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7.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omments/modernComment_31FFAD92_1B866B7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11" r:id="rId6"/>
    <p:sldMasterId id="2147483749" r:id="rId7"/>
    <p:sldMasterId id="2147483792" r:id="rId8"/>
    <p:sldMasterId id="2147483849" r:id="rId9"/>
    <p:sldMasterId id="2147483898" r:id="rId10"/>
    <p:sldMasterId id="2147483919" r:id="rId11"/>
  </p:sldMasterIdLst>
  <p:notesMasterIdLst>
    <p:notesMasterId r:id="rId46"/>
  </p:notesMasterIdLst>
  <p:sldIdLst>
    <p:sldId id="257" r:id="rId12"/>
    <p:sldId id="838839698" r:id="rId13"/>
    <p:sldId id="1450" r:id="rId14"/>
    <p:sldId id="2146847300" r:id="rId15"/>
    <p:sldId id="2147477766" r:id="rId16"/>
    <p:sldId id="2147477414" r:id="rId17"/>
    <p:sldId id="2147477759" r:id="rId18"/>
    <p:sldId id="2147477647" r:id="rId19"/>
    <p:sldId id="2147477648" r:id="rId20"/>
    <p:sldId id="2741" r:id="rId21"/>
    <p:sldId id="2147477767" r:id="rId22"/>
    <p:sldId id="2147477776" r:id="rId23"/>
    <p:sldId id="2147477777" r:id="rId24"/>
    <p:sldId id="2147477771" r:id="rId25"/>
    <p:sldId id="2147477768" r:id="rId26"/>
    <p:sldId id="2147477784" r:id="rId27"/>
    <p:sldId id="2147477786" r:id="rId28"/>
    <p:sldId id="2147477787" r:id="rId29"/>
    <p:sldId id="2147477785" r:id="rId30"/>
    <p:sldId id="2147477788" r:id="rId31"/>
    <p:sldId id="2147477754" r:id="rId32"/>
    <p:sldId id="2147477772" r:id="rId33"/>
    <p:sldId id="2146847320" r:id="rId34"/>
    <p:sldId id="2147477779" r:id="rId35"/>
    <p:sldId id="503" r:id="rId36"/>
    <p:sldId id="496" r:id="rId37"/>
    <p:sldId id="2147477790" r:id="rId38"/>
    <p:sldId id="2147477668" r:id="rId39"/>
    <p:sldId id="2147477459" r:id="rId40"/>
    <p:sldId id="2147477757" r:id="rId41"/>
    <p:sldId id="2147477774" r:id="rId42"/>
    <p:sldId id="2147477775" r:id="rId43"/>
    <p:sldId id="2147477728" r:id="rId44"/>
    <p:sldId id="214747772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B6824-77BE-946D-1C8A-A730F59CB83B}" name="Green, Marcus" initials="GM" userId="S::marcus.green@optum.com::30bed584-a595-42a2-9e97-835b8ce0a3d0" providerId="AD"/>
  <p188:author id="{80D1864D-C921-37B8-604C-3E721904623C}" name="Stone, Kris" initials="SK" userId="S::kristofer.stone@optum.com::9dc822e4-18b2-48c4-a37d-0c4b094c6a25" providerId="AD"/>
  <p188:author id="{5D8AC9B5-49AC-128D-23BC-8E958E894347}" name="Bahrami Jovein, Layla (she/her)" initials="BJL(" userId="S::layla.bahramijovein@optum.com::564c9fd6-df70-4614-9d39-b1969e2021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D6E48-45C6-499C-A6D6-3B8D9075598A}" v="4" dt="2024-10-07T09:07:5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s>
</file>

<file path=ppt/comments/modernComment_31FFAD92_1B866B74.xml><?xml version="1.0" encoding="utf-8"?>
<p188:cmLst xmlns:a="http://schemas.openxmlformats.org/drawingml/2006/main" xmlns:r="http://schemas.openxmlformats.org/officeDocument/2006/relationships" xmlns:p188="http://schemas.microsoft.com/office/powerpoint/2018/8/main">
  <p188:cm id="{6A80668F-33E9-4A0D-A8C7-85730C52FF6B}" authorId="{0CEB6824-77BE-946D-1C8A-A730F59CB83B}" created="2024-10-06T22:22:06.108">
    <pc:sldMkLst xmlns:pc="http://schemas.microsoft.com/office/powerpoint/2013/main/command">
      <pc:docMk/>
      <pc:sldMk cId="461794164" sldId="838839698"/>
    </pc:sldMkLst>
    <p188:txBody>
      <a:bodyPr/>
      <a:lstStyle/>
      <a:p>
        <a:r>
          <a:rPr lang="en-US"/>
          <a:t>Work out how long for each section, particularly logic model exercise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2FE1A-91E7-4C6B-8E62-E6550E3CC15B}" type="datetimeFigureOut">
              <a:rPr lang="en-US" smtClean="0"/>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73E3-94A9-4909-B0E6-D7789AC0D427}" type="slidenum">
              <a:rPr lang="en-US" smtClean="0"/>
              <a:t>‹#›</a:t>
            </a:fld>
            <a:endParaRPr lang="en-US"/>
          </a:p>
        </p:txBody>
      </p:sp>
    </p:spTree>
    <p:extLst>
      <p:ext uri="{BB962C8B-B14F-4D97-AF65-F5344CB8AC3E}">
        <p14:creationId xmlns:p14="http://schemas.microsoft.com/office/powerpoint/2010/main" val="319056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 in discussion slides + add references to tool kit </a:t>
            </a:r>
          </a:p>
        </p:txBody>
      </p:sp>
      <p:sp>
        <p:nvSpPr>
          <p:cNvPr id="4" name="Slide Number Placeholder 3"/>
          <p:cNvSpPr>
            <a:spLocks noGrp="1"/>
          </p:cNvSpPr>
          <p:nvPr>
            <p:ph type="sldNum" sz="quarter" idx="5"/>
          </p:nvPr>
        </p:nvSpPr>
        <p:spPr/>
        <p:txBody>
          <a:bodyPr/>
          <a:lstStyle/>
          <a:p>
            <a:fld id="{3E8873E3-94A9-4909-B0E6-D7789AC0D427}" type="slidenum">
              <a:rPr lang="en-US" smtClean="0"/>
              <a:t>2</a:t>
            </a:fld>
            <a:endParaRPr lang="en-US"/>
          </a:p>
        </p:txBody>
      </p:sp>
    </p:spTree>
    <p:extLst>
      <p:ext uri="{BB962C8B-B14F-4D97-AF65-F5344CB8AC3E}">
        <p14:creationId xmlns:p14="http://schemas.microsoft.com/office/powerpoint/2010/main" val="369368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8873E3-94A9-4909-B0E6-D7789AC0D427}" type="slidenum">
              <a:rPr lang="en-US" smtClean="0"/>
              <a:t>9</a:t>
            </a:fld>
            <a:endParaRPr lang="en-US"/>
          </a:p>
        </p:txBody>
      </p:sp>
    </p:spTree>
    <p:extLst>
      <p:ext uri="{BB962C8B-B14F-4D97-AF65-F5344CB8AC3E}">
        <p14:creationId xmlns:p14="http://schemas.microsoft.com/office/powerpoint/2010/main" val="225545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73E3-94A9-4909-B0E6-D7789AC0D427}" type="slidenum">
              <a:rPr lang="en-US" smtClean="0"/>
              <a:t>12</a:t>
            </a:fld>
            <a:endParaRPr lang="en-US"/>
          </a:p>
        </p:txBody>
      </p:sp>
    </p:spTree>
    <p:extLst>
      <p:ext uri="{BB962C8B-B14F-4D97-AF65-F5344CB8AC3E}">
        <p14:creationId xmlns:p14="http://schemas.microsoft.com/office/powerpoint/2010/main" val="132623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16C12-8306-46BD-B934-6A679BA4B39A}" type="slidenum">
              <a:rPr lang="en-US" smtClean="0"/>
              <a:t>33</a:t>
            </a:fld>
            <a:endParaRPr lang="en-US"/>
          </a:p>
        </p:txBody>
      </p:sp>
    </p:spTree>
    <p:extLst>
      <p:ext uri="{BB962C8B-B14F-4D97-AF65-F5344CB8AC3E}">
        <p14:creationId xmlns:p14="http://schemas.microsoft.com/office/powerpoint/2010/main" val="292379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Reduce/simplify descriptions and number descriptions </a:t>
            </a:r>
          </a:p>
        </p:txBody>
      </p:sp>
      <p:sp>
        <p:nvSpPr>
          <p:cNvPr id="4" name="Slide Number Placeholder 3"/>
          <p:cNvSpPr>
            <a:spLocks noGrp="1"/>
          </p:cNvSpPr>
          <p:nvPr>
            <p:ph type="sldNum" sz="quarter" idx="5"/>
          </p:nvPr>
        </p:nvSpPr>
        <p:spPr/>
        <p:txBody>
          <a:bodyPr/>
          <a:lstStyle/>
          <a:p>
            <a:fld id="{3B516C12-8306-46BD-B934-6A679BA4B39A}" type="slidenum">
              <a:rPr lang="en-US" smtClean="0"/>
              <a:t>34</a:t>
            </a:fld>
            <a:endParaRPr lang="en-US"/>
          </a:p>
        </p:txBody>
      </p:sp>
    </p:spTree>
    <p:extLst>
      <p:ext uri="{BB962C8B-B14F-4D97-AF65-F5344CB8AC3E}">
        <p14:creationId xmlns:p14="http://schemas.microsoft.com/office/powerpoint/2010/main" val="97925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1.jpe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1.jpe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4.jpe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5.jpe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5.xml"/><Relationship Id="rId1" Type="http://schemas.openxmlformats.org/officeDocument/2006/relationships/slideMaster" Target="../slideMasters/slideMaster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s/slide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2.sv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1.jpe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4.jpe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4.jpe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5.jpe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6.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28.svg"/><Relationship Id="rId2" Type="http://schemas.openxmlformats.org/officeDocument/2006/relationships/slide" Target="../slides/slide5.xml"/><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slide" Target="../slides/slide2.xml"/><Relationship Id="rId4" Type="http://schemas.openxmlformats.org/officeDocument/2006/relationships/slide" Target="../slides/slide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image" Target="../media/image28.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6.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7.jpe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59365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5B20C24A-7F63-4C9D-B8AA-DB5AFD0AB0C4}" type="datetimeFigureOut">
              <a:rPr lang="en-US" smtClean="0"/>
              <a:t>10/6/2024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11123301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17814352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820621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362581289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512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410708043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79289673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0217668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57386280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74208442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6193204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2080794141"/>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300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17925135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871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10/6/2024</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15256797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10/6/2024</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661907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10/6/2024</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7379399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10/6/2024</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4026921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10/6/2024</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37932262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10/6/2024</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2156864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10/6/2024</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55152689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064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768977" cy="731520"/>
          </a:xfrm>
          <a:prstGeom prst="rect">
            <a:avLst/>
          </a:prstGeom>
        </p:spPr>
        <p:txBody>
          <a:bodyPr vert="horz" lIns="91440" tIns="45720" rIns="91440" bIns="45720" rtlCol="0" anchor="b">
            <a:normAutofit/>
          </a:bodyPr>
          <a:lstStyle>
            <a:lvl1pPr>
              <a:defRPr lang="en-US" sz="2000"/>
            </a:lvl1pPr>
          </a:lstStyle>
          <a:p>
            <a:pPr lvl="0"/>
            <a:r>
              <a:rPr lang="en-GB"/>
              <a:t>Click to edit Master title style</a:t>
            </a:r>
            <a:endParaRPr lang="en-US"/>
          </a:p>
        </p:txBody>
      </p:sp>
      <p:sp>
        <p:nvSpPr>
          <p:cNvPr id="4" name="Content Placeholder 2"/>
          <p:cNvSpPr>
            <a:spLocks noGrp="1"/>
          </p:cNvSpPr>
          <p:nvPr>
            <p:ph idx="1"/>
          </p:nvPr>
        </p:nvSpPr>
        <p:spPr>
          <a:xfrm>
            <a:off x="365760" y="914400"/>
            <a:ext cx="114604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a:t>Click to edit Master text styles</a:t>
            </a:r>
          </a:p>
          <a:p>
            <a:pPr marL="548640" lvl="1" indent="-274320">
              <a:spcBef>
                <a:spcPts val="300"/>
              </a:spcBef>
              <a:spcAft>
                <a:spcPts val="300"/>
              </a:spcAft>
            </a:pPr>
            <a:r>
              <a:rPr lang="en-GB"/>
              <a:t>Second level</a:t>
            </a:r>
          </a:p>
          <a:p>
            <a:pPr marL="822960" lvl="2" indent="-274320">
              <a:spcBef>
                <a:spcPts val="300"/>
              </a:spcBef>
              <a:spcAft>
                <a:spcPts val="300"/>
              </a:spcAft>
            </a:pPr>
            <a:r>
              <a:rPr lang="en-GB"/>
              <a:t>Third level</a:t>
            </a:r>
          </a:p>
          <a:p>
            <a:pPr marL="1097280" lvl="3" indent="-274320">
              <a:spcBef>
                <a:spcPts val="300"/>
              </a:spcBef>
              <a:spcAft>
                <a:spcPts val="300"/>
              </a:spcAft>
            </a:pPr>
            <a:r>
              <a:rPr lang="en-GB"/>
              <a:t>Fourth level</a:t>
            </a:r>
          </a:p>
          <a:p>
            <a:pPr marL="1371600" lvl="4" indent="-274320">
              <a:spcBef>
                <a:spcPts val="300"/>
              </a:spcBef>
              <a:spcAft>
                <a:spcPts val="300"/>
              </a:spcAft>
            </a:pPr>
            <a:r>
              <a:rPr lang="en-GB"/>
              <a:t>Fifth level</a:t>
            </a:r>
            <a:endParaRPr lang="en-US"/>
          </a:p>
        </p:txBody>
      </p:sp>
      <p:sp>
        <p:nvSpPr>
          <p:cNvPr id="5"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98900989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737600" y="6487322"/>
            <a:ext cx="28448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431371" y="228601"/>
            <a:ext cx="9809087" cy="667725"/>
          </a:xfrm>
        </p:spPr>
        <p:txBody>
          <a:bodyPr>
            <a:normAutofit/>
          </a:bodyPr>
          <a:lstStyle>
            <a:lvl1pPr>
              <a:defRPr sz="1600"/>
            </a:lvl1pPr>
          </a:lstStyle>
          <a:p>
            <a:r>
              <a:rPr lang="en-US"/>
              <a:t>Click to edit Master title style</a:t>
            </a:r>
          </a:p>
        </p:txBody>
      </p:sp>
      <p:sp>
        <p:nvSpPr>
          <p:cNvPr id="9" name="Text Placeholder 8"/>
          <p:cNvSpPr>
            <a:spLocks noGrp="1"/>
          </p:cNvSpPr>
          <p:nvPr>
            <p:ph type="body" sz="quarter" idx="11"/>
          </p:nvPr>
        </p:nvSpPr>
        <p:spPr>
          <a:xfrm>
            <a:off x="406400" y="1066800"/>
            <a:ext cx="11379200" cy="5098504"/>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785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dirty="0"/>
            </a:lvl1pPr>
          </a:lstStyle>
          <a:p>
            <a:pPr lvl="0"/>
            <a:r>
              <a:rPr lang="en-US"/>
              <a:t>Four items layout</a:t>
            </a:r>
          </a:p>
        </p:txBody>
      </p:sp>
      <p:sp>
        <p:nvSpPr>
          <p:cNvPr id="8" name="Text Placeholder 7"/>
          <p:cNvSpPr>
            <a:spLocks noGrp="1"/>
          </p:cNvSpPr>
          <p:nvPr>
            <p:ph type="body" sz="quarter" idx="14" hasCustomPrompt="1"/>
          </p:nvPr>
        </p:nvSpPr>
        <p:spPr>
          <a:xfrm>
            <a:off x="365760" y="914401"/>
            <a:ext cx="27432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27" name="Text Placeholder 7"/>
          <p:cNvSpPr>
            <a:spLocks noGrp="1"/>
          </p:cNvSpPr>
          <p:nvPr>
            <p:ph type="body" sz="quarter" idx="15" hasCustomPrompt="1"/>
          </p:nvPr>
        </p:nvSpPr>
        <p:spPr>
          <a:xfrm>
            <a:off x="3271520" y="914401"/>
            <a:ext cx="27432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177280" y="914401"/>
            <a:ext cx="27432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9" name="Text Placeholder 7"/>
          <p:cNvSpPr>
            <a:spLocks noGrp="1"/>
          </p:cNvSpPr>
          <p:nvPr>
            <p:ph type="body" sz="quarter" idx="17" hasCustomPrompt="1"/>
          </p:nvPr>
        </p:nvSpPr>
        <p:spPr>
          <a:xfrm>
            <a:off x="9083040" y="914401"/>
            <a:ext cx="27432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327152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 </a:t>
            </a:r>
          </a:p>
        </p:txBody>
      </p:sp>
      <p:sp>
        <p:nvSpPr>
          <p:cNvPr id="33" name="Text Placeholder 7"/>
          <p:cNvSpPr>
            <a:spLocks noGrp="1"/>
          </p:cNvSpPr>
          <p:nvPr>
            <p:ph type="body" sz="quarter" idx="21" hasCustomPrompt="1"/>
          </p:nvPr>
        </p:nvSpPr>
        <p:spPr>
          <a:xfrm>
            <a:off x="617728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4" name="Text Placeholder 7"/>
          <p:cNvSpPr>
            <a:spLocks noGrp="1"/>
          </p:cNvSpPr>
          <p:nvPr>
            <p:ph type="body" sz="quarter" idx="22" hasCustomPrompt="1"/>
          </p:nvPr>
        </p:nvSpPr>
        <p:spPr>
          <a:xfrm>
            <a:off x="908304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9351325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Two items layout</a:t>
            </a:r>
          </a:p>
        </p:txBody>
      </p:sp>
      <p:sp>
        <p:nvSpPr>
          <p:cNvPr id="8"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54864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6339840" y="1645920"/>
            <a:ext cx="5486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9"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5630766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4"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5" name="Text Placeholder 7"/>
          <p:cNvSpPr>
            <a:spLocks noGrp="1"/>
          </p:cNvSpPr>
          <p:nvPr>
            <p:ph type="body" sz="quarter" idx="15"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6" name="Text Placeholder 7"/>
          <p:cNvSpPr>
            <a:spLocks noGrp="1"/>
          </p:cNvSpPr>
          <p:nvPr>
            <p:ph type="body" sz="quarter" idx="16" hasCustomPrompt="1"/>
          </p:nvPr>
        </p:nvSpPr>
        <p:spPr>
          <a:xfrm>
            <a:off x="365760" y="3810001"/>
            <a:ext cx="54864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7" name="Text Placeholder 7"/>
          <p:cNvSpPr>
            <a:spLocks noGrp="1"/>
          </p:cNvSpPr>
          <p:nvPr>
            <p:ph type="body" sz="quarter" idx="17" hasCustomPrompt="1"/>
          </p:nvPr>
        </p:nvSpPr>
        <p:spPr>
          <a:xfrm>
            <a:off x="6339840" y="3810001"/>
            <a:ext cx="54864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8" name="Text Placeholder 7"/>
          <p:cNvSpPr>
            <a:spLocks noGrp="1"/>
          </p:cNvSpPr>
          <p:nvPr>
            <p:ph type="body" sz="quarter" idx="19" hasCustomPrompt="1"/>
          </p:nvPr>
        </p:nvSpPr>
        <p:spPr>
          <a:xfrm>
            <a:off x="36576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9" name="Text Placeholder 7"/>
          <p:cNvSpPr>
            <a:spLocks noGrp="1"/>
          </p:cNvSpPr>
          <p:nvPr>
            <p:ph type="body" sz="quarter" idx="20" hasCustomPrompt="1"/>
          </p:nvPr>
        </p:nvSpPr>
        <p:spPr>
          <a:xfrm>
            <a:off x="633984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 </a:t>
            </a:r>
          </a:p>
        </p:txBody>
      </p:sp>
      <p:sp>
        <p:nvSpPr>
          <p:cNvPr id="10" name="Text Placeholder 7"/>
          <p:cNvSpPr>
            <a:spLocks noGrp="1"/>
          </p:cNvSpPr>
          <p:nvPr>
            <p:ph type="body" sz="quarter" idx="21" hasCustomPrompt="1"/>
          </p:nvPr>
        </p:nvSpPr>
        <p:spPr>
          <a:xfrm>
            <a:off x="36576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1" name="Text Placeholder 7"/>
          <p:cNvSpPr>
            <a:spLocks noGrp="1"/>
          </p:cNvSpPr>
          <p:nvPr>
            <p:ph type="body" sz="quarter" idx="22" hasCustomPrompt="1"/>
          </p:nvPr>
        </p:nvSpPr>
        <p:spPr>
          <a:xfrm>
            <a:off x="633984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25415313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10070727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7019006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87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10/6/2024</a:t>
            </a:fld>
            <a:endParaRPr lang="en-US"/>
          </a:p>
        </p:txBody>
      </p:sp>
    </p:spTree>
    <p:extLst>
      <p:ext uri="{BB962C8B-B14F-4D97-AF65-F5344CB8AC3E}">
        <p14:creationId xmlns:p14="http://schemas.microsoft.com/office/powerpoint/2010/main" val="21015893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9714856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62717006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424893332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4160013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404525951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10/6/2024</a:t>
            </a:fld>
            <a:endParaRPr lang="en-US"/>
          </a:p>
        </p:txBody>
      </p:sp>
    </p:spTree>
    <p:extLst>
      <p:ext uri="{BB962C8B-B14F-4D97-AF65-F5344CB8AC3E}">
        <p14:creationId xmlns:p14="http://schemas.microsoft.com/office/powerpoint/2010/main" val="319729027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068264388"/>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044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Tree>
    <p:extLst>
      <p:ext uri="{BB962C8B-B14F-4D97-AF65-F5344CB8AC3E}">
        <p14:creationId xmlns:p14="http://schemas.microsoft.com/office/powerpoint/2010/main" val="30346408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Tree>
    <p:extLst>
      <p:ext uri="{BB962C8B-B14F-4D97-AF65-F5344CB8AC3E}">
        <p14:creationId xmlns:p14="http://schemas.microsoft.com/office/powerpoint/2010/main" val="1961732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100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 action="ppaction://noaction"/>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2"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2"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9396354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69351744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4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 action="ppaction://noaction"/>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0184513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489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 action="ppaction://noaction"/>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69569358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330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93057525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4664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75876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320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 action="ppaction://noaction"/>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5036161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4224252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709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5030018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776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9969129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Tree>
    <p:extLst>
      <p:ext uri="{BB962C8B-B14F-4D97-AF65-F5344CB8AC3E}">
        <p14:creationId xmlns:p14="http://schemas.microsoft.com/office/powerpoint/2010/main" val="21102084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Tree>
    <p:extLst>
      <p:ext uri="{BB962C8B-B14F-4D97-AF65-F5344CB8AC3E}">
        <p14:creationId xmlns:p14="http://schemas.microsoft.com/office/powerpoint/2010/main" val="29594689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Tree>
    <p:extLst>
      <p:ext uri="{BB962C8B-B14F-4D97-AF65-F5344CB8AC3E}">
        <p14:creationId xmlns:p14="http://schemas.microsoft.com/office/powerpoint/2010/main" val="19664019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315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317497852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35808394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65676077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240154054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273168729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Tree>
    <p:extLst>
      <p:ext uri="{BB962C8B-B14F-4D97-AF65-F5344CB8AC3E}">
        <p14:creationId xmlns:p14="http://schemas.microsoft.com/office/powerpoint/2010/main" val="246485791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Tree>
    <p:extLst>
      <p:ext uri="{BB962C8B-B14F-4D97-AF65-F5344CB8AC3E}">
        <p14:creationId xmlns:p14="http://schemas.microsoft.com/office/powerpoint/2010/main" val="309442905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9044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6682885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866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10/6/2024</a:t>
            </a:fld>
            <a:endParaRPr lang="en-US"/>
          </a:p>
        </p:txBody>
      </p:sp>
    </p:spTree>
    <p:extLst>
      <p:ext uri="{BB962C8B-B14F-4D97-AF65-F5344CB8AC3E}">
        <p14:creationId xmlns:p14="http://schemas.microsoft.com/office/powerpoint/2010/main" val="25932077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10/6/2024</a:t>
            </a:fld>
            <a:endParaRPr lang="en-US"/>
          </a:p>
        </p:txBody>
      </p:sp>
    </p:spTree>
    <p:extLst>
      <p:ext uri="{BB962C8B-B14F-4D97-AF65-F5344CB8AC3E}">
        <p14:creationId xmlns:p14="http://schemas.microsoft.com/office/powerpoint/2010/main" val="424611085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10/6/2024</a:t>
            </a:fld>
            <a:endParaRPr lang="en-US"/>
          </a:p>
        </p:txBody>
      </p:sp>
    </p:spTree>
    <p:extLst>
      <p:ext uri="{BB962C8B-B14F-4D97-AF65-F5344CB8AC3E}">
        <p14:creationId xmlns:p14="http://schemas.microsoft.com/office/powerpoint/2010/main" val="286959288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96772868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10/6/2024</a:t>
            </a:fld>
            <a:endParaRPr lang="en-US"/>
          </a:p>
        </p:txBody>
      </p:sp>
    </p:spTree>
    <p:extLst>
      <p:ext uri="{BB962C8B-B14F-4D97-AF65-F5344CB8AC3E}">
        <p14:creationId xmlns:p14="http://schemas.microsoft.com/office/powerpoint/2010/main" val="22894580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10/6/2024</a:t>
            </a:fld>
            <a:endParaRPr lang="en-US"/>
          </a:p>
        </p:txBody>
      </p:sp>
    </p:spTree>
    <p:extLst>
      <p:ext uri="{BB962C8B-B14F-4D97-AF65-F5344CB8AC3E}">
        <p14:creationId xmlns:p14="http://schemas.microsoft.com/office/powerpoint/2010/main" val="28897432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10/6/2024</a:t>
            </a:fld>
            <a:endParaRPr lang="en-US"/>
          </a:p>
        </p:txBody>
      </p:sp>
    </p:spTree>
    <p:extLst>
      <p:ext uri="{BB962C8B-B14F-4D97-AF65-F5344CB8AC3E}">
        <p14:creationId xmlns:p14="http://schemas.microsoft.com/office/powerpoint/2010/main" val="16378808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10/6/2024</a:t>
            </a:fld>
            <a:endParaRPr lang="en-US"/>
          </a:p>
        </p:txBody>
      </p:sp>
    </p:spTree>
    <p:extLst>
      <p:ext uri="{BB962C8B-B14F-4D97-AF65-F5344CB8AC3E}">
        <p14:creationId xmlns:p14="http://schemas.microsoft.com/office/powerpoint/2010/main" val="1609365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9574885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370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10/6/2024</a:t>
            </a:fld>
            <a:endParaRPr lang="en-US"/>
          </a:p>
        </p:txBody>
      </p:sp>
    </p:spTree>
    <p:extLst>
      <p:ext uri="{BB962C8B-B14F-4D97-AF65-F5344CB8AC3E}">
        <p14:creationId xmlns:p14="http://schemas.microsoft.com/office/powerpoint/2010/main" val="64926287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40948926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23861027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9977484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68855638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686630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10/6/2024</a:t>
            </a:fld>
            <a:endParaRPr lang="en-US"/>
          </a:p>
        </p:txBody>
      </p:sp>
    </p:spTree>
    <p:extLst>
      <p:ext uri="{BB962C8B-B14F-4D97-AF65-F5344CB8AC3E}">
        <p14:creationId xmlns:p14="http://schemas.microsoft.com/office/powerpoint/2010/main" val="224364160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60250463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7617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Tree>
    <p:extLst>
      <p:ext uri="{BB962C8B-B14F-4D97-AF65-F5344CB8AC3E}">
        <p14:creationId xmlns:p14="http://schemas.microsoft.com/office/powerpoint/2010/main" val="29917884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Tree>
    <p:extLst>
      <p:ext uri="{BB962C8B-B14F-4D97-AF65-F5344CB8AC3E}">
        <p14:creationId xmlns:p14="http://schemas.microsoft.com/office/powerpoint/2010/main" val="1782281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011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4"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4"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319524883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5441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39848097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504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10205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0239821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115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56414291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935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17247709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948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989656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3123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072584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5B20C24A-7F63-4C9D-B8AA-DB5AFD0AB0C4}" type="datetimeFigureOut">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17314881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9281168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5463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39419844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Tree>
    <p:extLst>
      <p:ext uri="{BB962C8B-B14F-4D97-AF65-F5344CB8AC3E}">
        <p14:creationId xmlns:p14="http://schemas.microsoft.com/office/powerpoint/2010/main" val="11284643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Tree>
    <p:extLst>
      <p:ext uri="{BB962C8B-B14F-4D97-AF65-F5344CB8AC3E}">
        <p14:creationId xmlns:p14="http://schemas.microsoft.com/office/powerpoint/2010/main" val="41603765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Tree>
    <p:extLst>
      <p:ext uri="{BB962C8B-B14F-4D97-AF65-F5344CB8AC3E}">
        <p14:creationId xmlns:p14="http://schemas.microsoft.com/office/powerpoint/2010/main" val="173441092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77331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136559075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416610866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211047498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84465419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08">
    <p:bg>
      <p:bgPr>
        <a:solidFill>
          <a:srgbClr val="FBF9F4"/>
        </a:solidFill>
        <a:effectLst/>
      </p:bgPr>
    </p:bg>
    <p:spTree>
      <p:nvGrpSpPr>
        <p:cNvPr id="1" name=""/>
        <p:cNvGrpSpPr/>
        <p:nvPr/>
      </p:nvGrpSpPr>
      <p:grpSpPr>
        <a:xfrm>
          <a:off x="0" y="0"/>
          <a:ext cx="0" cy="0"/>
          <a:chOff x="0" y="0"/>
          <a:chExt cx="0" cy="0"/>
        </a:xfrm>
      </p:grpSpPr>
      <p:grpSp>
        <p:nvGrpSpPr>
          <p:cNvPr id="19" name="Group 18" descr="Inclusion note: When copying this cover option into the on-screen 16:9 template, it’s expected and permissible for this to be used even though it’s inserted after the “Layouts not for use” indicator.">
            <a:extLst>
              <a:ext uri="{FF2B5EF4-FFF2-40B4-BE49-F238E27FC236}">
                <a16:creationId xmlns:a16="http://schemas.microsoft.com/office/drawing/2014/main" id="{945B66E2-1010-4E62-994E-A291D7668AEB}"/>
              </a:ext>
            </a:extLst>
          </p:cNvPr>
          <p:cNvGrpSpPr/>
          <p:nvPr userDrawn="1"/>
        </p:nvGrpSpPr>
        <p:grpSpPr>
          <a:xfrm>
            <a:off x="12370949" y="3847399"/>
            <a:ext cx="1761363" cy="3010601"/>
            <a:chOff x="12370950" y="3847399"/>
            <a:chExt cx="1761363" cy="3010601"/>
          </a:xfrm>
        </p:grpSpPr>
        <p:sp>
          <p:nvSpPr>
            <p:cNvPr id="20" name="Text Placeholder 1">
              <a:extLst>
                <a:ext uri="{FF2B5EF4-FFF2-40B4-BE49-F238E27FC236}">
                  <a16:creationId xmlns:a16="http://schemas.microsoft.com/office/drawing/2014/main" id="{80F69CCF-794E-4F5A-AC0E-B7418714FDB5}"/>
                </a:ext>
                <a:ext uri="{C183D7F6-B498-43B3-948B-1728B52AA6E4}">
                  <adec:decorative xmlns:adec="http://schemas.microsoft.com/office/drawing/2017/decorative" val="0"/>
                </a:ext>
              </a:extLst>
            </p:cNvPr>
            <p:cNvSpPr txBox="1">
              <a:spLocks/>
            </p:cNvSpPr>
            <p:nvPr userDrawn="1"/>
          </p:nvSpPr>
          <p:spPr bwMode="gray">
            <a:xfrm>
              <a:off x="12370950" y="3847399"/>
              <a:ext cx="1761363" cy="3010601"/>
            </a:xfrm>
            <a:prstGeom prst="rect">
              <a:avLst/>
            </a:prstGeom>
            <a:solidFill>
              <a:srgbClr val="7030A0"/>
            </a:solidFill>
          </p:spPr>
          <p:txBody>
            <a:bodyPr vert="horz" wrap="square" lIns="64008" tIns="45720" rIns="64008" bIns="45720" rtlCol="0">
              <a:no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800" b="1" noProof="0">
                  <a:solidFill>
                    <a:schemeClr val="bg1"/>
                  </a:solidFill>
                </a:rPr>
                <a:t>Inclusion note:</a:t>
              </a:r>
            </a:p>
            <a:p>
              <a:pPr marL="0" indent="0">
                <a:spcBef>
                  <a:spcPts val="300"/>
                </a:spcBef>
                <a:buFont typeface="+mj-lt"/>
                <a:buNone/>
              </a:pPr>
              <a:r>
                <a:rPr lang="en-US" sz="900" b="0" i="0" baseline="0" noProof="0">
                  <a:solidFill>
                    <a:schemeClr val="bg1"/>
                  </a:solidFill>
                </a:rPr>
                <a:t>When copying this cover option into the on-screen 16:9 template, </a:t>
              </a:r>
              <a:r>
                <a:rPr lang="en-US" sz="900" b="1" i="0" baseline="0" noProof="0">
                  <a:solidFill>
                    <a:schemeClr val="bg1"/>
                  </a:solidFill>
                </a:rPr>
                <a:t>it’s expected </a:t>
              </a:r>
              <a:br>
                <a:rPr lang="en-US" sz="900" b="1" i="0" baseline="0" noProof="0">
                  <a:solidFill>
                    <a:schemeClr val="bg1"/>
                  </a:solidFill>
                </a:rPr>
              </a:br>
              <a:r>
                <a:rPr lang="en-US" sz="900" b="1" i="0" baseline="0" noProof="0">
                  <a:solidFill>
                    <a:schemeClr val="bg1"/>
                  </a:solidFill>
                </a:rPr>
                <a:t>and permissible for this to </a:t>
              </a:r>
              <a:br>
                <a:rPr lang="en-US" sz="900" b="1" i="0" baseline="0" noProof="0">
                  <a:solidFill>
                    <a:schemeClr val="bg1"/>
                  </a:solidFill>
                </a:rPr>
              </a:br>
              <a:r>
                <a:rPr lang="en-US" sz="900" b="1" i="0" baseline="0" noProof="0">
                  <a:solidFill>
                    <a:schemeClr val="bg1"/>
                  </a:solidFill>
                </a:rPr>
                <a:t>be used </a:t>
              </a:r>
              <a:r>
                <a:rPr lang="en-US" sz="900" b="0" i="0" baseline="0" noProof="0">
                  <a:solidFill>
                    <a:schemeClr val="bg1"/>
                  </a:solidFill>
                </a:rPr>
                <a:t>even though it’s inserted after the “Layouts not for use” indicator.</a:t>
              </a:r>
            </a:p>
          </p:txBody>
        </p:sp>
        <p:pic>
          <p:nvPicPr>
            <p:cNvPr id="21" name="Picture 20">
              <a:extLst>
                <a:ext uri="{FF2B5EF4-FFF2-40B4-BE49-F238E27FC236}">
                  <a16:creationId xmlns:a16="http://schemas.microsoft.com/office/drawing/2014/main" id="{E74015AF-5BDD-4E86-92B4-B4A59D4D16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59" t="42255" r="27044" b="1"/>
            <a:stretch/>
          </p:blipFill>
          <p:spPr>
            <a:xfrm>
              <a:off x="12438164" y="5403123"/>
              <a:ext cx="1640362" cy="1386360"/>
            </a:xfrm>
            <a:prstGeom prst="rect">
              <a:avLst/>
            </a:prstGeom>
          </p:spPr>
        </p:pic>
        <p:sp>
          <p:nvSpPr>
            <p:cNvPr id="22" name="Rectangle 21">
              <a:extLst>
                <a:ext uri="{FF2B5EF4-FFF2-40B4-BE49-F238E27FC236}">
                  <a16:creationId xmlns:a16="http://schemas.microsoft.com/office/drawing/2014/main" id="{3337F90C-1B91-483C-8679-905EA35605AF}"/>
                </a:ext>
              </a:extLst>
            </p:cNvPr>
            <p:cNvSpPr/>
            <p:nvPr userDrawn="1"/>
          </p:nvSpPr>
          <p:spPr bwMode="gray">
            <a:xfrm>
              <a:off x="13327856" y="6384130"/>
              <a:ext cx="478631" cy="276225"/>
            </a:xfrm>
            <a:prstGeom prst="rect">
              <a:avLst/>
            </a:prstGeom>
            <a:no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3" name="Graphic 3" descr="Checkmark">
              <a:extLst>
                <a:ext uri="{FF2B5EF4-FFF2-40B4-BE49-F238E27FC236}">
                  <a16:creationId xmlns:a16="http://schemas.microsoft.com/office/drawing/2014/main" id="{5CB2CD02-08E3-463D-86CB-4783865F1AAC}"/>
                </a:ext>
              </a:extLst>
            </p:cNvPr>
            <p:cNvSpPr>
              <a:spLocks noChangeAspect="1"/>
            </p:cNvSpPr>
            <p:nvPr userDrawn="1"/>
          </p:nvSpPr>
          <p:spPr bwMode="gray">
            <a:xfrm>
              <a:off x="13459239" y="6434594"/>
              <a:ext cx="215866" cy="175298"/>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rgbClr val="007000"/>
            </a:solidFill>
            <a:ln w="14089" cap="flat">
              <a:noFill/>
              <a:prstDash val="solid"/>
              <a:miter/>
            </a:ln>
          </p:spPr>
          <p:txBody>
            <a:bodyPr rtlCol="0" anchor="ctr"/>
            <a:lstStyle/>
            <a:p>
              <a:endParaRPr lang="en-US"/>
            </a:p>
          </p:txBody>
        </p:sp>
      </p:grpSp>
      <p:pic>
        <p:nvPicPr>
          <p:cNvPr id="15" name="Optum logo" descr="Optum">
            <a:extLst>
              <a:ext uri="{FF2B5EF4-FFF2-40B4-BE49-F238E27FC236}">
                <a16:creationId xmlns:a16="http://schemas.microsoft.com/office/drawing/2014/main" id="{B1312674-A8BF-432E-AF69-5FAB5265C1F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n individual sitting in a medical exam room listening to a medical professional.">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6018276" y="0"/>
            <a:ext cx="6172200" cy="6858000"/>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41463910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Tree>
    <p:extLst>
      <p:ext uri="{BB962C8B-B14F-4D97-AF65-F5344CB8AC3E}">
        <p14:creationId xmlns:p14="http://schemas.microsoft.com/office/powerpoint/2010/main" val="11837171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Tree>
    <p:extLst>
      <p:ext uri="{BB962C8B-B14F-4D97-AF65-F5344CB8AC3E}">
        <p14:creationId xmlns:p14="http://schemas.microsoft.com/office/powerpoint/2010/main" val="73288692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936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225541713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424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10/6/2024</a:t>
            </a:fld>
            <a:endParaRPr lang="en-US"/>
          </a:p>
        </p:txBody>
      </p:sp>
    </p:spTree>
    <p:extLst>
      <p:ext uri="{BB962C8B-B14F-4D97-AF65-F5344CB8AC3E}">
        <p14:creationId xmlns:p14="http://schemas.microsoft.com/office/powerpoint/2010/main" val="170124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10/6/2024</a:t>
            </a:fld>
            <a:endParaRPr lang="en-US"/>
          </a:p>
        </p:txBody>
      </p:sp>
    </p:spTree>
    <p:extLst>
      <p:ext uri="{BB962C8B-B14F-4D97-AF65-F5344CB8AC3E}">
        <p14:creationId xmlns:p14="http://schemas.microsoft.com/office/powerpoint/2010/main" val="216558469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10/6/2024</a:t>
            </a:fld>
            <a:endParaRPr lang="en-US"/>
          </a:p>
        </p:txBody>
      </p:sp>
    </p:spTree>
    <p:extLst>
      <p:ext uri="{BB962C8B-B14F-4D97-AF65-F5344CB8AC3E}">
        <p14:creationId xmlns:p14="http://schemas.microsoft.com/office/powerpoint/2010/main" val="91660329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10/6/2024</a:t>
            </a:fld>
            <a:endParaRPr lang="en-US"/>
          </a:p>
        </p:txBody>
      </p:sp>
    </p:spTree>
    <p:extLst>
      <p:ext uri="{BB962C8B-B14F-4D97-AF65-F5344CB8AC3E}">
        <p14:creationId xmlns:p14="http://schemas.microsoft.com/office/powerpoint/2010/main" val="197567269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10/6/2024</a:t>
            </a:fld>
            <a:endParaRPr lang="en-US"/>
          </a:p>
        </p:txBody>
      </p:sp>
    </p:spTree>
    <p:extLst>
      <p:ext uri="{BB962C8B-B14F-4D97-AF65-F5344CB8AC3E}">
        <p14:creationId xmlns:p14="http://schemas.microsoft.com/office/powerpoint/2010/main" val="393964234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23859"/>
            <a:ext cx="609600" cy="182880"/>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989173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10/6/2024</a:t>
            </a:fld>
            <a:endParaRPr lang="en-US"/>
          </a:p>
        </p:txBody>
      </p:sp>
    </p:spTree>
    <p:extLst>
      <p:ext uri="{BB962C8B-B14F-4D97-AF65-F5344CB8AC3E}">
        <p14:creationId xmlns:p14="http://schemas.microsoft.com/office/powerpoint/2010/main" val="391272199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10/6/2024</a:t>
            </a:fld>
            <a:endParaRPr lang="en-US"/>
          </a:p>
        </p:txBody>
      </p:sp>
    </p:spTree>
    <p:extLst>
      <p:ext uri="{BB962C8B-B14F-4D97-AF65-F5344CB8AC3E}">
        <p14:creationId xmlns:p14="http://schemas.microsoft.com/office/powerpoint/2010/main" val="96271897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1255428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AF8F2"/>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36981718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262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2020468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589837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3747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42806500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6175884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7" name="Text Placeholder 40"/>
          <p:cNvSpPr>
            <a:spLocks noGrp="1"/>
          </p:cNvSpPr>
          <p:nvPr>
            <p:ph type="body" sz="quarter" idx="15" hasCustomPrompt="1"/>
          </p:nvPr>
        </p:nvSpPr>
        <p:spPr>
          <a:xfrm>
            <a:off x="10363200" y="1148612"/>
            <a:ext cx="1524000" cy="381000"/>
          </a:xfrm>
          <a:prstGeom prst="rect">
            <a:avLst/>
          </a:prstGeom>
        </p:spPr>
        <p:txBody>
          <a:bodyPr anchor="ctr"/>
          <a:lstStyle>
            <a:lvl1pPr marL="0" indent="0">
              <a:buNone/>
              <a:defRPr sz="1200" i="1"/>
            </a:lvl1pPr>
          </a:lstStyle>
          <a:p>
            <a:pPr lvl="0"/>
            <a:r>
              <a:rPr lang="en-US"/>
              <a:t>Add Time</a:t>
            </a:r>
          </a:p>
        </p:txBody>
      </p:sp>
      <p:grpSp>
        <p:nvGrpSpPr>
          <p:cNvPr id="8" name="Group 7"/>
          <p:cNvGrpSpPr/>
          <p:nvPr userDrawn="1"/>
        </p:nvGrpSpPr>
        <p:grpSpPr>
          <a:xfrm>
            <a:off x="9617817" y="1087112"/>
            <a:ext cx="672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8"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55885907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79836594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8075524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626246955"/>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57067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0524014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05360914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36853140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134962555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67914792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1791061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8091219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829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2740480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1099546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2231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10/6/2024</a:t>
            </a:fld>
            <a:endParaRPr lang="en-US"/>
          </a:p>
        </p:txBody>
      </p:sp>
    </p:spTree>
    <p:extLst>
      <p:ext uri="{BB962C8B-B14F-4D97-AF65-F5344CB8AC3E}">
        <p14:creationId xmlns:p14="http://schemas.microsoft.com/office/powerpoint/2010/main" val="122637930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88591732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76322023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19254821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37134569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10/6/2024</a:t>
            </a:fld>
            <a:endParaRPr lang="en-US"/>
          </a:p>
        </p:txBody>
      </p:sp>
    </p:spTree>
    <p:extLst>
      <p:ext uri="{BB962C8B-B14F-4D97-AF65-F5344CB8AC3E}">
        <p14:creationId xmlns:p14="http://schemas.microsoft.com/office/powerpoint/2010/main" val="294806483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66386904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Tree>
    <p:extLst>
      <p:ext uri="{BB962C8B-B14F-4D97-AF65-F5344CB8AC3E}">
        <p14:creationId xmlns:p14="http://schemas.microsoft.com/office/powerpoint/2010/main" val="273175666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690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Tree>
    <p:extLst>
      <p:ext uri="{BB962C8B-B14F-4D97-AF65-F5344CB8AC3E}">
        <p14:creationId xmlns:p14="http://schemas.microsoft.com/office/powerpoint/2010/main" val="10154511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Tree>
    <p:extLst>
      <p:ext uri="{BB962C8B-B14F-4D97-AF65-F5344CB8AC3E}">
        <p14:creationId xmlns:p14="http://schemas.microsoft.com/office/powerpoint/2010/main" val="40678027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8693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4"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5"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5"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14665569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07739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rId6" action="ppaction://hlinksldjump"/>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7"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2316579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273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7"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189225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4" name="Picture 3" descr="A picture containing person, indoor&#10;&#10;Description automatically generated">
            <a:extLst>
              <a:ext uri="{FF2B5EF4-FFF2-40B4-BE49-F238E27FC236}">
                <a16:creationId xmlns:a16="http://schemas.microsoft.com/office/drawing/2014/main" id="{4768337E-0066-F5EB-9BCE-CB2133B78E7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964" t="105" r="23173" b="10019"/>
          <a:stretch/>
        </p:blipFill>
        <p:spPr>
          <a:xfrm>
            <a:off x="5683827" y="8048"/>
            <a:ext cx="6508173" cy="6857999"/>
          </a:xfrm>
          <a:prstGeom prst="rect">
            <a:avLst/>
          </a:prstGeom>
        </p:spPr>
      </p:pic>
    </p:spTree>
    <p:extLst>
      <p:ext uri="{BB962C8B-B14F-4D97-AF65-F5344CB8AC3E}">
        <p14:creationId xmlns:p14="http://schemas.microsoft.com/office/powerpoint/2010/main" val="371999971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3735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6691008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280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72266677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825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7"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28214525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6827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7492054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72789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4900763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177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Tree>
    <p:extLst>
      <p:ext uri="{BB962C8B-B14F-4D97-AF65-F5344CB8AC3E}">
        <p14:creationId xmlns:p14="http://schemas.microsoft.com/office/powerpoint/2010/main" val="226440050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Tree>
    <p:extLst>
      <p:ext uri="{BB962C8B-B14F-4D97-AF65-F5344CB8AC3E}">
        <p14:creationId xmlns:p14="http://schemas.microsoft.com/office/powerpoint/2010/main" val="7539281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Tree>
    <p:extLst>
      <p:ext uri="{BB962C8B-B14F-4D97-AF65-F5344CB8AC3E}">
        <p14:creationId xmlns:p14="http://schemas.microsoft.com/office/powerpoint/2010/main" val="240379277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5370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1576793391"/>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83926905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14669518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Tree>
    <p:extLst>
      <p:ext uri="{BB962C8B-B14F-4D97-AF65-F5344CB8AC3E}">
        <p14:creationId xmlns:p14="http://schemas.microsoft.com/office/powerpoint/2010/main" val="38579859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Tree>
    <p:extLst>
      <p:ext uri="{BB962C8B-B14F-4D97-AF65-F5344CB8AC3E}">
        <p14:creationId xmlns:p14="http://schemas.microsoft.com/office/powerpoint/2010/main" val="235068177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Tree>
    <p:extLst>
      <p:ext uri="{BB962C8B-B14F-4D97-AF65-F5344CB8AC3E}">
        <p14:creationId xmlns:p14="http://schemas.microsoft.com/office/powerpoint/2010/main" val="36856813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7" name="TextBox 6">
            <a:extLst>
              <a:ext uri="{FF2B5EF4-FFF2-40B4-BE49-F238E27FC236}">
                <a16:creationId xmlns:a16="http://schemas.microsoft.com/office/drawing/2014/main" id="{9B0DB888-F979-C1B0-27D3-35FBF2384765}"/>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0587935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218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429055213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399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10/6/2024</a:t>
            </a:fld>
            <a:endParaRPr lang="en-US"/>
          </a:p>
        </p:txBody>
      </p:sp>
    </p:spTree>
    <p:extLst>
      <p:ext uri="{BB962C8B-B14F-4D97-AF65-F5344CB8AC3E}">
        <p14:creationId xmlns:p14="http://schemas.microsoft.com/office/powerpoint/2010/main" val="221314565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10/6/2024</a:t>
            </a:fld>
            <a:endParaRPr lang="en-US"/>
          </a:p>
        </p:txBody>
      </p:sp>
    </p:spTree>
    <p:extLst>
      <p:ext uri="{BB962C8B-B14F-4D97-AF65-F5344CB8AC3E}">
        <p14:creationId xmlns:p14="http://schemas.microsoft.com/office/powerpoint/2010/main" val="349484030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10/6/2024</a:t>
            </a:fld>
            <a:endParaRPr lang="en-US"/>
          </a:p>
        </p:txBody>
      </p:sp>
    </p:spTree>
    <p:extLst>
      <p:ext uri="{BB962C8B-B14F-4D97-AF65-F5344CB8AC3E}">
        <p14:creationId xmlns:p14="http://schemas.microsoft.com/office/powerpoint/2010/main" val="19864021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10/6/2024</a:t>
            </a:fld>
            <a:endParaRPr lang="en-US"/>
          </a:p>
        </p:txBody>
      </p:sp>
    </p:spTree>
    <p:extLst>
      <p:ext uri="{BB962C8B-B14F-4D97-AF65-F5344CB8AC3E}">
        <p14:creationId xmlns:p14="http://schemas.microsoft.com/office/powerpoint/2010/main" val="203633931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10/6/2024</a:t>
            </a:fld>
            <a:endParaRPr lang="en-US"/>
          </a:p>
        </p:txBody>
      </p:sp>
    </p:spTree>
    <p:extLst>
      <p:ext uri="{BB962C8B-B14F-4D97-AF65-F5344CB8AC3E}">
        <p14:creationId xmlns:p14="http://schemas.microsoft.com/office/powerpoint/2010/main" val="44960455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10/6/2024</a:t>
            </a:fld>
            <a:endParaRPr lang="en-US"/>
          </a:p>
        </p:txBody>
      </p:sp>
    </p:spTree>
    <p:extLst>
      <p:ext uri="{BB962C8B-B14F-4D97-AF65-F5344CB8AC3E}">
        <p14:creationId xmlns:p14="http://schemas.microsoft.com/office/powerpoint/2010/main" val="386803183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10/6/2024</a:t>
            </a:fld>
            <a:endParaRPr lang="en-US"/>
          </a:p>
        </p:txBody>
      </p:sp>
    </p:spTree>
    <p:extLst>
      <p:ext uri="{BB962C8B-B14F-4D97-AF65-F5344CB8AC3E}">
        <p14:creationId xmlns:p14="http://schemas.microsoft.com/office/powerpoint/2010/main" val="255244985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7" name="TextBox 6">
            <a:extLst>
              <a:ext uri="{FF2B5EF4-FFF2-40B4-BE49-F238E27FC236}">
                <a16:creationId xmlns:a16="http://schemas.microsoft.com/office/drawing/2014/main" id="{A80FC37A-BBA6-7FD6-5E64-F26AD7F241CF}"/>
              </a:ext>
            </a:extLst>
          </p:cNvPr>
          <p:cNvSpPr txBox="1"/>
          <p:nvPr userDrawn="1"/>
        </p:nvSpPr>
        <p:spPr bwMode="gray">
          <a:xfrm>
            <a:off x="4356409" y="6446880"/>
            <a:ext cx="3479181" cy="115416"/>
          </a:xfrm>
          <a:prstGeom prst="rect">
            <a:avLst/>
          </a:prstGeom>
          <a:solidFill>
            <a:schemeClr val="bg2"/>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796822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5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807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6" name="TextBox 5">
            <a:extLst>
              <a:ext uri="{FF2B5EF4-FFF2-40B4-BE49-F238E27FC236}">
                <a16:creationId xmlns:a16="http://schemas.microsoft.com/office/drawing/2014/main" id="{539BCEEA-0995-7AC3-44EC-75B3DA9261BE}"/>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74579266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6" name="TextBox 5">
            <a:extLst>
              <a:ext uri="{FF2B5EF4-FFF2-40B4-BE49-F238E27FC236}">
                <a16:creationId xmlns:a16="http://schemas.microsoft.com/office/drawing/2014/main" id="{581C71BA-5A92-2542-D4A4-FA61475FAF0C}"/>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86837343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3" name="TextBox 2">
            <a:extLst>
              <a:ext uri="{FF2B5EF4-FFF2-40B4-BE49-F238E27FC236}">
                <a16:creationId xmlns:a16="http://schemas.microsoft.com/office/drawing/2014/main" id="{03145F47-BBF8-B9B3-FF78-A7FE79F42113}"/>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40250007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7" name="TextBox 6">
            <a:extLst>
              <a:ext uri="{FF2B5EF4-FFF2-40B4-BE49-F238E27FC236}">
                <a16:creationId xmlns:a16="http://schemas.microsoft.com/office/drawing/2014/main" id="{D5A6C8F0-B169-F005-3975-D227D09B011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3688645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TextBox 4">
            <a:extLst>
              <a:ext uri="{FF2B5EF4-FFF2-40B4-BE49-F238E27FC236}">
                <a16:creationId xmlns:a16="http://schemas.microsoft.com/office/drawing/2014/main" id="{0E69B828-2C0B-D62B-0F74-D59D53CDEC0A}"/>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4229471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83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2" name="TextBox 1">
            <a:extLst>
              <a:ext uri="{FF2B5EF4-FFF2-40B4-BE49-F238E27FC236}">
                <a16:creationId xmlns:a16="http://schemas.microsoft.com/office/drawing/2014/main" id="{374B04C6-2170-C8B5-EA4F-11E8F48BDBC4}"/>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87239548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2" name="TextBox 1">
            <a:extLst>
              <a:ext uri="{FF2B5EF4-FFF2-40B4-BE49-F238E27FC236}">
                <a16:creationId xmlns:a16="http://schemas.microsoft.com/office/drawing/2014/main" id="{95880126-2D27-323A-9B9F-3038767DF3D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410604877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2" name="TextBox 1">
            <a:extLst>
              <a:ext uri="{FF2B5EF4-FFF2-40B4-BE49-F238E27FC236}">
                <a16:creationId xmlns:a16="http://schemas.microsoft.com/office/drawing/2014/main" id="{A4F90687-2E1B-BF2B-A8F1-16040D3B1DA1}"/>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34854237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756047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2" name="TextBox 1">
            <a:extLst>
              <a:ext uri="{FF2B5EF4-FFF2-40B4-BE49-F238E27FC236}">
                <a16:creationId xmlns:a16="http://schemas.microsoft.com/office/drawing/2014/main" id="{B81D381A-D78B-E9BE-6C30-AC9B3510DECC}"/>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99666292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2" name="TextBox 1">
            <a:extLst>
              <a:ext uri="{FF2B5EF4-FFF2-40B4-BE49-F238E27FC236}">
                <a16:creationId xmlns:a16="http://schemas.microsoft.com/office/drawing/2014/main" id="{1111B3AA-DCCA-C2A4-4C36-F56A383F3897}"/>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8160479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2" name="TextBox 1">
            <a:extLst>
              <a:ext uri="{FF2B5EF4-FFF2-40B4-BE49-F238E27FC236}">
                <a16:creationId xmlns:a16="http://schemas.microsoft.com/office/drawing/2014/main" id="{17820577-C674-DF86-14A4-244731CD65C7}"/>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08734593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80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2" name="TextBox 1">
            <a:extLst>
              <a:ext uri="{FF2B5EF4-FFF2-40B4-BE49-F238E27FC236}">
                <a16:creationId xmlns:a16="http://schemas.microsoft.com/office/drawing/2014/main" id="{2C0A76A6-F6E4-6583-E27C-325F65ED63D9}"/>
              </a:ext>
            </a:extLst>
          </p:cNvPr>
          <p:cNvSpPr txBox="1"/>
          <p:nvPr userDrawn="1"/>
        </p:nvSpPr>
        <p:spPr bwMode="gray">
          <a:xfrm>
            <a:off x="4356409" y="6229544"/>
            <a:ext cx="3479181" cy="115416"/>
          </a:xfrm>
          <a:prstGeom prst="rect">
            <a:avLst/>
          </a:prstGeom>
          <a:solidFill>
            <a:srgbClr val="FBF9F4"/>
          </a:solidFill>
        </p:spPr>
        <p:txBody>
          <a:bodyPr vert="horz" wrap="square" lIns="0" tIns="0" rIns="0" bIns="0" rtlCol="0">
            <a:spAutoFit/>
          </a:bodyPr>
          <a:lstStyle/>
          <a:p>
            <a:pPr algn="ctr">
              <a:spcBef>
                <a:spcPts val="600"/>
              </a:spcBef>
            </a:pPr>
            <a:r>
              <a:rPr lang="en-US" sz="725"/>
              <a:t>© 2023 Optum, Inc. All rights reserved</a:t>
            </a:r>
          </a:p>
        </p:txBody>
      </p:sp>
    </p:spTree>
    <p:extLst>
      <p:ext uri="{BB962C8B-B14F-4D97-AF65-F5344CB8AC3E}">
        <p14:creationId xmlns:p14="http://schemas.microsoft.com/office/powerpoint/2010/main" val="2279574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9" name="Subtitle placeholder">
            <a:extLst>
              <a:ext uri="{FF2B5EF4-FFF2-40B4-BE49-F238E27FC236}">
                <a16:creationId xmlns:a16="http://schemas.microsoft.com/office/drawing/2014/main" id="{212263B5-1A45-4C83-9E1B-FA9B9AB7A2C7}"/>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7" name="TextBox 6">
            <a:extLst>
              <a:ext uri="{FF2B5EF4-FFF2-40B4-BE49-F238E27FC236}">
                <a16:creationId xmlns:a16="http://schemas.microsoft.com/office/drawing/2014/main" id="{A5DAA489-BE9C-AF7D-B5C7-D7DA8FEE3D34}"/>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668378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768977" cy="731520"/>
          </a:xfrm>
          <a:prstGeom prst="rect">
            <a:avLst/>
          </a:prstGeom>
        </p:spPr>
        <p:txBody>
          <a:bodyPr vert="horz" lIns="91440" tIns="45720" rIns="91440" bIns="45720" rtlCol="0" anchor="b">
            <a:normAutofit/>
          </a:bodyPr>
          <a:lstStyle>
            <a:lvl1pPr>
              <a:defRPr lang="en-US" sz="2000"/>
            </a:lvl1pPr>
          </a:lstStyle>
          <a:p>
            <a:pPr lvl="0"/>
            <a:r>
              <a:rPr lang="en-GB"/>
              <a:t>Click to edit Master title style</a:t>
            </a:r>
            <a:endParaRPr lang="en-US"/>
          </a:p>
        </p:txBody>
      </p:sp>
      <p:sp>
        <p:nvSpPr>
          <p:cNvPr id="4" name="Content Placeholder 2"/>
          <p:cNvSpPr>
            <a:spLocks noGrp="1"/>
          </p:cNvSpPr>
          <p:nvPr>
            <p:ph idx="1"/>
          </p:nvPr>
        </p:nvSpPr>
        <p:spPr>
          <a:xfrm>
            <a:off x="365760" y="914400"/>
            <a:ext cx="114604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a:t>Click to edit Master text styles</a:t>
            </a:r>
          </a:p>
          <a:p>
            <a:pPr marL="548640" lvl="1" indent="-274320">
              <a:spcBef>
                <a:spcPts val="300"/>
              </a:spcBef>
              <a:spcAft>
                <a:spcPts val="300"/>
              </a:spcAft>
            </a:pPr>
            <a:r>
              <a:rPr lang="en-GB"/>
              <a:t>Second level</a:t>
            </a:r>
          </a:p>
          <a:p>
            <a:pPr marL="822960" lvl="2" indent="-274320">
              <a:spcBef>
                <a:spcPts val="300"/>
              </a:spcBef>
              <a:spcAft>
                <a:spcPts val="300"/>
              </a:spcAft>
            </a:pPr>
            <a:r>
              <a:rPr lang="en-GB"/>
              <a:t>Third level</a:t>
            </a:r>
          </a:p>
          <a:p>
            <a:pPr marL="1097280" lvl="3" indent="-274320">
              <a:spcBef>
                <a:spcPts val="300"/>
              </a:spcBef>
              <a:spcAft>
                <a:spcPts val="300"/>
              </a:spcAft>
            </a:pPr>
            <a:r>
              <a:rPr lang="en-GB"/>
              <a:t>Fourth level</a:t>
            </a:r>
          </a:p>
          <a:p>
            <a:pPr marL="1371600" lvl="4" indent="-274320">
              <a:spcBef>
                <a:spcPts val="300"/>
              </a:spcBef>
              <a:spcAft>
                <a:spcPts val="300"/>
              </a:spcAft>
            </a:pPr>
            <a:r>
              <a:rPr lang="en-GB"/>
              <a:t>Fifth level</a:t>
            </a:r>
            <a:endParaRPr lang="en-US"/>
          </a:p>
        </p:txBody>
      </p:sp>
      <p:sp>
        <p:nvSpPr>
          <p:cNvPr id="5" name="Slide Number Placeholder 2"/>
          <p:cNvSpPr>
            <a:spLocks noGrp="1"/>
          </p:cNvSpPr>
          <p:nvPr>
            <p:ph type="sldNum" sz="quarter" idx="10"/>
          </p:nvPr>
        </p:nvSpPr>
        <p:spPr>
          <a:xfrm>
            <a:off x="11525136" y="6623859"/>
            <a:ext cx="609600" cy="182880"/>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3" name="TextBox 2">
            <a:extLst>
              <a:ext uri="{FF2B5EF4-FFF2-40B4-BE49-F238E27FC236}">
                <a16:creationId xmlns:a16="http://schemas.microsoft.com/office/drawing/2014/main" id="{CDB9F80E-3CB3-B875-9A10-EA10E59F3513}"/>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18180204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304699"/>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9D8F547E-1713-53FE-EFB3-9744CF97EBE6}"/>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558009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Type insightful headline in sentence case | One line</a:t>
            </a:r>
          </a:p>
        </p:txBody>
      </p:sp>
      <p:sp>
        <p:nvSpPr>
          <p:cNvPr id="3" name="Bullets/content"/>
          <p:cNvSpPr>
            <a:spLocks noGrp="1"/>
          </p:cNvSpPr>
          <p:nvPr>
            <p:ph idx="1" hasCustomPrompt="1"/>
          </p:nvPr>
        </p:nvSpPr>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a:t>Use this space for one line subhead if needed | One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4" name="Date Placeholder 3"/>
          <p:cNvSpPr>
            <a:spLocks noGrp="1"/>
          </p:cNvSpPr>
          <p:nvPr>
            <p:ph type="dt" sz="half" idx="14"/>
          </p:nvPr>
        </p:nvSpPr>
        <p:spPr/>
        <p:txBody>
          <a:bodyPr/>
          <a:lstStyle/>
          <a:p>
            <a:fld id="{AD4BBA0F-9776-4A82-A353-1A29F95E2C82}" type="datetime1">
              <a:rPr lang="en-US" smtClean="0"/>
              <a:t>10/6/2024</a:t>
            </a:fld>
            <a:endParaRPr lang="en-US"/>
          </a:p>
        </p:txBody>
      </p:sp>
      <p:sp>
        <p:nvSpPr>
          <p:cNvPr id="6" name="Footer Placeholder 5"/>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a:p>
        </p:txBody>
      </p:sp>
      <p:sp>
        <p:nvSpPr>
          <p:cNvPr id="5" name="TextBox 4">
            <a:extLst>
              <a:ext uri="{FF2B5EF4-FFF2-40B4-BE49-F238E27FC236}">
                <a16:creationId xmlns:a16="http://schemas.microsoft.com/office/drawing/2014/main" id="{0AD996F3-C0F5-3954-FBD4-97629B448DE1}"/>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832441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37759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140782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720088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37284378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55938374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161435775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62920356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392920502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81776808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252169814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59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609804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7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8001625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50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04888765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5268993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10/6/2024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705382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10/6/2024</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886365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10/6/2024</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23545987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042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469487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30432042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11917647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259928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82388233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42731914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10/6/2024</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6648270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96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1206697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67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10/6/2024</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5733333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10/6/2024</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69428634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10/6/2024</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14737375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02056280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10/6/2024</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36617520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10/6/2024</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0481616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10/6/2024</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84491758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10/6/2024</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24187786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78077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4231719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466188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9320696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3923173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85906927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5B20C24A-7F63-4C9D-B8AA-DB5AFD0AB0C4}" type="datetimeFigureOut">
              <a:rPr lang="en-US" smtClean="0"/>
              <a:t>10/6/2024</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42974302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253239353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263441016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403267870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10/6/2024</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64821855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59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6251721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10/6/2024</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0485671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5477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10/6/2024</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64955438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10/6/2024</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8622918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2.sv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image" Target="../media/image2.svg"/><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theme" Target="../theme/theme4.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image" Target="../media/image2.sv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image" Target="../media/image1.png"/><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theme" Target="../theme/theme5.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8" Type="http://schemas.openxmlformats.org/officeDocument/2006/relationships/slideLayout" Target="../slideLayouts/slideLayout133.xml"/><Relationship Id="rId51"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slideLayout" Target="../slideLayouts/slideLayout220.xml"/><Relationship Id="rId50" Type="http://schemas.openxmlformats.org/officeDocument/2006/relationships/image" Target="../media/image1.png"/><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slideLayout" Target="../slideLayouts/slideLayout219.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slideLayout" Target="../slideLayouts/slideLayout218.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theme" Target="../theme/theme6.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slideLayout" Target="../slideLayouts/slideLayout221.xml"/><Relationship Id="rId8" Type="http://schemas.openxmlformats.org/officeDocument/2006/relationships/slideLayout" Target="../slideLayouts/slideLayout181.xml"/><Relationship Id="rId51"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3" Type="http://schemas.openxmlformats.org/officeDocument/2006/relationships/slideLayout" Target="../slideLayouts/slideLayout224.xml"/><Relationship Id="rId21" Type="http://schemas.openxmlformats.org/officeDocument/2006/relationships/theme" Target="../theme/theme7.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image" Target="../media/image2.svg"/><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3" Type="http://schemas.openxmlformats.org/officeDocument/2006/relationships/slideLayout" Target="../slideLayouts/slideLayout244.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image" Target="../media/image1.png"/><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theme" Target="../theme/theme8.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8" Type="http://schemas.openxmlformats.org/officeDocument/2006/relationships/slideLayout" Target="../slideLayouts/slideLayout249.xml"/><Relationship Id="rId51"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5B20C24A-7F63-4C9D-B8AA-DB5AFD0AB0C4}" type="datetimeFigureOut">
              <a:rPr lang="en-US" smtClean="0"/>
              <a:t>10/6/2024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B519C85C-EAC9-48AD-98B2-AD409FB15711}"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73060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968" r:id="rId23"/>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437850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7" r:id="rId22"/>
    <p:sldLayoutId id="2147483708" r:id="rId23"/>
    <p:sldLayoutId id="2147483709" r:id="rId24"/>
    <p:sldLayoutId id="2147483710" r:id="rId2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0645441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8" r:id="rId36"/>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643751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6" r:id="rId36"/>
    <p:sldLayoutId id="2147483787" r:id="rId37"/>
    <p:sldLayoutId id="2147483788" r:id="rId38"/>
    <p:sldLayoutId id="2147483789" r:id="rId39"/>
    <p:sldLayoutId id="2147483790" r:id="rId40"/>
    <p:sldLayoutId id="2147483791" r:id="rId41"/>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Tree>
    <p:extLst>
      <p:ext uri="{BB962C8B-B14F-4D97-AF65-F5344CB8AC3E}">
        <p14:creationId xmlns:p14="http://schemas.microsoft.com/office/powerpoint/2010/main" val="402409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 id="2147483837" r:id="rId45"/>
    <p:sldLayoutId id="2147483838" r:id="rId46"/>
    <p:sldLayoutId id="2147483839" r:id="rId47"/>
    <p:sldLayoutId id="2147483840"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Tree>
    <p:extLst>
      <p:ext uri="{BB962C8B-B14F-4D97-AF65-F5344CB8AC3E}">
        <p14:creationId xmlns:p14="http://schemas.microsoft.com/office/powerpoint/2010/main" val="139819045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Sixth level</a:t>
            </a:r>
          </a:p>
          <a:p>
            <a:pPr lvl="4"/>
            <a:r>
              <a:rPr lang="en-US"/>
              <a:t>Seventh level</a:t>
            </a:r>
          </a:p>
          <a:p>
            <a:pPr lvl="4"/>
            <a:r>
              <a:rPr lang="en-US"/>
              <a:t>Eighth level</a:t>
            </a:r>
          </a:p>
          <a:p>
            <a:pPr lvl="4"/>
            <a:r>
              <a:rPr lang="en-US"/>
              <a:t>Nineth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75203966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10/6/2024</a:t>
            </a:fld>
            <a:endParaRPr lang="en-US"/>
          </a:p>
        </p:txBody>
      </p:sp>
    </p:spTree>
    <p:extLst>
      <p:ext uri="{BB962C8B-B14F-4D97-AF65-F5344CB8AC3E}">
        <p14:creationId xmlns:p14="http://schemas.microsoft.com/office/powerpoint/2010/main" val="60365480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 id="2147483946" r:id="rId27"/>
    <p:sldLayoutId id="2147483947" r:id="rId28"/>
    <p:sldLayoutId id="2147483948" r:id="rId29"/>
    <p:sldLayoutId id="2147483949" r:id="rId30"/>
    <p:sldLayoutId id="2147483950" r:id="rId31"/>
    <p:sldLayoutId id="2147483951" r:id="rId32"/>
    <p:sldLayoutId id="2147483952" r:id="rId33"/>
    <p:sldLayoutId id="2147483953" r:id="rId34"/>
    <p:sldLayoutId id="2147483954" r:id="rId35"/>
    <p:sldLayoutId id="2147483955" r:id="rId36"/>
    <p:sldLayoutId id="2147483956" r:id="rId37"/>
    <p:sldLayoutId id="2147483957" r:id="rId38"/>
    <p:sldLayoutId id="2147483958" r:id="rId39"/>
    <p:sldLayoutId id="2147483959" r:id="rId40"/>
    <p:sldLayoutId id="2147483960" r:id="rId41"/>
    <p:sldLayoutId id="2147483961" r:id="rId42"/>
    <p:sldLayoutId id="2147483962" r:id="rId43"/>
    <p:sldLayoutId id="2147483963" r:id="rId44"/>
    <p:sldLayoutId id="2147483964" r:id="rId45"/>
    <p:sldLayoutId id="2147483965" r:id="rId46"/>
    <p:sldLayoutId id="2147483966" r:id="rId47"/>
    <p:sldLayoutId id="2147483967"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31FFAD92_1B866B74.xml"/><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2.xml"/><Relationship Id="rId5" Type="http://schemas.openxmlformats.org/officeDocument/2006/relationships/image" Target="../media/image50.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info.optum.co.uk/evaluation-toolkit" TargetMode="External"/><Relationship Id="rId1" Type="http://schemas.openxmlformats.org/officeDocument/2006/relationships/slideLayout" Target="../slideLayouts/slideLayout65.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rldefense.com/v3/__https:/forms.office.com/e/6jTAjjxHB6__;!!IqUcNYopQPk7!OBHx1w8z4ZLRE8sI7v1OYDDvgjhxZhW1iOvGnk_QUAUyVu-ED_wCD-QGZzJAh5a-Z7X696UeAKRmBjHCvoYh_zcpRhFcUC9P$" TargetMode="External"/><Relationship Id="rId1" Type="http://schemas.openxmlformats.org/officeDocument/2006/relationships/slideLayout" Target="../slideLayouts/slideLayout65.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28.xml"/><Relationship Id="rId6" Type="http://schemas.openxmlformats.org/officeDocument/2006/relationships/hyperlink" Target="https://info.optum.co.uk/evaluation-toolkit"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2.xml"/><Relationship Id="rId5" Type="http://schemas.openxmlformats.org/officeDocument/2006/relationships/hyperlink" Target="https://info.optum.co.uk/evaluation-toolkit" TargetMode="Externa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FD036B-7825-4258-8917-EE14BD9A1BE6}"/>
              </a:ext>
            </a:extLst>
          </p:cNvPr>
          <p:cNvSpPr>
            <a:spLocks noGrp="1"/>
          </p:cNvSpPr>
          <p:nvPr>
            <p:ph type="title"/>
          </p:nvPr>
        </p:nvSpPr>
        <p:spPr>
          <a:xfrm>
            <a:off x="463462" y="1827040"/>
            <a:ext cx="4709160" cy="2492990"/>
          </a:xfrm>
        </p:spPr>
        <p:txBody>
          <a:bodyPr/>
          <a:lstStyle/>
          <a:p>
            <a:r>
              <a:rPr lang="en-GB" dirty="0"/>
              <a:t>Measuring outcomes and proving value for money</a:t>
            </a:r>
            <a:endParaRPr lang="en-US" dirty="0"/>
          </a:p>
        </p:txBody>
      </p:sp>
      <p:sp>
        <p:nvSpPr>
          <p:cNvPr id="2" name="Text Placeholder 3">
            <a:extLst>
              <a:ext uri="{FF2B5EF4-FFF2-40B4-BE49-F238E27FC236}">
                <a16:creationId xmlns:a16="http://schemas.microsoft.com/office/drawing/2014/main" id="{AD4BA119-34EE-6019-7B40-F199139216A3}"/>
              </a:ext>
            </a:extLst>
          </p:cNvPr>
          <p:cNvSpPr txBox="1">
            <a:spLocks/>
          </p:cNvSpPr>
          <p:nvPr/>
        </p:nvSpPr>
        <p:spPr bwMode="gray">
          <a:xfrm>
            <a:off x="463462" y="4635651"/>
            <a:ext cx="4709160" cy="553998"/>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6"/>
                </a:solidFill>
                <a:latin typeface="+mn-lt"/>
                <a:ea typeface="+mn-ea"/>
                <a:cs typeface="+mn-cs"/>
              </a:defRPr>
            </a:lvl1pPr>
            <a:lvl2pPr marL="0" indent="0" algn="l" defTabSz="914400" rtl="0" eaLnBrk="1" latinLnBrk="0" hangingPunct="1">
              <a:lnSpc>
                <a:spcPct val="100000"/>
              </a:lnSpc>
              <a:spcBef>
                <a:spcPts val="600"/>
              </a:spcBef>
              <a:buClr>
                <a:schemeClr val="tx1"/>
              </a:buClr>
              <a:buFont typeface="Arial" panose="020B0604020202020204" pitchFamily="34" charset="0"/>
              <a:buNone/>
              <a:defRPr sz="2000" kern="1200">
                <a:solidFill>
                  <a:schemeClr val="accent5"/>
                </a:solidFill>
                <a:latin typeface="+mn-lt"/>
                <a:ea typeface="+mn-ea"/>
                <a:cs typeface="+mn-cs"/>
              </a:defRPr>
            </a:lvl2pPr>
            <a:lvl3pPr marL="231775" indent="0" algn="l" defTabSz="914400" rtl="0" eaLnBrk="1" latinLnBrk="0" hangingPunct="1">
              <a:lnSpc>
                <a:spcPct val="100000"/>
              </a:lnSpc>
              <a:spcBef>
                <a:spcPts val="600"/>
              </a:spcBef>
              <a:buFont typeface="Arial" panose="020B0604020202020204" pitchFamily="34" charset="0"/>
              <a:buNone/>
              <a:defRPr sz="2000" kern="1200">
                <a:solidFill>
                  <a:schemeClr val="accent5"/>
                </a:solidFill>
                <a:latin typeface="+mn-lt"/>
                <a:ea typeface="+mn-ea"/>
                <a:cs typeface="+mn-cs"/>
              </a:defRPr>
            </a:lvl3pPr>
            <a:lvl4pPr marL="228600" indent="0" algn="l" defTabSz="914400" rtl="0" eaLnBrk="1" latinLnBrk="0" hangingPunct="1">
              <a:lnSpc>
                <a:spcPct val="100000"/>
              </a:lnSpc>
              <a:spcBef>
                <a:spcPts val="600"/>
              </a:spcBef>
              <a:buClr>
                <a:schemeClr val="tx1"/>
              </a:buClr>
              <a:buFont typeface="Arial" panose="020B0604020202020204" pitchFamily="34" charset="0"/>
              <a:buNone/>
              <a:defRPr sz="2000" kern="1200">
                <a:solidFill>
                  <a:schemeClr val="accent5"/>
                </a:solidFill>
                <a:latin typeface="+mn-lt"/>
                <a:ea typeface="+mn-ea"/>
                <a:cs typeface="+mn-cs"/>
              </a:defRPr>
            </a:lvl4pPr>
            <a:lvl5pPr marL="460375" indent="0" algn="l" defTabSz="914400" rtl="0" eaLnBrk="1" latinLnBrk="0" hangingPunct="1">
              <a:lnSpc>
                <a:spcPct val="100000"/>
              </a:lnSpc>
              <a:spcBef>
                <a:spcPts val="600"/>
              </a:spcBef>
              <a:buClr>
                <a:schemeClr val="tx1"/>
              </a:buClr>
              <a:buFont typeface="Arial" panose="020B0604020202020204" pitchFamily="34" charset="0"/>
              <a:buNone/>
              <a:defRPr sz="20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Research network workshop</a:t>
            </a:r>
          </a:p>
          <a:p>
            <a:r>
              <a:rPr lang="en-GB" i="1" dirty="0"/>
              <a:t>Monday 7</a:t>
            </a:r>
            <a:r>
              <a:rPr lang="en-GB" i="1" baseline="30000" dirty="0"/>
              <a:t>th</a:t>
            </a:r>
            <a:r>
              <a:rPr lang="en-GB" i="1" dirty="0"/>
              <a:t> October 2024</a:t>
            </a:r>
            <a:endParaRPr lang="en-US" i="1" dirty="0"/>
          </a:p>
        </p:txBody>
      </p:sp>
    </p:spTree>
    <p:extLst>
      <p:ext uri="{BB962C8B-B14F-4D97-AF65-F5344CB8AC3E}">
        <p14:creationId xmlns:p14="http://schemas.microsoft.com/office/powerpoint/2010/main" val="390328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7C9B6-E415-4194-AE16-8C4F7DAF9744}"/>
              </a:ext>
            </a:extLst>
          </p:cNvPr>
          <p:cNvSpPr>
            <a:spLocks noGrp="1"/>
          </p:cNvSpPr>
          <p:nvPr>
            <p:ph type="title"/>
          </p:nvPr>
        </p:nvSpPr>
        <p:spPr/>
        <p:txBody>
          <a:bodyPr/>
          <a:lstStyle/>
          <a:p>
            <a:r>
              <a:rPr lang="en-US" dirty="0"/>
              <a:t>Outputs vs outcomes: </a:t>
            </a:r>
            <a:r>
              <a:rPr lang="en-US" dirty="0" err="1"/>
              <a:t>Menti</a:t>
            </a:r>
            <a:r>
              <a:rPr lang="en-US" dirty="0"/>
              <a:t> task </a:t>
            </a:r>
          </a:p>
        </p:txBody>
      </p:sp>
      <p:sp>
        <p:nvSpPr>
          <p:cNvPr id="5" name="Text Placeholder 4">
            <a:extLst>
              <a:ext uri="{FF2B5EF4-FFF2-40B4-BE49-F238E27FC236}">
                <a16:creationId xmlns:a16="http://schemas.microsoft.com/office/drawing/2014/main" id="{9C033F2B-7FE8-4FF6-8B60-8AC7303AE0FF}"/>
              </a:ext>
            </a:extLst>
          </p:cNvPr>
          <p:cNvSpPr>
            <a:spLocks noGrp="1"/>
          </p:cNvSpPr>
          <p:nvPr>
            <p:ph type="body" sz="quarter" idx="11"/>
          </p:nvPr>
        </p:nvSpPr>
        <p:spPr>
          <a:xfrm>
            <a:off x="5486915" y="1877674"/>
            <a:ext cx="5024411" cy="2724930"/>
          </a:xfrm>
          <a:solidFill>
            <a:srgbClr val="FBF9F4"/>
          </a:solidFill>
        </p:spPr>
        <p:txBody>
          <a:bodyPr>
            <a:normAutofit/>
          </a:bodyPr>
          <a:lstStyle/>
          <a:p>
            <a:r>
              <a:rPr lang="en-US" sz="2400" b="0" u="sng" dirty="0">
                <a:solidFill>
                  <a:schemeClr val="accent6"/>
                </a:solidFill>
              </a:rPr>
              <a:t>Outputs vs outcomes task:</a:t>
            </a:r>
          </a:p>
          <a:p>
            <a:r>
              <a:rPr lang="en-US" sz="2400" b="0" dirty="0">
                <a:solidFill>
                  <a:schemeClr val="accent6"/>
                </a:solidFill>
              </a:rPr>
              <a:t>You will be given a list of </a:t>
            </a:r>
            <a:r>
              <a:rPr lang="en-US" sz="2400" dirty="0">
                <a:solidFill>
                  <a:schemeClr val="accent6"/>
                </a:solidFill>
              </a:rPr>
              <a:t>outputs</a:t>
            </a:r>
            <a:r>
              <a:rPr lang="en-US" sz="2400" b="0" dirty="0">
                <a:solidFill>
                  <a:schemeClr val="accent6"/>
                </a:solidFill>
              </a:rPr>
              <a:t> and </a:t>
            </a:r>
            <a:r>
              <a:rPr lang="en-US" sz="2400" dirty="0">
                <a:solidFill>
                  <a:schemeClr val="accent6"/>
                </a:solidFill>
              </a:rPr>
              <a:t>outcomes</a:t>
            </a:r>
            <a:r>
              <a:rPr lang="en-US" sz="2400" b="0" dirty="0">
                <a:solidFill>
                  <a:schemeClr val="accent6"/>
                </a:solidFill>
              </a:rPr>
              <a:t>, please select which ones are </a:t>
            </a:r>
            <a:r>
              <a:rPr lang="en-US" sz="2400" dirty="0">
                <a:solidFill>
                  <a:schemeClr val="accent6"/>
                </a:solidFill>
              </a:rPr>
              <a:t>outcomes</a:t>
            </a:r>
            <a:r>
              <a:rPr lang="en-US" sz="2400" b="0" dirty="0">
                <a:solidFill>
                  <a:schemeClr val="accent6"/>
                </a:solidFill>
              </a:rPr>
              <a:t>. </a:t>
            </a:r>
          </a:p>
        </p:txBody>
      </p:sp>
      <p:sp>
        <p:nvSpPr>
          <p:cNvPr id="8" name="Rectangle 7">
            <a:extLst>
              <a:ext uri="{FF2B5EF4-FFF2-40B4-BE49-F238E27FC236}">
                <a16:creationId xmlns:a16="http://schemas.microsoft.com/office/drawing/2014/main" id="{A66A1332-0723-433B-A618-1231173F9273}"/>
              </a:ext>
            </a:extLst>
          </p:cNvPr>
          <p:cNvSpPr/>
          <p:nvPr/>
        </p:nvSpPr>
        <p:spPr>
          <a:xfrm>
            <a:off x="8337698" y="928027"/>
            <a:ext cx="231925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EECEE92-4A61-4070-9F1C-102F54A4FF1A}"/>
              </a:ext>
            </a:extLst>
          </p:cNvPr>
          <p:cNvGrpSpPr/>
          <p:nvPr/>
        </p:nvGrpSpPr>
        <p:grpSpPr>
          <a:xfrm>
            <a:off x="1673947" y="1944689"/>
            <a:ext cx="3520440" cy="2594045"/>
            <a:chOff x="1791393" y="3510843"/>
            <a:chExt cx="3520440" cy="2594045"/>
          </a:xfrm>
        </p:grpSpPr>
        <p:sp>
          <p:nvSpPr>
            <p:cNvPr id="12" name="Rectangle 11">
              <a:extLst>
                <a:ext uri="{FF2B5EF4-FFF2-40B4-BE49-F238E27FC236}">
                  <a16:creationId xmlns:a16="http://schemas.microsoft.com/office/drawing/2014/main" id="{AD99B8E7-F7C9-46EB-8B7B-7FF236ABA5CB}"/>
                </a:ext>
              </a:extLst>
            </p:cNvPr>
            <p:cNvSpPr/>
            <p:nvPr/>
          </p:nvSpPr>
          <p:spPr>
            <a:xfrm>
              <a:off x="1791393" y="3510843"/>
              <a:ext cx="3520440" cy="6198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a:ea typeface="+mn-ea"/>
                  <a:cs typeface="+mn-cs"/>
                </a:rPr>
                <a:t>Log in to: </a:t>
              </a:r>
              <a:r>
                <a:rPr lang="en-US" sz="1900" b="1" dirty="0">
                  <a:solidFill>
                    <a:srgbClr val="FFFFFF"/>
                  </a:solidFill>
                  <a:latin typeface="Arial"/>
                </a:rPr>
                <a:t>m</a:t>
              </a:r>
              <a:r>
                <a:rPr kumimoji="0" lang="en-US" sz="1900" b="1" i="0" u="none" strike="noStrike" kern="1200" cap="none" spc="0" normalizeH="0" baseline="0" noProof="0" dirty="0">
                  <a:ln>
                    <a:noFill/>
                  </a:ln>
                  <a:solidFill>
                    <a:srgbClr val="FFFFFF"/>
                  </a:solidFill>
                  <a:effectLst/>
                  <a:uLnTx/>
                  <a:uFillTx/>
                  <a:latin typeface="Arial"/>
                  <a:ea typeface="+mn-ea"/>
                  <a:cs typeface="+mn-cs"/>
                </a:rPr>
                <a:t>enti.com</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a:ea typeface="+mn-ea"/>
                  <a:cs typeface="+mn-cs"/>
                </a:rPr>
                <a:t> Code: </a:t>
              </a:r>
              <a:r>
                <a:rPr kumimoji="0" lang="en-US" sz="1900" b="1" i="0" u="none" strike="noStrike" kern="1200" cap="none" spc="0" normalizeH="0" baseline="0" noProof="0" dirty="0">
                  <a:ln>
                    <a:noFill/>
                  </a:ln>
                  <a:solidFill>
                    <a:srgbClr val="FFFFFF"/>
                  </a:solidFill>
                  <a:effectLst/>
                  <a:uLnTx/>
                  <a:uFillTx/>
                  <a:latin typeface="Arial"/>
                  <a:ea typeface="+mn-ea"/>
                  <a:cs typeface="+mn-cs"/>
                </a:rPr>
                <a:t>9378 7295</a:t>
              </a:r>
            </a:p>
          </p:txBody>
        </p:sp>
        <p:grpSp>
          <p:nvGrpSpPr>
            <p:cNvPr id="11" name="Group 10">
              <a:extLst>
                <a:ext uri="{FF2B5EF4-FFF2-40B4-BE49-F238E27FC236}">
                  <a16:creationId xmlns:a16="http://schemas.microsoft.com/office/drawing/2014/main" id="{311A1C3A-2EDB-4AE1-AECB-283D4B72CD81}"/>
                </a:ext>
              </a:extLst>
            </p:cNvPr>
            <p:cNvGrpSpPr/>
            <p:nvPr/>
          </p:nvGrpSpPr>
          <p:grpSpPr>
            <a:xfrm>
              <a:off x="2929479" y="4304214"/>
              <a:ext cx="1521145" cy="1800674"/>
              <a:chOff x="1341193" y="2834219"/>
              <a:chExt cx="2162862" cy="2560320"/>
            </a:xfrm>
          </p:grpSpPr>
          <p:sp>
            <p:nvSpPr>
              <p:cNvPr id="13" name="Freeform 65">
                <a:extLst>
                  <a:ext uri="{FF2B5EF4-FFF2-40B4-BE49-F238E27FC236}">
                    <a16:creationId xmlns:a16="http://schemas.microsoft.com/office/drawing/2014/main" id="{9543BCE1-B093-4A27-9431-330DEE38CC42}"/>
                  </a:ext>
                </a:extLst>
              </p:cNvPr>
              <p:cNvSpPr>
                <a:spLocks noEditPoints="1"/>
              </p:cNvSpPr>
              <p:nvPr/>
            </p:nvSpPr>
            <p:spPr bwMode="gray">
              <a:xfrm>
                <a:off x="1849558" y="4843038"/>
                <a:ext cx="415935" cy="415936"/>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36 h 187"/>
                  <a:gd name="T12" fmla="*/ 36 w 187"/>
                  <a:gd name="T13" fmla="*/ 93 h 187"/>
                  <a:gd name="T14" fmla="*/ 93 w 187"/>
                  <a:gd name="T15" fmla="*/ 151 h 187"/>
                  <a:gd name="T16" fmla="*/ 151 w 187"/>
                  <a:gd name="T17" fmla="*/ 93 h 187"/>
                  <a:gd name="T18" fmla="*/ 93 w 187"/>
                  <a:gd name="T19"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1" y="187"/>
                      <a:pt x="0" y="145"/>
                      <a:pt x="0" y="93"/>
                    </a:cubicBezTo>
                    <a:cubicBezTo>
                      <a:pt x="0" y="41"/>
                      <a:pt x="41" y="0"/>
                      <a:pt x="93" y="0"/>
                    </a:cubicBezTo>
                    <a:cubicBezTo>
                      <a:pt x="145" y="0"/>
                      <a:pt x="187" y="41"/>
                      <a:pt x="187" y="93"/>
                    </a:cubicBezTo>
                    <a:cubicBezTo>
                      <a:pt x="187" y="145"/>
                      <a:pt x="145" y="187"/>
                      <a:pt x="93" y="187"/>
                    </a:cubicBezTo>
                    <a:close/>
                    <a:moveTo>
                      <a:pt x="93" y="36"/>
                    </a:moveTo>
                    <a:cubicBezTo>
                      <a:pt x="61" y="36"/>
                      <a:pt x="36" y="61"/>
                      <a:pt x="36" y="93"/>
                    </a:cubicBezTo>
                    <a:cubicBezTo>
                      <a:pt x="36" y="126"/>
                      <a:pt x="61" y="151"/>
                      <a:pt x="93" y="151"/>
                    </a:cubicBezTo>
                    <a:cubicBezTo>
                      <a:pt x="126" y="151"/>
                      <a:pt x="151" y="126"/>
                      <a:pt x="151" y="93"/>
                    </a:cubicBezTo>
                    <a:cubicBezTo>
                      <a:pt x="151" y="63"/>
                      <a:pt x="126" y="36"/>
                      <a:pt x="9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66">
                <a:extLst>
                  <a:ext uri="{FF2B5EF4-FFF2-40B4-BE49-F238E27FC236}">
                    <a16:creationId xmlns:a16="http://schemas.microsoft.com/office/drawing/2014/main" id="{FF03CE6F-0849-4B63-B1FA-276509D3EA04}"/>
                  </a:ext>
                </a:extLst>
              </p:cNvPr>
              <p:cNvSpPr>
                <a:spLocks/>
              </p:cNvSpPr>
              <p:nvPr/>
            </p:nvSpPr>
            <p:spPr bwMode="gray">
              <a:xfrm>
                <a:off x="1341193" y="2834219"/>
                <a:ext cx="1435746" cy="2560320"/>
              </a:xfrm>
              <a:custGeom>
                <a:avLst/>
                <a:gdLst>
                  <a:gd name="T0" fmla="*/ 646 w 646"/>
                  <a:gd name="T1" fmla="*/ 610 h 1152"/>
                  <a:gd name="T2" fmla="*/ 646 w 646"/>
                  <a:gd name="T3" fmla="*/ 1060 h 1152"/>
                  <a:gd name="T4" fmla="*/ 554 w 646"/>
                  <a:gd name="T5" fmla="*/ 1152 h 1152"/>
                  <a:gd name="T6" fmla="*/ 92 w 646"/>
                  <a:gd name="T7" fmla="*/ 1152 h 1152"/>
                  <a:gd name="T8" fmla="*/ 0 w 646"/>
                  <a:gd name="T9" fmla="*/ 1060 h 1152"/>
                  <a:gd name="T10" fmla="*/ 0 w 646"/>
                  <a:gd name="T11" fmla="*/ 92 h 1152"/>
                  <a:gd name="T12" fmla="*/ 92 w 646"/>
                  <a:gd name="T13" fmla="*/ 0 h 1152"/>
                  <a:gd name="T14" fmla="*/ 553 w 646"/>
                  <a:gd name="T15" fmla="*/ 0 h 1152"/>
                  <a:gd name="T16" fmla="*/ 644 w 646"/>
                  <a:gd name="T17" fmla="*/ 92 h 1152"/>
                  <a:gd name="T18" fmla="*/ 644 w 646"/>
                  <a:gd name="T19" fmla="*/ 151 h 1152"/>
                  <a:gd name="T20" fmla="*/ 608 w 646"/>
                  <a:gd name="T21" fmla="*/ 149 h 1152"/>
                  <a:gd name="T22" fmla="*/ 608 w 646"/>
                  <a:gd name="T23" fmla="*/ 92 h 1152"/>
                  <a:gd name="T24" fmla="*/ 553 w 646"/>
                  <a:gd name="T25" fmla="*/ 36 h 1152"/>
                  <a:gd name="T26" fmla="*/ 92 w 646"/>
                  <a:gd name="T27" fmla="*/ 36 h 1152"/>
                  <a:gd name="T28" fmla="*/ 36 w 646"/>
                  <a:gd name="T29" fmla="*/ 92 h 1152"/>
                  <a:gd name="T30" fmla="*/ 36 w 646"/>
                  <a:gd name="T31" fmla="*/ 1060 h 1152"/>
                  <a:gd name="T32" fmla="*/ 92 w 646"/>
                  <a:gd name="T33" fmla="*/ 1116 h 1152"/>
                  <a:gd name="T34" fmla="*/ 553 w 646"/>
                  <a:gd name="T35" fmla="*/ 1116 h 1152"/>
                  <a:gd name="T36" fmla="*/ 608 w 646"/>
                  <a:gd name="T37" fmla="*/ 1060 h 1152"/>
                  <a:gd name="T38" fmla="*/ 608 w 646"/>
                  <a:gd name="T39" fmla="*/ 612 h 1152"/>
                  <a:gd name="T40" fmla="*/ 646 w 646"/>
                  <a:gd name="T41" fmla="*/ 61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6" h="1152">
                    <a:moveTo>
                      <a:pt x="646" y="610"/>
                    </a:moveTo>
                    <a:cubicBezTo>
                      <a:pt x="646" y="1060"/>
                      <a:pt x="646" y="1060"/>
                      <a:pt x="646" y="1060"/>
                    </a:cubicBezTo>
                    <a:cubicBezTo>
                      <a:pt x="646" y="1111"/>
                      <a:pt x="605" y="1152"/>
                      <a:pt x="554" y="1152"/>
                    </a:cubicBezTo>
                    <a:cubicBezTo>
                      <a:pt x="92" y="1152"/>
                      <a:pt x="92" y="1152"/>
                      <a:pt x="92" y="1152"/>
                    </a:cubicBezTo>
                    <a:cubicBezTo>
                      <a:pt x="41" y="1152"/>
                      <a:pt x="0" y="1111"/>
                      <a:pt x="0" y="1060"/>
                    </a:cubicBezTo>
                    <a:cubicBezTo>
                      <a:pt x="0" y="92"/>
                      <a:pt x="0" y="92"/>
                      <a:pt x="0" y="92"/>
                    </a:cubicBezTo>
                    <a:cubicBezTo>
                      <a:pt x="0" y="41"/>
                      <a:pt x="41" y="0"/>
                      <a:pt x="92" y="0"/>
                    </a:cubicBezTo>
                    <a:cubicBezTo>
                      <a:pt x="553" y="0"/>
                      <a:pt x="553" y="0"/>
                      <a:pt x="553" y="0"/>
                    </a:cubicBezTo>
                    <a:cubicBezTo>
                      <a:pt x="603" y="0"/>
                      <a:pt x="644" y="41"/>
                      <a:pt x="644" y="92"/>
                    </a:cubicBezTo>
                    <a:cubicBezTo>
                      <a:pt x="644" y="151"/>
                      <a:pt x="644" y="151"/>
                      <a:pt x="644" y="151"/>
                    </a:cubicBezTo>
                    <a:cubicBezTo>
                      <a:pt x="608" y="149"/>
                      <a:pt x="608" y="149"/>
                      <a:pt x="608" y="149"/>
                    </a:cubicBezTo>
                    <a:cubicBezTo>
                      <a:pt x="608" y="92"/>
                      <a:pt x="608" y="92"/>
                      <a:pt x="608" y="92"/>
                    </a:cubicBezTo>
                    <a:cubicBezTo>
                      <a:pt x="608" y="61"/>
                      <a:pt x="583" y="36"/>
                      <a:pt x="553" y="36"/>
                    </a:cubicBezTo>
                    <a:cubicBezTo>
                      <a:pt x="92" y="36"/>
                      <a:pt x="92" y="36"/>
                      <a:pt x="92" y="36"/>
                    </a:cubicBezTo>
                    <a:cubicBezTo>
                      <a:pt x="61" y="36"/>
                      <a:pt x="36" y="61"/>
                      <a:pt x="36" y="92"/>
                    </a:cubicBezTo>
                    <a:cubicBezTo>
                      <a:pt x="36" y="1060"/>
                      <a:pt x="36" y="1060"/>
                      <a:pt x="36" y="1060"/>
                    </a:cubicBezTo>
                    <a:cubicBezTo>
                      <a:pt x="36" y="1091"/>
                      <a:pt x="61" y="1116"/>
                      <a:pt x="92" y="1116"/>
                    </a:cubicBezTo>
                    <a:cubicBezTo>
                      <a:pt x="553" y="1116"/>
                      <a:pt x="553" y="1116"/>
                      <a:pt x="553" y="1116"/>
                    </a:cubicBezTo>
                    <a:cubicBezTo>
                      <a:pt x="583" y="1116"/>
                      <a:pt x="608" y="1091"/>
                      <a:pt x="608" y="1060"/>
                    </a:cubicBezTo>
                    <a:cubicBezTo>
                      <a:pt x="608" y="612"/>
                      <a:pt x="608" y="612"/>
                      <a:pt x="608" y="612"/>
                    </a:cubicBezTo>
                    <a:lnTo>
                      <a:pt x="646" y="6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67">
                <a:extLst>
                  <a:ext uri="{FF2B5EF4-FFF2-40B4-BE49-F238E27FC236}">
                    <a16:creationId xmlns:a16="http://schemas.microsoft.com/office/drawing/2014/main" id="{5D8EC7D4-7BA2-45C7-8B83-96AE2D494833}"/>
                  </a:ext>
                </a:extLst>
              </p:cNvPr>
              <p:cNvSpPr>
                <a:spLocks noChangeArrowheads="1"/>
              </p:cNvSpPr>
              <p:nvPr/>
            </p:nvSpPr>
            <p:spPr bwMode="gray">
              <a:xfrm>
                <a:off x="1381246" y="3133077"/>
                <a:ext cx="1334073"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68">
                <a:extLst>
                  <a:ext uri="{FF2B5EF4-FFF2-40B4-BE49-F238E27FC236}">
                    <a16:creationId xmlns:a16="http://schemas.microsoft.com/office/drawing/2014/main" id="{46CECF72-20BE-4FAF-B7D6-E66C09F268AF}"/>
                  </a:ext>
                </a:extLst>
              </p:cNvPr>
              <p:cNvSpPr>
                <a:spLocks noChangeArrowheads="1"/>
              </p:cNvSpPr>
              <p:nvPr/>
            </p:nvSpPr>
            <p:spPr bwMode="gray">
              <a:xfrm>
                <a:off x="1405894" y="4704393"/>
                <a:ext cx="1330992"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69">
                <a:extLst>
                  <a:ext uri="{FF2B5EF4-FFF2-40B4-BE49-F238E27FC236}">
                    <a16:creationId xmlns:a16="http://schemas.microsoft.com/office/drawing/2014/main" id="{39DB7FFB-A802-4831-886E-976F1FAF1049}"/>
                  </a:ext>
                </a:extLst>
              </p:cNvPr>
              <p:cNvSpPr>
                <a:spLocks noEditPoints="1"/>
              </p:cNvSpPr>
              <p:nvPr/>
            </p:nvSpPr>
            <p:spPr bwMode="gray">
              <a:xfrm>
                <a:off x="2025175" y="3139239"/>
                <a:ext cx="1478880" cy="1398779"/>
              </a:xfrm>
              <a:custGeom>
                <a:avLst/>
                <a:gdLst>
                  <a:gd name="T0" fmla="*/ 135 w 666"/>
                  <a:gd name="T1" fmla="*/ 630 h 630"/>
                  <a:gd name="T2" fmla="*/ 135 w 666"/>
                  <a:gd name="T3" fmla="*/ 489 h 630"/>
                  <a:gd name="T4" fmla="*/ 93 w 666"/>
                  <a:gd name="T5" fmla="*/ 491 h 630"/>
                  <a:gd name="T6" fmla="*/ 0 w 666"/>
                  <a:gd name="T7" fmla="*/ 398 h 630"/>
                  <a:gd name="T8" fmla="*/ 0 w 666"/>
                  <a:gd name="T9" fmla="*/ 93 h 630"/>
                  <a:gd name="T10" fmla="*/ 93 w 666"/>
                  <a:gd name="T11" fmla="*/ 0 h 630"/>
                  <a:gd name="T12" fmla="*/ 572 w 666"/>
                  <a:gd name="T13" fmla="*/ 0 h 630"/>
                  <a:gd name="T14" fmla="*/ 666 w 666"/>
                  <a:gd name="T15" fmla="*/ 93 h 630"/>
                  <a:gd name="T16" fmla="*/ 666 w 666"/>
                  <a:gd name="T17" fmla="*/ 398 h 630"/>
                  <a:gd name="T18" fmla="*/ 572 w 666"/>
                  <a:gd name="T19" fmla="*/ 491 h 630"/>
                  <a:gd name="T20" fmla="*/ 297 w 666"/>
                  <a:gd name="T21" fmla="*/ 491 h 630"/>
                  <a:gd name="T22" fmla="*/ 135 w 666"/>
                  <a:gd name="T23" fmla="*/ 630 h 630"/>
                  <a:gd name="T24" fmla="*/ 93 w 666"/>
                  <a:gd name="T25" fmla="*/ 36 h 630"/>
                  <a:gd name="T26" fmla="*/ 36 w 666"/>
                  <a:gd name="T27" fmla="*/ 93 h 630"/>
                  <a:gd name="T28" fmla="*/ 36 w 666"/>
                  <a:gd name="T29" fmla="*/ 398 h 630"/>
                  <a:gd name="T30" fmla="*/ 93 w 666"/>
                  <a:gd name="T31" fmla="*/ 455 h 630"/>
                  <a:gd name="T32" fmla="*/ 137 w 666"/>
                  <a:gd name="T33" fmla="*/ 455 h 630"/>
                  <a:gd name="T34" fmla="*/ 171 w 666"/>
                  <a:gd name="T35" fmla="*/ 489 h 630"/>
                  <a:gd name="T36" fmla="*/ 171 w 666"/>
                  <a:gd name="T37" fmla="*/ 552 h 630"/>
                  <a:gd name="T38" fmla="*/ 275 w 666"/>
                  <a:gd name="T39" fmla="*/ 464 h 630"/>
                  <a:gd name="T40" fmla="*/ 297 w 666"/>
                  <a:gd name="T41" fmla="*/ 457 h 630"/>
                  <a:gd name="T42" fmla="*/ 572 w 666"/>
                  <a:gd name="T43" fmla="*/ 457 h 630"/>
                  <a:gd name="T44" fmla="*/ 630 w 666"/>
                  <a:gd name="T45" fmla="*/ 399 h 630"/>
                  <a:gd name="T46" fmla="*/ 630 w 666"/>
                  <a:gd name="T47" fmla="*/ 93 h 630"/>
                  <a:gd name="T48" fmla="*/ 572 w 666"/>
                  <a:gd name="T49" fmla="*/ 36 h 630"/>
                  <a:gd name="T50" fmla="*/ 93 w 666"/>
                  <a:gd name="T51"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6" h="630">
                    <a:moveTo>
                      <a:pt x="135" y="630"/>
                    </a:moveTo>
                    <a:cubicBezTo>
                      <a:pt x="135" y="489"/>
                      <a:pt x="135" y="489"/>
                      <a:pt x="135" y="489"/>
                    </a:cubicBezTo>
                    <a:cubicBezTo>
                      <a:pt x="93" y="491"/>
                      <a:pt x="93" y="491"/>
                      <a:pt x="93" y="491"/>
                    </a:cubicBezTo>
                    <a:cubicBezTo>
                      <a:pt x="41" y="491"/>
                      <a:pt x="0" y="450"/>
                      <a:pt x="0" y="398"/>
                    </a:cubicBezTo>
                    <a:cubicBezTo>
                      <a:pt x="0" y="93"/>
                      <a:pt x="0" y="93"/>
                      <a:pt x="0" y="93"/>
                    </a:cubicBezTo>
                    <a:cubicBezTo>
                      <a:pt x="0" y="41"/>
                      <a:pt x="41" y="0"/>
                      <a:pt x="93" y="0"/>
                    </a:cubicBezTo>
                    <a:cubicBezTo>
                      <a:pt x="572" y="0"/>
                      <a:pt x="572" y="0"/>
                      <a:pt x="572" y="0"/>
                    </a:cubicBezTo>
                    <a:cubicBezTo>
                      <a:pt x="624" y="0"/>
                      <a:pt x="666" y="41"/>
                      <a:pt x="666" y="93"/>
                    </a:cubicBezTo>
                    <a:cubicBezTo>
                      <a:pt x="666" y="398"/>
                      <a:pt x="666" y="398"/>
                      <a:pt x="666" y="398"/>
                    </a:cubicBezTo>
                    <a:cubicBezTo>
                      <a:pt x="666" y="450"/>
                      <a:pt x="624" y="491"/>
                      <a:pt x="572" y="491"/>
                    </a:cubicBezTo>
                    <a:cubicBezTo>
                      <a:pt x="297" y="491"/>
                      <a:pt x="297" y="491"/>
                      <a:pt x="297" y="491"/>
                    </a:cubicBezTo>
                    <a:lnTo>
                      <a:pt x="135" y="630"/>
                    </a:lnTo>
                    <a:close/>
                    <a:moveTo>
                      <a:pt x="93" y="36"/>
                    </a:moveTo>
                    <a:cubicBezTo>
                      <a:pt x="63" y="36"/>
                      <a:pt x="36" y="61"/>
                      <a:pt x="36" y="93"/>
                    </a:cubicBezTo>
                    <a:cubicBezTo>
                      <a:pt x="36" y="398"/>
                      <a:pt x="36" y="398"/>
                      <a:pt x="36" y="398"/>
                    </a:cubicBezTo>
                    <a:cubicBezTo>
                      <a:pt x="36" y="430"/>
                      <a:pt x="61" y="455"/>
                      <a:pt x="93" y="455"/>
                    </a:cubicBezTo>
                    <a:cubicBezTo>
                      <a:pt x="137" y="455"/>
                      <a:pt x="137" y="455"/>
                      <a:pt x="137" y="455"/>
                    </a:cubicBezTo>
                    <a:cubicBezTo>
                      <a:pt x="155" y="455"/>
                      <a:pt x="171" y="470"/>
                      <a:pt x="171" y="489"/>
                    </a:cubicBezTo>
                    <a:cubicBezTo>
                      <a:pt x="171" y="552"/>
                      <a:pt x="171" y="552"/>
                      <a:pt x="171" y="552"/>
                    </a:cubicBezTo>
                    <a:cubicBezTo>
                      <a:pt x="275" y="464"/>
                      <a:pt x="275" y="464"/>
                      <a:pt x="275" y="464"/>
                    </a:cubicBezTo>
                    <a:cubicBezTo>
                      <a:pt x="281" y="459"/>
                      <a:pt x="290" y="457"/>
                      <a:pt x="297" y="457"/>
                    </a:cubicBezTo>
                    <a:cubicBezTo>
                      <a:pt x="572" y="457"/>
                      <a:pt x="572" y="457"/>
                      <a:pt x="572" y="457"/>
                    </a:cubicBezTo>
                    <a:cubicBezTo>
                      <a:pt x="603" y="457"/>
                      <a:pt x="630" y="432"/>
                      <a:pt x="630" y="399"/>
                    </a:cubicBezTo>
                    <a:cubicBezTo>
                      <a:pt x="630" y="93"/>
                      <a:pt x="630" y="93"/>
                      <a:pt x="630" y="93"/>
                    </a:cubicBezTo>
                    <a:cubicBezTo>
                      <a:pt x="630" y="61"/>
                      <a:pt x="605" y="36"/>
                      <a:pt x="572" y="36"/>
                    </a:cubicBezTo>
                    <a:lnTo>
                      <a:pt x="9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70">
                <a:extLst>
                  <a:ext uri="{FF2B5EF4-FFF2-40B4-BE49-F238E27FC236}">
                    <a16:creationId xmlns:a16="http://schemas.microsoft.com/office/drawing/2014/main" id="{2EA7260C-F3E1-4C32-9DCE-41FE2FC441E1}"/>
                  </a:ext>
                </a:extLst>
              </p:cNvPr>
              <p:cNvSpPr>
                <a:spLocks/>
              </p:cNvSpPr>
              <p:nvPr/>
            </p:nvSpPr>
            <p:spPr bwMode="gray">
              <a:xfrm>
                <a:off x="3001852" y="3635282"/>
                <a:ext cx="126321" cy="123240"/>
              </a:xfrm>
              <a:custGeom>
                <a:avLst/>
                <a:gdLst>
                  <a:gd name="T0" fmla="*/ 2 w 58"/>
                  <a:gd name="T1" fmla="*/ 29 h 56"/>
                  <a:gd name="T2" fmla="*/ 31 w 58"/>
                  <a:gd name="T3" fmla="*/ 56 h 56"/>
                  <a:gd name="T4" fmla="*/ 58 w 58"/>
                  <a:gd name="T5" fmla="*/ 27 h 56"/>
                  <a:gd name="T6" fmla="*/ 29 w 58"/>
                  <a:gd name="T7" fmla="*/ 0 h 56"/>
                  <a:gd name="T8" fmla="*/ 2 w 58"/>
                  <a:gd name="T9" fmla="*/ 29 h 56"/>
                </a:gdLst>
                <a:ahLst/>
                <a:cxnLst>
                  <a:cxn ang="0">
                    <a:pos x="T0" y="T1"/>
                  </a:cxn>
                  <a:cxn ang="0">
                    <a:pos x="T2" y="T3"/>
                  </a:cxn>
                  <a:cxn ang="0">
                    <a:pos x="T4" y="T5"/>
                  </a:cxn>
                  <a:cxn ang="0">
                    <a:pos x="T6" y="T7"/>
                  </a:cxn>
                  <a:cxn ang="0">
                    <a:pos x="T8" y="T9"/>
                  </a:cxn>
                </a:cxnLst>
                <a:rect l="0" t="0" r="r" b="b"/>
                <a:pathLst>
                  <a:path w="58" h="56">
                    <a:moveTo>
                      <a:pt x="2" y="29"/>
                    </a:moveTo>
                    <a:cubicBezTo>
                      <a:pt x="2" y="43"/>
                      <a:pt x="14" y="56"/>
                      <a:pt x="31" y="56"/>
                    </a:cubicBezTo>
                    <a:cubicBezTo>
                      <a:pt x="45" y="56"/>
                      <a:pt x="58" y="43"/>
                      <a:pt x="58" y="27"/>
                    </a:cubicBezTo>
                    <a:cubicBezTo>
                      <a:pt x="58" y="13"/>
                      <a:pt x="45" y="0"/>
                      <a:pt x="29" y="0"/>
                    </a:cubicBezTo>
                    <a:cubicBezTo>
                      <a:pt x="13" y="0"/>
                      <a:pt x="0" y="13"/>
                      <a:pt x="2"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71">
                <a:extLst>
                  <a:ext uri="{FF2B5EF4-FFF2-40B4-BE49-F238E27FC236}">
                    <a16:creationId xmlns:a16="http://schemas.microsoft.com/office/drawing/2014/main" id="{432D239C-52F4-47B6-BD0A-7D4FD810409D}"/>
                  </a:ext>
                </a:extLst>
              </p:cNvPr>
              <p:cNvSpPr>
                <a:spLocks/>
              </p:cNvSpPr>
              <p:nvPr/>
            </p:nvSpPr>
            <p:spPr bwMode="gray">
              <a:xfrm>
                <a:off x="2730724" y="3635282"/>
                <a:ext cx="120159" cy="123240"/>
              </a:xfrm>
              <a:custGeom>
                <a:avLst/>
                <a:gdLst>
                  <a:gd name="T0" fmla="*/ 0 w 55"/>
                  <a:gd name="T1" fmla="*/ 29 h 56"/>
                  <a:gd name="T2" fmla="*/ 28 w 55"/>
                  <a:gd name="T3" fmla="*/ 56 h 56"/>
                  <a:gd name="T4" fmla="*/ 55 w 55"/>
                  <a:gd name="T5" fmla="*/ 27 h 56"/>
                  <a:gd name="T6" fmla="*/ 27 w 55"/>
                  <a:gd name="T7" fmla="*/ 0 h 56"/>
                  <a:gd name="T8" fmla="*/ 0 w 55"/>
                  <a:gd name="T9" fmla="*/ 29 h 56"/>
                </a:gdLst>
                <a:ahLst/>
                <a:cxnLst>
                  <a:cxn ang="0">
                    <a:pos x="T0" y="T1"/>
                  </a:cxn>
                  <a:cxn ang="0">
                    <a:pos x="T2" y="T3"/>
                  </a:cxn>
                  <a:cxn ang="0">
                    <a:pos x="T4" y="T5"/>
                  </a:cxn>
                  <a:cxn ang="0">
                    <a:pos x="T6" y="T7"/>
                  </a:cxn>
                  <a:cxn ang="0">
                    <a:pos x="T8" y="T9"/>
                  </a:cxn>
                </a:cxnLst>
                <a:rect l="0" t="0" r="r" b="b"/>
                <a:pathLst>
                  <a:path w="55" h="56">
                    <a:moveTo>
                      <a:pt x="0" y="29"/>
                    </a:moveTo>
                    <a:cubicBezTo>
                      <a:pt x="0" y="43"/>
                      <a:pt x="12" y="56"/>
                      <a:pt x="28" y="56"/>
                    </a:cubicBezTo>
                    <a:cubicBezTo>
                      <a:pt x="43" y="56"/>
                      <a:pt x="55" y="43"/>
                      <a:pt x="55" y="27"/>
                    </a:cubicBezTo>
                    <a:cubicBezTo>
                      <a:pt x="55" y="13"/>
                      <a:pt x="43" y="0"/>
                      <a:pt x="27" y="0"/>
                    </a:cubicBezTo>
                    <a:cubicBezTo>
                      <a:pt x="12"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72">
                <a:extLst>
                  <a:ext uri="{FF2B5EF4-FFF2-40B4-BE49-F238E27FC236}">
                    <a16:creationId xmlns:a16="http://schemas.microsoft.com/office/drawing/2014/main" id="{87EEB1B6-FE9F-45E0-A46C-E52DBC5CAB71}"/>
                  </a:ext>
                </a:extLst>
              </p:cNvPr>
              <p:cNvSpPr>
                <a:spLocks/>
              </p:cNvSpPr>
              <p:nvPr/>
            </p:nvSpPr>
            <p:spPr bwMode="gray">
              <a:xfrm>
                <a:off x="2441110" y="3635282"/>
                <a:ext cx="123240" cy="123240"/>
              </a:xfrm>
              <a:custGeom>
                <a:avLst/>
                <a:gdLst>
                  <a:gd name="T0" fmla="*/ 0 w 56"/>
                  <a:gd name="T1" fmla="*/ 29 h 56"/>
                  <a:gd name="T2" fmla="*/ 29 w 56"/>
                  <a:gd name="T3" fmla="*/ 56 h 56"/>
                  <a:gd name="T4" fmla="*/ 56 w 56"/>
                  <a:gd name="T5" fmla="*/ 27 h 56"/>
                  <a:gd name="T6" fmla="*/ 27 w 56"/>
                  <a:gd name="T7" fmla="*/ 0 h 56"/>
                  <a:gd name="T8" fmla="*/ 0 w 56"/>
                  <a:gd name="T9" fmla="*/ 29 h 56"/>
                </a:gdLst>
                <a:ahLst/>
                <a:cxnLst>
                  <a:cxn ang="0">
                    <a:pos x="T0" y="T1"/>
                  </a:cxn>
                  <a:cxn ang="0">
                    <a:pos x="T2" y="T3"/>
                  </a:cxn>
                  <a:cxn ang="0">
                    <a:pos x="T4" y="T5"/>
                  </a:cxn>
                  <a:cxn ang="0">
                    <a:pos x="T6" y="T7"/>
                  </a:cxn>
                  <a:cxn ang="0">
                    <a:pos x="T8" y="T9"/>
                  </a:cxn>
                </a:cxnLst>
                <a:rect l="0" t="0" r="r" b="b"/>
                <a:pathLst>
                  <a:path w="56" h="56">
                    <a:moveTo>
                      <a:pt x="0" y="29"/>
                    </a:moveTo>
                    <a:cubicBezTo>
                      <a:pt x="0" y="43"/>
                      <a:pt x="13" y="56"/>
                      <a:pt x="29" y="56"/>
                    </a:cubicBezTo>
                    <a:cubicBezTo>
                      <a:pt x="43" y="56"/>
                      <a:pt x="56" y="43"/>
                      <a:pt x="56" y="27"/>
                    </a:cubicBezTo>
                    <a:cubicBezTo>
                      <a:pt x="56" y="13"/>
                      <a:pt x="43" y="0"/>
                      <a:pt x="27" y="0"/>
                    </a:cubicBezTo>
                    <a:cubicBezTo>
                      <a:pt x="13"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99675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89B32-3915-975B-55AA-D024EC069325}"/>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F9875332-8F67-BD36-CE73-0F69CDC82E7B}"/>
              </a:ext>
            </a:extLst>
          </p:cNvPr>
          <p:cNvSpPr>
            <a:spLocks noGrp="1"/>
          </p:cNvSpPr>
          <p:nvPr>
            <p:ph type="title"/>
          </p:nvPr>
        </p:nvSpPr>
        <p:spPr>
          <a:xfrm>
            <a:off x="1752600" y="3212854"/>
            <a:ext cx="8686800" cy="761747"/>
          </a:xfrm>
        </p:spPr>
        <p:txBody>
          <a:bodyPr/>
          <a:lstStyle/>
          <a:p>
            <a:r>
              <a:rPr lang="en-US" dirty="0"/>
              <a:t>Logic model examples</a:t>
            </a:r>
          </a:p>
        </p:txBody>
      </p:sp>
    </p:spTree>
    <p:extLst>
      <p:ext uri="{BB962C8B-B14F-4D97-AF65-F5344CB8AC3E}">
        <p14:creationId xmlns:p14="http://schemas.microsoft.com/office/powerpoint/2010/main" val="63234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12</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a:t>
            </a:r>
            <a:r>
              <a:rPr lang="en-US">
                <a:solidFill>
                  <a:srgbClr val="002677"/>
                </a:solidFill>
                <a:latin typeface="Arial" panose="020B0604020202020204"/>
              </a:rPr>
              <a:t>The Wallington Community Garden</a:t>
            </a: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 </a:t>
            </a:r>
          </a:p>
        </p:txBody>
      </p:sp>
      <p:grpSp>
        <p:nvGrpSpPr>
          <p:cNvPr id="2" name="Group 1">
            <a:extLst>
              <a:ext uri="{FF2B5EF4-FFF2-40B4-BE49-F238E27FC236}">
                <a16:creationId xmlns:a16="http://schemas.microsoft.com/office/drawing/2014/main" id="{3583411D-6A8E-2EE5-0B2C-3511B9D1105A}"/>
              </a:ext>
            </a:extLst>
          </p:cNvPr>
          <p:cNvGrpSpPr/>
          <p:nvPr/>
        </p:nvGrpSpPr>
        <p:grpSpPr>
          <a:xfrm>
            <a:off x="457200" y="1034174"/>
            <a:ext cx="11424198" cy="5413225"/>
            <a:chOff x="457195" y="2256505"/>
            <a:chExt cx="11424198" cy="5413225"/>
          </a:xfrm>
        </p:grpSpPr>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Rationale for intervention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This is the justification for the project. For example, what is the nature and scale of the problem being addressed? What will happen if nothing is done? </a:t>
              </a: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4380458"/>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6"/>
              <a:ext cx="1515921" cy="4380457"/>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4380456"/>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6"/>
              <a:ext cx="1515921" cy="4380455"/>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4380454"/>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246221"/>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3323987"/>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Charitable investment from Nature Hubs and Queens Fund.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Green </a:t>
              </a:r>
              <a:r>
                <a:rPr lang="en-US" sz="1000" kern="0">
                  <a:solidFill>
                    <a:srgbClr val="4B4D4F"/>
                  </a:solidFill>
                </a:rPr>
                <a:t>Space donated by Sutton Housing Partnership for minimum of 3 years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Tools donated by Wicks of Croydon</a:t>
              </a:r>
              <a:endParaRPr lang="en-US" sz="1000" kern="0">
                <a:solidFill>
                  <a:srgbClr val="4B4D4F"/>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Garden shed donated by </a:t>
              </a:r>
              <a:r>
                <a:rPr kumimoji="0" lang="en-US" sz="1000" b="0" i="0" u="none" strike="noStrike" kern="0" cap="none" spc="0" normalizeH="0" baseline="0" noProof="0" err="1">
                  <a:ln>
                    <a:noFill/>
                  </a:ln>
                  <a:solidFill>
                    <a:srgbClr val="4B4D4F"/>
                  </a:solidFill>
                  <a:effectLst/>
                  <a:uLnTx/>
                  <a:uFillTx/>
                </a:rPr>
                <a:t>Cranstoun</a:t>
              </a:r>
              <a:endParaRPr kumimoji="0" lang="en-US" sz="1000" b="0" i="0" u="none" strike="noStrike" kern="0" cap="none" spc="0" normalizeH="0" baseline="0" noProof="0">
                <a:ln>
                  <a:noFill/>
                </a:ln>
                <a:solidFill>
                  <a:srgbClr val="4B4D4F"/>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Initial planting soil donated by Mitcham Waste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Waste wood and used pallets sourced for free or donated</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1785104"/>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A Facilitator from the Sutton PCN 4 hours per week</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Volunteers from Sutton community </a:t>
              </a:r>
              <a:r>
                <a:rPr kumimoji="0" lang="en-US" sz="1000" b="0" i="0" u="none" strike="noStrike" kern="0" cap="none" spc="0" normalizeH="0" baseline="0" noProof="0" err="1">
                  <a:ln>
                    <a:noFill/>
                  </a:ln>
                  <a:solidFill>
                    <a:srgbClr val="4B4D4F"/>
                  </a:solidFill>
                  <a:effectLst/>
                  <a:uLnTx/>
                  <a:uFillTx/>
                </a:rPr>
                <a:t>organisations</a:t>
              </a:r>
              <a:r>
                <a:rPr lang="en-US" sz="1000" kern="0">
                  <a:solidFill>
                    <a:srgbClr val="4B4D4F"/>
                  </a:solidFill>
                </a:rPr>
                <a:t>, </a:t>
              </a:r>
              <a:r>
                <a:rPr lang="en-US" sz="1000" kern="0" err="1">
                  <a:solidFill>
                    <a:srgbClr val="4B4D4F"/>
                  </a:solidFill>
                </a:rPr>
                <a:t>Cranstouns</a:t>
              </a:r>
              <a:r>
                <a:rPr lang="en-US" sz="1000" kern="0">
                  <a:solidFill>
                    <a:srgbClr val="4B4D4F"/>
                  </a:solidFill>
                </a:rPr>
                <a:t>, Sutton </a:t>
              </a:r>
              <a:r>
                <a:rPr lang="en-US" sz="1000" kern="0" err="1">
                  <a:solidFill>
                    <a:srgbClr val="4B4D4F"/>
                  </a:solidFill>
                </a:rPr>
                <a:t>Nightwatch</a:t>
              </a:r>
              <a:r>
                <a:rPr lang="en-US" sz="1000" kern="0">
                  <a:solidFill>
                    <a:srgbClr val="4B4D4F"/>
                  </a:solidFill>
                </a:rPr>
                <a:t>, local schools, Trinity Church, local </a:t>
              </a:r>
              <a:r>
                <a:rPr lang="en-US" sz="1000" kern="0" err="1">
                  <a:solidFill>
                    <a:srgbClr val="4B4D4F"/>
                  </a:solidFill>
                </a:rPr>
                <a:t>womens</a:t>
              </a:r>
              <a:r>
                <a:rPr lang="en-US" sz="1000" kern="0">
                  <a:solidFill>
                    <a:srgbClr val="4B4D4F"/>
                  </a:solidFill>
                </a:rPr>
                <a:t> refuge.</a:t>
              </a:r>
              <a:endParaRPr kumimoji="0" lang="en-US" sz="1000" b="0" i="0" u="none" strike="noStrike" kern="0" cap="none" spc="0" normalizeH="0" baseline="0" noProof="0">
                <a:ln>
                  <a:noFill/>
                </a:ln>
                <a:solidFill>
                  <a:srgbClr val="4B4D4F"/>
                </a:solidFill>
                <a:effectLst/>
                <a:uLnTx/>
                <a:uFillTx/>
              </a:endParaRP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4093428"/>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Clearance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Building raised beds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Building garden furniture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Creating a remembrance section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Building dec</a:t>
              </a:r>
              <a:r>
                <a:rPr lang="en-US" sz="1000" kern="0">
                  <a:solidFill>
                    <a:srgbClr val="4B4D4F"/>
                  </a:solidFill>
                </a:rPr>
                <a:t>king for peace garden section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Building accessibility pathways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Painting flower pots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Planting fruit, veg, flowers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Installing bird feeders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Growing veg and flowers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General garden maintenance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Mural painting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a:solidFill>
                    <a:srgbClr val="4B4D4F"/>
                  </a:solidFill>
                </a:rPr>
                <a:t>Creating sustainable watering systems</a:t>
              </a:r>
              <a:endParaRPr kumimoji="0" lang="en-US" sz="1000" b="0" i="0" u="none" strike="noStrike" kern="0" cap="none" spc="0" normalizeH="0" baseline="0" noProof="0">
                <a:ln>
                  <a:noFill/>
                </a:ln>
                <a:solidFill>
                  <a:srgbClr val="4B4D4F"/>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4B4D4F"/>
                </a:solidFill>
                <a:effectLst/>
                <a:uLnTx/>
                <a:uFillTx/>
              </a:endParaRP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4093428"/>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a:solidFill>
                    <a:srgbClr val="4B4D4F"/>
                  </a:solidFill>
                </a:rPr>
                <a:t>An open to all community space for relaxation , to improve health and wellbeing by creating community group discussion areas. A peaceful space to meet up with friends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a:solidFill>
                    <a:srgbClr val="4B4D4F"/>
                  </a:solidFill>
                </a:rPr>
                <a:t>Providing an open garden and nature space that can be tended to by anyone in the community that are perhaps isolated, general gardening opportunities for those not fortunate enough to have their own garden or can’t afford an allotment space.</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US" sz="1000" b="0" i="0" u="none" strike="noStrike" kern="0" cap="none" spc="0" normalizeH="0" baseline="0" noProof="0">
                <a:ln>
                  <a:noFill/>
                </a:ln>
                <a:solidFill>
                  <a:srgbClr val="4B4D4F"/>
                </a:solidFill>
                <a:effectLst/>
                <a:uLnTx/>
                <a:uFillTx/>
              </a:endParaRP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126409" y="3586231"/>
              <a:ext cx="1508525" cy="3093154"/>
            </a:xfrm>
            <a:prstGeom prst="rect">
              <a:avLst/>
            </a:prstGeom>
            <a:noFill/>
          </p:spPr>
          <p:txBody>
            <a:bodyPr wrap="square" lIns="72000" rIns="72000">
              <a:sp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dirty="0">
                  <a:solidFill>
                    <a:srgbClr val="4B4D4F"/>
                  </a:solidFill>
                </a:rPr>
                <a:t>Improved engagement with service users of community </a:t>
              </a:r>
              <a:r>
                <a:rPr lang="en-US" sz="1000" kern="0" dirty="0" err="1">
                  <a:solidFill>
                    <a:srgbClr val="4B4D4F"/>
                  </a:solidFill>
                </a:rPr>
                <a:t>organisations</a:t>
              </a:r>
              <a:endParaRPr lang="en-US" sz="1000" kern="0" dirty="0">
                <a:solidFill>
                  <a:srgbClr val="4B4D4F"/>
                </a:solidFill>
              </a:endParaRP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dirty="0">
                  <a:solidFill>
                    <a:srgbClr val="4B4D4F"/>
                  </a:solidFill>
                </a:rPr>
                <a:t>Creating trust and open dialogue with service users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4B4D4F"/>
                  </a:solidFill>
                  <a:effectLst/>
                  <a:uLnTx/>
                  <a:uFillTx/>
                </a:rPr>
                <a:t>Allowing expression of ideas and developing a project strategy for the garden</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dirty="0">
                  <a:solidFill>
                    <a:srgbClr val="4B4D4F"/>
                  </a:solidFill>
                </a:rPr>
                <a:t>Providing a platform for volunteers to be directly involved in the growth of the garden.</a:t>
              </a:r>
              <a:endParaRPr kumimoji="0" lang="en-US" sz="1000" b="0" i="0" u="none" strike="noStrike" kern="0" cap="none" spc="0" normalizeH="0" baseline="0" noProof="0" dirty="0">
                <a:ln>
                  <a:noFill/>
                </a:ln>
                <a:solidFill>
                  <a:srgbClr val="4B4D4F"/>
                </a:solidFill>
                <a:effectLst/>
                <a:uLnTx/>
                <a:uFillTx/>
              </a:endParaRP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678639" y="3585183"/>
              <a:ext cx="1515920" cy="3785652"/>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dirty="0">
                  <a:solidFill>
                    <a:srgbClr val="4B4D4F"/>
                  </a:solidFill>
                </a:rPr>
                <a:t>Bringing people together that might otherwise feel isolated in a non-biased and non-judgmental environment</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dirty="0">
                  <a:solidFill>
                    <a:srgbClr val="4B4D4F"/>
                  </a:solidFill>
                </a:rPr>
                <a:t>Working together to create the garden space through manual work which promotes physical activity and mental stimulation through allowing further expression and ideas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dirty="0">
                  <a:solidFill>
                    <a:srgbClr val="4B4D4F"/>
                  </a:solidFill>
                </a:rPr>
                <a:t>Growth of the garden allowing for community group activities </a:t>
              </a:r>
              <a:r>
                <a:rPr lang="en-US" sz="1000" kern="0" dirty="0" err="1">
                  <a:solidFill>
                    <a:srgbClr val="4B4D4F"/>
                  </a:solidFill>
                </a:rPr>
                <a:t>e.g</a:t>
              </a:r>
              <a:r>
                <a:rPr lang="en-US" sz="1000" kern="0" dirty="0">
                  <a:solidFill>
                    <a:srgbClr val="4B4D4F"/>
                  </a:solidFill>
                </a:rPr>
                <a:t> carol services, children’s activities</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65457" y="3573036"/>
              <a:ext cx="1369336" cy="3400931"/>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0">
                  <a:solidFill>
                    <a:srgbClr val="4B4D4F"/>
                  </a:solidFill>
                </a:rPr>
                <a:t>The garden will be ultimately maintained long-term by those in the community that have contributed to its growth. This will provide a sense of purpose, pride in creating a community space, bringing people together and working together for a common purpose</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4B4D4F"/>
                  </a:solidFill>
                  <a:effectLst/>
                  <a:uLnTx/>
                  <a:uFillTx/>
                </a:rPr>
                <a:t>A</a:t>
              </a:r>
              <a:r>
                <a:rPr lang="en-US" sz="1000" kern="0">
                  <a:solidFill>
                    <a:srgbClr val="4B4D4F"/>
                  </a:solidFill>
                </a:rPr>
                <a:t>n outdoor healthy</a:t>
              </a:r>
              <a:r>
                <a:rPr kumimoji="0" lang="en-US" sz="1000" b="0" i="0" u="none" strike="noStrike" kern="0" cap="none" spc="0" normalizeH="0" baseline="0" noProof="0">
                  <a:ln>
                    <a:noFill/>
                  </a:ln>
                  <a:solidFill>
                    <a:srgbClr val="4B4D4F"/>
                  </a:solidFill>
                  <a:effectLst/>
                  <a:uLnTx/>
                  <a:uFillTx/>
                </a:rPr>
                <a:t> space to hold community work groups</a:t>
              </a:r>
            </a:p>
          </p:txBody>
        </p:sp>
      </p:grpSp>
      <p:sp>
        <p:nvSpPr>
          <p:cNvPr id="72" name="Rectangle 71">
            <a:hlinkClick r:id="rId3"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4"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161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29F0C-F59D-9B4B-B4AA-A1047E4322FA}"/>
              </a:ext>
            </a:extLst>
          </p:cNvPr>
          <p:cNvSpPr>
            <a:spLocks noGrp="1"/>
          </p:cNvSpPr>
          <p:nvPr>
            <p:ph type="title"/>
          </p:nvPr>
        </p:nvSpPr>
        <p:spPr/>
        <p:txBody>
          <a:bodyPr/>
          <a:lstStyle/>
          <a:p>
            <a:r>
              <a:rPr lang="en-US" dirty="0"/>
              <a:t>Pictures from the Wallington Community Garden (first steps)</a:t>
            </a:r>
            <a:endParaRPr lang="en-GB" dirty="0"/>
          </a:p>
        </p:txBody>
      </p:sp>
      <p:pic>
        <p:nvPicPr>
          <p:cNvPr id="19" name="Picture 18" descr="A yard with plants in it&#10;&#10;Description automatically generated">
            <a:extLst>
              <a:ext uri="{FF2B5EF4-FFF2-40B4-BE49-F238E27FC236}">
                <a16:creationId xmlns:a16="http://schemas.microsoft.com/office/drawing/2014/main" id="{FCABF39F-B645-A9AD-BBF8-513AA0B5E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979714"/>
            <a:ext cx="3048000" cy="2286000"/>
          </a:xfrm>
          <a:prstGeom prst="rect">
            <a:avLst/>
          </a:prstGeom>
        </p:spPr>
      </p:pic>
      <p:pic>
        <p:nvPicPr>
          <p:cNvPr id="21" name="Picture 20" descr="A yard with trees and plants">
            <a:extLst>
              <a:ext uri="{FF2B5EF4-FFF2-40B4-BE49-F238E27FC236}">
                <a16:creationId xmlns:a16="http://schemas.microsoft.com/office/drawing/2014/main" id="{03303922-13B2-82C6-EEA6-E910BF87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60" y="979714"/>
            <a:ext cx="3194304" cy="2286000"/>
          </a:xfrm>
          <a:prstGeom prst="rect">
            <a:avLst/>
          </a:prstGeom>
        </p:spPr>
      </p:pic>
      <p:pic>
        <p:nvPicPr>
          <p:cNvPr id="23" name="Picture 22" descr="A blue bench in a yard&#10;&#10;Description automatically generated">
            <a:extLst>
              <a:ext uri="{FF2B5EF4-FFF2-40B4-BE49-F238E27FC236}">
                <a16:creationId xmlns:a16="http://schemas.microsoft.com/office/drawing/2014/main" id="{53910DA3-1A2E-54DB-DB25-3CD5FA6E8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3265714"/>
            <a:ext cx="3048000" cy="3034502"/>
          </a:xfrm>
          <a:prstGeom prst="rect">
            <a:avLst/>
          </a:prstGeom>
        </p:spPr>
      </p:pic>
      <p:pic>
        <p:nvPicPr>
          <p:cNvPr id="25" name="Picture 24" descr="A close up of a sunflower&#10;&#10;Description automatically generated">
            <a:extLst>
              <a:ext uri="{FF2B5EF4-FFF2-40B4-BE49-F238E27FC236}">
                <a16:creationId xmlns:a16="http://schemas.microsoft.com/office/drawing/2014/main" id="{39414FFB-A743-A675-C13E-B50CB5E83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064" y="979714"/>
            <a:ext cx="2407920" cy="2286000"/>
          </a:xfrm>
          <a:prstGeom prst="rect">
            <a:avLst/>
          </a:prstGeom>
        </p:spPr>
      </p:pic>
      <p:pic>
        <p:nvPicPr>
          <p:cNvPr id="27" name="Picture 26" descr="A yellow round object on a plant&#10;&#10;Description automatically generated">
            <a:extLst>
              <a:ext uri="{FF2B5EF4-FFF2-40B4-BE49-F238E27FC236}">
                <a16:creationId xmlns:a16="http://schemas.microsoft.com/office/drawing/2014/main" id="{1BD6E10B-7702-1078-3869-DA527CA9F4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5984" y="3265714"/>
            <a:ext cx="2743199" cy="3034502"/>
          </a:xfrm>
          <a:prstGeom prst="rect">
            <a:avLst/>
          </a:prstGeom>
        </p:spPr>
      </p:pic>
      <p:pic>
        <p:nvPicPr>
          <p:cNvPr id="29" name="Picture 28" descr="A close up of a tomato plant&#10;&#10;Description automatically generated">
            <a:extLst>
              <a:ext uri="{FF2B5EF4-FFF2-40B4-BE49-F238E27FC236}">
                <a16:creationId xmlns:a16="http://schemas.microsoft.com/office/drawing/2014/main" id="{E9D5C88A-8C98-1EE3-5F62-64FE9CBC2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760" y="3265714"/>
            <a:ext cx="3194304" cy="3034502"/>
          </a:xfrm>
          <a:prstGeom prst="rect">
            <a:avLst/>
          </a:prstGeom>
        </p:spPr>
      </p:pic>
      <p:pic>
        <p:nvPicPr>
          <p:cNvPr id="31" name="Picture 30" descr="A close up of a tomato plant&#10;&#10;Description automatically generated">
            <a:extLst>
              <a:ext uri="{FF2B5EF4-FFF2-40B4-BE49-F238E27FC236}">
                <a16:creationId xmlns:a16="http://schemas.microsoft.com/office/drawing/2014/main" id="{B8AC49DE-33D5-D7FB-642F-A8EAFF5884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064" y="3249169"/>
            <a:ext cx="2407920" cy="3051047"/>
          </a:xfrm>
          <a:prstGeom prst="rect">
            <a:avLst/>
          </a:prstGeom>
        </p:spPr>
      </p:pic>
      <p:pic>
        <p:nvPicPr>
          <p:cNvPr id="5" name="Picture 4" descr="Birds on the grass&#10;&#10;Description automatically generated">
            <a:extLst>
              <a:ext uri="{FF2B5EF4-FFF2-40B4-BE49-F238E27FC236}">
                <a16:creationId xmlns:a16="http://schemas.microsoft.com/office/drawing/2014/main" id="{9F41C90C-4DC0-11BB-CB6E-E2A5A2BDF8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5984" y="996259"/>
            <a:ext cx="2743199" cy="2252910"/>
          </a:xfrm>
          <a:prstGeom prst="rect">
            <a:avLst/>
          </a:prstGeom>
        </p:spPr>
      </p:pic>
    </p:spTree>
    <p:extLst>
      <p:ext uri="{BB962C8B-B14F-4D97-AF65-F5344CB8AC3E}">
        <p14:creationId xmlns:p14="http://schemas.microsoft.com/office/powerpoint/2010/main" val="1676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a:t>Group task: your turn to populate a logic model!</a:t>
            </a:r>
          </a:p>
        </p:txBody>
      </p:sp>
      <p:grpSp>
        <p:nvGrpSpPr>
          <p:cNvPr id="11" name="Group 10">
            <a:extLst>
              <a:ext uri="{FF2B5EF4-FFF2-40B4-BE49-F238E27FC236}">
                <a16:creationId xmlns:a16="http://schemas.microsoft.com/office/drawing/2014/main" id="{425CF415-1245-E306-6A94-22919CFABC21}"/>
              </a:ext>
            </a:extLst>
          </p:cNvPr>
          <p:cNvGrpSpPr/>
          <p:nvPr/>
        </p:nvGrpSpPr>
        <p:grpSpPr>
          <a:xfrm>
            <a:off x="622713" y="1531927"/>
            <a:ext cx="5473287" cy="4258273"/>
            <a:chOff x="4571431" y="2003960"/>
            <a:chExt cx="6737691" cy="4258273"/>
          </a:xfrm>
        </p:grpSpPr>
        <p:sp>
          <p:nvSpPr>
            <p:cNvPr id="13" name="TextBox 12">
              <a:extLst>
                <a:ext uri="{FF2B5EF4-FFF2-40B4-BE49-F238E27FC236}">
                  <a16:creationId xmlns:a16="http://schemas.microsoft.com/office/drawing/2014/main" id="{8BC6A2F5-9D4B-455E-ABFD-CD664610CB9F}"/>
                </a:ext>
              </a:extLst>
            </p:cNvPr>
            <p:cNvSpPr txBox="1"/>
            <p:nvPr/>
          </p:nvSpPr>
          <p:spPr bwMode="gray">
            <a:xfrm>
              <a:off x="4577003" y="2003960"/>
              <a:ext cx="2694654"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Task</a:t>
              </a:r>
            </a:p>
          </p:txBody>
        </p:sp>
        <p:cxnSp>
          <p:nvCxnSpPr>
            <p:cNvPr id="21" name="Straight Connector 20">
              <a:extLst>
                <a:ext uri="{FF2B5EF4-FFF2-40B4-BE49-F238E27FC236}">
                  <a16:creationId xmlns:a16="http://schemas.microsoft.com/office/drawing/2014/main" id="{F6FF3890-0011-43AF-9EDA-7DAEEDEFA643}"/>
                </a:ext>
              </a:extLst>
            </p:cNvPr>
            <p:cNvCxnSpPr>
              <a:cxnSpLocks/>
            </p:cNvCxnSpPr>
            <p:nvPr/>
          </p:nvCxnSpPr>
          <p:spPr bwMode="gray">
            <a:xfrm>
              <a:off x="4577002" y="2382417"/>
              <a:ext cx="6619417"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25EA1-E7FA-4A9F-AB06-19DDEF81C366}"/>
                </a:ext>
              </a:extLst>
            </p:cNvPr>
            <p:cNvSpPr txBox="1"/>
            <p:nvPr/>
          </p:nvSpPr>
          <p:spPr bwMode="gray">
            <a:xfrm>
              <a:off x="4571431" y="2522748"/>
              <a:ext cx="6737691" cy="3739485"/>
            </a:xfrm>
            <a:prstGeom prst="rect">
              <a:avLst/>
            </a:prstGeom>
            <a:noFill/>
          </p:spPr>
          <p:txBody>
            <a:bodyPr vert="horz" wrap="square" lIns="0" tIns="0" rIns="0" bIns="0" rtlCol="0">
              <a:spAutoFit/>
            </a:bodyPr>
            <a:lstStyle/>
            <a:p>
              <a:pPr>
                <a:spcBef>
                  <a:spcPts val="600"/>
                </a:spcBef>
              </a:pPr>
              <a:r>
                <a:rPr lang="en-US" sz="1600" dirty="0"/>
                <a:t>Work in groups and </a:t>
              </a:r>
              <a:r>
                <a:rPr lang="en-US" sz="1600" b="1" dirty="0"/>
                <a:t>fill out the logic model </a:t>
              </a:r>
              <a:r>
                <a:rPr lang="en-US" sz="1600" dirty="0"/>
                <a:t>considering the following components:</a:t>
              </a:r>
            </a:p>
            <a:p>
              <a:pPr marL="228600" indent="-228600">
                <a:spcBef>
                  <a:spcPts val="600"/>
                </a:spcBef>
                <a:buFont typeface="+mj-lt"/>
                <a:buAutoNum type="arabicPeriod"/>
              </a:pPr>
              <a:r>
                <a:rPr lang="en-US" sz="1600" b="1" dirty="0"/>
                <a:t>Inputs: </a:t>
              </a:r>
              <a:r>
                <a:rPr lang="en-US" sz="1600" dirty="0"/>
                <a:t>What resources are needed for the project? </a:t>
              </a:r>
            </a:p>
            <a:p>
              <a:pPr marL="228600" indent="-228600">
                <a:spcBef>
                  <a:spcPts val="600"/>
                </a:spcBef>
                <a:buFont typeface="+mj-lt"/>
                <a:buAutoNum type="arabicPeriod"/>
              </a:pPr>
              <a:r>
                <a:rPr lang="en-US" sz="1600" b="1" dirty="0"/>
                <a:t>Participants: </a:t>
              </a:r>
              <a:r>
                <a:rPr lang="en-US" sz="1600" dirty="0"/>
                <a:t>Who will be involved in the project?</a:t>
              </a:r>
            </a:p>
            <a:p>
              <a:pPr marL="228600" indent="-228600">
                <a:spcBef>
                  <a:spcPts val="600"/>
                </a:spcBef>
                <a:buFont typeface="+mj-lt"/>
                <a:buAutoNum type="arabicPeriod"/>
              </a:pPr>
              <a:r>
                <a:rPr lang="en-US" sz="1600" b="1" dirty="0"/>
                <a:t>Activities: </a:t>
              </a:r>
              <a:r>
                <a:rPr lang="en-US" sz="1600" dirty="0"/>
                <a:t>What actions will the project take? </a:t>
              </a:r>
            </a:p>
            <a:p>
              <a:pPr marL="228600" indent="-228600">
                <a:spcBef>
                  <a:spcPts val="600"/>
                </a:spcBef>
                <a:buFont typeface="+mj-lt"/>
                <a:buAutoNum type="arabicPeriod"/>
              </a:pPr>
              <a:r>
                <a:rPr lang="en-US" sz="1600" b="1" dirty="0"/>
                <a:t>Outputs: </a:t>
              </a:r>
              <a:r>
                <a:rPr lang="en-US" sz="1600" dirty="0"/>
                <a:t>What immediate results will happen from the activities? </a:t>
              </a:r>
            </a:p>
            <a:p>
              <a:pPr marL="228600" indent="-228600">
                <a:spcBef>
                  <a:spcPts val="600"/>
                </a:spcBef>
                <a:buFont typeface="+mj-lt"/>
                <a:buAutoNum type="arabicPeriod"/>
              </a:pPr>
              <a:r>
                <a:rPr lang="en-US" sz="1600" b="1" dirty="0"/>
                <a:t>Short-term outcomes: </a:t>
              </a:r>
              <a:r>
                <a:rPr lang="en-US" sz="1600" dirty="0"/>
                <a:t>What changes will happen soon after the project? </a:t>
              </a:r>
            </a:p>
            <a:p>
              <a:pPr marL="228600" indent="-228600">
                <a:spcBef>
                  <a:spcPts val="600"/>
                </a:spcBef>
                <a:buFont typeface="+mj-lt"/>
                <a:buAutoNum type="arabicPeriod"/>
              </a:pPr>
              <a:r>
                <a:rPr lang="en-US" sz="1600" b="1" dirty="0"/>
                <a:t>Medium-term outcomes: </a:t>
              </a:r>
              <a:r>
                <a:rPr lang="en-US" sz="1600" dirty="0"/>
                <a:t>What changes will happen in the medium-term? </a:t>
              </a:r>
            </a:p>
            <a:p>
              <a:pPr marL="228600" indent="-228600">
                <a:spcBef>
                  <a:spcPts val="600"/>
                </a:spcBef>
                <a:buFont typeface="+mj-lt"/>
                <a:buAutoNum type="arabicPeriod"/>
              </a:pPr>
              <a:r>
                <a:rPr lang="en-US" sz="1600" b="1" dirty="0"/>
                <a:t>Long-term outcomes: </a:t>
              </a:r>
              <a:r>
                <a:rPr lang="en-US" sz="1600" dirty="0"/>
                <a:t>What changes will happen in the long run? </a:t>
              </a:r>
            </a:p>
          </p:txBody>
        </p:sp>
      </p:grpSp>
      <p:grpSp>
        <p:nvGrpSpPr>
          <p:cNvPr id="7" name="Group 6">
            <a:extLst>
              <a:ext uri="{FF2B5EF4-FFF2-40B4-BE49-F238E27FC236}">
                <a16:creationId xmlns:a16="http://schemas.microsoft.com/office/drawing/2014/main" id="{037DE06F-4A3F-F4F4-E396-7C6D35B29B7E}"/>
              </a:ext>
            </a:extLst>
          </p:cNvPr>
          <p:cNvGrpSpPr/>
          <p:nvPr/>
        </p:nvGrpSpPr>
        <p:grpSpPr>
          <a:xfrm>
            <a:off x="6370293" y="1848349"/>
            <a:ext cx="5377207" cy="4246579"/>
            <a:chOff x="7913239" y="1973771"/>
            <a:chExt cx="3897297" cy="4246579"/>
          </a:xfrm>
        </p:grpSpPr>
        <p:sp>
          <p:nvSpPr>
            <p:cNvPr id="29" name="Rectangle 28">
              <a:extLst>
                <a:ext uri="{FF2B5EF4-FFF2-40B4-BE49-F238E27FC236}">
                  <a16:creationId xmlns:a16="http://schemas.microsoft.com/office/drawing/2014/main" id="{D6A7570B-42F9-025A-596B-3E0E1E045A84}"/>
                </a:ext>
              </a:extLst>
            </p:cNvPr>
            <p:cNvSpPr/>
            <p:nvPr/>
          </p:nvSpPr>
          <p:spPr bwMode="gray">
            <a:xfrm>
              <a:off x="7913239" y="1973771"/>
              <a:ext cx="3897297" cy="4146048"/>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600" b="0" i="0" u="none" baseline="0">
                <a:solidFill>
                  <a:srgbClr val="FFFFFF"/>
                </a:solidFill>
              </a:endParaRPr>
            </a:p>
          </p:txBody>
        </p:sp>
        <p:sp>
          <p:nvSpPr>
            <p:cNvPr id="32" name="TextBox 31">
              <a:extLst>
                <a:ext uri="{FF2B5EF4-FFF2-40B4-BE49-F238E27FC236}">
                  <a16:creationId xmlns:a16="http://schemas.microsoft.com/office/drawing/2014/main" id="{FB14F226-D497-C348-9297-92A5C367CB41}"/>
                </a:ext>
              </a:extLst>
            </p:cNvPr>
            <p:cNvSpPr txBox="1"/>
            <p:nvPr/>
          </p:nvSpPr>
          <p:spPr bwMode="gray">
            <a:xfrm>
              <a:off x="8091450" y="2373143"/>
              <a:ext cx="3540873" cy="3847207"/>
            </a:xfrm>
            <a:prstGeom prst="rect">
              <a:avLst/>
            </a:prstGeom>
            <a:noFill/>
          </p:spPr>
          <p:txBody>
            <a:bodyPr vert="horz" wrap="square" lIns="0" tIns="0" rIns="0" bIns="0" rtlCol="0">
              <a:spAutoFit/>
            </a:bodyPr>
            <a:lstStyle/>
            <a:p>
              <a:pPr algn="l">
                <a:spcBef>
                  <a:spcPts val="600"/>
                </a:spcBef>
              </a:pPr>
              <a:r>
                <a:rPr lang="en-US" sz="1600" b="1"/>
                <a:t>Guiding questions: </a:t>
              </a:r>
            </a:p>
            <a:p>
              <a:pPr marL="285750" indent="-285750" algn="l">
                <a:spcBef>
                  <a:spcPts val="600"/>
                </a:spcBef>
                <a:buFont typeface="Arial" panose="020B0604020202020204" pitchFamily="34" charset="0"/>
                <a:buChar char="•"/>
              </a:pPr>
              <a:r>
                <a:rPr lang="en-US" sz="1400" b="1"/>
                <a:t>What inputs are required </a:t>
              </a:r>
              <a:r>
                <a:rPr lang="en-US" sz="1400"/>
                <a:t>for the project to work?</a:t>
              </a:r>
            </a:p>
            <a:p>
              <a:pPr marL="285750" indent="-285750" algn="l">
                <a:spcBef>
                  <a:spcPts val="600"/>
                </a:spcBef>
                <a:buFont typeface="Arial" panose="020B0604020202020204" pitchFamily="34" charset="0"/>
                <a:buChar char="•"/>
              </a:pPr>
              <a:r>
                <a:rPr lang="en-US" sz="1400" b="1"/>
                <a:t>Who are the participants </a:t>
              </a:r>
              <a:r>
                <a:rPr lang="en-US" sz="1400"/>
                <a:t>and target groups involved in the project?</a:t>
              </a:r>
            </a:p>
            <a:p>
              <a:pPr marL="285750" indent="-285750" algn="l">
                <a:spcBef>
                  <a:spcPts val="600"/>
                </a:spcBef>
                <a:buFont typeface="Arial" panose="020B0604020202020204" pitchFamily="34" charset="0"/>
                <a:buChar char="•"/>
              </a:pPr>
              <a:r>
                <a:rPr lang="en-US" sz="1400" b="1"/>
                <a:t>What activities will take place </a:t>
              </a:r>
              <a:r>
                <a:rPr lang="en-US" sz="1400"/>
                <a:t>to make the project successful?</a:t>
              </a:r>
            </a:p>
            <a:p>
              <a:pPr marL="285750" indent="-285750" algn="l">
                <a:spcBef>
                  <a:spcPts val="600"/>
                </a:spcBef>
                <a:buFont typeface="Arial" panose="020B0604020202020204" pitchFamily="34" charset="0"/>
                <a:buChar char="•"/>
              </a:pPr>
              <a:r>
                <a:rPr lang="en-US" sz="1400" b="1"/>
                <a:t>What outputs </a:t>
              </a:r>
              <a:r>
                <a:rPr lang="en-US" sz="1400"/>
                <a:t>(measurable results) will happen as a direct result of the activities?</a:t>
              </a:r>
            </a:p>
            <a:p>
              <a:pPr marL="285750" indent="-285750" algn="l">
                <a:spcBef>
                  <a:spcPts val="600"/>
                </a:spcBef>
                <a:buFont typeface="Arial" panose="020B0604020202020204" pitchFamily="34" charset="0"/>
                <a:buChar char="•"/>
              </a:pPr>
              <a:r>
                <a:rPr lang="en-US" sz="1400" b="1"/>
                <a:t>What short-term outcomes </a:t>
              </a:r>
              <a:r>
                <a:rPr lang="en-US" sz="1400"/>
                <a:t>do you expect to see soon after the project starts?</a:t>
              </a:r>
            </a:p>
            <a:p>
              <a:pPr marL="285750" indent="-285750" algn="l">
                <a:spcBef>
                  <a:spcPts val="600"/>
                </a:spcBef>
                <a:buFont typeface="Arial" panose="020B0604020202020204" pitchFamily="34" charset="0"/>
                <a:buChar char="•"/>
              </a:pPr>
              <a:r>
                <a:rPr lang="en-US" sz="1400" b="1"/>
                <a:t>What medium-term outcomes </a:t>
              </a:r>
              <a:r>
                <a:rPr lang="en-US" sz="1400"/>
                <a:t>will occur as the project progresses?</a:t>
              </a:r>
            </a:p>
            <a:p>
              <a:pPr marL="285750" indent="-285750" algn="l">
                <a:spcBef>
                  <a:spcPts val="600"/>
                </a:spcBef>
                <a:buFont typeface="Arial" panose="020B0604020202020204" pitchFamily="34" charset="0"/>
                <a:buChar char="•"/>
              </a:pPr>
              <a:r>
                <a:rPr lang="en-US" sz="1400" b="1"/>
                <a:t>What long-term outcomes </a:t>
              </a:r>
              <a:r>
                <a:rPr lang="en-US" sz="1400"/>
                <a:t>do you hope will happen over time?</a:t>
              </a:r>
              <a:endParaRPr lang="en-US" sz="1200"/>
            </a:p>
            <a:p>
              <a:pPr marL="285750" indent="-285750" algn="l">
                <a:spcBef>
                  <a:spcPts val="600"/>
                </a:spcBef>
                <a:buFont typeface="Arial" panose="020B0604020202020204" pitchFamily="34" charset="0"/>
                <a:buChar char="•"/>
              </a:pPr>
              <a:endParaRPr lang="en-US" sz="1400"/>
            </a:p>
          </p:txBody>
        </p:sp>
      </p:grpSp>
    </p:spTree>
    <p:extLst>
      <p:ext uri="{BB962C8B-B14F-4D97-AF65-F5344CB8AC3E}">
        <p14:creationId xmlns:p14="http://schemas.microsoft.com/office/powerpoint/2010/main" val="80920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15</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your turn to populate a logic model!</a:t>
            </a:r>
          </a:p>
        </p:txBody>
      </p:sp>
      <p:grpSp>
        <p:nvGrpSpPr>
          <p:cNvPr id="2" name="Group 1">
            <a:extLst>
              <a:ext uri="{FF2B5EF4-FFF2-40B4-BE49-F238E27FC236}">
                <a16:creationId xmlns:a16="http://schemas.microsoft.com/office/drawing/2014/main" id="{3583411D-6A8E-2EE5-0B2C-3511B9D1105A}"/>
              </a:ext>
            </a:extLst>
          </p:cNvPr>
          <p:cNvGrpSpPr/>
          <p:nvPr/>
        </p:nvGrpSpPr>
        <p:grpSpPr>
          <a:xfrm>
            <a:off x="457200" y="1034174"/>
            <a:ext cx="11424198" cy="5162440"/>
            <a:chOff x="457195" y="2256505"/>
            <a:chExt cx="11424198" cy="5162440"/>
          </a:xfrm>
        </p:grpSpPr>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Scenario: </a:t>
              </a:r>
              <a:r>
                <a:rPr kumimoji="0" lang="en-GB" sz="1100" i="0" u="none" strike="noStrike" kern="0" cap="none" spc="0" normalizeH="0" baseline="0" noProof="0">
                  <a:ln>
                    <a:noFill/>
                  </a:ln>
                  <a:solidFill>
                    <a:srgbClr val="002677"/>
                  </a:solidFill>
                  <a:effectLst/>
                  <a:uLnTx/>
                  <a:uFillTx/>
                  <a:latin typeface="Arial" panose="020B0604020202020204"/>
                  <a:ea typeface="+mn-ea"/>
                  <a:cs typeface="+mn-cs"/>
                </a:rPr>
                <a:t>Single parent support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Project goal: </a:t>
              </a:r>
              <a:r>
                <a:rPr kumimoji="0" lang="en-GB" sz="1100" i="0" u="none" strike="noStrike" kern="0" cap="none" spc="0" normalizeH="0" baseline="0" noProof="0">
                  <a:ln>
                    <a:noFill/>
                  </a:ln>
                  <a:solidFill>
                    <a:srgbClr val="002677"/>
                  </a:solidFill>
                  <a:effectLst/>
                  <a:uLnTx/>
                  <a:uFillTx/>
                  <a:latin typeface="Arial" panose="020B0604020202020204"/>
                  <a:ea typeface="+mn-ea"/>
                  <a:cs typeface="+mn-cs"/>
                </a:rPr>
                <a:t>Increase confidence, empowerment and </a:t>
              </a:r>
              <a:r>
                <a:rPr lang="en-GB" sz="1100" kern="0">
                  <a:solidFill>
                    <a:srgbClr val="002677"/>
                  </a:solidFill>
                  <a:latin typeface="Arial" panose="020B0604020202020204"/>
                </a:rPr>
                <a:t>reduce isolation in single parents</a:t>
              </a:r>
              <a:endParaRPr kumimoji="0" lang="en-GB" sz="1100" i="0" u="none" strike="noStrike" kern="0" cap="none" spc="0" normalizeH="0" baseline="0" noProof="0">
                <a:ln>
                  <a:noFill/>
                </a:ln>
                <a:solidFill>
                  <a:srgbClr val="002677"/>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4380458"/>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6"/>
              <a:ext cx="1515921" cy="4380457"/>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4380456"/>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6"/>
              <a:ext cx="1515921" cy="4380455"/>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4380454"/>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246221"/>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resources are needed for the project? </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Who will be involved in the project?</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actions will the project take? </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immediate results will happen from the activities? </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46851" y="3605981"/>
              <a:ext cx="1508525" cy="553998"/>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soon after the project?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576302"/>
              <a:ext cx="1405059"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medium-term? </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65469" y="3555619"/>
              <a:ext cx="1369336"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long run? </a:t>
              </a:r>
            </a:p>
          </p:txBody>
        </p:sp>
      </p:gr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186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16</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your turn to populate a logic model!</a:t>
            </a:r>
          </a:p>
        </p:txBody>
      </p:sp>
      <p:grpSp>
        <p:nvGrpSpPr>
          <p:cNvPr id="2" name="Group 1">
            <a:extLst>
              <a:ext uri="{FF2B5EF4-FFF2-40B4-BE49-F238E27FC236}">
                <a16:creationId xmlns:a16="http://schemas.microsoft.com/office/drawing/2014/main" id="{3583411D-6A8E-2EE5-0B2C-3511B9D1105A}"/>
              </a:ext>
            </a:extLst>
          </p:cNvPr>
          <p:cNvGrpSpPr/>
          <p:nvPr/>
        </p:nvGrpSpPr>
        <p:grpSpPr>
          <a:xfrm>
            <a:off x="457200" y="1034174"/>
            <a:ext cx="11424198" cy="5162440"/>
            <a:chOff x="457195" y="2256505"/>
            <a:chExt cx="11424198" cy="5162440"/>
          </a:xfrm>
        </p:grpSpPr>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2677"/>
                  </a:solidFill>
                  <a:effectLst/>
                  <a:uLnTx/>
                  <a:uFillTx/>
                  <a:latin typeface="Arial" panose="020B0604020202020204"/>
                  <a:ea typeface="+mn-ea"/>
                  <a:cs typeface="+mn-cs"/>
                </a:rPr>
                <a:t>Scenario: </a:t>
              </a:r>
              <a:r>
                <a:rPr kumimoji="0" lang="en-GB" sz="1100" i="0" u="none" strike="noStrike" kern="0" cap="none" spc="0" normalizeH="0" baseline="0" noProof="0" dirty="0">
                  <a:ln>
                    <a:noFill/>
                  </a:ln>
                  <a:solidFill>
                    <a:srgbClr val="002677"/>
                  </a:solidFill>
                  <a:effectLst/>
                  <a:uLnTx/>
                  <a:uFillTx/>
                  <a:latin typeface="Arial" panose="020B0604020202020204"/>
                  <a:ea typeface="+mn-ea"/>
                  <a:cs typeface="+mn-cs"/>
                </a:rPr>
                <a:t>Eat well </a:t>
              </a:r>
              <a:r>
                <a:rPr lang="en-GB" sz="1100" kern="0" dirty="0">
                  <a:solidFill>
                    <a:srgbClr val="002677"/>
                  </a:solidFill>
                  <a:latin typeface="Arial" panose="020B0604020202020204"/>
                </a:rPr>
                <a:t>programme for students</a:t>
              </a:r>
              <a:endParaRPr kumimoji="0" lang="en-GB" sz="1100" i="0" u="none" strike="noStrike" kern="0" cap="none" spc="0" normalizeH="0" baseline="0" noProof="0" dirty="0">
                <a:ln>
                  <a:noFill/>
                </a:ln>
                <a:solidFill>
                  <a:srgbClr val="002677"/>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2677"/>
                  </a:solidFill>
                  <a:effectLst/>
                  <a:uLnTx/>
                  <a:uFillTx/>
                  <a:latin typeface="Arial" panose="020B0604020202020204"/>
                  <a:ea typeface="+mn-ea"/>
                  <a:cs typeface="+mn-cs"/>
                </a:rPr>
                <a:t>Project goal: </a:t>
              </a:r>
              <a:r>
                <a:rPr lang="en-GB" sz="1100" kern="0" dirty="0">
                  <a:solidFill>
                    <a:srgbClr val="002677"/>
                  </a:solidFill>
                  <a:latin typeface="Arial" panose="020B0604020202020204"/>
                </a:rPr>
                <a:t>Provide university students with the skills and knowledge to create healthy, easy and economic meals</a:t>
              </a:r>
              <a:endParaRPr kumimoji="0" lang="en-GB" sz="1100" i="0" u="none" strike="noStrike" kern="0" cap="none" spc="0" normalizeH="0" baseline="0" noProof="0" dirty="0">
                <a:ln>
                  <a:noFill/>
                </a:ln>
                <a:solidFill>
                  <a:srgbClr val="002677"/>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4380458"/>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6"/>
              <a:ext cx="1515921" cy="4380457"/>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4380456"/>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6"/>
              <a:ext cx="1515921" cy="4380455"/>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4380454"/>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246221"/>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resources are needed for the project? </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Who will be involved in the project?</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actions will the project take? </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immediate results will happen from the activities? </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46851" y="3605981"/>
              <a:ext cx="1508525" cy="553998"/>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soon after the project?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576302"/>
              <a:ext cx="1405059"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medium-term? </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65469" y="3555619"/>
              <a:ext cx="1369336"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long run? </a:t>
              </a:r>
            </a:p>
          </p:txBody>
        </p:sp>
      </p:gr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410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17</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your turn to populate a logic model!</a:t>
            </a:r>
          </a:p>
        </p:txBody>
      </p:sp>
      <p:grpSp>
        <p:nvGrpSpPr>
          <p:cNvPr id="2" name="Group 1">
            <a:extLst>
              <a:ext uri="{FF2B5EF4-FFF2-40B4-BE49-F238E27FC236}">
                <a16:creationId xmlns:a16="http://schemas.microsoft.com/office/drawing/2014/main" id="{3583411D-6A8E-2EE5-0B2C-3511B9D1105A}"/>
              </a:ext>
            </a:extLst>
          </p:cNvPr>
          <p:cNvGrpSpPr/>
          <p:nvPr/>
        </p:nvGrpSpPr>
        <p:grpSpPr>
          <a:xfrm>
            <a:off x="457200" y="1034174"/>
            <a:ext cx="11424198" cy="5162440"/>
            <a:chOff x="457195" y="2256505"/>
            <a:chExt cx="11424198" cy="5162440"/>
          </a:xfrm>
        </p:grpSpPr>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Scenario: </a:t>
              </a:r>
              <a:r>
                <a:rPr kumimoji="0" lang="en-GB" sz="1100" i="0" u="none" strike="noStrike" kern="0" cap="none" spc="0" normalizeH="0" baseline="0" noProof="0">
                  <a:ln>
                    <a:noFill/>
                  </a:ln>
                  <a:solidFill>
                    <a:srgbClr val="002677"/>
                  </a:solidFill>
                  <a:effectLst/>
                  <a:uLnTx/>
                  <a:uFillTx/>
                  <a:latin typeface="Arial" panose="020B0604020202020204"/>
                  <a:ea typeface="+mn-ea"/>
                  <a:cs typeface="+mn-cs"/>
                </a:rPr>
                <a:t>Menopause support group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Project goal: </a:t>
              </a:r>
              <a:r>
                <a:rPr kumimoji="0" lang="en-GB" sz="1100" i="0" u="none" strike="noStrike" kern="0" cap="none" spc="0" normalizeH="0" baseline="0" noProof="0">
                  <a:ln>
                    <a:noFill/>
                  </a:ln>
                  <a:solidFill>
                    <a:srgbClr val="002677"/>
                  </a:solidFill>
                  <a:effectLst/>
                  <a:uLnTx/>
                  <a:uFillTx/>
                  <a:latin typeface="Arial" panose="020B0604020202020204"/>
                  <a:ea typeface="+mn-ea"/>
                  <a:cs typeface="+mn-cs"/>
                </a:rPr>
                <a:t>Provide community support and resources for women </a:t>
              </a:r>
              <a:r>
                <a:rPr lang="en-GB" sz="1100" kern="0">
                  <a:solidFill>
                    <a:srgbClr val="002677"/>
                  </a:solidFill>
                  <a:latin typeface="Arial" panose="020B0604020202020204"/>
                </a:rPr>
                <a:t>going through the menopause</a:t>
              </a:r>
              <a:endParaRPr kumimoji="0" lang="en-GB" sz="1100" i="0" u="none" strike="noStrike" kern="0" cap="none" spc="0" normalizeH="0" baseline="0" noProof="0">
                <a:ln>
                  <a:noFill/>
                </a:ln>
                <a:solidFill>
                  <a:srgbClr val="002677"/>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4380458"/>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6"/>
              <a:ext cx="1515921" cy="4380457"/>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4380456"/>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6"/>
              <a:ext cx="1515921" cy="4380455"/>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4380454"/>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246221"/>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resources are needed for the project? </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Who will be involved in the project?</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actions will the project take? </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immediate results will happen from the activities? </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46851" y="3605981"/>
              <a:ext cx="1508525" cy="553998"/>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soon after the project?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576302"/>
              <a:ext cx="1405059"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medium-term? </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65469" y="3555619"/>
              <a:ext cx="1369336"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long run? </a:t>
              </a:r>
            </a:p>
          </p:txBody>
        </p:sp>
      </p:gr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33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18</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your turn to populate a logic model!</a:t>
            </a:r>
          </a:p>
        </p:txBody>
      </p:sp>
      <p:grpSp>
        <p:nvGrpSpPr>
          <p:cNvPr id="2" name="Group 1">
            <a:extLst>
              <a:ext uri="{FF2B5EF4-FFF2-40B4-BE49-F238E27FC236}">
                <a16:creationId xmlns:a16="http://schemas.microsoft.com/office/drawing/2014/main" id="{3583411D-6A8E-2EE5-0B2C-3511B9D1105A}"/>
              </a:ext>
            </a:extLst>
          </p:cNvPr>
          <p:cNvGrpSpPr/>
          <p:nvPr/>
        </p:nvGrpSpPr>
        <p:grpSpPr>
          <a:xfrm>
            <a:off x="457200" y="1034174"/>
            <a:ext cx="11424198" cy="5162440"/>
            <a:chOff x="457195" y="2256505"/>
            <a:chExt cx="11424198" cy="5162440"/>
          </a:xfrm>
        </p:grpSpPr>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2677"/>
                  </a:solidFill>
                  <a:effectLst/>
                  <a:uLnTx/>
                  <a:uFillTx/>
                  <a:latin typeface="Arial" panose="020B0604020202020204"/>
                  <a:ea typeface="+mn-ea"/>
                  <a:cs typeface="+mn-cs"/>
                </a:rPr>
                <a:t>Scenario: </a:t>
              </a:r>
              <a:r>
                <a:rPr kumimoji="0" lang="en-GB" sz="1100" i="0" u="none" strike="noStrike" kern="0" cap="none" spc="0" normalizeH="0" baseline="0" noProof="0" dirty="0">
                  <a:ln>
                    <a:noFill/>
                  </a:ln>
                  <a:solidFill>
                    <a:srgbClr val="002677"/>
                  </a:solidFill>
                  <a:effectLst/>
                  <a:uLnTx/>
                  <a:uFillTx/>
                  <a:latin typeface="Arial" panose="020B0604020202020204"/>
                  <a:ea typeface="+mn-ea"/>
                  <a:cs typeface="+mn-cs"/>
                </a:rPr>
                <a:t>Loneliness reduction programme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2677"/>
                  </a:solidFill>
                  <a:effectLst/>
                  <a:uLnTx/>
                  <a:uFillTx/>
                  <a:latin typeface="Arial" panose="020B0604020202020204"/>
                  <a:ea typeface="+mn-ea"/>
                  <a:cs typeface="+mn-cs"/>
                </a:rPr>
                <a:t>Project goal: </a:t>
              </a:r>
              <a:r>
                <a:rPr kumimoji="0" lang="en-GB" sz="1100" i="0" u="none" strike="noStrike" kern="0" cap="none" spc="0" normalizeH="0" baseline="0" noProof="0" dirty="0">
                  <a:ln>
                    <a:noFill/>
                  </a:ln>
                  <a:solidFill>
                    <a:srgbClr val="002677"/>
                  </a:solidFill>
                  <a:effectLst/>
                  <a:uLnTx/>
                  <a:uFillTx/>
                  <a:latin typeface="Arial" panose="020B0604020202020204"/>
                  <a:ea typeface="+mn-ea"/>
                  <a:cs typeface="+mn-cs"/>
                </a:rPr>
                <a:t>Enable social connectedness amongst those who experience isolation and loneliness in the community</a:t>
              </a: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4380458"/>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6"/>
              <a:ext cx="1515921" cy="4380457"/>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4380456"/>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6"/>
              <a:ext cx="1515921" cy="4380455"/>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4380454"/>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246221"/>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resources are needed for the project? </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Who will be involved in the project?</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actions will the project take? </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immediate results will happen from the activities? </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46851" y="3605981"/>
              <a:ext cx="1508525" cy="553998"/>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soon after the project?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576302"/>
              <a:ext cx="1405059"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medium-term? </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65469" y="3555619"/>
              <a:ext cx="1369336"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long run? </a:t>
              </a:r>
            </a:p>
          </p:txBody>
        </p:sp>
      </p:gr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226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19</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your turn to populate a logic model!</a:t>
            </a:r>
          </a:p>
        </p:txBody>
      </p:sp>
      <p:grpSp>
        <p:nvGrpSpPr>
          <p:cNvPr id="2" name="Group 1">
            <a:extLst>
              <a:ext uri="{FF2B5EF4-FFF2-40B4-BE49-F238E27FC236}">
                <a16:creationId xmlns:a16="http://schemas.microsoft.com/office/drawing/2014/main" id="{3583411D-6A8E-2EE5-0B2C-3511B9D1105A}"/>
              </a:ext>
            </a:extLst>
          </p:cNvPr>
          <p:cNvGrpSpPr/>
          <p:nvPr/>
        </p:nvGrpSpPr>
        <p:grpSpPr>
          <a:xfrm>
            <a:off x="457200" y="890338"/>
            <a:ext cx="11424198" cy="5306276"/>
            <a:chOff x="457195" y="2112669"/>
            <a:chExt cx="11424198" cy="5306276"/>
          </a:xfrm>
        </p:grpSpPr>
        <p:sp>
          <p:nvSpPr>
            <p:cNvPr id="40" name="Rectangle 39">
              <a:extLst>
                <a:ext uri="{FF2B5EF4-FFF2-40B4-BE49-F238E27FC236}">
                  <a16:creationId xmlns:a16="http://schemas.microsoft.com/office/drawing/2014/main" id="{7B4DA154-55D9-C469-372F-4C914EDE1C19}"/>
                </a:ext>
              </a:extLst>
            </p:cNvPr>
            <p:cNvSpPr/>
            <p:nvPr/>
          </p:nvSpPr>
          <p:spPr>
            <a:xfrm>
              <a:off x="457198" y="2112669"/>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2677"/>
                  </a:solidFill>
                  <a:effectLst/>
                  <a:uLnTx/>
                  <a:uFillTx/>
                  <a:latin typeface="Arial" panose="020B0604020202020204"/>
                  <a:ea typeface="+mn-ea"/>
                  <a:cs typeface="+mn-cs"/>
                </a:rPr>
                <a:t>Scenario: </a:t>
              </a:r>
              <a:r>
                <a:rPr kumimoji="0" lang="en-GB" sz="1100" i="0" u="none" strike="noStrike" kern="0" cap="none" spc="0" normalizeH="0" baseline="0" noProof="0" dirty="0">
                  <a:ln>
                    <a:noFill/>
                  </a:ln>
                  <a:solidFill>
                    <a:srgbClr val="002677"/>
                  </a:solidFill>
                  <a:effectLst/>
                  <a:uLnTx/>
                  <a:uFillTx/>
                  <a:latin typeface="Arial" panose="020B0604020202020204"/>
                  <a:ea typeface="+mn-ea"/>
                  <a:cs typeface="+mn-cs"/>
                </a:rPr>
                <a:t>Digital basics for older people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2677"/>
                  </a:solidFill>
                  <a:effectLst/>
                  <a:uLnTx/>
                  <a:uFillTx/>
                  <a:latin typeface="Arial" panose="020B0604020202020204"/>
                  <a:ea typeface="+mn-ea"/>
                  <a:cs typeface="+mn-cs"/>
                </a:rPr>
                <a:t>Project goal: </a:t>
              </a:r>
              <a:r>
                <a:rPr lang="en-GB" sz="1100" kern="0" dirty="0">
                  <a:solidFill>
                    <a:srgbClr val="002677"/>
                  </a:solidFill>
                  <a:latin typeface="Arial" panose="020B0604020202020204"/>
                </a:rPr>
                <a:t>Increase confidence and capability with digital basics in older people - helping to connect with family members and support with day-to-day activities</a:t>
              </a:r>
              <a:endParaRPr kumimoji="0" lang="en-GB" sz="1100" i="0" u="none" strike="noStrike" kern="0" cap="none" spc="0" normalizeH="0" baseline="0" noProof="0" dirty="0">
                <a:ln>
                  <a:noFill/>
                </a:ln>
                <a:solidFill>
                  <a:srgbClr val="002677"/>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4380458"/>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6"/>
              <a:ext cx="1515921" cy="4380457"/>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4380456"/>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6"/>
              <a:ext cx="1515921" cy="4380455"/>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4380454"/>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4380454"/>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246221"/>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resources are needed for the project? </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Who will be involved in the project?</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What actions will the project take? </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immediate results will happen from the activities? </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46851" y="3605981"/>
              <a:ext cx="1508525" cy="553998"/>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4B4D4F"/>
                  </a:solidFill>
                  <a:effectLst/>
                  <a:uLnTx/>
                  <a:uFillTx/>
                </a:rPr>
                <a:t>What changes will happen soon after the project?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576302"/>
              <a:ext cx="1405059"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medium-term? </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65469" y="3555619"/>
              <a:ext cx="1369336"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What changes will happen in the long run? </a:t>
              </a:r>
            </a:p>
          </p:txBody>
        </p:sp>
      </p:gr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860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457199" y="555639"/>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3574178324"/>
              </p:ext>
            </p:extLst>
          </p:nvPr>
        </p:nvGraphicFramePr>
        <p:xfrm>
          <a:off x="650526" y="1117869"/>
          <a:ext cx="10874830" cy="5083737"/>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170266">
                  <a:extLst>
                    <a:ext uri="{9D8B030D-6E8A-4147-A177-3AD203B41FA5}">
                      <a16:colId xmlns:a16="http://schemas.microsoft.com/office/drawing/2014/main" val="20001"/>
                    </a:ext>
                  </a:extLst>
                </a:gridCol>
                <a:gridCol w="2287088">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GB" sz="1400" dirty="0">
                          <a:solidFill>
                            <a:schemeClr val="tx1">
                              <a:lumMod val="50000"/>
                            </a:schemeClr>
                          </a:solidFill>
                          <a:latin typeface="+mn-lt"/>
                        </a:rPr>
                        <a:t>13:00</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dirty="0">
                          <a:solidFill>
                            <a:schemeClr val="tx1">
                              <a:lumMod val="50000"/>
                            </a:schemeClr>
                          </a:solidFill>
                          <a:latin typeface="+mn-lt"/>
                        </a:rPr>
                        <a:t>Lunch</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dirty="0">
                          <a:solidFill>
                            <a:schemeClr val="tx1">
                              <a:lumMod val="50000"/>
                            </a:schemeClr>
                          </a:solidFill>
                          <a:latin typeface="+mn-lt"/>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2162582334"/>
                  </a:ext>
                </a:extLst>
              </a:tr>
              <a:tr h="636011">
                <a:tc>
                  <a:txBody>
                    <a:bodyPr/>
                    <a:lstStyle/>
                    <a:p>
                      <a:pPr algn="ctr"/>
                      <a:r>
                        <a:rPr lang="en-GB" sz="1400" dirty="0">
                          <a:solidFill>
                            <a:schemeClr val="tx1">
                              <a:lumMod val="50000"/>
                            </a:schemeClr>
                          </a:solidFill>
                          <a:latin typeface="+mn-lt"/>
                        </a:rPr>
                        <a:t>13:30</a:t>
                      </a:r>
                    </a:p>
                  </a:txBody>
                  <a:tcPr marL="142606" marR="106955" marT="71303" marB="71303" anchor="ctr">
                    <a:solidFill>
                      <a:srgbClr val="00B0F0">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dirty="0">
                          <a:solidFill>
                            <a:schemeClr val="tx1">
                              <a:lumMod val="50000"/>
                            </a:schemeClr>
                          </a:solidFill>
                        </a:rPr>
                        <a:t>Welcome, introductions and meeting the Evaluation Ambassadors</a:t>
                      </a:r>
                      <a:endParaRPr lang="en-GB" sz="1400" b="1" kern="1200" dirty="0">
                        <a:solidFill>
                          <a:schemeClr val="tx1">
                            <a:lumMod val="50000"/>
                          </a:schemeClr>
                        </a:solidFill>
                        <a:latin typeface="+mn-lt"/>
                      </a:endParaRPr>
                    </a:p>
                  </a:txBody>
                  <a:tcPr marL="142606" marR="106955" marT="71303" marB="71303" anchor="ctr">
                    <a:solidFill>
                      <a:srgbClr val="00B0F0">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dirty="0">
                          <a:solidFill>
                            <a:schemeClr val="tx1">
                              <a:lumMod val="50000"/>
                            </a:schemeClr>
                          </a:solidFill>
                          <a:latin typeface="+mn-lt"/>
                          <a:ea typeface="+mn-ea"/>
                          <a:cs typeface="Arial"/>
                        </a:rPr>
                        <a:t>Marcus Green</a:t>
                      </a:r>
                    </a:p>
                  </a:txBody>
                  <a:tcPr marL="142606" marR="106955" marT="71303" marB="71303" anchor="ctr">
                    <a:solidFill>
                      <a:srgbClr val="00B0F0">
                        <a:alpha val="20000"/>
                      </a:srgbClr>
                    </a:solid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50000"/>
                            </a:schemeClr>
                          </a:solidFill>
                          <a:effectLst/>
                          <a:uLnTx/>
                          <a:uFillTx/>
                          <a:latin typeface="+mn-lt"/>
                          <a:ea typeface="+mn-ea"/>
                          <a:cs typeface="+mn-cs"/>
                        </a:rPr>
                        <a:t>13:45</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dirty="0">
                          <a:solidFill>
                            <a:schemeClr val="tx1">
                              <a:lumMod val="50000"/>
                            </a:schemeClr>
                          </a:solidFill>
                          <a:latin typeface="+mn-lt"/>
                        </a:rPr>
                        <a:t>Evaluation plan recap and outcomes measurement</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dirty="0">
                          <a:ln>
                            <a:noFill/>
                          </a:ln>
                          <a:solidFill>
                            <a:srgbClr val="5A5A5A">
                              <a:lumMod val="50000"/>
                            </a:srgbClr>
                          </a:solidFill>
                          <a:effectLst/>
                          <a:uLnTx/>
                          <a:uFillTx/>
                          <a:latin typeface="Arial" panose="020B0604020202020204"/>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50000"/>
                            </a:schemeClr>
                          </a:solidFill>
                          <a:effectLst/>
                          <a:uLnTx/>
                          <a:uFillTx/>
                          <a:latin typeface="+mn-lt"/>
                          <a:ea typeface="+mn-ea"/>
                          <a:cs typeface="+mn-cs"/>
                        </a:rPr>
                        <a:t>14:00</a:t>
                      </a:r>
                    </a:p>
                  </a:txBody>
                  <a:tcPr marL="142606" marR="106955" marT="71303" marB="71303" anchor="ctr">
                    <a:solidFill>
                      <a:srgbClr val="FBF9F4">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dirty="0">
                          <a:solidFill>
                            <a:schemeClr val="tx1">
                              <a:lumMod val="50000"/>
                            </a:schemeClr>
                          </a:solidFill>
                          <a:latin typeface="+mn-lt"/>
                          <a:ea typeface="+mn-ea"/>
                          <a:cs typeface="+mn-cs"/>
                        </a:rPr>
                        <a:t>Logic model examples</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dirty="0">
                          <a:ln>
                            <a:noFill/>
                          </a:ln>
                          <a:solidFill>
                            <a:srgbClr val="5A5A5A">
                              <a:lumMod val="50000"/>
                            </a:srgbClr>
                          </a:solidFill>
                          <a:effectLst/>
                          <a:uLnTx/>
                          <a:uFillTx/>
                          <a:latin typeface="Arial" panose="020B0604020202020204"/>
                          <a:ea typeface="+mn-ea"/>
                          <a:cs typeface="Arial"/>
                        </a:rPr>
                        <a:t>Marcus Green</a:t>
                      </a: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50000"/>
                            </a:schemeClr>
                          </a:solidFill>
                          <a:effectLst/>
                          <a:uLnTx/>
                          <a:uFillTx/>
                          <a:latin typeface="+mn-lt"/>
                          <a:ea typeface="+mn-ea"/>
                          <a:cs typeface="+mn-cs"/>
                        </a:rPr>
                        <a:t>15:00</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dirty="0">
                          <a:solidFill>
                            <a:schemeClr val="tx1">
                              <a:lumMod val="50000"/>
                            </a:schemeClr>
                          </a:solidFill>
                          <a:latin typeface="+mn-lt"/>
                        </a:rPr>
                        <a:t>Break</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dirty="0">
                          <a:ln>
                            <a:noFill/>
                          </a:ln>
                          <a:solidFill>
                            <a:srgbClr val="5A5A5A">
                              <a:lumMod val="50000"/>
                            </a:srgbClr>
                          </a:solidFill>
                          <a:effectLst/>
                          <a:uLnTx/>
                          <a:uFillTx/>
                          <a:latin typeface="Arial" panose="020B0604020202020204"/>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1661774282"/>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50000"/>
                            </a:schemeClr>
                          </a:solidFill>
                          <a:effectLst/>
                          <a:uLnTx/>
                          <a:uFillTx/>
                          <a:latin typeface="+mn-lt"/>
                          <a:ea typeface="+mn-ea"/>
                          <a:cs typeface="+mn-cs"/>
                        </a:rPr>
                        <a:t>15:15</a:t>
                      </a:r>
                    </a:p>
                  </a:txBody>
                  <a:tcPr marL="142606" marR="106955" marT="71303" marB="71303" anchor="ctr">
                    <a:solidFill>
                      <a:schemeClr val="bg1"/>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dirty="0">
                          <a:solidFill>
                            <a:schemeClr val="tx1">
                              <a:lumMod val="50000"/>
                            </a:schemeClr>
                          </a:solidFill>
                          <a:latin typeface="+mn-lt"/>
                        </a:rPr>
                        <a:t>Value for money</a:t>
                      </a: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dirty="0">
                          <a:solidFill>
                            <a:schemeClr val="tx1">
                              <a:lumMod val="50000"/>
                            </a:schemeClr>
                          </a:solidFill>
                          <a:latin typeface="+mn-lt"/>
                          <a:ea typeface="+mn-ea"/>
                          <a:cs typeface="Arial"/>
                        </a:rPr>
                        <a:t>Marcus Green</a:t>
                      </a:r>
                    </a:p>
                  </a:txBody>
                  <a:tcPr marL="142606" marR="106955" marT="71303" marB="71303" anchor="ctr">
                    <a:solidFill>
                      <a:schemeClr val="bg1"/>
                    </a:solidFill>
                  </a:tcPr>
                </a:tc>
                <a:extLst>
                  <a:ext uri="{0D108BD9-81ED-4DB2-BD59-A6C34878D82A}">
                    <a16:rowId xmlns:a16="http://schemas.microsoft.com/office/drawing/2014/main" val="10006"/>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50000"/>
                            </a:schemeClr>
                          </a:solidFill>
                          <a:effectLst/>
                          <a:uLnTx/>
                          <a:uFillTx/>
                          <a:latin typeface="+mn-lt"/>
                          <a:ea typeface="+mn-ea"/>
                          <a:cs typeface="+mn-cs"/>
                        </a:rPr>
                        <a:t>15:45</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a:ln>
                            <a:noFill/>
                          </a:ln>
                          <a:solidFill>
                            <a:srgbClr val="5A5A5A">
                              <a:lumMod val="50000"/>
                            </a:srgbClr>
                          </a:solidFill>
                          <a:effectLst/>
                          <a:uLnTx/>
                          <a:uFillTx/>
                          <a:latin typeface="+mn-lt"/>
                          <a:ea typeface="+mn-ea"/>
                          <a:cs typeface="+mn-cs"/>
                        </a:rPr>
                        <a:t>Conclusions and close</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dirty="0">
                          <a:solidFill>
                            <a:schemeClr val="tx1">
                              <a:lumMod val="50000"/>
                            </a:schemeClr>
                          </a:solidFill>
                          <a:latin typeface="+mn-lt"/>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2426529638"/>
                  </a:ext>
                </a:extLst>
              </a:tr>
            </a:tbl>
          </a:graphicData>
        </a:graphic>
      </p:graphicFrame>
    </p:spTree>
    <p:extLst>
      <p:ext uri="{BB962C8B-B14F-4D97-AF65-F5344CB8AC3E}">
        <p14:creationId xmlns:p14="http://schemas.microsoft.com/office/powerpoint/2010/main" val="461794164"/>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a:t>Discussion: data and measurement</a:t>
            </a:r>
            <a:br>
              <a:rPr lang="en-US"/>
            </a:br>
            <a:endParaRPr lang="en-US"/>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GB"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191113"/>
            <a:ext cx="4521200" cy="400110"/>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hand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
        <p:nvSpPr>
          <p:cNvPr id="2" name="Text Placeholder 5">
            <a:extLst>
              <a:ext uri="{FF2B5EF4-FFF2-40B4-BE49-F238E27FC236}">
                <a16:creationId xmlns:a16="http://schemas.microsoft.com/office/drawing/2014/main" id="{2E8FEC32-E44D-7503-EC0A-3A36FE339557}"/>
              </a:ext>
            </a:extLst>
          </p:cNvPr>
          <p:cNvSpPr txBox="1">
            <a:spLocks/>
          </p:cNvSpPr>
          <p:nvPr/>
        </p:nvSpPr>
        <p:spPr>
          <a:xfrm>
            <a:off x="5544185" y="29051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300"/>
              </a:spcBef>
              <a:spcAft>
                <a:spcPts val="300"/>
              </a:spcAft>
              <a:buClr>
                <a:srgbClr val="FF612B"/>
              </a:buClr>
              <a:buSzTx/>
              <a:buFont typeface="Arial" panose="020B0604020202020204" pitchFamily="34" charset="0"/>
              <a:buChar char="•"/>
              <a:tabLst/>
              <a:defRPr/>
            </a:pPr>
            <a:r>
              <a:rPr lang="en-US" sz="1800" b="0" dirty="0">
                <a:solidFill>
                  <a:srgbClr val="002677"/>
                </a:solidFill>
                <a:latin typeface="Arial" panose="020B0604020202020204"/>
              </a:rPr>
              <a:t>How did you find using the logic model? </a:t>
            </a:r>
          </a:p>
          <a:p>
            <a:pPr marL="285750" marR="0" lvl="0" indent="-285750" algn="l" defTabSz="457200" rtl="0" eaLnBrk="1" fontAlgn="auto" latinLnBrk="0" hangingPunct="1">
              <a:lnSpc>
                <a:spcPct val="100000"/>
              </a:lnSpc>
              <a:spcBef>
                <a:spcPts val="300"/>
              </a:spcBef>
              <a:spcAft>
                <a:spcPts val="300"/>
              </a:spcAft>
              <a:buClr>
                <a:srgbClr val="FF612B"/>
              </a:buClr>
              <a:buSzTx/>
              <a:buFont typeface="Arial" panose="020B0604020202020204" pitchFamily="34" charset="0"/>
              <a:buChar char="•"/>
              <a:tabLst/>
              <a:defRPr/>
            </a:pPr>
            <a:r>
              <a:rPr lang="en-US" sz="1800" b="0" dirty="0">
                <a:solidFill>
                  <a:srgbClr val="002677"/>
                </a:solidFill>
                <a:latin typeface="Arial" panose="020B0604020202020204"/>
              </a:rPr>
              <a:t>Can you see this process supporting you in the future to design and evaluate a project?</a:t>
            </a:r>
            <a:endParaRPr kumimoji="0" lang="en-US" sz="1800" b="0" i="0"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US" sz="1800" b="0" i="0" u="none" strike="noStrike" kern="1200" cap="none" spc="0" normalizeH="0" baseline="0" noProof="0" dirty="0">
              <a:ln>
                <a:noFill/>
              </a:ln>
              <a:solidFill>
                <a:srgbClr val="002677"/>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1D2FF7CC-FFA5-8BA0-3A43-448E7323927F}"/>
              </a:ext>
            </a:extLst>
          </p:cNvPr>
          <p:cNvGrpSpPr/>
          <p:nvPr/>
        </p:nvGrpSpPr>
        <p:grpSpPr>
          <a:xfrm>
            <a:off x="9614517" y="399253"/>
            <a:ext cx="2118321" cy="869692"/>
            <a:chOff x="9598283" y="530135"/>
            <a:chExt cx="1830013" cy="869692"/>
          </a:xfrm>
        </p:grpSpPr>
        <p:pic>
          <p:nvPicPr>
            <p:cNvPr id="5" name="Picture 4">
              <a:extLst>
                <a:ext uri="{FF2B5EF4-FFF2-40B4-BE49-F238E27FC236}">
                  <a16:creationId xmlns:a16="http://schemas.microsoft.com/office/drawing/2014/main" id="{3A047DFE-6C41-E10B-9577-A5EB04F8366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598283" y="530135"/>
              <a:ext cx="869692" cy="869692"/>
            </a:xfrm>
            <a:prstGeom prst="rect">
              <a:avLst/>
            </a:prstGeom>
          </p:spPr>
        </p:pic>
        <p:sp>
          <p:nvSpPr>
            <p:cNvPr id="7" name="TextBox 6">
              <a:extLst>
                <a:ext uri="{FF2B5EF4-FFF2-40B4-BE49-F238E27FC236}">
                  <a16:creationId xmlns:a16="http://schemas.microsoft.com/office/drawing/2014/main" id="{C1DB7F78-472A-852F-0248-EB02E4BC8C31}"/>
                </a:ext>
              </a:extLst>
            </p:cNvPr>
            <p:cNvSpPr txBox="1"/>
            <p:nvPr/>
          </p:nvSpPr>
          <p:spPr bwMode="gray">
            <a:xfrm>
              <a:off x="10467975" y="780315"/>
              <a:ext cx="960321" cy="369332"/>
            </a:xfrm>
            <a:prstGeom prst="rect">
              <a:avLst/>
            </a:prstGeom>
            <a:noFill/>
          </p:spPr>
          <p:txBody>
            <a:bodyPr vert="horz" wrap="square" lIns="0" tIns="0" rIns="0" bIns="0" rtlCol="0">
              <a:spAutoFit/>
            </a:bodyPr>
            <a:lstStyle/>
            <a:p>
              <a:pPr algn="l">
                <a:spcBef>
                  <a:spcPts val="600"/>
                </a:spcBef>
              </a:pPr>
              <a:r>
                <a:rPr lang="en-US" sz="2400" b="1" dirty="0">
                  <a:solidFill>
                    <a:schemeClr val="accent6"/>
                  </a:solidFill>
                </a:rPr>
                <a:t>10mins</a:t>
              </a:r>
            </a:p>
          </p:txBody>
        </p:sp>
      </p:grpSp>
    </p:spTree>
    <p:extLst>
      <p:ext uri="{BB962C8B-B14F-4D97-AF65-F5344CB8AC3E}">
        <p14:creationId xmlns:p14="http://schemas.microsoft.com/office/powerpoint/2010/main" val="269287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50404-9D09-EB07-6933-20E9BF73A1E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25B4175D-6B49-BA2D-44EB-915D8C7F022E}"/>
              </a:ext>
            </a:extLst>
          </p:cNvPr>
          <p:cNvSpPr>
            <a:spLocks noGrp="1"/>
          </p:cNvSpPr>
          <p:nvPr>
            <p:ph type="title"/>
          </p:nvPr>
        </p:nvSpPr>
        <p:spPr>
          <a:xfrm>
            <a:off x="1752600" y="3212854"/>
            <a:ext cx="8686800" cy="761747"/>
          </a:xfrm>
        </p:spPr>
        <p:txBody>
          <a:bodyPr/>
          <a:lstStyle/>
          <a:p>
            <a:r>
              <a:rPr lang="en-US"/>
              <a:t>Value for money</a:t>
            </a:r>
          </a:p>
        </p:txBody>
      </p:sp>
    </p:spTree>
    <p:extLst>
      <p:ext uri="{BB962C8B-B14F-4D97-AF65-F5344CB8AC3E}">
        <p14:creationId xmlns:p14="http://schemas.microsoft.com/office/powerpoint/2010/main" val="144603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a:t>Discussion: value for money</a:t>
            </a:r>
            <a:br>
              <a:rPr lang="en-US"/>
            </a:br>
            <a:endParaRPr lang="en-US"/>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GB"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191113"/>
            <a:ext cx="4521200" cy="400110"/>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hand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
        <p:nvSpPr>
          <p:cNvPr id="2" name="Text Placeholder 5">
            <a:extLst>
              <a:ext uri="{FF2B5EF4-FFF2-40B4-BE49-F238E27FC236}">
                <a16:creationId xmlns:a16="http://schemas.microsoft.com/office/drawing/2014/main" id="{2E8FEC32-E44D-7503-EC0A-3A36FE339557}"/>
              </a:ext>
            </a:extLst>
          </p:cNvPr>
          <p:cNvSpPr txBox="1">
            <a:spLocks/>
          </p:cNvSpPr>
          <p:nvPr/>
        </p:nvSpPr>
        <p:spPr>
          <a:xfrm>
            <a:off x="5544185" y="29051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300"/>
              </a:spcBef>
              <a:spcAft>
                <a:spcPts val="300"/>
              </a:spcAft>
              <a:buClr>
                <a:srgbClr val="FF612B"/>
              </a:buClr>
              <a:buSzTx/>
              <a:buFont typeface="Arial" panose="020B0604020202020204" pitchFamily="34" charset="0"/>
              <a:buChar char="•"/>
              <a:tabLst/>
              <a:defRPr/>
            </a:pPr>
            <a:r>
              <a:rPr lang="en-US" sz="1800" b="0">
                <a:solidFill>
                  <a:srgbClr val="002677"/>
                </a:solidFill>
                <a:latin typeface="Arial" panose="020B0604020202020204"/>
              </a:rPr>
              <a:t>What is your understanding of value for money?</a:t>
            </a:r>
          </a:p>
        </p:txBody>
      </p:sp>
      <p:grpSp>
        <p:nvGrpSpPr>
          <p:cNvPr id="5" name="Group 4">
            <a:extLst>
              <a:ext uri="{FF2B5EF4-FFF2-40B4-BE49-F238E27FC236}">
                <a16:creationId xmlns:a16="http://schemas.microsoft.com/office/drawing/2014/main" id="{3DA57079-10A6-2447-6CB8-23D07FF06319}"/>
              </a:ext>
            </a:extLst>
          </p:cNvPr>
          <p:cNvGrpSpPr/>
          <p:nvPr/>
        </p:nvGrpSpPr>
        <p:grpSpPr>
          <a:xfrm>
            <a:off x="9902825" y="399253"/>
            <a:ext cx="1830013" cy="869692"/>
            <a:chOff x="9598283" y="530135"/>
            <a:chExt cx="1830013" cy="869692"/>
          </a:xfrm>
        </p:grpSpPr>
        <p:pic>
          <p:nvPicPr>
            <p:cNvPr id="7" name="Picture 6">
              <a:extLst>
                <a:ext uri="{FF2B5EF4-FFF2-40B4-BE49-F238E27FC236}">
                  <a16:creationId xmlns:a16="http://schemas.microsoft.com/office/drawing/2014/main" id="{E32F6CE6-0C13-DA1C-C6B4-D2F4E160854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598283" y="530135"/>
              <a:ext cx="869692" cy="869692"/>
            </a:xfrm>
            <a:prstGeom prst="rect">
              <a:avLst/>
            </a:prstGeom>
          </p:spPr>
        </p:pic>
        <p:sp>
          <p:nvSpPr>
            <p:cNvPr id="8" name="TextBox 7">
              <a:extLst>
                <a:ext uri="{FF2B5EF4-FFF2-40B4-BE49-F238E27FC236}">
                  <a16:creationId xmlns:a16="http://schemas.microsoft.com/office/drawing/2014/main" id="{53D5CE97-6564-DA8C-498D-8691746A7144}"/>
                </a:ext>
              </a:extLst>
            </p:cNvPr>
            <p:cNvSpPr txBox="1"/>
            <p:nvPr/>
          </p:nvSpPr>
          <p:spPr bwMode="gray">
            <a:xfrm>
              <a:off x="10467975" y="780315"/>
              <a:ext cx="960321" cy="369332"/>
            </a:xfrm>
            <a:prstGeom prst="rect">
              <a:avLst/>
            </a:prstGeom>
            <a:noFill/>
          </p:spPr>
          <p:txBody>
            <a:bodyPr vert="horz" wrap="square" lIns="0" tIns="0" rIns="0" bIns="0" rtlCol="0">
              <a:spAutoFit/>
            </a:bodyPr>
            <a:lstStyle/>
            <a:p>
              <a:pPr algn="l">
                <a:spcBef>
                  <a:spcPts val="600"/>
                </a:spcBef>
              </a:pPr>
              <a:r>
                <a:rPr lang="en-US" sz="2400" b="1">
                  <a:solidFill>
                    <a:schemeClr val="accent6"/>
                  </a:solidFill>
                </a:rPr>
                <a:t>5mins</a:t>
              </a:r>
            </a:p>
          </p:txBody>
        </p:sp>
      </p:grpSp>
    </p:spTree>
    <p:extLst>
      <p:ext uri="{BB962C8B-B14F-4D97-AF65-F5344CB8AC3E}">
        <p14:creationId xmlns:p14="http://schemas.microsoft.com/office/powerpoint/2010/main" val="168614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55D63-C446-49B1-8F6E-6925CF88C982}"/>
              </a:ext>
            </a:extLst>
          </p:cNvPr>
          <p:cNvSpPr>
            <a:spLocks noGrp="1"/>
          </p:cNvSpPr>
          <p:nvPr>
            <p:ph type="body" sz="quarter" idx="13"/>
          </p:nvPr>
        </p:nvSpPr>
        <p:spPr>
          <a:xfrm>
            <a:off x="1976438" y="3023118"/>
            <a:ext cx="8235950" cy="1758607"/>
          </a:xfrm>
        </p:spPr>
        <p:txBody>
          <a:bodyPr>
            <a:normAutofit/>
          </a:bodyPr>
          <a:lstStyle/>
          <a:p>
            <a:r>
              <a:rPr lang="en-US" dirty="0"/>
              <a:t>“Obtaining the most useful (utility), most effective, and least wasteful (efficient) outcome from your service or purchase”</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EB8FDCE2-11D7-469D-B3AC-D36276BCF646}"/>
              </a:ext>
            </a:extLst>
          </p:cNvPr>
          <p:cNvSpPr>
            <a:spLocks noGrp="1"/>
          </p:cNvSpPr>
          <p:nvPr>
            <p:ph type="body" sz="quarter" idx="14"/>
          </p:nvPr>
        </p:nvSpPr>
        <p:spPr/>
        <p:txBody>
          <a:bodyPr/>
          <a:lstStyle/>
          <a:p>
            <a:r>
              <a:rPr lang="en-US"/>
              <a:t>Proof of Concept Report. London; 2011.</a:t>
            </a:r>
          </a:p>
        </p:txBody>
      </p:sp>
      <p:sp>
        <p:nvSpPr>
          <p:cNvPr id="6" name="Text Placeholder 5">
            <a:extLst>
              <a:ext uri="{FF2B5EF4-FFF2-40B4-BE49-F238E27FC236}">
                <a16:creationId xmlns:a16="http://schemas.microsoft.com/office/drawing/2014/main" id="{7C5BF7A7-31DB-4D1D-B7D8-76EF1A3EE4D7}"/>
              </a:ext>
            </a:extLst>
          </p:cNvPr>
          <p:cNvSpPr>
            <a:spLocks noGrp="1"/>
          </p:cNvSpPr>
          <p:nvPr>
            <p:ph type="body" sz="quarter" idx="15"/>
          </p:nvPr>
        </p:nvSpPr>
        <p:spPr/>
        <p:txBody>
          <a:bodyPr/>
          <a:lstStyle/>
          <a:p>
            <a:r>
              <a:rPr lang="en-GB"/>
              <a:t>National Institute for Clinical Excellence</a:t>
            </a:r>
            <a:endParaRPr lang="en-US"/>
          </a:p>
        </p:txBody>
      </p:sp>
      <p:cxnSp>
        <p:nvCxnSpPr>
          <p:cNvPr id="5" name="Straight Connector 4">
            <a:extLst>
              <a:ext uri="{FF2B5EF4-FFF2-40B4-BE49-F238E27FC236}">
                <a16:creationId xmlns:a16="http://schemas.microsoft.com/office/drawing/2014/main" id="{E6687CE5-42D8-B94B-4BCD-2A920C271C64}"/>
              </a:ext>
            </a:extLst>
          </p:cNvPr>
          <p:cNvCxnSpPr/>
          <p:nvPr/>
        </p:nvCxnSpPr>
        <p:spPr bwMode="gray">
          <a:xfrm>
            <a:off x="1826003" y="2568517"/>
            <a:ext cx="8539993"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B382FFC3-55FC-BF45-4805-5EE63EABEF3E}"/>
              </a:ext>
            </a:extLst>
          </p:cNvPr>
          <p:cNvSpPr txBox="1">
            <a:spLocks/>
          </p:cNvSpPr>
          <p:nvPr/>
        </p:nvSpPr>
        <p:spPr>
          <a:xfrm>
            <a:off x="457199" y="555639"/>
            <a:ext cx="9601200"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GB"/>
              <a:t>Value for money is….</a:t>
            </a:r>
            <a:endParaRPr lang="en-US"/>
          </a:p>
        </p:txBody>
      </p:sp>
    </p:spTree>
    <p:extLst>
      <p:ext uri="{BB962C8B-B14F-4D97-AF65-F5344CB8AC3E}">
        <p14:creationId xmlns:p14="http://schemas.microsoft.com/office/powerpoint/2010/main" val="426985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7C9B6-E415-4194-AE16-8C4F7DAF9744}"/>
              </a:ext>
            </a:extLst>
          </p:cNvPr>
          <p:cNvSpPr>
            <a:spLocks noGrp="1"/>
          </p:cNvSpPr>
          <p:nvPr>
            <p:ph type="title"/>
          </p:nvPr>
        </p:nvSpPr>
        <p:spPr/>
        <p:txBody>
          <a:bodyPr/>
          <a:lstStyle/>
          <a:p>
            <a:r>
              <a:rPr lang="en-US" dirty="0"/>
              <a:t>How to demonstrate impact and value for money: </a:t>
            </a:r>
            <a:r>
              <a:rPr lang="en-US" dirty="0" err="1"/>
              <a:t>Menti</a:t>
            </a:r>
            <a:r>
              <a:rPr lang="en-US" dirty="0"/>
              <a:t> task </a:t>
            </a:r>
          </a:p>
        </p:txBody>
      </p:sp>
      <p:sp>
        <p:nvSpPr>
          <p:cNvPr id="5" name="Text Placeholder 4">
            <a:extLst>
              <a:ext uri="{FF2B5EF4-FFF2-40B4-BE49-F238E27FC236}">
                <a16:creationId xmlns:a16="http://schemas.microsoft.com/office/drawing/2014/main" id="{9C033F2B-7FE8-4FF6-8B60-8AC7303AE0FF}"/>
              </a:ext>
            </a:extLst>
          </p:cNvPr>
          <p:cNvSpPr>
            <a:spLocks noGrp="1"/>
          </p:cNvSpPr>
          <p:nvPr>
            <p:ph type="body" sz="quarter" idx="11"/>
          </p:nvPr>
        </p:nvSpPr>
        <p:spPr>
          <a:xfrm>
            <a:off x="5486915" y="1877674"/>
            <a:ext cx="5024411" cy="2724930"/>
          </a:xfrm>
          <a:solidFill>
            <a:srgbClr val="FBF9F4"/>
          </a:solidFill>
        </p:spPr>
        <p:txBody>
          <a:bodyPr>
            <a:normAutofit/>
          </a:bodyPr>
          <a:lstStyle/>
          <a:p>
            <a:r>
              <a:rPr lang="en-US" sz="2400" b="0" dirty="0">
                <a:solidFill>
                  <a:schemeClr val="accent6"/>
                </a:solidFill>
              </a:rPr>
              <a:t>You will be given a series of </a:t>
            </a:r>
            <a:r>
              <a:rPr lang="en-US" sz="2400" dirty="0">
                <a:solidFill>
                  <a:schemeClr val="accent6"/>
                </a:solidFill>
              </a:rPr>
              <a:t>multiple-choice</a:t>
            </a:r>
            <a:r>
              <a:rPr lang="en-US" sz="2400" b="0" dirty="0">
                <a:solidFill>
                  <a:schemeClr val="accent6"/>
                </a:solidFill>
              </a:rPr>
              <a:t> questions. For each question, select which </a:t>
            </a:r>
            <a:r>
              <a:rPr lang="en-US" sz="2400" dirty="0">
                <a:solidFill>
                  <a:schemeClr val="accent6"/>
                </a:solidFill>
              </a:rPr>
              <a:t>term best matches </a:t>
            </a:r>
            <a:r>
              <a:rPr lang="en-US" sz="2400" b="0" dirty="0">
                <a:solidFill>
                  <a:schemeClr val="accent6"/>
                </a:solidFill>
              </a:rPr>
              <a:t>the </a:t>
            </a:r>
            <a:r>
              <a:rPr lang="en-US" sz="2400" dirty="0">
                <a:solidFill>
                  <a:schemeClr val="accent6"/>
                </a:solidFill>
              </a:rPr>
              <a:t>description</a:t>
            </a:r>
            <a:r>
              <a:rPr lang="en-US" sz="2400" b="0" dirty="0">
                <a:solidFill>
                  <a:schemeClr val="accent6"/>
                </a:solidFill>
              </a:rPr>
              <a:t>. </a:t>
            </a:r>
          </a:p>
        </p:txBody>
      </p:sp>
      <p:sp>
        <p:nvSpPr>
          <p:cNvPr id="8" name="Rectangle 7">
            <a:extLst>
              <a:ext uri="{FF2B5EF4-FFF2-40B4-BE49-F238E27FC236}">
                <a16:creationId xmlns:a16="http://schemas.microsoft.com/office/drawing/2014/main" id="{A66A1332-0723-433B-A618-1231173F9273}"/>
              </a:ext>
            </a:extLst>
          </p:cNvPr>
          <p:cNvSpPr/>
          <p:nvPr/>
        </p:nvSpPr>
        <p:spPr>
          <a:xfrm>
            <a:off x="8337698" y="928027"/>
            <a:ext cx="231925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EECEE92-4A61-4070-9F1C-102F54A4FF1A}"/>
              </a:ext>
            </a:extLst>
          </p:cNvPr>
          <p:cNvGrpSpPr/>
          <p:nvPr/>
        </p:nvGrpSpPr>
        <p:grpSpPr>
          <a:xfrm>
            <a:off x="1673947" y="1944689"/>
            <a:ext cx="3520440" cy="2594045"/>
            <a:chOff x="1791393" y="3510843"/>
            <a:chExt cx="3520440" cy="2594045"/>
          </a:xfrm>
        </p:grpSpPr>
        <p:sp>
          <p:nvSpPr>
            <p:cNvPr id="12" name="Rectangle 11">
              <a:extLst>
                <a:ext uri="{FF2B5EF4-FFF2-40B4-BE49-F238E27FC236}">
                  <a16:creationId xmlns:a16="http://schemas.microsoft.com/office/drawing/2014/main" id="{AD99B8E7-F7C9-46EB-8B7B-7FF236ABA5CB}"/>
                </a:ext>
              </a:extLst>
            </p:cNvPr>
            <p:cNvSpPr/>
            <p:nvPr/>
          </p:nvSpPr>
          <p:spPr>
            <a:xfrm>
              <a:off x="1791393" y="3510843"/>
              <a:ext cx="3520440" cy="6198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Log in to: </a:t>
              </a:r>
              <a:r>
                <a:rPr kumimoji="0" lang="en-US" sz="1900" b="1" i="0" u="none" strike="noStrike" kern="1200" cap="none" spc="0" normalizeH="0" baseline="0" noProof="0">
                  <a:ln>
                    <a:noFill/>
                  </a:ln>
                  <a:solidFill>
                    <a:srgbClr val="FFFFFF"/>
                  </a:solidFill>
                  <a:effectLst/>
                  <a:uLnTx/>
                  <a:uFillTx/>
                  <a:latin typeface="Arial"/>
                  <a:ea typeface="+mn-ea"/>
                  <a:cs typeface="+mn-cs"/>
                </a:rPr>
                <a:t>Menti.com</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 Code: </a:t>
              </a:r>
              <a:r>
                <a:rPr kumimoji="0" lang="en-US" sz="1900" b="1" i="0" u="none" strike="noStrike" kern="1200" cap="none" spc="0" normalizeH="0" baseline="0" noProof="0">
                  <a:ln>
                    <a:noFill/>
                  </a:ln>
                  <a:solidFill>
                    <a:srgbClr val="FFFFFF"/>
                  </a:solidFill>
                  <a:effectLst/>
                  <a:uLnTx/>
                  <a:uFillTx/>
                  <a:latin typeface="Arial"/>
                  <a:ea typeface="+mn-ea"/>
                  <a:cs typeface="+mn-cs"/>
                </a:rPr>
                <a:t>9378 7295</a:t>
              </a:r>
            </a:p>
          </p:txBody>
        </p:sp>
        <p:grpSp>
          <p:nvGrpSpPr>
            <p:cNvPr id="11" name="Group 10">
              <a:extLst>
                <a:ext uri="{FF2B5EF4-FFF2-40B4-BE49-F238E27FC236}">
                  <a16:creationId xmlns:a16="http://schemas.microsoft.com/office/drawing/2014/main" id="{311A1C3A-2EDB-4AE1-AECB-283D4B72CD81}"/>
                </a:ext>
              </a:extLst>
            </p:cNvPr>
            <p:cNvGrpSpPr/>
            <p:nvPr/>
          </p:nvGrpSpPr>
          <p:grpSpPr>
            <a:xfrm>
              <a:off x="2929479" y="4304214"/>
              <a:ext cx="1521145" cy="1800674"/>
              <a:chOff x="1341193" y="2834219"/>
              <a:chExt cx="2162862" cy="2560320"/>
            </a:xfrm>
          </p:grpSpPr>
          <p:sp>
            <p:nvSpPr>
              <p:cNvPr id="13" name="Freeform 65">
                <a:extLst>
                  <a:ext uri="{FF2B5EF4-FFF2-40B4-BE49-F238E27FC236}">
                    <a16:creationId xmlns:a16="http://schemas.microsoft.com/office/drawing/2014/main" id="{9543BCE1-B093-4A27-9431-330DEE38CC42}"/>
                  </a:ext>
                </a:extLst>
              </p:cNvPr>
              <p:cNvSpPr>
                <a:spLocks noEditPoints="1"/>
              </p:cNvSpPr>
              <p:nvPr/>
            </p:nvSpPr>
            <p:spPr bwMode="gray">
              <a:xfrm>
                <a:off x="1849558" y="4843038"/>
                <a:ext cx="415935" cy="415936"/>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36 h 187"/>
                  <a:gd name="T12" fmla="*/ 36 w 187"/>
                  <a:gd name="T13" fmla="*/ 93 h 187"/>
                  <a:gd name="T14" fmla="*/ 93 w 187"/>
                  <a:gd name="T15" fmla="*/ 151 h 187"/>
                  <a:gd name="T16" fmla="*/ 151 w 187"/>
                  <a:gd name="T17" fmla="*/ 93 h 187"/>
                  <a:gd name="T18" fmla="*/ 93 w 187"/>
                  <a:gd name="T19"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1" y="187"/>
                      <a:pt x="0" y="145"/>
                      <a:pt x="0" y="93"/>
                    </a:cubicBezTo>
                    <a:cubicBezTo>
                      <a:pt x="0" y="41"/>
                      <a:pt x="41" y="0"/>
                      <a:pt x="93" y="0"/>
                    </a:cubicBezTo>
                    <a:cubicBezTo>
                      <a:pt x="145" y="0"/>
                      <a:pt x="187" y="41"/>
                      <a:pt x="187" y="93"/>
                    </a:cubicBezTo>
                    <a:cubicBezTo>
                      <a:pt x="187" y="145"/>
                      <a:pt x="145" y="187"/>
                      <a:pt x="93" y="187"/>
                    </a:cubicBezTo>
                    <a:close/>
                    <a:moveTo>
                      <a:pt x="93" y="36"/>
                    </a:moveTo>
                    <a:cubicBezTo>
                      <a:pt x="61" y="36"/>
                      <a:pt x="36" y="61"/>
                      <a:pt x="36" y="93"/>
                    </a:cubicBezTo>
                    <a:cubicBezTo>
                      <a:pt x="36" y="126"/>
                      <a:pt x="61" y="151"/>
                      <a:pt x="93" y="151"/>
                    </a:cubicBezTo>
                    <a:cubicBezTo>
                      <a:pt x="126" y="151"/>
                      <a:pt x="151" y="126"/>
                      <a:pt x="151" y="93"/>
                    </a:cubicBezTo>
                    <a:cubicBezTo>
                      <a:pt x="151" y="63"/>
                      <a:pt x="126" y="36"/>
                      <a:pt x="9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66">
                <a:extLst>
                  <a:ext uri="{FF2B5EF4-FFF2-40B4-BE49-F238E27FC236}">
                    <a16:creationId xmlns:a16="http://schemas.microsoft.com/office/drawing/2014/main" id="{FF03CE6F-0849-4B63-B1FA-276509D3EA04}"/>
                  </a:ext>
                </a:extLst>
              </p:cNvPr>
              <p:cNvSpPr>
                <a:spLocks/>
              </p:cNvSpPr>
              <p:nvPr/>
            </p:nvSpPr>
            <p:spPr bwMode="gray">
              <a:xfrm>
                <a:off x="1341193" y="2834219"/>
                <a:ext cx="1435746" cy="2560320"/>
              </a:xfrm>
              <a:custGeom>
                <a:avLst/>
                <a:gdLst>
                  <a:gd name="T0" fmla="*/ 646 w 646"/>
                  <a:gd name="T1" fmla="*/ 610 h 1152"/>
                  <a:gd name="T2" fmla="*/ 646 w 646"/>
                  <a:gd name="T3" fmla="*/ 1060 h 1152"/>
                  <a:gd name="T4" fmla="*/ 554 w 646"/>
                  <a:gd name="T5" fmla="*/ 1152 h 1152"/>
                  <a:gd name="T6" fmla="*/ 92 w 646"/>
                  <a:gd name="T7" fmla="*/ 1152 h 1152"/>
                  <a:gd name="T8" fmla="*/ 0 w 646"/>
                  <a:gd name="T9" fmla="*/ 1060 h 1152"/>
                  <a:gd name="T10" fmla="*/ 0 w 646"/>
                  <a:gd name="T11" fmla="*/ 92 h 1152"/>
                  <a:gd name="T12" fmla="*/ 92 w 646"/>
                  <a:gd name="T13" fmla="*/ 0 h 1152"/>
                  <a:gd name="T14" fmla="*/ 553 w 646"/>
                  <a:gd name="T15" fmla="*/ 0 h 1152"/>
                  <a:gd name="T16" fmla="*/ 644 w 646"/>
                  <a:gd name="T17" fmla="*/ 92 h 1152"/>
                  <a:gd name="T18" fmla="*/ 644 w 646"/>
                  <a:gd name="T19" fmla="*/ 151 h 1152"/>
                  <a:gd name="T20" fmla="*/ 608 w 646"/>
                  <a:gd name="T21" fmla="*/ 149 h 1152"/>
                  <a:gd name="T22" fmla="*/ 608 w 646"/>
                  <a:gd name="T23" fmla="*/ 92 h 1152"/>
                  <a:gd name="T24" fmla="*/ 553 w 646"/>
                  <a:gd name="T25" fmla="*/ 36 h 1152"/>
                  <a:gd name="T26" fmla="*/ 92 w 646"/>
                  <a:gd name="T27" fmla="*/ 36 h 1152"/>
                  <a:gd name="T28" fmla="*/ 36 w 646"/>
                  <a:gd name="T29" fmla="*/ 92 h 1152"/>
                  <a:gd name="T30" fmla="*/ 36 w 646"/>
                  <a:gd name="T31" fmla="*/ 1060 h 1152"/>
                  <a:gd name="T32" fmla="*/ 92 w 646"/>
                  <a:gd name="T33" fmla="*/ 1116 h 1152"/>
                  <a:gd name="T34" fmla="*/ 553 w 646"/>
                  <a:gd name="T35" fmla="*/ 1116 h 1152"/>
                  <a:gd name="T36" fmla="*/ 608 w 646"/>
                  <a:gd name="T37" fmla="*/ 1060 h 1152"/>
                  <a:gd name="T38" fmla="*/ 608 w 646"/>
                  <a:gd name="T39" fmla="*/ 612 h 1152"/>
                  <a:gd name="T40" fmla="*/ 646 w 646"/>
                  <a:gd name="T41" fmla="*/ 61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6" h="1152">
                    <a:moveTo>
                      <a:pt x="646" y="610"/>
                    </a:moveTo>
                    <a:cubicBezTo>
                      <a:pt x="646" y="1060"/>
                      <a:pt x="646" y="1060"/>
                      <a:pt x="646" y="1060"/>
                    </a:cubicBezTo>
                    <a:cubicBezTo>
                      <a:pt x="646" y="1111"/>
                      <a:pt x="605" y="1152"/>
                      <a:pt x="554" y="1152"/>
                    </a:cubicBezTo>
                    <a:cubicBezTo>
                      <a:pt x="92" y="1152"/>
                      <a:pt x="92" y="1152"/>
                      <a:pt x="92" y="1152"/>
                    </a:cubicBezTo>
                    <a:cubicBezTo>
                      <a:pt x="41" y="1152"/>
                      <a:pt x="0" y="1111"/>
                      <a:pt x="0" y="1060"/>
                    </a:cubicBezTo>
                    <a:cubicBezTo>
                      <a:pt x="0" y="92"/>
                      <a:pt x="0" y="92"/>
                      <a:pt x="0" y="92"/>
                    </a:cubicBezTo>
                    <a:cubicBezTo>
                      <a:pt x="0" y="41"/>
                      <a:pt x="41" y="0"/>
                      <a:pt x="92" y="0"/>
                    </a:cubicBezTo>
                    <a:cubicBezTo>
                      <a:pt x="553" y="0"/>
                      <a:pt x="553" y="0"/>
                      <a:pt x="553" y="0"/>
                    </a:cubicBezTo>
                    <a:cubicBezTo>
                      <a:pt x="603" y="0"/>
                      <a:pt x="644" y="41"/>
                      <a:pt x="644" y="92"/>
                    </a:cubicBezTo>
                    <a:cubicBezTo>
                      <a:pt x="644" y="151"/>
                      <a:pt x="644" y="151"/>
                      <a:pt x="644" y="151"/>
                    </a:cubicBezTo>
                    <a:cubicBezTo>
                      <a:pt x="608" y="149"/>
                      <a:pt x="608" y="149"/>
                      <a:pt x="608" y="149"/>
                    </a:cubicBezTo>
                    <a:cubicBezTo>
                      <a:pt x="608" y="92"/>
                      <a:pt x="608" y="92"/>
                      <a:pt x="608" y="92"/>
                    </a:cubicBezTo>
                    <a:cubicBezTo>
                      <a:pt x="608" y="61"/>
                      <a:pt x="583" y="36"/>
                      <a:pt x="553" y="36"/>
                    </a:cubicBezTo>
                    <a:cubicBezTo>
                      <a:pt x="92" y="36"/>
                      <a:pt x="92" y="36"/>
                      <a:pt x="92" y="36"/>
                    </a:cubicBezTo>
                    <a:cubicBezTo>
                      <a:pt x="61" y="36"/>
                      <a:pt x="36" y="61"/>
                      <a:pt x="36" y="92"/>
                    </a:cubicBezTo>
                    <a:cubicBezTo>
                      <a:pt x="36" y="1060"/>
                      <a:pt x="36" y="1060"/>
                      <a:pt x="36" y="1060"/>
                    </a:cubicBezTo>
                    <a:cubicBezTo>
                      <a:pt x="36" y="1091"/>
                      <a:pt x="61" y="1116"/>
                      <a:pt x="92" y="1116"/>
                    </a:cubicBezTo>
                    <a:cubicBezTo>
                      <a:pt x="553" y="1116"/>
                      <a:pt x="553" y="1116"/>
                      <a:pt x="553" y="1116"/>
                    </a:cubicBezTo>
                    <a:cubicBezTo>
                      <a:pt x="583" y="1116"/>
                      <a:pt x="608" y="1091"/>
                      <a:pt x="608" y="1060"/>
                    </a:cubicBezTo>
                    <a:cubicBezTo>
                      <a:pt x="608" y="612"/>
                      <a:pt x="608" y="612"/>
                      <a:pt x="608" y="612"/>
                    </a:cubicBezTo>
                    <a:lnTo>
                      <a:pt x="646" y="6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67">
                <a:extLst>
                  <a:ext uri="{FF2B5EF4-FFF2-40B4-BE49-F238E27FC236}">
                    <a16:creationId xmlns:a16="http://schemas.microsoft.com/office/drawing/2014/main" id="{5D8EC7D4-7BA2-45C7-8B83-96AE2D494833}"/>
                  </a:ext>
                </a:extLst>
              </p:cNvPr>
              <p:cNvSpPr>
                <a:spLocks noChangeArrowheads="1"/>
              </p:cNvSpPr>
              <p:nvPr/>
            </p:nvSpPr>
            <p:spPr bwMode="gray">
              <a:xfrm>
                <a:off x="1381246" y="3133077"/>
                <a:ext cx="1334073"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68">
                <a:extLst>
                  <a:ext uri="{FF2B5EF4-FFF2-40B4-BE49-F238E27FC236}">
                    <a16:creationId xmlns:a16="http://schemas.microsoft.com/office/drawing/2014/main" id="{46CECF72-20BE-4FAF-B7D6-E66C09F268AF}"/>
                  </a:ext>
                </a:extLst>
              </p:cNvPr>
              <p:cNvSpPr>
                <a:spLocks noChangeArrowheads="1"/>
              </p:cNvSpPr>
              <p:nvPr/>
            </p:nvSpPr>
            <p:spPr bwMode="gray">
              <a:xfrm>
                <a:off x="1405894" y="4704393"/>
                <a:ext cx="1330992"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69">
                <a:extLst>
                  <a:ext uri="{FF2B5EF4-FFF2-40B4-BE49-F238E27FC236}">
                    <a16:creationId xmlns:a16="http://schemas.microsoft.com/office/drawing/2014/main" id="{39DB7FFB-A802-4831-886E-976F1FAF1049}"/>
                  </a:ext>
                </a:extLst>
              </p:cNvPr>
              <p:cNvSpPr>
                <a:spLocks noEditPoints="1"/>
              </p:cNvSpPr>
              <p:nvPr/>
            </p:nvSpPr>
            <p:spPr bwMode="gray">
              <a:xfrm>
                <a:off x="2025175" y="3139239"/>
                <a:ext cx="1478880" cy="1398779"/>
              </a:xfrm>
              <a:custGeom>
                <a:avLst/>
                <a:gdLst>
                  <a:gd name="T0" fmla="*/ 135 w 666"/>
                  <a:gd name="T1" fmla="*/ 630 h 630"/>
                  <a:gd name="T2" fmla="*/ 135 w 666"/>
                  <a:gd name="T3" fmla="*/ 489 h 630"/>
                  <a:gd name="T4" fmla="*/ 93 w 666"/>
                  <a:gd name="T5" fmla="*/ 491 h 630"/>
                  <a:gd name="T6" fmla="*/ 0 w 666"/>
                  <a:gd name="T7" fmla="*/ 398 h 630"/>
                  <a:gd name="T8" fmla="*/ 0 w 666"/>
                  <a:gd name="T9" fmla="*/ 93 h 630"/>
                  <a:gd name="T10" fmla="*/ 93 w 666"/>
                  <a:gd name="T11" fmla="*/ 0 h 630"/>
                  <a:gd name="T12" fmla="*/ 572 w 666"/>
                  <a:gd name="T13" fmla="*/ 0 h 630"/>
                  <a:gd name="T14" fmla="*/ 666 w 666"/>
                  <a:gd name="T15" fmla="*/ 93 h 630"/>
                  <a:gd name="T16" fmla="*/ 666 w 666"/>
                  <a:gd name="T17" fmla="*/ 398 h 630"/>
                  <a:gd name="T18" fmla="*/ 572 w 666"/>
                  <a:gd name="T19" fmla="*/ 491 h 630"/>
                  <a:gd name="T20" fmla="*/ 297 w 666"/>
                  <a:gd name="T21" fmla="*/ 491 h 630"/>
                  <a:gd name="T22" fmla="*/ 135 w 666"/>
                  <a:gd name="T23" fmla="*/ 630 h 630"/>
                  <a:gd name="T24" fmla="*/ 93 w 666"/>
                  <a:gd name="T25" fmla="*/ 36 h 630"/>
                  <a:gd name="T26" fmla="*/ 36 w 666"/>
                  <a:gd name="T27" fmla="*/ 93 h 630"/>
                  <a:gd name="T28" fmla="*/ 36 w 666"/>
                  <a:gd name="T29" fmla="*/ 398 h 630"/>
                  <a:gd name="T30" fmla="*/ 93 w 666"/>
                  <a:gd name="T31" fmla="*/ 455 h 630"/>
                  <a:gd name="T32" fmla="*/ 137 w 666"/>
                  <a:gd name="T33" fmla="*/ 455 h 630"/>
                  <a:gd name="T34" fmla="*/ 171 w 666"/>
                  <a:gd name="T35" fmla="*/ 489 h 630"/>
                  <a:gd name="T36" fmla="*/ 171 w 666"/>
                  <a:gd name="T37" fmla="*/ 552 h 630"/>
                  <a:gd name="T38" fmla="*/ 275 w 666"/>
                  <a:gd name="T39" fmla="*/ 464 h 630"/>
                  <a:gd name="T40" fmla="*/ 297 w 666"/>
                  <a:gd name="T41" fmla="*/ 457 h 630"/>
                  <a:gd name="T42" fmla="*/ 572 w 666"/>
                  <a:gd name="T43" fmla="*/ 457 h 630"/>
                  <a:gd name="T44" fmla="*/ 630 w 666"/>
                  <a:gd name="T45" fmla="*/ 399 h 630"/>
                  <a:gd name="T46" fmla="*/ 630 w 666"/>
                  <a:gd name="T47" fmla="*/ 93 h 630"/>
                  <a:gd name="T48" fmla="*/ 572 w 666"/>
                  <a:gd name="T49" fmla="*/ 36 h 630"/>
                  <a:gd name="T50" fmla="*/ 93 w 666"/>
                  <a:gd name="T51"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6" h="630">
                    <a:moveTo>
                      <a:pt x="135" y="630"/>
                    </a:moveTo>
                    <a:cubicBezTo>
                      <a:pt x="135" y="489"/>
                      <a:pt x="135" y="489"/>
                      <a:pt x="135" y="489"/>
                    </a:cubicBezTo>
                    <a:cubicBezTo>
                      <a:pt x="93" y="491"/>
                      <a:pt x="93" y="491"/>
                      <a:pt x="93" y="491"/>
                    </a:cubicBezTo>
                    <a:cubicBezTo>
                      <a:pt x="41" y="491"/>
                      <a:pt x="0" y="450"/>
                      <a:pt x="0" y="398"/>
                    </a:cubicBezTo>
                    <a:cubicBezTo>
                      <a:pt x="0" y="93"/>
                      <a:pt x="0" y="93"/>
                      <a:pt x="0" y="93"/>
                    </a:cubicBezTo>
                    <a:cubicBezTo>
                      <a:pt x="0" y="41"/>
                      <a:pt x="41" y="0"/>
                      <a:pt x="93" y="0"/>
                    </a:cubicBezTo>
                    <a:cubicBezTo>
                      <a:pt x="572" y="0"/>
                      <a:pt x="572" y="0"/>
                      <a:pt x="572" y="0"/>
                    </a:cubicBezTo>
                    <a:cubicBezTo>
                      <a:pt x="624" y="0"/>
                      <a:pt x="666" y="41"/>
                      <a:pt x="666" y="93"/>
                    </a:cubicBezTo>
                    <a:cubicBezTo>
                      <a:pt x="666" y="398"/>
                      <a:pt x="666" y="398"/>
                      <a:pt x="666" y="398"/>
                    </a:cubicBezTo>
                    <a:cubicBezTo>
                      <a:pt x="666" y="450"/>
                      <a:pt x="624" y="491"/>
                      <a:pt x="572" y="491"/>
                    </a:cubicBezTo>
                    <a:cubicBezTo>
                      <a:pt x="297" y="491"/>
                      <a:pt x="297" y="491"/>
                      <a:pt x="297" y="491"/>
                    </a:cubicBezTo>
                    <a:lnTo>
                      <a:pt x="135" y="630"/>
                    </a:lnTo>
                    <a:close/>
                    <a:moveTo>
                      <a:pt x="93" y="36"/>
                    </a:moveTo>
                    <a:cubicBezTo>
                      <a:pt x="63" y="36"/>
                      <a:pt x="36" y="61"/>
                      <a:pt x="36" y="93"/>
                    </a:cubicBezTo>
                    <a:cubicBezTo>
                      <a:pt x="36" y="398"/>
                      <a:pt x="36" y="398"/>
                      <a:pt x="36" y="398"/>
                    </a:cubicBezTo>
                    <a:cubicBezTo>
                      <a:pt x="36" y="430"/>
                      <a:pt x="61" y="455"/>
                      <a:pt x="93" y="455"/>
                    </a:cubicBezTo>
                    <a:cubicBezTo>
                      <a:pt x="137" y="455"/>
                      <a:pt x="137" y="455"/>
                      <a:pt x="137" y="455"/>
                    </a:cubicBezTo>
                    <a:cubicBezTo>
                      <a:pt x="155" y="455"/>
                      <a:pt x="171" y="470"/>
                      <a:pt x="171" y="489"/>
                    </a:cubicBezTo>
                    <a:cubicBezTo>
                      <a:pt x="171" y="552"/>
                      <a:pt x="171" y="552"/>
                      <a:pt x="171" y="552"/>
                    </a:cubicBezTo>
                    <a:cubicBezTo>
                      <a:pt x="275" y="464"/>
                      <a:pt x="275" y="464"/>
                      <a:pt x="275" y="464"/>
                    </a:cubicBezTo>
                    <a:cubicBezTo>
                      <a:pt x="281" y="459"/>
                      <a:pt x="290" y="457"/>
                      <a:pt x="297" y="457"/>
                    </a:cubicBezTo>
                    <a:cubicBezTo>
                      <a:pt x="572" y="457"/>
                      <a:pt x="572" y="457"/>
                      <a:pt x="572" y="457"/>
                    </a:cubicBezTo>
                    <a:cubicBezTo>
                      <a:pt x="603" y="457"/>
                      <a:pt x="630" y="432"/>
                      <a:pt x="630" y="399"/>
                    </a:cubicBezTo>
                    <a:cubicBezTo>
                      <a:pt x="630" y="93"/>
                      <a:pt x="630" y="93"/>
                      <a:pt x="630" y="93"/>
                    </a:cubicBezTo>
                    <a:cubicBezTo>
                      <a:pt x="630" y="61"/>
                      <a:pt x="605" y="36"/>
                      <a:pt x="572" y="36"/>
                    </a:cubicBezTo>
                    <a:lnTo>
                      <a:pt x="9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70">
                <a:extLst>
                  <a:ext uri="{FF2B5EF4-FFF2-40B4-BE49-F238E27FC236}">
                    <a16:creationId xmlns:a16="http://schemas.microsoft.com/office/drawing/2014/main" id="{2EA7260C-F3E1-4C32-9DCE-41FE2FC441E1}"/>
                  </a:ext>
                </a:extLst>
              </p:cNvPr>
              <p:cNvSpPr>
                <a:spLocks/>
              </p:cNvSpPr>
              <p:nvPr/>
            </p:nvSpPr>
            <p:spPr bwMode="gray">
              <a:xfrm>
                <a:off x="3001852" y="3635282"/>
                <a:ext cx="126321" cy="123240"/>
              </a:xfrm>
              <a:custGeom>
                <a:avLst/>
                <a:gdLst>
                  <a:gd name="T0" fmla="*/ 2 w 58"/>
                  <a:gd name="T1" fmla="*/ 29 h 56"/>
                  <a:gd name="T2" fmla="*/ 31 w 58"/>
                  <a:gd name="T3" fmla="*/ 56 h 56"/>
                  <a:gd name="T4" fmla="*/ 58 w 58"/>
                  <a:gd name="T5" fmla="*/ 27 h 56"/>
                  <a:gd name="T6" fmla="*/ 29 w 58"/>
                  <a:gd name="T7" fmla="*/ 0 h 56"/>
                  <a:gd name="T8" fmla="*/ 2 w 58"/>
                  <a:gd name="T9" fmla="*/ 29 h 56"/>
                </a:gdLst>
                <a:ahLst/>
                <a:cxnLst>
                  <a:cxn ang="0">
                    <a:pos x="T0" y="T1"/>
                  </a:cxn>
                  <a:cxn ang="0">
                    <a:pos x="T2" y="T3"/>
                  </a:cxn>
                  <a:cxn ang="0">
                    <a:pos x="T4" y="T5"/>
                  </a:cxn>
                  <a:cxn ang="0">
                    <a:pos x="T6" y="T7"/>
                  </a:cxn>
                  <a:cxn ang="0">
                    <a:pos x="T8" y="T9"/>
                  </a:cxn>
                </a:cxnLst>
                <a:rect l="0" t="0" r="r" b="b"/>
                <a:pathLst>
                  <a:path w="58" h="56">
                    <a:moveTo>
                      <a:pt x="2" y="29"/>
                    </a:moveTo>
                    <a:cubicBezTo>
                      <a:pt x="2" y="43"/>
                      <a:pt x="14" y="56"/>
                      <a:pt x="31" y="56"/>
                    </a:cubicBezTo>
                    <a:cubicBezTo>
                      <a:pt x="45" y="56"/>
                      <a:pt x="58" y="43"/>
                      <a:pt x="58" y="27"/>
                    </a:cubicBezTo>
                    <a:cubicBezTo>
                      <a:pt x="58" y="13"/>
                      <a:pt x="45" y="0"/>
                      <a:pt x="29" y="0"/>
                    </a:cubicBezTo>
                    <a:cubicBezTo>
                      <a:pt x="13" y="0"/>
                      <a:pt x="0" y="13"/>
                      <a:pt x="2"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71">
                <a:extLst>
                  <a:ext uri="{FF2B5EF4-FFF2-40B4-BE49-F238E27FC236}">
                    <a16:creationId xmlns:a16="http://schemas.microsoft.com/office/drawing/2014/main" id="{432D239C-52F4-47B6-BD0A-7D4FD810409D}"/>
                  </a:ext>
                </a:extLst>
              </p:cNvPr>
              <p:cNvSpPr>
                <a:spLocks/>
              </p:cNvSpPr>
              <p:nvPr/>
            </p:nvSpPr>
            <p:spPr bwMode="gray">
              <a:xfrm>
                <a:off x="2730724" y="3635282"/>
                <a:ext cx="120159" cy="123240"/>
              </a:xfrm>
              <a:custGeom>
                <a:avLst/>
                <a:gdLst>
                  <a:gd name="T0" fmla="*/ 0 w 55"/>
                  <a:gd name="T1" fmla="*/ 29 h 56"/>
                  <a:gd name="T2" fmla="*/ 28 w 55"/>
                  <a:gd name="T3" fmla="*/ 56 h 56"/>
                  <a:gd name="T4" fmla="*/ 55 w 55"/>
                  <a:gd name="T5" fmla="*/ 27 h 56"/>
                  <a:gd name="T6" fmla="*/ 27 w 55"/>
                  <a:gd name="T7" fmla="*/ 0 h 56"/>
                  <a:gd name="T8" fmla="*/ 0 w 55"/>
                  <a:gd name="T9" fmla="*/ 29 h 56"/>
                </a:gdLst>
                <a:ahLst/>
                <a:cxnLst>
                  <a:cxn ang="0">
                    <a:pos x="T0" y="T1"/>
                  </a:cxn>
                  <a:cxn ang="0">
                    <a:pos x="T2" y="T3"/>
                  </a:cxn>
                  <a:cxn ang="0">
                    <a:pos x="T4" y="T5"/>
                  </a:cxn>
                  <a:cxn ang="0">
                    <a:pos x="T6" y="T7"/>
                  </a:cxn>
                  <a:cxn ang="0">
                    <a:pos x="T8" y="T9"/>
                  </a:cxn>
                </a:cxnLst>
                <a:rect l="0" t="0" r="r" b="b"/>
                <a:pathLst>
                  <a:path w="55" h="56">
                    <a:moveTo>
                      <a:pt x="0" y="29"/>
                    </a:moveTo>
                    <a:cubicBezTo>
                      <a:pt x="0" y="43"/>
                      <a:pt x="12" y="56"/>
                      <a:pt x="28" y="56"/>
                    </a:cubicBezTo>
                    <a:cubicBezTo>
                      <a:pt x="43" y="56"/>
                      <a:pt x="55" y="43"/>
                      <a:pt x="55" y="27"/>
                    </a:cubicBezTo>
                    <a:cubicBezTo>
                      <a:pt x="55" y="13"/>
                      <a:pt x="43" y="0"/>
                      <a:pt x="27" y="0"/>
                    </a:cubicBezTo>
                    <a:cubicBezTo>
                      <a:pt x="12"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72">
                <a:extLst>
                  <a:ext uri="{FF2B5EF4-FFF2-40B4-BE49-F238E27FC236}">
                    <a16:creationId xmlns:a16="http://schemas.microsoft.com/office/drawing/2014/main" id="{87EEB1B6-FE9F-45E0-A46C-E52DBC5CAB71}"/>
                  </a:ext>
                </a:extLst>
              </p:cNvPr>
              <p:cNvSpPr>
                <a:spLocks/>
              </p:cNvSpPr>
              <p:nvPr/>
            </p:nvSpPr>
            <p:spPr bwMode="gray">
              <a:xfrm>
                <a:off x="2441110" y="3635282"/>
                <a:ext cx="123240" cy="123240"/>
              </a:xfrm>
              <a:custGeom>
                <a:avLst/>
                <a:gdLst>
                  <a:gd name="T0" fmla="*/ 0 w 56"/>
                  <a:gd name="T1" fmla="*/ 29 h 56"/>
                  <a:gd name="T2" fmla="*/ 29 w 56"/>
                  <a:gd name="T3" fmla="*/ 56 h 56"/>
                  <a:gd name="T4" fmla="*/ 56 w 56"/>
                  <a:gd name="T5" fmla="*/ 27 h 56"/>
                  <a:gd name="T6" fmla="*/ 27 w 56"/>
                  <a:gd name="T7" fmla="*/ 0 h 56"/>
                  <a:gd name="T8" fmla="*/ 0 w 56"/>
                  <a:gd name="T9" fmla="*/ 29 h 56"/>
                </a:gdLst>
                <a:ahLst/>
                <a:cxnLst>
                  <a:cxn ang="0">
                    <a:pos x="T0" y="T1"/>
                  </a:cxn>
                  <a:cxn ang="0">
                    <a:pos x="T2" y="T3"/>
                  </a:cxn>
                  <a:cxn ang="0">
                    <a:pos x="T4" y="T5"/>
                  </a:cxn>
                  <a:cxn ang="0">
                    <a:pos x="T6" y="T7"/>
                  </a:cxn>
                  <a:cxn ang="0">
                    <a:pos x="T8" y="T9"/>
                  </a:cxn>
                </a:cxnLst>
                <a:rect l="0" t="0" r="r" b="b"/>
                <a:pathLst>
                  <a:path w="56" h="56">
                    <a:moveTo>
                      <a:pt x="0" y="29"/>
                    </a:moveTo>
                    <a:cubicBezTo>
                      <a:pt x="0" y="43"/>
                      <a:pt x="13" y="56"/>
                      <a:pt x="29" y="56"/>
                    </a:cubicBezTo>
                    <a:cubicBezTo>
                      <a:pt x="43" y="56"/>
                      <a:pt x="56" y="43"/>
                      <a:pt x="56" y="27"/>
                    </a:cubicBezTo>
                    <a:cubicBezTo>
                      <a:pt x="56" y="13"/>
                      <a:pt x="43" y="0"/>
                      <a:pt x="27" y="0"/>
                    </a:cubicBezTo>
                    <a:cubicBezTo>
                      <a:pt x="13"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906306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F59F-8627-4F67-9E7F-A4933C0A3929}"/>
              </a:ext>
            </a:extLst>
          </p:cNvPr>
          <p:cNvSpPr>
            <a:spLocks noGrp="1"/>
          </p:cNvSpPr>
          <p:nvPr>
            <p:ph type="title"/>
          </p:nvPr>
        </p:nvSpPr>
        <p:spPr/>
        <p:txBody>
          <a:bodyPr/>
          <a:lstStyle/>
          <a:p>
            <a:r>
              <a:rPr lang="en-US" dirty="0"/>
              <a:t>What are the steps to measuring value for money?</a:t>
            </a:r>
          </a:p>
        </p:txBody>
      </p:sp>
      <p:pic>
        <p:nvPicPr>
          <p:cNvPr id="3" name="Picture 2">
            <a:extLst>
              <a:ext uri="{FF2B5EF4-FFF2-40B4-BE49-F238E27FC236}">
                <a16:creationId xmlns:a16="http://schemas.microsoft.com/office/drawing/2014/main" id="{516AC4E1-AA6F-479D-AF7B-DE7D47690A25}"/>
              </a:ext>
            </a:extLst>
          </p:cNvPr>
          <p:cNvPicPr>
            <a:picLocks noChangeAspect="1"/>
          </p:cNvPicPr>
          <p:nvPr/>
        </p:nvPicPr>
        <p:blipFill>
          <a:blip r:embed="rId2" cstate="screen">
            <a:extLst>
              <a:ext uri="{28A0092B-C50C-407E-A947-70E740481C1C}">
                <a14:useLocalDpi xmlns:a14="http://schemas.microsoft.com/office/drawing/2010/main"/>
              </a:ext>
            </a:extLst>
          </a:blip>
          <a:stretch/>
        </p:blipFill>
        <p:spPr bwMode="gray">
          <a:xfrm>
            <a:off x="1549054" y="2475486"/>
            <a:ext cx="612648" cy="612648"/>
          </a:xfrm>
          <a:prstGeom prst="rect">
            <a:avLst/>
          </a:prstGeom>
        </p:spPr>
      </p:pic>
      <p:sp>
        <p:nvSpPr>
          <p:cNvPr id="11" name="TextBox 10">
            <a:extLst>
              <a:ext uri="{FF2B5EF4-FFF2-40B4-BE49-F238E27FC236}">
                <a16:creationId xmlns:a16="http://schemas.microsoft.com/office/drawing/2014/main" id="{E61F2F0A-6174-41BA-B360-3F1D80C13589}"/>
              </a:ext>
            </a:extLst>
          </p:cNvPr>
          <p:cNvSpPr txBox="1"/>
          <p:nvPr/>
        </p:nvSpPr>
        <p:spPr bwMode="gray">
          <a:xfrm>
            <a:off x="802433" y="3443608"/>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Step 1</a:t>
            </a:r>
          </a:p>
        </p:txBody>
      </p:sp>
      <p:sp>
        <p:nvSpPr>
          <p:cNvPr id="12" name="TextBox 11">
            <a:extLst>
              <a:ext uri="{FF2B5EF4-FFF2-40B4-BE49-F238E27FC236}">
                <a16:creationId xmlns:a16="http://schemas.microsoft.com/office/drawing/2014/main" id="{FC2B7FAA-33D2-4071-A76A-D23827EC9079}"/>
              </a:ext>
            </a:extLst>
          </p:cNvPr>
          <p:cNvSpPr txBox="1"/>
          <p:nvPr/>
        </p:nvSpPr>
        <p:spPr bwMode="gray">
          <a:xfrm>
            <a:off x="735704" y="3867640"/>
            <a:ext cx="2239347"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Have a clear sense of what value is and to your audience</a:t>
            </a:r>
          </a:p>
        </p:txBody>
      </p:sp>
      <p:sp>
        <p:nvSpPr>
          <p:cNvPr id="13" name="TextBox 12">
            <a:extLst>
              <a:ext uri="{FF2B5EF4-FFF2-40B4-BE49-F238E27FC236}">
                <a16:creationId xmlns:a16="http://schemas.microsoft.com/office/drawing/2014/main" id="{7EF3BF80-3763-4196-AD70-55F6EF497CD1}"/>
              </a:ext>
            </a:extLst>
          </p:cNvPr>
          <p:cNvSpPr txBox="1"/>
          <p:nvPr/>
        </p:nvSpPr>
        <p:spPr bwMode="gray">
          <a:xfrm>
            <a:off x="3575258" y="3443608"/>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Step 2</a:t>
            </a:r>
          </a:p>
        </p:txBody>
      </p:sp>
      <p:sp>
        <p:nvSpPr>
          <p:cNvPr id="14" name="TextBox 13">
            <a:extLst>
              <a:ext uri="{FF2B5EF4-FFF2-40B4-BE49-F238E27FC236}">
                <a16:creationId xmlns:a16="http://schemas.microsoft.com/office/drawing/2014/main" id="{CF8898D2-08BF-4288-9C94-08C0E66BFEB9}"/>
              </a:ext>
            </a:extLst>
          </p:cNvPr>
          <p:cNvSpPr txBox="1"/>
          <p:nvPr/>
        </p:nvSpPr>
        <p:spPr bwMode="gray">
          <a:xfrm>
            <a:off x="3575258" y="3867640"/>
            <a:ext cx="2239347"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Agree how you will measure value and the resource cost of your project</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A207BB70-BB0D-47E5-A64B-2CBE8B10EA25}"/>
              </a:ext>
            </a:extLst>
          </p:cNvPr>
          <p:cNvSpPr txBox="1"/>
          <p:nvPr/>
        </p:nvSpPr>
        <p:spPr bwMode="gray">
          <a:xfrm>
            <a:off x="6213549" y="3443608"/>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Step 3</a:t>
            </a:r>
          </a:p>
        </p:txBody>
      </p:sp>
      <p:sp>
        <p:nvSpPr>
          <p:cNvPr id="16" name="TextBox 15">
            <a:extLst>
              <a:ext uri="{FF2B5EF4-FFF2-40B4-BE49-F238E27FC236}">
                <a16:creationId xmlns:a16="http://schemas.microsoft.com/office/drawing/2014/main" id="{ECC37854-0F23-4DCF-A461-90AC5CCD6B59}"/>
              </a:ext>
            </a:extLst>
          </p:cNvPr>
          <p:cNvSpPr txBox="1"/>
          <p:nvPr/>
        </p:nvSpPr>
        <p:spPr bwMode="gray">
          <a:xfrm>
            <a:off x="6213549" y="3867640"/>
            <a:ext cx="2384007" cy="4308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Ensure that you evaluate the outcomes of your project</a:t>
            </a:r>
          </a:p>
        </p:txBody>
      </p:sp>
      <p:sp>
        <p:nvSpPr>
          <p:cNvPr id="17" name="TextBox 16">
            <a:extLst>
              <a:ext uri="{FF2B5EF4-FFF2-40B4-BE49-F238E27FC236}">
                <a16:creationId xmlns:a16="http://schemas.microsoft.com/office/drawing/2014/main" id="{9E2B34DE-CAA0-4108-82B8-A457BAA55572}"/>
              </a:ext>
            </a:extLst>
          </p:cNvPr>
          <p:cNvSpPr txBox="1"/>
          <p:nvPr/>
        </p:nvSpPr>
        <p:spPr bwMode="gray">
          <a:xfrm>
            <a:off x="9120909" y="3443608"/>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Step 4</a:t>
            </a:r>
          </a:p>
        </p:txBody>
      </p:sp>
      <p:sp>
        <p:nvSpPr>
          <p:cNvPr id="18" name="TextBox 17">
            <a:extLst>
              <a:ext uri="{FF2B5EF4-FFF2-40B4-BE49-F238E27FC236}">
                <a16:creationId xmlns:a16="http://schemas.microsoft.com/office/drawing/2014/main" id="{72F7F779-A287-4510-9D76-FE243DFD6DEF}"/>
              </a:ext>
            </a:extLst>
          </p:cNvPr>
          <p:cNvSpPr txBox="1"/>
          <p:nvPr/>
        </p:nvSpPr>
        <p:spPr bwMode="gray">
          <a:xfrm>
            <a:off x="9120909" y="3867640"/>
            <a:ext cx="2239347"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Calculate value for money and report this to your audience</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C229B8C8-07FE-FF1E-0E0A-80B2A09C2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873577" y="2478533"/>
            <a:ext cx="609601" cy="609601"/>
          </a:xfrm>
          <a:prstGeom prst="rect">
            <a:avLst/>
          </a:prstGeom>
        </p:spPr>
      </p:pic>
      <p:pic>
        <p:nvPicPr>
          <p:cNvPr id="6" name="Picture 5">
            <a:extLst>
              <a:ext uri="{FF2B5EF4-FFF2-40B4-BE49-F238E27FC236}">
                <a16:creationId xmlns:a16="http://schemas.microsoft.com/office/drawing/2014/main" id="{C2E7DE07-43B1-6741-62CE-C9AAD97B26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966217" y="2475486"/>
            <a:ext cx="609601" cy="609601"/>
          </a:xfrm>
          <a:prstGeom prst="rect">
            <a:avLst/>
          </a:prstGeom>
        </p:spPr>
      </p:pic>
      <p:pic>
        <p:nvPicPr>
          <p:cNvPr id="19" name="Picture 18">
            <a:extLst>
              <a:ext uri="{FF2B5EF4-FFF2-40B4-BE49-F238E27FC236}">
                <a16:creationId xmlns:a16="http://schemas.microsoft.com/office/drawing/2014/main" id="{44283027-10EB-0B3C-AC4E-1E7B30D1621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4327926" y="2472408"/>
            <a:ext cx="609601" cy="609601"/>
          </a:xfrm>
          <a:prstGeom prst="rect">
            <a:avLst/>
          </a:prstGeom>
        </p:spPr>
      </p:pic>
    </p:spTree>
    <p:extLst>
      <p:ext uri="{BB962C8B-B14F-4D97-AF65-F5344CB8AC3E}">
        <p14:creationId xmlns:p14="http://schemas.microsoft.com/office/powerpoint/2010/main" val="106137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4F00-68BA-451D-8A78-40E5FD7D4B10}"/>
              </a:ext>
            </a:extLst>
          </p:cNvPr>
          <p:cNvSpPr>
            <a:spLocks noGrp="1"/>
          </p:cNvSpPr>
          <p:nvPr>
            <p:ph type="title"/>
          </p:nvPr>
        </p:nvSpPr>
        <p:spPr>
          <a:xfrm>
            <a:off x="457200" y="513093"/>
            <a:ext cx="10763251" cy="609398"/>
          </a:xfrm>
        </p:spPr>
        <p:txBody>
          <a:bodyPr/>
          <a:lstStyle/>
          <a:p>
            <a:r>
              <a:rPr lang="en-US" dirty="0"/>
              <a:t>What are the steps to measuring value for money?</a:t>
            </a:r>
            <a:br>
              <a:rPr lang="en-US" dirty="0"/>
            </a:br>
            <a:r>
              <a:rPr lang="en-US" dirty="0"/>
              <a:t>An example - </a:t>
            </a:r>
            <a:r>
              <a:rPr lang="en-US" i="1" dirty="0"/>
              <a:t>cost benefit analysis</a:t>
            </a:r>
          </a:p>
        </p:txBody>
      </p:sp>
      <p:sp>
        <p:nvSpPr>
          <p:cNvPr id="24" name="Rectangle 23">
            <a:extLst>
              <a:ext uri="{FF2B5EF4-FFF2-40B4-BE49-F238E27FC236}">
                <a16:creationId xmlns:a16="http://schemas.microsoft.com/office/drawing/2014/main" id="{1BFD6692-12AE-4ADE-953D-6D663B870EA9}"/>
              </a:ext>
            </a:extLst>
          </p:cNvPr>
          <p:cNvSpPr/>
          <p:nvPr/>
        </p:nvSpPr>
        <p:spPr bwMode="gray">
          <a:xfrm>
            <a:off x="472974" y="1698224"/>
            <a:ext cx="5346441" cy="4028752"/>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5" name="Oval 24">
            <a:extLst>
              <a:ext uri="{FF2B5EF4-FFF2-40B4-BE49-F238E27FC236}">
                <a16:creationId xmlns:a16="http://schemas.microsoft.com/office/drawing/2014/main" id="{DC99BB5B-EEEA-4721-A01C-7431E7350D1B}"/>
              </a:ext>
            </a:extLst>
          </p:cNvPr>
          <p:cNvSpPr/>
          <p:nvPr/>
        </p:nvSpPr>
        <p:spPr bwMode="gray">
          <a:xfrm>
            <a:off x="2714586" y="1451835"/>
            <a:ext cx="831669" cy="83166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18" name="Picture 17">
            <a:extLst>
              <a:ext uri="{FF2B5EF4-FFF2-40B4-BE49-F238E27FC236}">
                <a16:creationId xmlns:a16="http://schemas.microsoft.com/office/drawing/2014/main" id="{0AE7A7B4-137A-4FD2-B60B-C4169F1F76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2825620" y="1548312"/>
            <a:ext cx="609601" cy="609601"/>
          </a:xfrm>
          <a:prstGeom prst="rect">
            <a:avLst/>
          </a:prstGeom>
        </p:spPr>
      </p:pic>
      <p:sp>
        <p:nvSpPr>
          <p:cNvPr id="23" name="TextBox 22">
            <a:extLst>
              <a:ext uri="{FF2B5EF4-FFF2-40B4-BE49-F238E27FC236}">
                <a16:creationId xmlns:a16="http://schemas.microsoft.com/office/drawing/2014/main" id="{7B2EF5C6-86C4-4D84-98C3-515402A7FF39}"/>
              </a:ext>
            </a:extLst>
          </p:cNvPr>
          <p:cNvSpPr txBox="1"/>
          <p:nvPr/>
        </p:nvSpPr>
        <p:spPr bwMode="gray">
          <a:xfrm>
            <a:off x="1724084" y="2283903"/>
            <a:ext cx="2812673" cy="230832"/>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Why do we need to prove </a:t>
            </a:r>
            <a:r>
              <a:rPr lang="en-US" sz="1500" b="1" err="1">
                <a:solidFill>
                  <a:schemeClr val="accent6"/>
                </a:solidFill>
              </a:rPr>
              <a:t>VfM</a:t>
            </a:r>
            <a:r>
              <a:rPr lang="en-US" sz="1500" b="1">
                <a:solidFill>
                  <a:schemeClr val="accent6"/>
                </a:solidFill>
              </a:rPr>
              <a:t>? </a:t>
            </a:r>
          </a:p>
        </p:txBody>
      </p:sp>
      <p:sp>
        <p:nvSpPr>
          <p:cNvPr id="20" name="TextBox 19">
            <a:extLst>
              <a:ext uri="{FF2B5EF4-FFF2-40B4-BE49-F238E27FC236}">
                <a16:creationId xmlns:a16="http://schemas.microsoft.com/office/drawing/2014/main" id="{5DA8DD74-506E-49AD-8456-3526948C98FB}"/>
              </a:ext>
            </a:extLst>
          </p:cNvPr>
          <p:cNvSpPr txBox="1"/>
          <p:nvPr/>
        </p:nvSpPr>
        <p:spPr bwMode="gray">
          <a:xfrm>
            <a:off x="1402288" y="2970570"/>
            <a:ext cx="3456264" cy="2677656"/>
          </a:xfrm>
          <a:prstGeom prst="rect">
            <a:avLst/>
          </a:prstGeom>
          <a:noFill/>
        </p:spPr>
        <p:txBody>
          <a:bodyPr vert="horz" wrap="square" lIns="0" tIns="0" rIns="0" bIns="0" rtlCol="0">
            <a:spAutoFit/>
          </a:bodyPr>
          <a:lstStyle/>
          <a:p>
            <a:pPr algn="ctr">
              <a:spcBef>
                <a:spcPts val="600"/>
              </a:spcBef>
            </a:pPr>
            <a:r>
              <a:rPr lang="en-US" sz="1400" dirty="0"/>
              <a:t>There are finite resources in health and welfare systems against a backdrop of a growing, older and more unhealthy population.</a:t>
            </a:r>
          </a:p>
          <a:p>
            <a:pPr algn="ctr">
              <a:spcBef>
                <a:spcPts val="600"/>
              </a:spcBef>
            </a:pPr>
            <a:endParaRPr lang="en-US" sz="1400" dirty="0"/>
          </a:p>
          <a:p>
            <a:pPr algn="ctr">
              <a:spcBef>
                <a:spcPts val="600"/>
              </a:spcBef>
            </a:pPr>
            <a:r>
              <a:rPr lang="en-US" sz="1400" b="1" dirty="0"/>
              <a:t>Example: </a:t>
            </a:r>
            <a:r>
              <a:rPr lang="en-US" sz="1400" dirty="0"/>
              <a:t>4,000 health and wellness checks were completed by Community Health Navigators in Sutton</a:t>
            </a:r>
          </a:p>
          <a:p>
            <a:pPr algn="ctr">
              <a:spcBef>
                <a:spcPts val="600"/>
              </a:spcBef>
            </a:pPr>
            <a:endParaRPr lang="en-US" sz="1400" b="1" dirty="0"/>
          </a:p>
          <a:p>
            <a:pPr algn="ctr">
              <a:spcBef>
                <a:spcPts val="600"/>
              </a:spcBef>
            </a:pPr>
            <a:r>
              <a:rPr lang="en-US" sz="1400" dirty="0"/>
              <a:t>£100,000 worth of A&amp;E attendances and emergency admissions avoided </a:t>
            </a:r>
          </a:p>
        </p:txBody>
      </p:sp>
      <p:sp>
        <p:nvSpPr>
          <p:cNvPr id="26" name="TextBox 25">
            <a:extLst>
              <a:ext uri="{FF2B5EF4-FFF2-40B4-BE49-F238E27FC236}">
                <a16:creationId xmlns:a16="http://schemas.microsoft.com/office/drawing/2014/main" id="{8C55076F-0817-4629-8FAA-71FA00784C1D}"/>
              </a:ext>
            </a:extLst>
          </p:cNvPr>
          <p:cNvSpPr txBox="1"/>
          <p:nvPr/>
        </p:nvSpPr>
        <p:spPr bwMode="gray">
          <a:xfrm>
            <a:off x="7103025" y="1788524"/>
            <a:ext cx="2628901" cy="461665"/>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How to measure value for money (</a:t>
            </a:r>
            <a:r>
              <a:rPr lang="en-US" sz="1500" b="1" err="1">
                <a:solidFill>
                  <a:schemeClr val="accent6"/>
                </a:solidFill>
              </a:rPr>
              <a:t>VfM</a:t>
            </a:r>
            <a:r>
              <a:rPr lang="en-US" sz="1500" b="1">
                <a:solidFill>
                  <a:schemeClr val="accent6"/>
                </a:solidFill>
              </a:rPr>
              <a:t>)</a:t>
            </a:r>
          </a:p>
        </p:txBody>
      </p:sp>
      <p:grpSp>
        <p:nvGrpSpPr>
          <p:cNvPr id="17" name="Group 16">
            <a:extLst>
              <a:ext uri="{FF2B5EF4-FFF2-40B4-BE49-F238E27FC236}">
                <a16:creationId xmlns:a16="http://schemas.microsoft.com/office/drawing/2014/main" id="{CB50D7BB-A01D-86CB-A678-73FCDEA5004F}"/>
              </a:ext>
            </a:extLst>
          </p:cNvPr>
          <p:cNvGrpSpPr/>
          <p:nvPr/>
        </p:nvGrpSpPr>
        <p:grpSpPr>
          <a:xfrm>
            <a:off x="6328587" y="2556767"/>
            <a:ext cx="4642607" cy="1364713"/>
            <a:chOff x="6388361" y="2970570"/>
            <a:chExt cx="4642607" cy="1364713"/>
          </a:xfrm>
        </p:grpSpPr>
        <p:sp>
          <p:nvSpPr>
            <p:cNvPr id="3" name="Content Placeholder 1">
              <a:extLst>
                <a:ext uri="{FF2B5EF4-FFF2-40B4-BE49-F238E27FC236}">
                  <a16:creationId xmlns:a16="http://schemas.microsoft.com/office/drawing/2014/main" id="{1341354D-422A-2A03-9A25-40AB1067D279}"/>
                </a:ext>
              </a:extLst>
            </p:cNvPr>
            <p:cNvSpPr txBox="1">
              <a:spLocks/>
            </p:cNvSpPr>
            <p:nvPr/>
          </p:nvSpPr>
          <p:spPr>
            <a:xfrm>
              <a:off x="6388361" y="3186517"/>
              <a:ext cx="2393659" cy="1148766"/>
            </a:xfrm>
            <a:prstGeom prst="rect">
              <a:avLst/>
            </a:prstGeo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        Value/outcomes</a:t>
              </a:r>
            </a:p>
            <a:p>
              <a:r>
                <a:rPr lang="en-GB" sz="1600" b="1"/>
                <a:t>            Resources 	         </a:t>
              </a:r>
              <a:endParaRPr lang="en-US" sz="1600" b="1"/>
            </a:p>
          </p:txBody>
        </p:sp>
        <p:grpSp>
          <p:nvGrpSpPr>
            <p:cNvPr id="15" name="Group 14">
              <a:extLst>
                <a:ext uri="{FF2B5EF4-FFF2-40B4-BE49-F238E27FC236}">
                  <a16:creationId xmlns:a16="http://schemas.microsoft.com/office/drawing/2014/main" id="{FBFAE6F8-59DE-572F-238F-1424E69D1BC9}"/>
                </a:ext>
              </a:extLst>
            </p:cNvPr>
            <p:cNvGrpSpPr/>
            <p:nvPr/>
          </p:nvGrpSpPr>
          <p:grpSpPr>
            <a:xfrm>
              <a:off x="6486525" y="2970570"/>
              <a:ext cx="4544443" cy="1030573"/>
              <a:chOff x="6486525" y="2970570"/>
              <a:chExt cx="4544443" cy="1030573"/>
            </a:xfrm>
          </p:grpSpPr>
          <p:sp>
            <p:nvSpPr>
              <p:cNvPr id="14" name="Rectangle 13">
                <a:extLst>
                  <a:ext uri="{FF2B5EF4-FFF2-40B4-BE49-F238E27FC236}">
                    <a16:creationId xmlns:a16="http://schemas.microsoft.com/office/drawing/2014/main" id="{020A248C-4750-E8F0-4688-E33C1772F9A2}"/>
                  </a:ext>
                </a:extLst>
              </p:cNvPr>
              <p:cNvSpPr/>
              <p:nvPr/>
            </p:nvSpPr>
            <p:spPr bwMode="gray">
              <a:xfrm>
                <a:off x="6486525" y="2970570"/>
                <a:ext cx="4544443" cy="1030573"/>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cxnSp>
            <p:nvCxnSpPr>
              <p:cNvPr id="4" name="Straight Connector 3">
                <a:extLst>
                  <a:ext uri="{FF2B5EF4-FFF2-40B4-BE49-F238E27FC236}">
                    <a16:creationId xmlns:a16="http://schemas.microsoft.com/office/drawing/2014/main" id="{779C0CE1-53FB-F9C2-0472-13F378756453}"/>
                  </a:ext>
                </a:extLst>
              </p:cNvPr>
              <p:cNvCxnSpPr>
                <a:cxnSpLocks/>
              </p:cNvCxnSpPr>
              <p:nvPr/>
            </p:nvCxnSpPr>
            <p:spPr bwMode="gray">
              <a:xfrm>
                <a:off x="6832206" y="3522856"/>
                <a:ext cx="1887523" cy="0"/>
              </a:xfrm>
              <a:prstGeom prst="line">
                <a:avLst/>
              </a:prstGeom>
              <a:ln w="19050" cap="rnd">
                <a:solidFill>
                  <a:schemeClr val="tx1"/>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A5F7C489-955C-F1C3-02D8-78B889A2FA7A}"/>
                  </a:ext>
                </a:extLst>
              </p:cNvPr>
              <p:cNvSpPr txBox="1">
                <a:spLocks/>
              </p:cNvSpPr>
              <p:nvPr/>
            </p:nvSpPr>
            <p:spPr bwMode="gray">
              <a:xfrm>
                <a:off x="8637309" y="3320911"/>
                <a:ext cx="2393659" cy="40022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    </a:t>
                </a:r>
                <a:r>
                  <a:rPr lang="en-GB" sz="1600" b="1" dirty="0">
                    <a:solidFill>
                      <a:schemeClr val="tx2"/>
                    </a:solidFill>
                  </a:rPr>
                  <a:t>=</a:t>
                </a:r>
                <a:r>
                  <a:rPr lang="en-GB" sz="1600" b="1" dirty="0"/>
                  <a:t>  </a:t>
                </a:r>
                <a:r>
                  <a:rPr lang="en-GB" sz="1600" b="1" dirty="0">
                    <a:solidFill>
                      <a:schemeClr val="accent6"/>
                    </a:solidFill>
                  </a:rPr>
                  <a:t>Value for money</a:t>
                </a:r>
                <a:endParaRPr lang="en-US" sz="1600" b="1" dirty="0">
                  <a:solidFill>
                    <a:schemeClr val="accent6"/>
                  </a:solidFill>
                </a:endParaRPr>
              </a:p>
            </p:txBody>
          </p:sp>
        </p:grpSp>
      </p:grpSp>
      <p:pic>
        <p:nvPicPr>
          <p:cNvPr id="8" name="Picture 7">
            <a:extLst>
              <a:ext uri="{FF2B5EF4-FFF2-40B4-BE49-F238E27FC236}">
                <a16:creationId xmlns:a16="http://schemas.microsoft.com/office/drawing/2014/main" id="{FEF99A52-254C-F7FC-130A-5814FDAC73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719777" y="1711943"/>
            <a:ext cx="609601" cy="609601"/>
          </a:xfrm>
          <a:prstGeom prst="rect">
            <a:avLst/>
          </a:prstGeom>
        </p:spPr>
      </p:pic>
      <p:sp>
        <p:nvSpPr>
          <p:cNvPr id="10" name="TextBox 9">
            <a:extLst>
              <a:ext uri="{FF2B5EF4-FFF2-40B4-BE49-F238E27FC236}">
                <a16:creationId xmlns:a16="http://schemas.microsoft.com/office/drawing/2014/main" id="{D13A7BDB-03F8-E5A5-48E5-882D17A7C433}"/>
              </a:ext>
            </a:extLst>
          </p:cNvPr>
          <p:cNvSpPr txBox="1"/>
          <p:nvPr/>
        </p:nvSpPr>
        <p:spPr bwMode="gray">
          <a:xfrm>
            <a:off x="7407795" y="3966208"/>
            <a:ext cx="2628901" cy="230832"/>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An example</a:t>
            </a:r>
          </a:p>
        </p:txBody>
      </p:sp>
      <p:grpSp>
        <p:nvGrpSpPr>
          <p:cNvPr id="19" name="Group 18">
            <a:extLst>
              <a:ext uri="{FF2B5EF4-FFF2-40B4-BE49-F238E27FC236}">
                <a16:creationId xmlns:a16="http://schemas.microsoft.com/office/drawing/2014/main" id="{5864B6A9-BC27-5602-A686-87EF0B7FA094}"/>
              </a:ext>
            </a:extLst>
          </p:cNvPr>
          <p:cNvGrpSpPr/>
          <p:nvPr/>
        </p:nvGrpSpPr>
        <p:grpSpPr>
          <a:xfrm>
            <a:off x="6144800" y="4544033"/>
            <a:ext cx="5154890" cy="1148766"/>
            <a:chOff x="6388361" y="5161126"/>
            <a:chExt cx="5154890" cy="1148766"/>
          </a:xfrm>
        </p:grpSpPr>
        <p:sp>
          <p:nvSpPr>
            <p:cNvPr id="6" name="Content Placeholder 1">
              <a:extLst>
                <a:ext uri="{FF2B5EF4-FFF2-40B4-BE49-F238E27FC236}">
                  <a16:creationId xmlns:a16="http://schemas.microsoft.com/office/drawing/2014/main" id="{8A3E3B8E-893D-E5B8-CA6B-2EFF2C02F71E}"/>
                </a:ext>
              </a:extLst>
            </p:cNvPr>
            <p:cNvSpPr txBox="1">
              <a:spLocks/>
            </p:cNvSpPr>
            <p:nvPr/>
          </p:nvSpPr>
          <p:spPr bwMode="gray">
            <a:xfrm>
              <a:off x="8637308" y="5358478"/>
              <a:ext cx="2905943" cy="82420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    </a:t>
              </a:r>
              <a:r>
                <a:rPr lang="en-GB" b="1">
                  <a:solidFill>
                    <a:schemeClr val="tx2"/>
                  </a:solidFill>
                </a:rPr>
                <a:t>=</a:t>
              </a:r>
              <a:endParaRPr lang="en-US" b="1"/>
            </a:p>
          </p:txBody>
        </p:sp>
        <p:sp>
          <p:nvSpPr>
            <p:cNvPr id="11" name="Content Placeholder 1">
              <a:extLst>
                <a:ext uri="{FF2B5EF4-FFF2-40B4-BE49-F238E27FC236}">
                  <a16:creationId xmlns:a16="http://schemas.microsoft.com/office/drawing/2014/main" id="{026D481F-F395-4A7E-E358-06D899D16CD3}"/>
                </a:ext>
              </a:extLst>
            </p:cNvPr>
            <p:cNvSpPr txBox="1">
              <a:spLocks/>
            </p:cNvSpPr>
            <p:nvPr/>
          </p:nvSpPr>
          <p:spPr>
            <a:xfrm>
              <a:off x="6388361" y="5161126"/>
              <a:ext cx="2393659" cy="1148766"/>
            </a:xfrm>
            <a:prstGeom prst="rect">
              <a:avLst/>
            </a:prstGeom>
          </p:spPr>
          <p:txBody>
            <a:bodyPr>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         £100,000 return</a:t>
              </a:r>
            </a:p>
            <a:p>
              <a:r>
                <a:rPr lang="en-GB" sz="1600" b="1" dirty="0"/>
                <a:t>     Intervention costs  	£50,000 </a:t>
              </a:r>
            </a:p>
            <a:p>
              <a:r>
                <a:rPr lang="en-GB" sz="1600" b="1" dirty="0"/>
                <a:t>	         </a:t>
              </a:r>
              <a:endParaRPr lang="en-US" sz="1600" b="1" dirty="0"/>
            </a:p>
          </p:txBody>
        </p:sp>
        <p:cxnSp>
          <p:nvCxnSpPr>
            <p:cNvPr id="12" name="Straight Connector 11">
              <a:extLst>
                <a:ext uri="{FF2B5EF4-FFF2-40B4-BE49-F238E27FC236}">
                  <a16:creationId xmlns:a16="http://schemas.microsoft.com/office/drawing/2014/main" id="{5BDAC561-5B55-43D3-94A9-3DF80D433DC3}"/>
                </a:ext>
              </a:extLst>
            </p:cNvPr>
            <p:cNvCxnSpPr>
              <a:cxnSpLocks/>
            </p:cNvCxnSpPr>
            <p:nvPr/>
          </p:nvCxnSpPr>
          <p:spPr bwMode="gray">
            <a:xfrm>
              <a:off x="6749785" y="5484048"/>
              <a:ext cx="1887523" cy="0"/>
            </a:xfrm>
            <a:prstGeom prst="line">
              <a:avLst/>
            </a:prstGeom>
            <a:ln w="19050" cap="rnd">
              <a:solidFill>
                <a:schemeClr val="tx1"/>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5B821E-B359-53E6-BB62-7D3A1D9E831C}"/>
                </a:ext>
              </a:extLst>
            </p:cNvPr>
            <p:cNvSpPr txBox="1"/>
            <p:nvPr/>
          </p:nvSpPr>
          <p:spPr bwMode="gray">
            <a:xfrm>
              <a:off x="9144698" y="5171030"/>
              <a:ext cx="2393659" cy="584775"/>
            </a:xfrm>
            <a:prstGeom prst="rect">
              <a:avLst/>
            </a:prstGeom>
            <a:noFill/>
          </p:spPr>
          <p:txBody>
            <a:bodyPr wrap="square">
              <a:spAutoFit/>
            </a:bodyPr>
            <a:lstStyle/>
            <a:p>
              <a:r>
                <a:rPr lang="en-GB" sz="1600" b="1" dirty="0">
                  <a:solidFill>
                    <a:schemeClr val="accent6"/>
                  </a:solidFill>
                </a:rPr>
                <a:t>x2 ROI or £50,000 </a:t>
              </a:r>
            </a:p>
            <a:p>
              <a:r>
                <a:rPr lang="en-GB" sz="1600" b="1" dirty="0">
                  <a:solidFill>
                    <a:schemeClr val="accent6"/>
                  </a:solidFill>
                </a:rPr>
                <a:t>financial saving</a:t>
              </a:r>
              <a:endParaRPr lang="en-US" sz="1600" b="1" dirty="0">
                <a:solidFill>
                  <a:schemeClr val="accent6"/>
                </a:solidFill>
              </a:endParaRPr>
            </a:p>
          </p:txBody>
        </p:sp>
      </p:grpSp>
      <p:sp>
        <p:nvSpPr>
          <p:cNvPr id="31" name="Rectangle 30">
            <a:extLst>
              <a:ext uri="{FF2B5EF4-FFF2-40B4-BE49-F238E27FC236}">
                <a16:creationId xmlns:a16="http://schemas.microsoft.com/office/drawing/2014/main" id="{E030EEE9-B340-0E38-F6E1-05E2B6403A30}"/>
              </a:ext>
            </a:extLst>
          </p:cNvPr>
          <p:cNvSpPr/>
          <p:nvPr/>
        </p:nvSpPr>
        <p:spPr bwMode="gray">
          <a:xfrm>
            <a:off x="6426750" y="4429633"/>
            <a:ext cx="4544443" cy="1030573"/>
          </a:xfrm>
          <a:prstGeom prst="rect">
            <a:avLst/>
          </a:prstGeom>
          <a:noFill/>
          <a:ln w="28575" cap="rnd">
            <a:solidFill>
              <a:schemeClr val="tx2"/>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9" name="TextBox 8">
            <a:extLst>
              <a:ext uri="{FF2B5EF4-FFF2-40B4-BE49-F238E27FC236}">
                <a16:creationId xmlns:a16="http://schemas.microsoft.com/office/drawing/2014/main" id="{0929B057-9A7F-EDE6-35F8-B240B1493A4F}"/>
              </a:ext>
            </a:extLst>
          </p:cNvPr>
          <p:cNvSpPr txBox="1"/>
          <p:nvPr/>
        </p:nvSpPr>
        <p:spPr bwMode="gray">
          <a:xfrm>
            <a:off x="6328587" y="5472892"/>
            <a:ext cx="6094520" cy="246221"/>
          </a:xfrm>
          <a:prstGeom prst="rect">
            <a:avLst/>
          </a:prstGeom>
          <a:noFill/>
        </p:spPr>
        <p:txBody>
          <a:bodyPr wrap="square">
            <a:spAutoFit/>
          </a:bodyPr>
          <a:lstStyle/>
          <a:p>
            <a:r>
              <a:rPr lang="en-US" sz="1000" dirty="0"/>
              <a:t>Results can be expressed per intervention or participant</a:t>
            </a:r>
          </a:p>
        </p:txBody>
      </p:sp>
      <p:sp>
        <p:nvSpPr>
          <p:cNvPr id="22" name="Rectangle 21">
            <a:extLst>
              <a:ext uri="{FF2B5EF4-FFF2-40B4-BE49-F238E27FC236}">
                <a16:creationId xmlns:a16="http://schemas.microsoft.com/office/drawing/2014/main" id="{456D0244-D965-7FDE-1BFE-C49DC49031D3}"/>
              </a:ext>
            </a:extLst>
          </p:cNvPr>
          <p:cNvSpPr/>
          <p:nvPr/>
        </p:nvSpPr>
        <p:spPr bwMode="gray">
          <a:xfrm>
            <a:off x="1402288" y="4128117"/>
            <a:ext cx="3456264" cy="1520109"/>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407117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a:t>Discussion: value for money</a:t>
            </a:r>
            <a:br>
              <a:rPr lang="en-US"/>
            </a:br>
            <a:endParaRPr lang="en-US"/>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GB"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191113"/>
            <a:ext cx="4521200" cy="400110"/>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hand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
        <p:nvSpPr>
          <p:cNvPr id="2" name="Text Placeholder 5">
            <a:extLst>
              <a:ext uri="{FF2B5EF4-FFF2-40B4-BE49-F238E27FC236}">
                <a16:creationId xmlns:a16="http://schemas.microsoft.com/office/drawing/2014/main" id="{2E8FEC32-E44D-7503-EC0A-3A36FE339557}"/>
              </a:ext>
            </a:extLst>
          </p:cNvPr>
          <p:cNvSpPr txBox="1">
            <a:spLocks/>
          </p:cNvSpPr>
          <p:nvPr/>
        </p:nvSpPr>
        <p:spPr>
          <a:xfrm>
            <a:off x="5544185" y="29051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300"/>
              </a:spcBef>
              <a:spcAft>
                <a:spcPts val="300"/>
              </a:spcAft>
              <a:buClr>
                <a:srgbClr val="FF612B"/>
              </a:buClr>
              <a:buSzTx/>
              <a:buFont typeface="Arial" panose="020B0604020202020204" pitchFamily="34" charset="0"/>
              <a:buChar char="•"/>
              <a:tabLst/>
              <a:defRPr/>
            </a:pPr>
            <a:r>
              <a:rPr lang="en-US" sz="1800" b="0" dirty="0">
                <a:solidFill>
                  <a:srgbClr val="002677"/>
                </a:solidFill>
                <a:latin typeface="Arial" panose="020B0604020202020204"/>
              </a:rPr>
              <a:t>What has your experience been of trying to demonstrate value for money?</a:t>
            </a:r>
          </a:p>
        </p:txBody>
      </p:sp>
      <p:grpSp>
        <p:nvGrpSpPr>
          <p:cNvPr id="5" name="Group 4">
            <a:extLst>
              <a:ext uri="{FF2B5EF4-FFF2-40B4-BE49-F238E27FC236}">
                <a16:creationId xmlns:a16="http://schemas.microsoft.com/office/drawing/2014/main" id="{3DA57079-10A6-2447-6CB8-23D07FF06319}"/>
              </a:ext>
            </a:extLst>
          </p:cNvPr>
          <p:cNvGrpSpPr/>
          <p:nvPr/>
        </p:nvGrpSpPr>
        <p:grpSpPr>
          <a:xfrm>
            <a:off x="9902825" y="399253"/>
            <a:ext cx="1830013" cy="869692"/>
            <a:chOff x="9598283" y="530135"/>
            <a:chExt cx="1830013" cy="869692"/>
          </a:xfrm>
        </p:grpSpPr>
        <p:pic>
          <p:nvPicPr>
            <p:cNvPr id="7" name="Picture 6">
              <a:extLst>
                <a:ext uri="{FF2B5EF4-FFF2-40B4-BE49-F238E27FC236}">
                  <a16:creationId xmlns:a16="http://schemas.microsoft.com/office/drawing/2014/main" id="{E32F6CE6-0C13-DA1C-C6B4-D2F4E160854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598283" y="530135"/>
              <a:ext cx="869692" cy="869692"/>
            </a:xfrm>
            <a:prstGeom prst="rect">
              <a:avLst/>
            </a:prstGeom>
          </p:spPr>
        </p:pic>
        <p:sp>
          <p:nvSpPr>
            <p:cNvPr id="8" name="TextBox 7">
              <a:extLst>
                <a:ext uri="{FF2B5EF4-FFF2-40B4-BE49-F238E27FC236}">
                  <a16:creationId xmlns:a16="http://schemas.microsoft.com/office/drawing/2014/main" id="{53D5CE97-6564-DA8C-498D-8691746A7144}"/>
                </a:ext>
              </a:extLst>
            </p:cNvPr>
            <p:cNvSpPr txBox="1"/>
            <p:nvPr/>
          </p:nvSpPr>
          <p:spPr bwMode="gray">
            <a:xfrm>
              <a:off x="10467975" y="780315"/>
              <a:ext cx="960321" cy="369332"/>
            </a:xfrm>
            <a:prstGeom prst="rect">
              <a:avLst/>
            </a:prstGeom>
            <a:noFill/>
          </p:spPr>
          <p:txBody>
            <a:bodyPr vert="horz" wrap="square" lIns="0" tIns="0" rIns="0" bIns="0" rtlCol="0">
              <a:spAutoFit/>
            </a:bodyPr>
            <a:lstStyle/>
            <a:p>
              <a:pPr algn="l">
                <a:spcBef>
                  <a:spcPts val="600"/>
                </a:spcBef>
              </a:pPr>
              <a:r>
                <a:rPr lang="en-US" sz="2400" b="1">
                  <a:solidFill>
                    <a:schemeClr val="accent6"/>
                  </a:solidFill>
                </a:rPr>
                <a:t>5mins</a:t>
              </a:r>
            </a:p>
          </p:txBody>
        </p:sp>
      </p:grpSp>
    </p:spTree>
    <p:extLst>
      <p:ext uri="{BB962C8B-B14F-4D97-AF65-F5344CB8AC3E}">
        <p14:creationId xmlns:p14="http://schemas.microsoft.com/office/powerpoint/2010/main" val="4062309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52600" y="2312608"/>
            <a:ext cx="8686800" cy="1661993"/>
          </a:xfrm>
        </p:spPr>
        <p:txBody>
          <a:bodyPr/>
          <a:lstStyle/>
          <a:p>
            <a:r>
              <a:rPr lang="en-GB" sz="6000"/>
              <a:t>Accessing the Evaluation Toolkit</a:t>
            </a:r>
            <a:endParaRPr lang="en-US"/>
          </a:p>
        </p:txBody>
      </p:sp>
    </p:spTree>
    <p:extLst>
      <p:ext uri="{BB962C8B-B14F-4D97-AF65-F5344CB8AC3E}">
        <p14:creationId xmlns:p14="http://schemas.microsoft.com/office/powerpoint/2010/main" val="3039720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0382-4730-7AA1-F037-D18D587819E8}"/>
              </a:ext>
            </a:extLst>
          </p:cNvPr>
          <p:cNvSpPr>
            <a:spLocks noGrp="1"/>
          </p:cNvSpPr>
          <p:nvPr>
            <p:ph type="title"/>
          </p:nvPr>
        </p:nvSpPr>
        <p:spPr/>
        <p:txBody>
          <a:bodyPr/>
          <a:lstStyle/>
          <a:p>
            <a:r>
              <a:rPr lang="en-GB"/>
              <a:t>How to access the Evaluation Toolkit</a:t>
            </a:r>
            <a:endParaRPr lang="en-US"/>
          </a:p>
        </p:txBody>
      </p:sp>
      <p:sp>
        <p:nvSpPr>
          <p:cNvPr id="3" name="Content Placeholder 2">
            <a:extLst>
              <a:ext uri="{FF2B5EF4-FFF2-40B4-BE49-F238E27FC236}">
                <a16:creationId xmlns:a16="http://schemas.microsoft.com/office/drawing/2014/main" id="{C52BDB2A-A0C4-A0D0-113D-B241E25380F3}"/>
              </a:ext>
            </a:extLst>
          </p:cNvPr>
          <p:cNvSpPr>
            <a:spLocks noGrp="1"/>
          </p:cNvSpPr>
          <p:nvPr>
            <p:ph idx="1"/>
          </p:nvPr>
        </p:nvSpPr>
        <p:spPr>
          <a:xfrm>
            <a:off x="457199" y="1620433"/>
            <a:ext cx="4993690" cy="4173827"/>
          </a:xfrm>
        </p:spPr>
        <p:txBody>
          <a:bodyPr/>
          <a:lstStyle/>
          <a:p>
            <a:pPr marL="285750" indent="-285750">
              <a:buFont typeface="Arial" panose="020B0604020202020204" pitchFamily="34" charset="0"/>
              <a:buChar char="•"/>
            </a:pPr>
            <a:r>
              <a:rPr lang="en-GB"/>
              <a:t>Simply visit - </a:t>
            </a:r>
            <a:r>
              <a:rPr lang="en-GB">
                <a:hlinkClick r:id="rId2"/>
              </a:rPr>
              <a:t>https://info.optum.co.uk/evaluation-toolkit</a:t>
            </a:r>
            <a:r>
              <a:rPr lang="en-GB"/>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landing page describes what the Toolkit is and its purpose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There is a form to fill in before you can access the Toolkit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Evaluation Toolkit is for partners across South West London to access. Please do not share more widely as this has been purpose-built for South West London</a:t>
            </a:r>
            <a:endParaRPr lang="en-US"/>
          </a:p>
        </p:txBody>
      </p:sp>
      <p:pic>
        <p:nvPicPr>
          <p:cNvPr id="5" name="Picture 4">
            <a:extLst>
              <a:ext uri="{FF2B5EF4-FFF2-40B4-BE49-F238E27FC236}">
                <a16:creationId xmlns:a16="http://schemas.microsoft.com/office/drawing/2014/main" id="{3FD321F6-3A9C-0044-F7E1-1BBBB325D8B8}"/>
              </a:ext>
            </a:extLst>
          </p:cNvPr>
          <p:cNvPicPr>
            <a:picLocks noChangeAspect="1"/>
          </p:cNvPicPr>
          <p:nvPr/>
        </p:nvPicPr>
        <p:blipFill>
          <a:blip r:embed="rId3"/>
          <a:stretch>
            <a:fillRect/>
          </a:stretch>
        </p:blipFill>
        <p:spPr>
          <a:xfrm>
            <a:off x="5848110" y="555639"/>
            <a:ext cx="5886691" cy="5007006"/>
          </a:xfrm>
          <a:prstGeom prst="rect">
            <a:avLst/>
          </a:prstGeom>
        </p:spPr>
      </p:pic>
      <p:pic>
        <p:nvPicPr>
          <p:cNvPr id="6" name="Picture 5">
            <a:extLst>
              <a:ext uri="{FF2B5EF4-FFF2-40B4-BE49-F238E27FC236}">
                <a16:creationId xmlns:a16="http://schemas.microsoft.com/office/drawing/2014/main" id="{E89095C6-39E5-28D5-57FD-1363A5223311}"/>
              </a:ext>
            </a:extLst>
          </p:cNvPr>
          <p:cNvPicPr>
            <a:picLocks noChangeAspect="1"/>
          </p:cNvPicPr>
          <p:nvPr/>
        </p:nvPicPr>
        <p:blipFill>
          <a:blip r:embed="rId4"/>
          <a:stretch>
            <a:fillRect/>
          </a:stretch>
        </p:blipFill>
        <p:spPr>
          <a:xfrm>
            <a:off x="5962835" y="4199284"/>
            <a:ext cx="1852428" cy="1852428"/>
          </a:xfrm>
          <a:prstGeom prst="rect">
            <a:avLst/>
          </a:prstGeom>
        </p:spPr>
      </p:pic>
      <p:sp>
        <p:nvSpPr>
          <p:cNvPr id="7" name="TextBox 6">
            <a:extLst>
              <a:ext uri="{FF2B5EF4-FFF2-40B4-BE49-F238E27FC236}">
                <a16:creationId xmlns:a16="http://schemas.microsoft.com/office/drawing/2014/main" id="{C55D3E79-77ED-7E56-7443-BFB978C29131}"/>
              </a:ext>
            </a:extLst>
          </p:cNvPr>
          <p:cNvSpPr txBox="1"/>
          <p:nvPr/>
        </p:nvSpPr>
        <p:spPr bwMode="gray">
          <a:xfrm>
            <a:off x="5848110" y="3888419"/>
            <a:ext cx="2177988" cy="215444"/>
          </a:xfrm>
          <a:prstGeom prst="rect">
            <a:avLst/>
          </a:prstGeom>
          <a:solidFill>
            <a:srgbClr val="FFFF00"/>
          </a:solidFill>
        </p:spPr>
        <p:txBody>
          <a:bodyPr vert="horz" wrap="square" lIns="0" tIns="0" rIns="0" bIns="0" rtlCol="0">
            <a:spAutoFit/>
          </a:bodyPr>
          <a:lstStyle/>
          <a:p>
            <a:pPr algn="l">
              <a:spcBef>
                <a:spcPts val="600"/>
              </a:spcBef>
            </a:pPr>
            <a:r>
              <a:rPr lang="en-US" sz="1400" b="1">
                <a:solidFill>
                  <a:schemeClr val="accent6"/>
                </a:solidFill>
              </a:rPr>
              <a:t>Scan QR code to access </a:t>
            </a:r>
          </a:p>
        </p:txBody>
      </p:sp>
    </p:spTree>
    <p:extLst>
      <p:ext uri="{BB962C8B-B14F-4D97-AF65-F5344CB8AC3E}">
        <p14:creationId xmlns:p14="http://schemas.microsoft.com/office/powerpoint/2010/main" val="295928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a:t>
            </a:fld>
            <a:endParaRPr lang="en-US">
              <a:solidFill>
                <a:srgbClr val="005EB8"/>
              </a:solidFill>
            </a:endParaRPr>
          </a:p>
        </p:txBody>
      </p:sp>
      <p:sp>
        <p:nvSpPr>
          <p:cNvPr id="4" name="Title 3"/>
          <p:cNvSpPr>
            <a:spLocks noGrp="1"/>
          </p:cNvSpPr>
          <p:nvPr>
            <p:ph type="title"/>
          </p:nvPr>
        </p:nvSpPr>
        <p:spPr/>
        <p:txBody>
          <a:bodyPr/>
          <a:lstStyle/>
          <a:p>
            <a:r>
              <a:rPr lang="en-US" sz="1300" b="0" i="1" dirty="0"/>
              <a:t>Introductions:</a:t>
            </a:r>
            <a:br>
              <a:rPr lang="en-US" dirty="0"/>
            </a:br>
            <a:r>
              <a:rPr lang="en-US" dirty="0"/>
              <a:t>Getting to know each other</a:t>
            </a:r>
            <a:endParaRPr lang="en-GB" dirty="0"/>
          </a:p>
        </p:txBody>
      </p:sp>
      <p:pic>
        <p:nvPicPr>
          <p:cNvPr id="5" name="Picture 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77422" y="3098665"/>
            <a:ext cx="3047722" cy="2605049"/>
          </a:xfrm>
          <a:prstGeom prst="rect">
            <a:avLst/>
          </a:prstGeom>
          <a:solidFill>
            <a:schemeClr val="bg1"/>
          </a:solidFill>
          <a:effectLst>
            <a:outerShdw blurRad="50800" dist="50800" dir="5400000" algn="ctr" rotWithShape="0">
              <a:schemeClr val="bg1"/>
            </a:outerShdw>
          </a:effectLst>
        </p:spPr>
      </p:pic>
      <p:sp>
        <p:nvSpPr>
          <p:cNvPr id="6" name="Text Placeholder 5"/>
          <p:cNvSpPr txBox="1">
            <a:spLocks/>
          </p:cNvSpPr>
          <p:nvPr/>
        </p:nvSpPr>
        <p:spPr>
          <a:xfrm>
            <a:off x="5867400" y="3352800"/>
            <a:ext cx="4419600" cy="1452676"/>
          </a:xfrm>
          <a:prstGeom prst="rect">
            <a:avLst/>
          </a:prstGeom>
          <a:solidFill>
            <a:srgbClr val="F2F2F2"/>
          </a:solid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sz="2000" b="0" dirty="0"/>
              <a:t>Introduce yourself and your role</a:t>
            </a:r>
            <a:endParaRPr lang="en-GB" sz="2000" dirty="0"/>
          </a:p>
        </p:txBody>
      </p:sp>
      <p:sp>
        <p:nvSpPr>
          <p:cNvPr id="2" name="TextBox 1">
            <a:extLst>
              <a:ext uri="{FF2B5EF4-FFF2-40B4-BE49-F238E27FC236}">
                <a16:creationId xmlns:a16="http://schemas.microsoft.com/office/drawing/2014/main" id="{E479FC02-6DA5-C5AE-4794-C848A3C11928}"/>
              </a:ext>
            </a:extLst>
          </p:cNvPr>
          <p:cNvSpPr txBox="1"/>
          <p:nvPr/>
        </p:nvSpPr>
        <p:spPr bwMode="gray">
          <a:xfrm>
            <a:off x="10772517" y="649433"/>
            <a:ext cx="1053723" cy="369332"/>
          </a:xfrm>
          <a:prstGeom prst="rect">
            <a:avLst/>
          </a:prstGeom>
          <a:noFill/>
        </p:spPr>
        <p:txBody>
          <a:bodyPr vert="horz" wrap="square" lIns="0" tIns="0" rIns="0" bIns="0" rtlCol="0">
            <a:spAutoFit/>
          </a:bodyPr>
          <a:lstStyle/>
          <a:p>
            <a:pPr algn="l">
              <a:spcBef>
                <a:spcPts val="600"/>
              </a:spcBef>
            </a:pPr>
            <a:r>
              <a:rPr lang="en-US" sz="2400" b="1" dirty="0">
                <a:solidFill>
                  <a:schemeClr val="accent6"/>
                </a:solidFill>
              </a:rPr>
              <a:t>10mins</a:t>
            </a:r>
          </a:p>
        </p:txBody>
      </p:sp>
      <p:pic>
        <p:nvPicPr>
          <p:cNvPr id="20" name="Picture 19">
            <a:extLst>
              <a:ext uri="{FF2B5EF4-FFF2-40B4-BE49-F238E27FC236}">
                <a16:creationId xmlns:a16="http://schemas.microsoft.com/office/drawing/2014/main" id="{C59A11B9-FF91-EC8F-4867-784EFB2151D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902825" y="399253"/>
            <a:ext cx="869692" cy="869692"/>
          </a:xfrm>
          <a:prstGeom prst="rect">
            <a:avLst/>
          </a:prstGeom>
        </p:spPr>
      </p:pic>
    </p:spTree>
    <p:extLst>
      <p:ext uri="{BB962C8B-B14F-4D97-AF65-F5344CB8AC3E}">
        <p14:creationId xmlns:p14="http://schemas.microsoft.com/office/powerpoint/2010/main" val="286610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7756B6-8C73-7263-C50F-A6BFEE57C81E}"/>
              </a:ext>
            </a:extLst>
          </p:cNvPr>
          <p:cNvSpPr>
            <a:spLocks noGrp="1"/>
          </p:cNvSpPr>
          <p:nvPr>
            <p:ph type="title"/>
          </p:nvPr>
        </p:nvSpPr>
        <p:spPr/>
        <p:txBody>
          <a:bodyPr/>
          <a:lstStyle/>
          <a:p>
            <a:r>
              <a:rPr lang="en-US"/>
              <a:t>Please share you feedback with us! </a:t>
            </a:r>
          </a:p>
        </p:txBody>
      </p:sp>
      <p:grpSp>
        <p:nvGrpSpPr>
          <p:cNvPr id="12" name="Group 11">
            <a:extLst>
              <a:ext uri="{FF2B5EF4-FFF2-40B4-BE49-F238E27FC236}">
                <a16:creationId xmlns:a16="http://schemas.microsoft.com/office/drawing/2014/main" id="{2F0C1E6F-44F3-C226-C6EA-4F3AB161DF65}"/>
              </a:ext>
            </a:extLst>
          </p:cNvPr>
          <p:cNvGrpSpPr/>
          <p:nvPr/>
        </p:nvGrpSpPr>
        <p:grpSpPr>
          <a:xfrm>
            <a:off x="750162" y="1748247"/>
            <a:ext cx="3517140" cy="3805385"/>
            <a:chOff x="457199" y="1748247"/>
            <a:chExt cx="3517140" cy="3805385"/>
          </a:xfrm>
        </p:grpSpPr>
        <p:grpSp>
          <p:nvGrpSpPr>
            <p:cNvPr id="10" name="Group 9">
              <a:extLst>
                <a:ext uri="{FF2B5EF4-FFF2-40B4-BE49-F238E27FC236}">
                  <a16:creationId xmlns:a16="http://schemas.microsoft.com/office/drawing/2014/main" id="{3621DB55-C680-BB4C-5561-051E5A657CE9}"/>
                </a:ext>
              </a:extLst>
            </p:cNvPr>
            <p:cNvGrpSpPr/>
            <p:nvPr/>
          </p:nvGrpSpPr>
          <p:grpSpPr>
            <a:xfrm>
              <a:off x="457199" y="1748247"/>
              <a:ext cx="3517140" cy="3805385"/>
              <a:chOff x="1740659" y="1606205"/>
              <a:chExt cx="3517140" cy="3805385"/>
            </a:xfrm>
          </p:grpSpPr>
          <p:sp>
            <p:nvSpPr>
              <p:cNvPr id="9" name="Rectangle 8">
                <a:extLst>
                  <a:ext uri="{FF2B5EF4-FFF2-40B4-BE49-F238E27FC236}">
                    <a16:creationId xmlns:a16="http://schemas.microsoft.com/office/drawing/2014/main" id="{9C271331-EBC2-CE9B-E703-CC2446BEF529}"/>
                  </a:ext>
                </a:extLst>
              </p:cNvPr>
              <p:cNvSpPr/>
              <p:nvPr/>
            </p:nvSpPr>
            <p:spPr bwMode="gray">
              <a:xfrm>
                <a:off x="1740659" y="1606205"/>
                <a:ext cx="3517140" cy="380538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7" name="TextBox 6">
                <a:extLst>
                  <a:ext uri="{FF2B5EF4-FFF2-40B4-BE49-F238E27FC236}">
                    <a16:creationId xmlns:a16="http://schemas.microsoft.com/office/drawing/2014/main" id="{F3C13233-B07A-EE8D-0303-A8D71305ACA7}"/>
                  </a:ext>
                </a:extLst>
              </p:cNvPr>
              <p:cNvSpPr txBox="1"/>
              <p:nvPr/>
            </p:nvSpPr>
            <p:spPr bwMode="gray">
              <a:xfrm>
                <a:off x="2082569" y="2694934"/>
                <a:ext cx="2833319" cy="2308324"/>
              </a:xfrm>
              <a:prstGeom prst="rect">
                <a:avLst/>
              </a:prstGeom>
              <a:noFill/>
            </p:spPr>
            <p:txBody>
              <a:bodyPr wrap="square">
                <a:spAutoFit/>
              </a:bodyPr>
              <a:lstStyle/>
              <a:p>
                <a:pPr algn="ct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Thank you for attending today’s workshop</a:t>
                </a:r>
                <a:r>
                  <a:rPr lang="en-US">
                    <a:solidFill>
                      <a:schemeClr val="accent6"/>
                    </a:solidFill>
                    <a:latin typeface="Aptos" panose="020B0004020202020204" pitchFamily="34" charset="0"/>
                    <a:ea typeface="Times New Roman" panose="02020603050405020304" pitchFamily="18" charset="0"/>
                    <a:cs typeface="Aptos" panose="020B0004020202020204" pitchFamily="34" charset="0"/>
                  </a:rPr>
                  <a:t>. P</a:t>
                </a: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lease follow the link below or </a:t>
                </a:r>
                <a:r>
                  <a:rPr lang="en-US" sz="1800" b="1">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scan the QR code </a:t>
                </a: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to provide your feedback</a:t>
                </a:r>
                <a:r>
                  <a:rPr lang="en-US">
                    <a:solidFill>
                      <a:schemeClr val="accent6"/>
                    </a:solidFill>
                    <a:latin typeface="Aptos" panose="020B0004020202020204" pitchFamily="34" charset="0"/>
                    <a:ea typeface="Times New Roman" panose="02020603050405020304" pitchFamily="18" charset="0"/>
                    <a:cs typeface="Aptos" panose="020B0004020202020204" pitchFamily="34" charset="0"/>
                  </a:rPr>
                  <a:t>.</a:t>
                </a: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endParaRPr>
              </a:p>
              <a:p>
                <a:pPr algn="ctr"/>
                <a:endParaRPr lang="en-US" u="sng">
                  <a:solidFill>
                    <a:srgbClr val="196ECF"/>
                  </a:solidFill>
                  <a:latin typeface="Aptos" panose="020B0004020202020204" pitchFamily="34" charset="0"/>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endParaRPr>
              </a:p>
              <a:p>
                <a:pPr algn="ctr"/>
                <a:r>
                  <a:rPr lang="en-US" sz="1800" u="sng">
                    <a:solidFill>
                      <a:srgbClr val="196ECF"/>
                    </a:solidFill>
                    <a:effectLst/>
                    <a:latin typeface="Aptos" panose="020B0004020202020204" pitchFamily="34" charset="0"/>
                    <a:ea typeface="Times New Roman" panose="02020603050405020304" pitchFamily="18" charset="0"/>
                    <a:cs typeface="Aptos" panose="020B0004020202020204" pitchFamily="34" charset="0"/>
                  </a:rPr>
                  <a:t>https://forms.office.com/e/aYDwpKvi42</a:t>
                </a:r>
                <a:endParaRPr lang="en-US"/>
              </a:p>
            </p:txBody>
          </p:sp>
        </p:grpSp>
        <p:pic>
          <p:nvPicPr>
            <p:cNvPr id="11" name="Picture 10">
              <a:extLst>
                <a:ext uri="{FF2B5EF4-FFF2-40B4-BE49-F238E27FC236}">
                  <a16:creationId xmlns:a16="http://schemas.microsoft.com/office/drawing/2014/main" id="{A7DBF3FF-29F8-25EE-EB8A-4B3F9DE7369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885617" y="2092823"/>
              <a:ext cx="671642" cy="671642"/>
            </a:xfrm>
            <a:prstGeom prst="rect">
              <a:avLst/>
            </a:prstGeom>
          </p:spPr>
        </p:pic>
      </p:grpSp>
      <p:pic>
        <p:nvPicPr>
          <p:cNvPr id="8" name="Content Placeholder 7">
            <a:extLst>
              <a:ext uri="{FF2B5EF4-FFF2-40B4-BE49-F238E27FC236}">
                <a16:creationId xmlns:a16="http://schemas.microsoft.com/office/drawing/2014/main" id="{372EE1F9-3EB1-D52A-7C38-5BFC66395D83}"/>
              </a:ext>
            </a:extLst>
          </p:cNvPr>
          <p:cNvPicPr>
            <a:picLocks noGrp="1" noChangeAspect="1"/>
          </p:cNvPicPr>
          <p:nvPr>
            <p:ph idx="1"/>
          </p:nvPr>
        </p:nvPicPr>
        <p:blipFill>
          <a:blip r:embed="rId4"/>
          <a:stretch>
            <a:fillRect/>
          </a:stretch>
        </p:blipFill>
        <p:spPr>
          <a:xfrm>
            <a:off x="5790205" y="1622982"/>
            <a:ext cx="3940415" cy="3930650"/>
          </a:xfrm>
        </p:spPr>
      </p:pic>
    </p:spTree>
    <p:extLst>
      <p:ext uri="{BB962C8B-B14F-4D97-AF65-F5344CB8AC3E}">
        <p14:creationId xmlns:p14="http://schemas.microsoft.com/office/powerpoint/2010/main" val="401438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dirty="0"/>
              <a:t>Outputs vs outcomes: Task</a:t>
            </a:r>
          </a:p>
        </p:txBody>
      </p:sp>
      <p:sp>
        <p:nvSpPr>
          <p:cNvPr id="24" name="Rectangle 23">
            <a:extLst>
              <a:ext uri="{FF2B5EF4-FFF2-40B4-BE49-F238E27FC236}">
                <a16:creationId xmlns:a16="http://schemas.microsoft.com/office/drawing/2014/main" id="{919FFE5D-A421-4510-BA61-342F21A32097}"/>
              </a:ext>
            </a:extLst>
          </p:cNvPr>
          <p:cNvSpPr/>
          <p:nvPr/>
        </p:nvSpPr>
        <p:spPr bwMode="gray">
          <a:xfrm>
            <a:off x="457199" y="1531927"/>
            <a:ext cx="2681643" cy="446247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9" name="TextBox 18">
            <a:extLst>
              <a:ext uri="{FF2B5EF4-FFF2-40B4-BE49-F238E27FC236}">
                <a16:creationId xmlns:a16="http://schemas.microsoft.com/office/drawing/2014/main" id="{4C5320E8-80CD-4626-9E6F-54355E0822CA}"/>
              </a:ext>
            </a:extLst>
          </p:cNvPr>
          <p:cNvSpPr txBox="1"/>
          <p:nvPr/>
        </p:nvSpPr>
        <p:spPr bwMode="gray">
          <a:xfrm>
            <a:off x="718725" y="2247721"/>
            <a:ext cx="2158590" cy="3031599"/>
          </a:xfrm>
          <a:prstGeom prst="rect">
            <a:avLst/>
          </a:prstGeom>
          <a:noFill/>
        </p:spPr>
        <p:txBody>
          <a:bodyPr vert="horz" wrap="square" lIns="0" tIns="0" rIns="0" bIns="0" rtlCol="0">
            <a:spAutoFit/>
          </a:bodyPr>
          <a:lstStyle/>
          <a:p>
            <a:pPr algn="ctr">
              <a:spcBef>
                <a:spcPts val="600"/>
              </a:spcBef>
            </a:pPr>
            <a:r>
              <a:rPr lang="en-US" sz="1600" b="1">
                <a:solidFill>
                  <a:schemeClr val="accent6"/>
                </a:solidFill>
              </a:rPr>
              <a:t>Outputs: </a:t>
            </a:r>
            <a:r>
              <a:rPr lang="en-US" sz="1600">
                <a:solidFill>
                  <a:schemeClr val="accent6"/>
                </a:solidFill>
              </a:rPr>
              <a:t>The tangible products or services delivered by the research project (e.g., published articles, completed surveys).</a:t>
            </a:r>
          </a:p>
          <a:p>
            <a:pPr algn="ctr">
              <a:spcBef>
                <a:spcPts val="600"/>
              </a:spcBef>
            </a:pPr>
            <a:r>
              <a:rPr lang="en-US" sz="1600" b="1">
                <a:solidFill>
                  <a:schemeClr val="accent6"/>
                </a:solidFill>
              </a:rPr>
              <a:t>Outcomes: </a:t>
            </a:r>
            <a:r>
              <a:rPr lang="en-US" sz="1600">
                <a:solidFill>
                  <a:schemeClr val="accent6"/>
                </a:solidFill>
              </a:rPr>
              <a:t>The changes or benefits that result from the outputs (e.g., increased awareness, improved practices).</a:t>
            </a:r>
          </a:p>
        </p:txBody>
      </p:sp>
      <p:grpSp>
        <p:nvGrpSpPr>
          <p:cNvPr id="11" name="Group 10">
            <a:extLst>
              <a:ext uri="{FF2B5EF4-FFF2-40B4-BE49-F238E27FC236}">
                <a16:creationId xmlns:a16="http://schemas.microsoft.com/office/drawing/2014/main" id="{425CF415-1245-E306-6A94-22919CFABC21}"/>
              </a:ext>
            </a:extLst>
          </p:cNvPr>
          <p:cNvGrpSpPr/>
          <p:nvPr/>
        </p:nvGrpSpPr>
        <p:grpSpPr>
          <a:xfrm>
            <a:off x="3400369" y="1531927"/>
            <a:ext cx="8172506" cy="3981274"/>
            <a:chOff x="4571431" y="2003960"/>
            <a:chExt cx="13147031" cy="3981274"/>
          </a:xfrm>
        </p:grpSpPr>
        <p:sp>
          <p:nvSpPr>
            <p:cNvPr id="13" name="TextBox 12">
              <a:extLst>
                <a:ext uri="{FF2B5EF4-FFF2-40B4-BE49-F238E27FC236}">
                  <a16:creationId xmlns:a16="http://schemas.microsoft.com/office/drawing/2014/main" id="{8BC6A2F5-9D4B-455E-ABFD-CD664610CB9F}"/>
                </a:ext>
              </a:extLst>
            </p:cNvPr>
            <p:cNvSpPr txBox="1"/>
            <p:nvPr/>
          </p:nvSpPr>
          <p:spPr bwMode="gray">
            <a:xfrm>
              <a:off x="4577004" y="2003960"/>
              <a:ext cx="10705137" cy="246221"/>
            </a:xfrm>
            <a:prstGeom prst="rect">
              <a:avLst/>
            </a:prstGeom>
            <a:noFill/>
          </p:spPr>
          <p:txBody>
            <a:bodyPr vert="horz" wrap="square" lIns="0" tIns="0" rIns="0" bIns="0" rtlCol="0">
              <a:spAutoFit/>
            </a:bodyPr>
            <a:lstStyle/>
            <a:p>
              <a:pPr algn="l">
                <a:spcBef>
                  <a:spcPts val="600"/>
                </a:spcBef>
              </a:pPr>
              <a:r>
                <a:rPr lang="en-US" sz="1600">
                  <a:solidFill>
                    <a:schemeClr val="accent6"/>
                  </a:solidFill>
                </a:rPr>
                <a:t>Assign each of the below statements as either an </a:t>
              </a:r>
              <a:r>
                <a:rPr lang="en-US" sz="1600" b="1">
                  <a:solidFill>
                    <a:schemeClr val="accent6"/>
                  </a:solidFill>
                </a:rPr>
                <a:t>output </a:t>
              </a:r>
              <a:r>
                <a:rPr lang="en-US" sz="1600">
                  <a:solidFill>
                    <a:schemeClr val="accent6"/>
                  </a:solidFill>
                </a:rPr>
                <a:t>or</a:t>
              </a:r>
              <a:r>
                <a:rPr lang="en-US" sz="1600" b="1">
                  <a:solidFill>
                    <a:schemeClr val="accent6"/>
                  </a:solidFill>
                </a:rPr>
                <a:t> outcome</a:t>
              </a:r>
            </a:p>
          </p:txBody>
        </p:sp>
        <p:cxnSp>
          <p:nvCxnSpPr>
            <p:cNvPr id="21" name="Straight Connector 20">
              <a:extLst>
                <a:ext uri="{FF2B5EF4-FFF2-40B4-BE49-F238E27FC236}">
                  <a16:creationId xmlns:a16="http://schemas.microsoft.com/office/drawing/2014/main" id="{F6FF3890-0011-43AF-9EDA-7DAEEDEFA643}"/>
                </a:ext>
              </a:extLst>
            </p:cNvPr>
            <p:cNvCxnSpPr>
              <a:cxnSpLocks/>
            </p:cNvCxnSpPr>
            <p:nvPr/>
          </p:nvCxnSpPr>
          <p:spPr bwMode="gray">
            <a:xfrm>
              <a:off x="4577002" y="2382417"/>
              <a:ext cx="1314146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25EA1-E7FA-4A9F-AB06-19DDEF81C366}"/>
                </a:ext>
              </a:extLst>
            </p:cNvPr>
            <p:cNvSpPr txBox="1"/>
            <p:nvPr/>
          </p:nvSpPr>
          <p:spPr bwMode="gray">
            <a:xfrm>
              <a:off x="4571431" y="2522748"/>
              <a:ext cx="13141458" cy="3462486"/>
            </a:xfrm>
            <a:prstGeom prst="rect">
              <a:avLst/>
            </a:prstGeom>
            <a:noFill/>
          </p:spPr>
          <p:txBody>
            <a:bodyPr vert="horz" wrap="square" lIns="0" tIns="0" rIns="0" bIns="0" numCol="2" rtlCol="0">
              <a:spAutoFit/>
            </a:bodyPr>
            <a:lstStyle/>
            <a:p>
              <a:pPr>
                <a:spcBef>
                  <a:spcPts val="600"/>
                </a:spcBef>
              </a:pPr>
              <a:r>
                <a:rPr lang="en-US" sz="2000"/>
                <a:t>50 surveys were completed by participants.</a:t>
              </a:r>
            </a:p>
            <a:p>
              <a:pPr>
                <a:spcBef>
                  <a:spcPts val="600"/>
                </a:spcBef>
              </a:pPr>
              <a:endParaRPr lang="en-US" sz="2000"/>
            </a:p>
            <a:p>
              <a:pPr>
                <a:spcBef>
                  <a:spcPts val="600"/>
                </a:spcBef>
              </a:pPr>
              <a:r>
                <a:rPr lang="en-US" sz="2000"/>
                <a:t>Increased awareness of the research findings among the community.</a:t>
              </a:r>
            </a:p>
            <a:p>
              <a:pPr>
                <a:spcBef>
                  <a:spcPts val="600"/>
                </a:spcBef>
              </a:pPr>
              <a:endParaRPr lang="en-US" sz="2000"/>
            </a:p>
            <a:p>
              <a:pPr>
                <a:spcBef>
                  <a:spcPts val="600"/>
                </a:spcBef>
              </a:pPr>
              <a:r>
                <a:rPr lang="en-US" sz="2000"/>
                <a:t>A peer-reviewed article was published.</a:t>
              </a:r>
            </a:p>
            <a:p>
              <a:pPr>
                <a:spcBef>
                  <a:spcPts val="600"/>
                </a:spcBef>
              </a:pPr>
              <a:endParaRPr lang="en-US" sz="2000"/>
            </a:p>
            <a:p>
              <a:pPr>
                <a:spcBef>
                  <a:spcPts val="600"/>
                </a:spcBef>
              </a:pPr>
              <a:r>
                <a:rPr lang="en-US" sz="2000"/>
                <a:t>Improved practices in the field based on the research.</a:t>
              </a:r>
            </a:p>
            <a:p>
              <a:pPr>
                <a:spcBef>
                  <a:spcPts val="600"/>
                </a:spcBef>
              </a:pPr>
              <a:endParaRPr lang="en-US" sz="2000"/>
            </a:p>
            <a:p>
              <a:pPr>
                <a:spcBef>
                  <a:spcPts val="600"/>
                </a:spcBef>
              </a:pPr>
              <a:r>
                <a:rPr lang="en-US" sz="2000"/>
                <a:t>A presentation was delivered at a conference.</a:t>
              </a:r>
            </a:p>
            <a:p>
              <a:pPr>
                <a:spcBef>
                  <a:spcPts val="600"/>
                </a:spcBef>
              </a:pPr>
              <a:endParaRPr lang="en-US" sz="2000"/>
            </a:p>
            <a:p>
              <a:pPr>
                <a:spcBef>
                  <a:spcPts val="600"/>
                </a:spcBef>
              </a:pPr>
              <a:r>
                <a:rPr lang="en-US" sz="2000"/>
                <a:t>Participants demonstrated greater understanding of the topic.</a:t>
              </a:r>
            </a:p>
            <a:p>
              <a:pPr>
                <a:spcBef>
                  <a:spcPts val="600"/>
                </a:spcBef>
              </a:pPr>
              <a:endParaRPr lang="en-US" sz="1600"/>
            </a:p>
          </p:txBody>
        </p:sp>
      </p:grpSp>
      <p:pic>
        <p:nvPicPr>
          <p:cNvPr id="3" name="Picture 2">
            <a:extLst>
              <a:ext uri="{FF2B5EF4-FFF2-40B4-BE49-F238E27FC236}">
                <a16:creationId xmlns:a16="http://schemas.microsoft.com/office/drawing/2014/main" id="{E229B2FB-F54D-CBF7-A6CF-ADB8A66FAD9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523700" y="1615504"/>
            <a:ext cx="548640" cy="548640"/>
          </a:xfrm>
          <a:prstGeom prst="rect">
            <a:avLst/>
          </a:prstGeom>
        </p:spPr>
      </p:pic>
    </p:spTree>
    <p:extLst>
      <p:ext uri="{BB962C8B-B14F-4D97-AF65-F5344CB8AC3E}">
        <p14:creationId xmlns:p14="http://schemas.microsoft.com/office/powerpoint/2010/main" val="4889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dirty="0"/>
              <a:t>Outputs vs outcomes: Answers</a:t>
            </a:r>
          </a:p>
        </p:txBody>
      </p:sp>
      <p:sp>
        <p:nvSpPr>
          <p:cNvPr id="24" name="Rectangle 23">
            <a:extLst>
              <a:ext uri="{FF2B5EF4-FFF2-40B4-BE49-F238E27FC236}">
                <a16:creationId xmlns:a16="http://schemas.microsoft.com/office/drawing/2014/main" id="{919FFE5D-A421-4510-BA61-342F21A32097}"/>
              </a:ext>
            </a:extLst>
          </p:cNvPr>
          <p:cNvSpPr/>
          <p:nvPr/>
        </p:nvSpPr>
        <p:spPr bwMode="gray">
          <a:xfrm>
            <a:off x="457199" y="1531927"/>
            <a:ext cx="2681643" cy="446247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9" name="TextBox 18">
            <a:extLst>
              <a:ext uri="{FF2B5EF4-FFF2-40B4-BE49-F238E27FC236}">
                <a16:creationId xmlns:a16="http://schemas.microsoft.com/office/drawing/2014/main" id="{4C5320E8-80CD-4626-9E6F-54355E0822CA}"/>
              </a:ext>
            </a:extLst>
          </p:cNvPr>
          <p:cNvSpPr txBox="1"/>
          <p:nvPr/>
        </p:nvSpPr>
        <p:spPr bwMode="gray">
          <a:xfrm>
            <a:off x="718725" y="2247721"/>
            <a:ext cx="2158590" cy="3031599"/>
          </a:xfrm>
          <a:prstGeom prst="rect">
            <a:avLst/>
          </a:prstGeom>
          <a:noFill/>
        </p:spPr>
        <p:txBody>
          <a:bodyPr vert="horz" wrap="square" lIns="0" tIns="0" rIns="0" bIns="0" rtlCol="0">
            <a:spAutoFit/>
          </a:bodyPr>
          <a:lstStyle/>
          <a:p>
            <a:pPr algn="ctr">
              <a:spcBef>
                <a:spcPts val="600"/>
              </a:spcBef>
            </a:pPr>
            <a:r>
              <a:rPr lang="en-US" sz="1600" b="1">
                <a:solidFill>
                  <a:schemeClr val="accent6"/>
                </a:solidFill>
              </a:rPr>
              <a:t>Outputs: </a:t>
            </a:r>
            <a:r>
              <a:rPr lang="en-US" sz="1600">
                <a:solidFill>
                  <a:schemeClr val="accent6"/>
                </a:solidFill>
              </a:rPr>
              <a:t>The tangible products or services delivered by the research project (e.g., published articles, completed surveys).</a:t>
            </a:r>
          </a:p>
          <a:p>
            <a:pPr algn="ctr">
              <a:spcBef>
                <a:spcPts val="600"/>
              </a:spcBef>
            </a:pPr>
            <a:r>
              <a:rPr lang="en-US" sz="1600" b="1">
                <a:solidFill>
                  <a:schemeClr val="accent6"/>
                </a:solidFill>
              </a:rPr>
              <a:t>Outcomes: </a:t>
            </a:r>
            <a:r>
              <a:rPr lang="en-US" sz="1600">
                <a:solidFill>
                  <a:schemeClr val="accent6"/>
                </a:solidFill>
              </a:rPr>
              <a:t>The changes or benefits that result from the outputs (e.g., increased awareness, improved practices).</a:t>
            </a:r>
          </a:p>
        </p:txBody>
      </p:sp>
      <p:grpSp>
        <p:nvGrpSpPr>
          <p:cNvPr id="11" name="Group 10">
            <a:extLst>
              <a:ext uri="{FF2B5EF4-FFF2-40B4-BE49-F238E27FC236}">
                <a16:creationId xmlns:a16="http://schemas.microsoft.com/office/drawing/2014/main" id="{425CF415-1245-E306-6A94-22919CFABC21}"/>
              </a:ext>
            </a:extLst>
          </p:cNvPr>
          <p:cNvGrpSpPr/>
          <p:nvPr/>
        </p:nvGrpSpPr>
        <p:grpSpPr>
          <a:xfrm>
            <a:off x="3400369" y="1531927"/>
            <a:ext cx="3819581" cy="3611942"/>
            <a:chOff x="4571431" y="2003960"/>
            <a:chExt cx="6144523" cy="3611942"/>
          </a:xfrm>
        </p:grpSpPr>
        <p:sp>
          <p:nvSpPr>
            <p:cNvPr id="13" name="TextBox 12">
              <a:extLst>
                <a:ext uri="{FF2B5EF4-FFF2-40B4-BE49-F238E27FC236}">
                  <a16:creationId xmlns:a16="http://schemas.microsoft.com/office/drawing/2014/main" id="{8BC6A2F5-9D4B-455E-ABFD-CD664610CB9F}"/>
                </a:ext>
              </a:extLst>
            </p:cNvPr>
            <p:cNvSpPr txBox="1"/>
            <p:nvPr/>
          </p:nvSpPr>
          <p:spPr bwMode="gray">
            <a:xfrm>
              <a:off x="4577004" y="2003960"/>
              <a:ext cx="6138950"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Outputs:</a:t>
              </a:r>
            </a:p>
          </p:txBody>
        </p:sp>
        <p:cxnSp>
          <p:nvCxnSpPr>
            <p:cNvPr id="21" name="Straight Connector 20">
              <a:extLst>
                <a:ext uri="{FF2B5EF4-FFF2-40B4-BE49-F238E27FC236}">
                  <a16:creationId xmlns:a16="http://schemas.microsoft.com/office/drawing/2014/main" id="{F6FF3890-0011-43AF-9EDA-7DAEEDEFA643}"/>
                </a:ext>
              </a:extLst>
            </p:cNvPr>
            <p:cNvCxnSpPr>
              <a:cxnSpLocks/>
            </p:cNvCxnSpPr>
            <p:nvPr/>
          </p:nvCxnSpPr>
          <p:spPr bwMode="gray">
            <a:xfrm>
              <a:off x="4577002" y="2382417"/>
              <a:ext cx="613895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25EA1-E7FA-4A9F-AB06-19DDEF81C366}"/>
                </a:ext>
              </a:extLst>
            </p:cNvPr>
            <p:cNvSpPr txBox="1"/>
            <p:nvPr/>
          </p:nvSpPr>
          <p:spPr bwMode="gray">
            <a:xfrm>
              <a:off x="4571431" y="2522748"/>
              <a:ext cx="6138950" cy="3093154"/>
            </a:xfrm>
            <a:prstGeom prst="rect">
              <a:avLst/>
            </a:prstGeom>
            <a:noFill/>
          </p:spPr>
          <p:txBody>
            <a:bodyPr vert="horz" wrap="square" lIns="0" tIns="0" rIns="0" bIns="0" numCol="1" rtlCol="0">
              <a:spAutoFit/>
            </a:bodyPr>
            <a:lstStyle/>
            <a:p>
              <a:pPr>
                <a:spcBef>
                  <a:spcPts val="600"/>
                </a:spcBef>
              </a:pPr>
              <a:r>
                <a:rPr lang="en-US" sz="2000"/>
                <a:t>50 surveys were completed by participants.</a:t>
              </a:r>
            </a:p>
            <a:p>
              <a:pPr>
                <a:spcBef>
                  <a:spcPts val="600"/>
                </a:spcBef>
              </a:pPr>
              <a:endParaRPr lang="en-US" sz="2000"/>
            </a:p>
            <a:p>
              <a:pPr>
                <a:spcBef>
                  <a:spcPts val="600"/>
                </a:spcBef>
              </a:pPr>
              <a:r>
                <a:rPr lang="en-US" sz="2000"/>
                <a:t>A peer-reviewed article was published.</a:t>
              </a:r>
            </a:p>
            <a:p>
              <a:pPr>
                <a:spcBef>
                  <a:spcPts val="600"/>
                </a:spcBef>
              </a:pPr>
              <a:endParaRPr lang="en-US" sz="2000"/>
            </a:p>
            <a:p>
              <a:pPr>
                <a:spcBef>
                  <a:spcPts val="600"/>
                </a:spcBef>
              </a:pPr>
              <a:r>
                <a:rPr lang="en-US" sz="2000"/>
                <a:t>A presentation was delivered at a conference.</a:t>
              </a:r>
            </a:p>
            <a:p>
              <a:pPr>
                <a:spcBef>
                  <a:spcPts val="600"/>
                </a:spcBef>
              </a:pPr>
              <a:endParaRPr lang="en-US" sz="1600"/>
            </a:p>
          </p:txBody>
        </p:sp>
      </p:grpSp>
      <p:pic>
        <p:nvPicPr>
          <p:cNvPr id="3" name="Picture 2">
            <a:extLst>
              <a:ext uri="{FF2B5EF4-FFF2-40B4-BE49-F238E27FC236}">
                <a16:creationId xmlns:a16="http://schemas.microsoft.com/office/drawing/2014/main" id="{E229B2FB-F54D-CBF7-A6CF-ADB8A66FAD9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523700" y="1615504"/>
            <a:ext cx="548640" cy="548640"/>
          </a:xfrm>
          <a:prstGeom prst="rect">
            <a:avLst/>
          </a:prstGeom>
        </p:spPr>
      </p:pic>
      <p:grpSp>
        <p:nvGrpSpPr>
          <p:cNvPr id="5" name="Group 4">
            <a:extLst>
              <a:ext uri="{FF2B5EF4-FFF2-40B4-BE49-F238E27FC236}">
                <a16:creationId xmlns:a16="http://schemas.microsoft.com/office/drawing/2014/main" id="{F3997C97-D98A-E470-7651-EED0DE5A2D51}"/>
              </a:ext>
            </a:extLst>
          </p:cNvPr>
          <p:cNvGrpSpPr/>
          <p:nvPr/>
        </p:nvGrpSpPr>
        <p:grpSpPr>
          <a:xfrm>
            <a:off x="7484940" y="1531927"/>
            <a:ext cx="3819581" cy="4227496"/>
            <a:chOff x="4571431" y="2003960"/>
            <a:chExt cx="6144523" cy="4227496"/>
          </a:xfrm>
        </p:grpSpPr>
        <p:sp>
          <p:nvSpPr>
            <p:cNvPr id="6" name="TextBox 5">
              <a:extLst>
                <a:ext uri="{FF2B5EF4-FFF2-40B4-BE49-F238E27FC236}">
                  <a16:creationId xmlns:a16="http://schemas.microsoft.com/office/drawing/2014/main" id="{CDEECB4E-949C-71EF-0388-D61ABEF70FCD}"/>
                </a:ext>
              </a:extLst>
            </p:cNvPr>
            <p:cNvSpPr txBox="1"/>
            <p:nvPr/>
          </p:nvSpPr>
          <p:spPr bwMode="gray">
            <a:xfrm>
              <a:off x="4577004" y="2003960"/>
              <a:ext cx="6138950"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Outcomes:</a:t>
              </a:r>
            </a:p>
          </p:txBody>
        </p:sp>
        <p:cxnSp>
          <p:nvCxnSpPr>
            <p:cNvPr id="7" name="Straight Connector 6">
              <a:extLst>
                <a:ext uri="{FF2B5EF4-FFF2-40B4-BE49-F238E27FC236}">
                  <a16:creationId xmlns:a16="http://schemas.microsoft.com/office/drawing/2014/main" id="{454A1DBB-09BD-2848-3DDC-BC03344E68DA}"/>
                </a:ext>
              </a:extLst>
            </p:cNvPr>
            <p:cNvCxnSpPr>
              <a:cxnSpLocks/>
            </p:cNvCxnSpPr>
            <p:nvPr/>
          </p:nvCxnSpPr>
          <p:spPr bwMode="gray">
            <a:xfrm>
              <a:off x="4577002" y="2382417"/>
              <a:ext cx="613895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F9D13C-E660-0B45-4FC5-951F13A6A5C1}"/>
                </a:ext>
              </a:extLst>
            </p:cNvPr>
            <p:cNvSpPr txBox="1"/>
            <p:nvPr/>
          </p:nvSpPr>
          <p:spPr bwMode="gray">
            <a:xfrm>
              <a:off x="4571431" y="2522748"/>
              <a:ext cx="6138950" cy="3708708"/>
            </a:xfrm>
            <a:prstGeom prst="rect">
              <a:avLst/>
            </a:prstGeom>
            <a:noFill/>
          </p:spPr>
          <p:txBody>
            <a:bodyPr vert="horz" wrap="square" lIns="0" tIns="0" rIns="0" bIns="0" numCol="1" rtlCol="0">
              <a:spAutoFit/>
            </a:bodyPr>
            <a:lstStyle/>
            <a:p>
              <a:pPr>
                <a:spcBef>
                  <a:spcPts val="600"/>
                </a:spcBef>
              </a:pPr>
              <a:r>
                <a:rPr lang="en-US" sz="2000"/>
                <a:t>Increased awareness of the research findings among the community.</a:t>
              </a:r>
            </a:p>
            <a:p>
              <a:pPr>
                <a:spcBef>
                  <a:spcPts val="600"/>
                </a:spcBef>
              </a:pPr>
              <a:endParaRPr lang="en-US" sz="2000"/>
            </a:p>
            <a:p>
              <a:pPr>
                <a:spcBef>
                  <a:spcPts val="600"/>
                </a:spcBef>
              </a:pPr>
              <a:r>
                <a:rPr lang="en-US" sz="2000"/>
                <a:t>Improved practices in the field based on the research.</a:t>
              </a:r>
            </a:p>
            <a:p>
              <a:pPr>
                <a:spcBef>
                  <a:spcPts val="600"/>
                </a:spcBef>
              </a:pPr>
              <a:endParaRPr lang="en-US" sz="2000"/>
            </a:p>
            <a:p>
              <a:pPr>
                <a:spcBef>
                  <a:spcPts val="600"/>
                </a:spcBef>
              </a:pPr>
              <a:r>
                <a:rPr lang="en-US" sz="2000"/>
                <a:t>Participants demonstrated greater understanding of the topic.</a:t>
              </a:r>
            </a:p>
            <a:p>
              <a:pPr>
                <a:spcBef>
                  <a:spcPts val="600"/>
                </a:spcBef>
              </a:pPr>
              <a:endParaRPr lang="en-US" sz="1600"/>
            </a:p>
          </p:txBody>
        </p:sp>
      </p:grpSp>
    </p:spTree>
    <p:extLst>
      <p:ext uri="{BB962C8B-B14F-4D97-AF65-F5344CB8AC3E}">
        <p14:creationId xmlns:p14="http://schemas.microsoft.com/office/powerpoint/2010/main" val="2137217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141F86-1530-B5A2-0881-24E910F42CA9}"/>
              </a:ext>
            </a:extLst>
          </p:cNvPr>
          <p:cNvSpPr/>
          <p:nvPr/>
        </p:nvSpPr>
        <p:spPr bwMode="gray">
          <a:xfrm>
            <a:off x="457192" y="836910"/>
            <a:ext cx="2410287"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Social return on investment</a:t>
            </a:r>
          </a:p>
        </p:txBody>
      </p:sp>
      <p:sp>
        <p:nvSpPr>
          <p:cNvPr id="8" name="Rectangle 7">
            <a:extLst>
              <a:ext uri="{FF2B5EF4-FFF2-40B4-BE49-F238E27FC236}">
                <a16:creationId xmlns:a16="http://schemas.microsoft.com/office/drawing/2014/main" id="{4CABE0BF-9D69-1BCE-7EB5-397A050F6075}"/>
              </a:ext>
            </a:extLst>
          </p:cNvPr>
          <p:cNvSpPr/>
          <p:nvPr/>
        </p:nvSpPr>
        <p:spPr bwMode="gray">
          <a:xfrm>
            <a:off x="457193" y="1917411"/>
            <a:ext cx="2410286"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Cost effectiveness</a:t>
            </a:r>
          </a:p>
        </p:txBody>
      </p:sp>
      <p:sp>
        <p:nvSpPr>
          <p:cNvPr id="9" name="Rectangle 8">
            <a:extLst>
              <a:ext uri="{FF2B5EF4-FFF2-40B4-BE49-F238E27FC236}">
                <a16:creationId xmlns:a16="http://schemas.microsoft.com/office/drawing/2014/main" id="{21596D5F-BA45-A5E1-1477-23D01A870F29}"/>
              </a:ext>
            </a:extLst>
          </p:cNvPr>
          <p:cNvSpPr/>
          <p:nvPr/>
        </p:nvSpPr>
        <p:spPr bwMode="gray">
          <a:xfrm>
            <a:off x="457193" y="2992695"/>
            <a:ext cx="2410286"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Cost benefit analysis</a:t>
            </a:r>
          </a:p>
        </p:txBody>
      </p:sp>
      <p:sp>
        <p:nvSpPr>
          <p:cNvPr id="10" name="Rectangle 9">
            <a:extLst>
              <a:ext uri="{FF2B5EF4-FFF2-40B4-BE49-F238E27FC236}">
                <a16:creationId xmlns:a16="http://schemas.microsoft.com/office/drawing/2014/main" id="{F5F88E05-383C-90EE-2B1E-666EF2D96241}"/>
              </a:ext>
            </a:extLst>
          </p:cNvPr>
          <p:cNvSpPr/>
          <p:nvPr/>
        </p:nvSpPr>
        <p:spPr bwMode="gray">
          <a:xfrm>
            <a:off x="457200" y="4070589"/>
            <a:ext cx="2410285"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Cost utility analysis</a:t>
            </a:r>
          </a:p>
        </p:txBody>
      </p:sp>
      <p:sp>
        <p:nvSpPr>
          <p:cNvPr id="11" name="Rectangle 10">
            <a:extLst>
              <a:ext uri="{FF2B5EF4-FFF2-40B4-BE49-F238E27FC236}">
                <a16:creationId xmlns:a16="http://schemas.microsoft.com/office/drawing/2014/main" id="{92DD7727-6FFC-81E4-5B7E-16686E8E339B}"/>
              </a:ext>
            </a:extLst>
          </p:cNvPr>
          <p:cNvSpPr/>
          <p:nvPr/>
        </p:nvSpPr>
        <p:spPr bwMode="gray">
          <a:xfrm>
            <a:off x="457200" y="5151090"/>
            <a:ext cx="2410285"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Value for money</a:t>
            </a:r>
          </a:p>
        </p:txBody>
      </p:sp>
      <p:sp>
        <p:nvSpPr>
          <p:cNvPr id="12" name="Rectangle 11">
            <a:extLst>
              <a:ext uri="{FF2B5EF4-FFF2-40B4-BE49-F238E27FC236}">
                <a16:creationId xmlns:a16="http://schemas.microsoft.com/office/drawing/2014/main" id="{5202C98B-B8FF-2DA3-C7F9-EC409B53C52F}"/>
              </a:ext>
            </a:extLst>
          </p:cNvPr>
          <p:cNvSpPr/>
          <p:nvPr/>
        </p:nvSpPr>
        <p:spPr bwMode="gray">
          <a:xfrm>
            <a:off x="5168104" y="2927182"/>
            <a:ext cx="6535819" cy="908822"/>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The optimal use of resources to achieve intended outcomes.</a:t>
            </a:r>
          </a:p>
        </p:txBody>
      </p:sp>
      <p:sp>
        <p:nvSpPr>
          <p:cNvPr id="18" name="Rectangle 17">
            <a:extLst>
              <a:ext uri="{FF2B5EF4-FFF2-40B4-BE49-F238E27FC236}">
                <a16:creationId xmlns:a16="http://schemas.microsoft.com/office/drawing/2014/main" id="{F4983128-94A9-6626-EFD1-A2E89B5FA5F5}"/>
              </a:ext>
            </a:extLst>
          </p:cNvPr>
          <p:cNvSpPr/>
          <p:nvPr/>
        </p:nvSpPr>
        <p:spPr bwMode="gray">
          <a:xfrm>
            <a:off x="5162001" y="4005076"/>
            <a:ext cx="6541922" cy="908822"/>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A framework for measuring non-financial value, particularly social and environmental impact, relative to resources invested.</a:t>
            </a:r>
          </a:p>
        </p:txBody>
      </p:sp>
      <p:sp>
        <p:nvSpPr>
          <p:cNvPr id="25" name="Rectangle 24">
            <a:extLst>
              <a:ext uri="{FF2B5EF4-FFF2-40B4-BE49-F238E27FC236}">
                <a16:creationId xmlns:a16="http://schemas.microsoft.com/office/drawing/2014/main" id="{B3B7B632-EA39-A56F-6CCD-BA0965067318}"/>
              </a:ext>
            </a:extLst>
          </p:cNvPr>
          <p:cNvSpPr/>
          <p:nvPr/>
        </p:nvSpPr>
        <p:spPr bwMode="gray">
          <a:xfrm>
            <a:off x="5165053" y="774005"/>
            <a:ext cx="6541922" cy="903605"/>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Determines the cost of an action relative to the increase in output/outcome (not expressed in monetary units).</a:t>
            </a:r>
          </a:p>
        </p:txBody>
      </p:sp>
      <p:sp>
        <p:nvSpPr>
          <p:cNvPr id="29" name="Rectangle 28">
            <a:extLst>
              <a:ext uri="{FF2B5EF4-FFF2-40B4-BE49-F238E27FC236}">
                <a16:creationId xmlns:a16="http://schemas.microsoft.com/office/drawing/2014/main" id="{6416EF89-FC21-5494-684B-03DC0CD14A2F}"/>
              </a:ext>
            </a:extLst>
          </p:cNvPr>
          <p:cNvSpPr/>
          <p:nvPr/>
        </p:nvSpPr>
        <p:spPr bwMode="gray">
          <a:xfrm>
            <a:off x="5162000" y="5082970"/>
            <a:ext cx="6541923" cy="903606"/>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Compares the relative costs and outcomes (in non-monetary terms) of two or more courses of action.</a:t>
            </a:r>
          </a:p>
        </p:txBody>
      </p:sp>
      <p:sp>
        <p:nvSpPr>
          <p:cNvPr id="32" name="Rectangle 31">
            <a:extLst>
              <a:ext uri="{FF2B5EF4-FFF2-40B4-BE49-F238E27FC236}">
                <a16:creationId xmlns:a16="http://schemas.microsoft.com/office/drawing/2014/main" id="{3688266A-D24C-0A85-6B12-17E8DE97E974}"/>
              </a:ext>
            </a:extLst>
          </p:cNvPr>
          <p:cNvSpPr/>
          <p:nvPr/>
        </p:nvSpPr>
        <p:spPr bwMode="gray">
          <a:xfrm>
            <a:off x="5165053" y="1864743"/>
            <a:ext cx="6541923" cy="903606"/>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Compares the total costs of a </a:t>
            </a:r>
            <a:r>
              <a:rPr lang="en-US" sz="1400" err="1">
                <a:solidFill>
                  <a:schemeClr val="tx1"/>
                </a:solidFill>
              </a:rPr>
              <a:t>programme</a:t>
            </a:r>
            <a:r>
              <a:rPr lang="en-US" sz="1400">
                <a:solidFill>
                  <a:schemeClr val="tx1"/>
                </a:solidFill>
              </a:rPr>
              <a:t>/project with its benefits, using a common metric (most commonly monetary units), which enables you to calculate the net cost or benefit associated with the </a:t>
            </a:r>
            <a:r>
              <a:rPr lang="en-US" sz="1400" err="1">
                <a:solidFill>
                  <a:schemeClr val="tx1"/>
                </a:solidFill>
              </a:rPr>
              <a:t>programme</a:t>
            </a:r>
            <a:r>
              <a:rPr lang="en-US" sz="1400">
                <a:solidFill>
                  <a:schemeClr val="tx1"/>
                </a:solidFill>
              </a:rPr>
              <a:t>.</a:t>
            </a:r>
          </a:p>
        </p:txBody>
      </p:sp>
      <p:sp>
        <p:nvSpPr>
          <p:cNvPr id="39" name="TextBox 38">
            <a:extLst>
              <a:ext uri="{FF2B5EF4-FFF2-40B4-BE49-F238E27FC236}">
                <a16:creationId xmlns:a16="http://schemas.microsoft.com/office/drawing/2014/main" id="{6F5A74E0-D6DD-332E-82C5-6DD3EB73F379}"/>
              </a:ext>
            </a:extLst>
          </p:cNvPr>
          <p:cNvSpPr txBox="1"/>
          <p:nvPr/>
        </p:nvSpPr>
        <p:spPr bwMode="gray">
          <a:xfrm>
            <a:off x="4724952" y="967665"/>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1</a:t>
            </a:r>
          </a:p>
        </p:txBody>
      </p:sp>
      <p:sp>
        <p:nvSpPr>
          <p:cNvPr id="40" name="TextBox 39">
            <a:extLst>
              <a:ext uri="{FF2B5EF4-FFF2-40B4-BE49-F238E27FC236}">
                <a16:creationId xmlns:a16="http://schemas.microsoft.com/office/drawing/2014/main" id="{C42A563C-6405-BF01-3A2F-1BAAE9D2ED20}"/>
              </a:ext>
            </a:extLst>
          </p:cNvPr>
          <p:cNvSpPr txBox="1"/>
          <p:nvPr/>
        </p:nvSpPr>
        <p:spPr bwMode="gray">
          <a:xfrm>
            <a:off x="4724951" y="2074526"/>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2</a:t>
            </a:r>
          </a:p>
        </p:txBody>
      </p:sp>
      <p:sp>
        <p:nvSpPr>
          <p:cNvPr id="41" name="TextBox 40">
            <a:extLst>
              <a:ext uri="{FF2B5EF4-FFF2-40B4-BE49-F238E27FC236}">
                <a16:creationId xmlns:a16="http://schemas.microsoft.com/office/drawing/2014/main" id="{72278AE4-6AB8-9089-3C21-EA019824AEFB}"/>
              </a:ext>
            </a:extLst>
          </p:cNvPr>
          <p:cNvSpPr txBox="1"/>
          <p:nvPr/>
        </p:nvSpPr>
        <p:spPr bwMode="gray">
          <a:xfrm>
            <a:off x="4724951" y="3071814"/>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3</a:t>
            </a:r>
          </a:p>
        </p:txBody>
      </p:sp>
      <p:sp>
        <p:nvSpPr>
          <p:cNvPr id="42" name="TextBox 41">
            <a:extLst>
              <a:ext uri="{FF2B5EF4-FFF2-40B4-BE49-F238E27FC236}">
                <a16:creationId xmlns:a16="http://schemas.microsoft.com/office/drawing/2014/main" id="{350C61AE-3F84-CB9E-9739-462EDA8493F5}"/>
              </a:ext>
            </a:extLst>
          </p:cNvPr>
          <p:cNvSpPr txBox="1"/>
          <p:nvPr/>
        </p:nvSpPr>
        <p:spPr bwMode="gray">
          <a:xfrm>
            <a:off x="4724951" y="4157402"/>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4</a:t>
            </a:r>
          </a:p>
        </p:txBody>
      </p:sp>
      <p:sp>
        <p:nvSpPr>
          <p:cNvPr id="43" name="TextBox 42">
            <a:extLst>
              <a:ext uri="{FF2B5EF4-FFF2-40B4-BE49-F238E27FC236}">
                <a16:creationId xmlns:a16="http://schemas.microsoft.com/office/drawing/2014/main" id="{60FB5E58-952B-74CD-A4EC-A859839A09E6}"/>
              </a:ext>
            </a:extLst>
          </p:cNvPr>
          <p:cNvSpPr txBox="1"/>
          <p:nvPr/>
        </p:nvSpPr>
        <p:spPr bwMode="gray">
          <a:xfrm>
            <a:off x="4724951" y="5218398"/>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5</a:t>
            </a:r>
          </a:p>
        </p:txBody>
      </p:sp>
      <p:pic>
        <p:nvPicPr>
          <p:cNvPr id="44" name="Picture 43">
            <a:extLst>
              <a:ext uri="{FF2B5EF4-FFF2-40B4-BE49-F238E27FC236}">
                <a16:creationId xmlns:a16="http://schemas.microsoft.com/office/drawing/2014/main" id="{17BFC121-429F-262B-1C10-EBF3CDF54F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754774" y="2297815"/>
            <a:ext cx="2082876" cy="2082876"/>
          </a:xfrm>
          <a:prstGeom prst="rect">
            <a:avLst/>
          </a:prstGeom>
        </p:spPr>
      </p:pic>
      <p:sp>
        <p:nvSpPr>
          <p:cNvPr id="2" name="Title 2">
            <a:extLst>
              <a:ext uri="{FF2B5EF4-FFF2-40B4-BE49-F238E27FC236}">
                <a16:creationId xmlns:a16="http://schemas.microsoft.com/office/drawing/2014/main" id="{98A5A216-7A08-10A8-1383-4F872668FBAC}"/>
              </a:ext>
            </a:extLst>
          </p:cNvPr>
          <p:cNvSpPr>
            <a:spLocks noGrp="1"/>
          </p:cNvSpPr>
          <p:nvPr>
            <p:ph type="title"/>
          </p:nvPr>
        </p:nvSpPr>
        <p:spPr>
          <a:xfrm>
            <a:off x="457192" y="310470"/>
            <a:ext cx="9601200" cy="304699"/>
          </a:xfrm>
        </p:spPr>
        <p:txBody>
          <a:bodyPr/>
          <a:lstStyle/>
          <a:p>
            <a:r>
              <a:rPr lang="en-GB"/>
              <a:t>Quiz – match the term with the description (slide 5 for answers)</a:t>
            </a:r>
            <a:endParaRPr lang="en-US"/>
          </a:p>
        </p:txBody>
      </p:sp>
    </p:spTree>
    <p:extLst>
      <p:ext uri="{BB962C8B-B14F-4D97-AF65-F5344CB8AC3E}">
        <p14:creationId xmlns:p14="http://schemas.microsoft.com/office/powerpoint/2010/main" val="223903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141F86-1530-B5A2-0881-24E910F42CA9}"/>
              </a:ext>
            </a:extLst>
          </p:cNvPr>
          <p:cNvSpPr/>
          <p:nvPr/>
        </p:nvSpPr>
        <p:spPr bwMode="gray">
          <a:xfrm>
            <a:off x="457192" y="836910"/>
            <a:ext cx="2410287"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Social return on investment</a:t>
            </a:r>
          </a:p>
        </p:txBody>
      </p:sp>
      <p:sp>
        <p:nvSpPr>
          <p:cNvPr id="8" name="Rectangle 7">
            <a:extLst>
              <a:ext uri="{FF2B5EF4-FFF2-40B4-BE49-F238E27FC236}">
                <a16:creationId xmlns:a16="http://schemas.microsoft.com/office/drawing/2014/main" id="{4CABE0BF-9D69-1BCE-7EB5-397A050F6075}"/>
              </a:ext>
            </a:extLst>
          </p:cNvPr>
          <p:cNvSpPr/>
          <p:nvPr/>
        </p:nvSpPr>
        <p:spPr bwMode="gray">
          <a:xfrm>
            <a:off x="457193" y="1917411"/>
            <a:ext cx="2410286"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Cost effectiveness</a:t>
            </a:r>
          </a:p>
        </p:txBody>
      </p:sp>
      <p:sp>
        <p:nvSpPr>
          <p:cNvPr id="9" name="Rectangle 8">
            <a:extLst>
              <a:ext uri="{FF2B5EF4-FFF2-40B4-BE49-F238E27FC236}">
                <a16:creationId xmlns:a16="http://schemas.microsoft.com/office/drawing/2014/main" id="{21596D5F-BA45-A5E1-1477-23D01A870F29}"/>
              </a:ext>
            </a:extLst>
          </p:cNvPr>
          <p:cNvSpPr/>
          <p:nvPr/>
        </p:nvSpPr>
        <p:spPr bwMode="gray">
          <a:xfrm>
            <a:off x="457193" y="2992695"/>
            <a:ext cx="2410286"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Cost benefit analysis</a:t>
            </a:r>
          </a:p>
        </p:txBody>
      </p:sp>
      <p:sp>
        <p:nvSpPr>
          <p:cNvPr id="10" name="Rectangle 9">
            <a:extLst>
              <a:ext uri="{FF2B5EF4-FFF2-40B4-BE49-F238E27FC236}">
                <a16:creationId xmlns:a16="http://schemas.microsoft.com/office/drawing/2014/main" id="{F5F88E05-383C-90EE-2B1E-666EF2D96241}"/>
              </a:ext>
            </a:extLst>
          </p:cNvPr>
          <p:cNvSpPr/>
          <p:nvPr/>
        </p:nvSpPr>
        <p:spPr bwMode="gray">
          <a:xfrm>
            <a:off x="457200" y="4070589"/>
            <a:ext cx="2410285"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Cost utility analysis</a:t>
            </a:r>
          </a:p>
        </p:txBody>
      </p:sp>
      <p:sp>
        <p:nvSpPr>
          <p:cNvPr id="11" name="Rectangle 10">
            <a:extLst>
              <a:ext uri="{FF2B5EF4-FFF2-40B4-BE49-F238E27FC236}">
                <a16:creationId xmlns:a16="http://schemas.microsoft.com/office/drawing/2014/main" id="{92DD7727-6FFC-81E4-5B7E-16686E8E339B}"/>
              </a:ext>
            </a:extLst>
          </p:cNvPr>
          <p:cNvSpPr/>
          <p:nvPr/>
        </p:nvSpPr>
        <p:spPr bwMode="gray">
          <a:xfrm>
            <a:off x="457200" y="5151090"/>
            <a:ext cx="2410285" cy="777797"/>
          </a:xfrm>
          <a:prstGeom prst="rect">
            <a:avLst/>
          </a:prstGeom>
          <a:solidFill>
            <a:srgbClr val="FAF8F2"/>
          </a:solidFill>
          <a:ln w="6350" cap="rnd"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6"/>
                </a:solidFill>
                <a:effectLst/>
                <a:uLnTx/>
                <a:uFillTx/>
                <a:latin typeface="Arial" panose="020B0604020202020204"/>
                <a:ea typeface="+mn-ea"/>
                <a:cs typeface="+mn-cs"/>
              </a:rPr>
              <a:t>Value for money</a:t>
            </a:r>
          </a:p>
        </p:txBody>
      </p:sp>
      <p:sp>
        <p:nvSpPr>
          <p:cNvPr id="2" name="Equals 1">
            <a:extLst>
              <a:ext uri="{FF2B5EF4-FFF2-40B4-BE49-F238E27FC236}">
                <a16:creationId xmlns:a16="http://schemas.microsoft.com/office/drawing/2014/main" id="{DADC6DFA-7B0C-A01B-418F-594DE4EF2FE3}"/>
              </a:ext>
            </a:extLst>
          </p:cNvPr>
          <p:cNvSpPr/>
          <p:nvPr/>
        </p:nvSpPr>
        <p:spPr bwMode="gray">
          <a:xfrm>
            <a:off x="2978454" y="1017527"/>
            <a:ext cx="850214" cy="416562"/>
          </a:xfrm>
          <a:prstGeom prst="mathEqual">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 name="Equals 3">
            <a:extLst>
              <a:ext uri="{FF2B5EF4-FFF2-40B4-BE49-F238E27FC236}">
                <a16:creationId xmlns:a16="http://schemas.microsoft.com/office/drawing/2014/main" id="{9BD5D758-BC40-5F4F-379D-56D6F9844A48}"/>
              </a:ext>
            </a:extLst>
          </p:cNvPr>
          <p:cNvSpPr/>
          <p:nvPr/>
        </p:nvSpPr>
        <p:spPr bwMode="gray">
          <a:xfrm>
            <a:off x="2978454" y="2095420"/>
            <a:ext cx="850214" cy="416562"/>
          </a:xfrm>
          <a:prstGeom prst="mathEqual">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 name="Equals 5">
            <a:extLst>
              <a:ext uri="{FF2B5EF4-FFF2-40B4-BE49-F238E27FC236}">
                <a16:creationId xmlns:a16="http://schemas.microsoft.com/office/drawing/2014/main" id="{2A54231C-8BF8-095A-3337-CD3F0642E773}"/>
              </a:ext>
            </a:extLst>
          </p:cNvPr>
          <p:cNvSpPr/>
          <p:nvPr/>
        </p:nvSpPr>
        <p:spPr bwMode="gray">
          <a:xfrm>
            <a:off x="2978454" y="3170190"/>
            <a:ext cx="850214" cy="416562"/>
          </a:xfrm>
          <a:prstGeom prst="mathEqual">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7" name="Equals 6">
            <a:extLst>
              <a:ext uri="{FF2B5EF4-FFF2-40B4-BE49-F238E27FC236}">
                <a16:creationId xmlns:a16="http://schemas.microsoft.com/office/drawing/2014/main" id="{7F605C7A-4466-EA96-625B-2C7C2B2B2D27}"/>
              </a:ext>
            </a:extLst>
          </p:cNvPr>
          <p:cNvSpPr/>
          <p:nvPr/>
        </p:nvSpPr>
        <p:spPr bwMode="gray">
          <a:xfrm>
            <a:off x="2978454" y="4248791"/>
            <a:ext cx="850214" cy="416562"/>
          </a:xfrm>
          <a:prstGeom prst="mathEqual">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Equals 12">
            <a:extLst>
              <a:ext uri="{FF2B5EF4-FFF2-40B4-BE49-F238E27FC236}">
                <a16:creationId xmlns:a16="http://schemas.microsoft.com/office/drawing/2014/main" id="{B687C9D7-45B2-28F8-1E28-243FB982F97F}"/>
              </a:ext>
            </a:extLst>
          </p:cNvPr>
          <p:cNvSpPr/>
          <p:nvPr/>
        </p:nvSpPr>
        <p:spPr bwMode="gray">
          <a:xfrm>
            <a:off x="2978454" y="5327392"/>
            <a:ext cx="850214" cy="416562"/>
          </a:xfrm>
          <a:prstGeom prst="mathEqual">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23" name="Group 22">
            <a:extLst>
              <a:ext uri="{FF2B5EF4-FFF2-40B4-BE49-F238E27FC236}">
                <a16:creationId xmlns:a16="http://schemas.microsoft.com/office/drawing/2014/main" id="{809F81EF-DE91-5DE3-756E-8C54EE5DA525}"/>
              </a:ext>
            </a:extLst>
          </p:cNvPr>
          <p:cNvGrpSpPr/>
          <p:nvPr/>
        </p:nvGrpSpPr>
        <p:grpSpPr>
          <a:xfrm>
            <a:off x="3939636" y="5083870"/>
            <a:ext cx="7086242" cy="903606"/>
            <a:chOff x="3939636" y="5083870"/>
            <a:chExt cx="7086242" cy="903606"/>
          </a:xfrm>
        </p:grpSpPr>
        <p:sp>
          <p:nvSpPr>
            <p:cNvPr id="32" name="Rectangle 31">
              <a:extLst>
                <a:ext uri="{FF2B5EF4-FFF2-40B4-BE49-F238E27FC236}">
                  <a16:creationId xmlns:a16="http://schemas.microsoft.com/office/drawing/2014/main" id="{3688266A-D24C-0A85-6B12-17E8DE97E974}"/>
                </a:ext>
              </a:extLst>
            </p:cNvPr>
            <p:cNvSpPr/>
            <p:nvPr/>
          </p:nvSpPr>
          <p:spPr bwMode="gray">
            <a:xfrm>
              <a:off x="4483955" y="5083870"/>
              <a:ext cx="6541923" cy="903606"/>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The optimal use of resources to achieve intended outcomes.</a:t>
              </a:r>
            </a:p>
          </p:txBody>
        </p:sp>
        <p:sp>
          <p:nvSpPr>
            <p:cNvPr id="16" name="TextBox 15">
              <a:extLst>
                <a:ext uri="{FF2B5EF4-FFF2-40B4-BE49-F238E27FC236}">
                  <a16:creationId xmlns:a16="http://schemas.microsoft.com/office/drawing/2014/main" id="{B6328CD0-116C-55D4-37CD-652B6EC559EE}"/>
                </a:ext>
              </a:extLst>
            </p:cNvPr>
            <p:cNvSpPr txBox="1"/>
            <p:nvPr/>
          </p:nvSpPr>
          <p:spPr bwMode="gray">
            <a:xfrm>
              <a:off x="3939636" y="5266169"/>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3</a:t>
              </a:r>
            </a:p>
          </p:txBody>
        </p:sp>
      </p:grpSp>
      <p:grpSp>
        <p:nvGrpSpPr>
          <p:cNvPr id="3" name="Group 2">
            <a:extLst>
              <a:ext uri="{FF2B5EF4-FFF2-40B4-BE49-F238E27FC236}">
                <a16:creationId xmlns:a16="http://schemas.microsoft.com/office/drawing/2014/main" id="{C0D7455B-E50C-0F88-D994-B234C67BD6BC}"/>
              </a:ext>
            </a:extLst>
          </p:cNvPr>
          <p:cNvGrpSpPr/>
          <p:nvPr/>
        </p:nvGrpSpPr>
        <p:grpSpPr>
          <a:xfrm>
            <a:off x="3939635" y="771397"/>
            <a:ext cx="7086244" cy="908822"/>
            <a:chOff x="3939635" y="771397"/>
            <a:chExt cx="7086244" cy="908822"/>
          </a:xfrm>
        </p:grpSpPr>
        <p:sp>
          <p:nvSpPr>
            <p:cNvPr id="12" name="Rectangle 11">
              <a:extLst>
                <a:ext uri="{FF2B5EF4-FFF2-40B4-BE49-F238E27FC236}">
                  <a16:creationId xmlns:a16="http://schemas.microsoft.com/office/drawing/2014/main" id="{5202C98B-B8FF-2DA3-C7F9-EC409B53C52F}"/>
                </a:ext>
              </a:extLst>
            </p:cNvPr>
            <p:cNvSpPr/>
            <p:nvPr/>
          </p:nvSpPr>
          <p:spPr bwMode="gray">
            <a:xfrm>
              <a:off x="4490060" y="771397"/>
              <a:ext cx="6535819" cy="908822"/>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A framework for measuring non-financial value, particularly social and environmental impact, relative to resources invested.</a:t>
              </a:r>
            </a:p>
          </p:txBody>
        </p:sp>
        <p:sp>
          <p:nvSpPr>
            <p:cNvPr id="17" name="TextBox 16">
              <a:extLst>
                <a:ext uri="{FF2B5EF4-FFF2-40B4-BE49-F238E27FC236}">
                  <a16:creationId xmlns:a16="http://schemas.microsoft.com/office/drawing/2014/main" id="{294741AF-43BF-E73C-CAAD-0BA6230A7546}"/>
                </a:ext>
              </a:extLst>
            </p:cNvPr>
            <p:cNvSpPr txBox="1"/>
            <p:nvPr/>
          </p:nvSpPr>
          <p:spPr bwMode="gray">
            <a:xfrm>
              <a:off x="3939635" y="973388"/>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4</a:t>
              </a:r>
            </a:p>
          </p:txBody>
        </p:sp>
      </p:grpSp>
      <p:grpSp>
        <p:nvGrpSpPr>
          <p:cNvPr id="28" name="Group 27">
            <a:extLst>
              <a:ext uri="{FF2B5EF4-FFF2-40B4-BE49-F238E27FC236}">
                <a16:creationId xmlns:a16="http://schemas.microsoft.com/office/drawing/2014/main" id="{B2345BB6-19ED-3051-60CE-D21EB060182F}"/>
              </a:ext>
            </a:extLst>
          </p:cNvPr>
          <p:cNvGrpSpPr/>
          <p:nvPr/>
        </p:nvGrpSpPr>
        <p:grpSpPr>
          <a:xfrm>
            <a:off x="3974320" y="2977197"/>
            <a:ext cx="7051559" cy="903605"/>
            <a:chOff x="3974320" y="2977197"/>
            <a:chExt cx="7051559" cy="903605"/>
          </a:xfrm>
        </p:grpSpPr>
        <p:sp>
          <p:nvSpPr>
            <p:cNvPr id="15" name="TextBox 14">
              <a:extLst>
                <a:ext uri="{FF2B5EF4-FFF2-40B4-BE49-F238E27FC236}">
                  <a16:creationId xmlns:a16="http://schemas.microsoft.com/office/drawing/2014/main" id="{B523EFF1-FEDE-71E9-FA61-DB7728DE9A69}"/>
                </a:ext>
              </a:extLst>
            </p:cNvPr>
            <p:cNvSpPr txBox="1"/>
            <p:nvPr/>
          </p:nvSpPr>
          <p:spPr bwMode="gray">
            <a:xfrm>
              <a:off x="3974320" y="3170190"/>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2</a:t>
              </a:r>
            </a:p>
          </p:txBody>
        </p:sp>
        <p:sp>
          <p:nvSpPr>
            <p:cNvPr id="25" name="Rectangle 24">
              <a:extLst>
                <a:ext uri="{FF2B5EF4-FFF2-40B4-BE49-F238E27FC236}">
                  <a16:creationId xmlns:a16="http://schemas.microsoft.com/office/drawing/2014/main" id="{B3B7B632-EA39-A56F-6CCD-BA0965067318}"/>
                </a:ext>
              </a:extLst>
            </p:cNvPr>
            <p:cNvSpPr/>
            <p:nvPr/>
          </p:nvSpPr>
          <p:spPr bwMode="gray">
            <a:xfrm>
              <a:off x="4483957" y="2977197"/>
              <a:ext cx="6541922" cy="903605"/>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Compares the total costs of a </a:t>
              </a:r>
              <a:r>
                <a:rPr lang="en-US" sz="1400" err="1">
                  <a:solidFill>
                    <a:schemeClr val="tx1"/>
                  </a:solidFill>
                </a:rPr>
                <a:t>programme</a:t>
              </a:r>
              <a:r>
                <a:rPr lang="en-US" sz="1400">
                  <a:solidFill>
                    <a:schemeClr val="tx1"/>
                  </a:solidFill>
                </a:rPr>
                <a:t>/project with its benefits, using a common metric (most commonly monetary units), which enables you to calculate the net cost or benefit associated with the </a:t>
              </a:r>
              <a:r>
                <a:rPr lang="en-US" sz="1400" err="1">
                  <a:solidFill>
                    <a:schemeClr val="tx1"/>
                  </a:solidFill>
                </a:rPr>
                <a:t>programme</a:t>
              </a:r>
              <a:r>
                <a:rPr lang="en-US" sz="1400">
                  <a:solidFill>
                    <a:schemeClr val="tx1"/>
                  </a:solidFill>
                </a:rPr>
                <a:t>.</a:t>
              </a:r>
            </a:p>
          </p:txBody>
        </p:sp>
      </p:grpSp>
      <p:grpSp>
        <p:nvGrpSpPr>
          <p:cNvPr id="27" name="Group 26">
            <a:extLst>
              <a:ext uri="{FF2B5EF4-FFF2-40B4-BE49-F238E27FC236}">
                <a16:creationId xmlns:a16="http://schemas.microsoft.com/office/drawing/2014/main" id="{6745B1D6-B0E9-B88E-8C30-271F3FB30CD3}"/>
              </a:ext>
            </a:extLst>
          </p:cNvPr>
          <p:cNvGrpSpPr/>
          <p:nvPr/>
        </p:nvGrpSpPr>
        <p:grpSpPr>
          <a:xfrm>
            <a:off x="3974320" y="1856955"/>
            <a:ext cx="7057662" cy="908822"/>
            <a:chOff x="3974320" y="1856955"/>
            <a:chExt cx="7057662" cy="908822"/>
          </a:xfrm>
        </p:grpSpPr>
        <p:sp>
          <p:nvSpPr>
            <p:cNvPr id="18" name="Rectangle 17">
              <a:extLst>
                <a:ext uri="{FF2B5EF4-FFF2-40B4-BE49-F238E27FC236}">
                  <a16:creationId xmlns:a16="http://schemas.microsoft.com/office/drawing/2014/main" id="{F4983128-94A9-6626-EFD1-A2E89B5FA5F5}"/>
                </a:ext>
              </a:extLst>
            </p:cNvPr>
            <p:cNvSpPr/>
            <p:nvPr/>
          </p:nvSpPr>
          <p:spPr bwMode="gray">
            <a:xfrm>
              <a:off x="4490060" y="1856955"/>
              <a:ext cx="6541922" cy="908822"/>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Compares the relative costs and outcomes (in non-monetary terms) of two or more courses of action.</a:t>
              </a:r>
            </a:p>
          </p:txBody>
        </p:sp>
        <p:sp>
          <p:nvSpPr>
            <p:cNvPr id="19" name="TextBox 18">
              <a:extLst>
                <a:ext uri="{FF2B5EF4-FFF2-40B4-BE49-F238E27FC236}">
                  <a16:creationId xmlns:a16="http://schemas.microsoft.com/office/drawing/2014/main" id="{22CB3F9C-AFD3-A4AC-316F-D3097961DF0B}"/>
                </a:ext>
              </a:extLst>
            </p:cNvPr>
            <p:cNvSpPr txBox="1"/>
            <p:nvPr/>
          </p:nvSpPr>
          <p:spPr bwMode="gray">
            <a:xfrm>
              <a:off x="3974320" y="2070309"/>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5</a:t>
              </a:r>
            </a:p>
          </p:txBody>
        </p:sp>
      </p:grpSp>
      <p:sp>
        <p:nvSpPr>
          <p:cNvPr id="24" name="Title 2">
            <a:extLst>
              <a:ext uri="{FF2B5EF4-FFF2-40B4-BE49-F238E27FC236}">
                <a16:creationId xmlns:a16="http://schemas.microsoft.com/office/drawing/2014/main" id="{5C5C7E76-A8F0-C65B-D48E-9895FBE6B11C}"/>
              </a:ext>
            </a:extLst>
          </p:cNvPr>
          <p:cNvSpPr>
            <a:spLocks noGrp="1"/>
          </p:cNvSpPr>
          <p:nvPr>
            <p:ph type="title"/>
          </p:nvPr>
        </p:nvSpPr>
        <p:spPr>
          <a:xfrm>
            <a:off x="457192" y="310470"/>
            <a:ext cx="9601200" cy="304699"/>
          </a:xfrm>
        </p:spPr>
        <p:txBody>
          <a:bodyPr/>
          <a:lstStyle/>
          <a:p>
            <a:r>
              <a:rPr lang="en-GB"/>
              <a:t>Quiz – answers</a:t>
            </a:r>
            <a:endParaRPr lang="en-US"/>
          </a:p>
        </p:txBody>
      </p:sp>
      <p:grpSp>
        <p:nvGrpSpPr>
          <p:cNvPr id="30" name="Group 29">
            <a:extLst>
              <a:ext uri="{FF2B5EF4-FFF2-40B4-BE49-F238E27FC236}">
                <a16:creationId xmlns:a16="http://schemas.microsoft.com/office/drawing/2014/main" id="{48D787C9-E54B-F62C-18C5-D0510C173012}"/>
              </a:ext>
            </a:extLst>
          </p:cNvPr>
          <p:cNvGrpSpPr/>
          <p:nvPr/>
        </p:nvGrpSpPr>
        <p:grpSpPr>
          <a:xfrm>
            <a:off x="3974320" y="4005269"/>
            <a:ext cx="7051559" cy="903606"/>
            <a:chOff x="3974320" y="4005269"/>
            <a:chExt cx="7051559" cy="903606"/>
          </a:xfrm>
        </p:grpSpPr>
        <p:sp>
          <p:nvSpPr>
            <p:cNvPr id="29" name="Rectangle 28">
              <a:extLst>
                <a:ext uri="{FF2B5EF4-FFF2-40B4-BE49-F238E27FC236}">
                  <a16:creationId xmlns:a16="http://schemas.microsoft.com/office/drawing/2014/main" id="{6416EF89-FC21-5494-684B-03DC0CD14A2F}"/>
                </a:ext>
              </a:extLst>
            </p:cNvPr>
            <p:cNvSpPr/>
            <p:nvPr/>
          </p:nvSpPr>
          <p:spPr bwMode="gray">
            <a:xfrm>
              <a:off x="4483956" y="4005269"/>
              <a:ext cx="6541923" cy="903606"/>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400">
                  <a:solidFill>
                    <a:schemeClr val="tx1"/>
                  </a:solidFill>
                </a:rPr>
                <a:t>Determines the cost of an action relative to the increase in output/outcome (not expressed in monetary units).</a:t>
              </a:r>
            </a:p>
          </p:txBody>
        </p:sp>
        <p:sp>
          <p:nvSpPr>
            <p:cNvPr id="26" name="TextBox 25">
              <a:extLst>
                <a:ext uri="{FF2B5EF4-FFF2-40B4-BE49-F238E27FC236}">
                  <a16:creationId xmlns:a16="http://schemas.microsoft.com/office/drawing/2014/main" id="{713299BD-2A25-6ECA-A025-BF0D98752ADC}"/>
                </a:ext>
              </a:extLst>
            </p:cNvPr>
            <p:cNvSpPr txBox="1"/>
            <p:nvPr/>
          </p:nvSpPr>
          <p:spPr bwMode="gray">
            <a:xfrm>
              <a:off x="3974320" y="4166288"/>
              <a:ext cx="363985" cy="492443"/>
            </a:xfrm>
            <a:prstGeom prst="rect">
              <a:avLst/>
            </a:prstGeom>
            <a:noFill/>
          </p:spPr>
          <p:txBody>
            <a:bodyPr vert="horz" wrap="square" lIns="0" tIns="0" rIns="0" bIns="0" rtlCol="0">
              <a:spAutoFit/>
            </a:bodyPr>
            <a:lstStyle/>
            <a:p>
              <a:pPr algn="ctr">
                <a:spcBef>
                  <a:spcPts val="600"/>
                </a:spcBef>
              </a:pPr>
              <a:r>
                <a:rPr lang="en-US" sz="3200" b="1">
                  <a:solidFill>
                    <a:schemeClr val="accent6"/>
                  </a:solidFill>
                </a:rPr>
                <a:t>1</a:t>
              </a:r>
            </a:p>
          </p:txBody>
        </p:sp>
      </p:grpSp>
    </p:spTree>
    <p:extLst>
      <p:ext uri="{BB962C8B-B14F-4D97-AF65-F5344CB8AC3E}">
        <p14:creationId xmlns:p14="http://schemas.microsoft.com/office/powerpoint/2010/main" val="2174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F82AB87-7641-445F-AEC6-BC95D6EA7F5C}"/>
              </a:ext>
            </a:extLst>
          </p:cNvPr>
          <p:cNvSpPr txBox="1"/>
          <p:nvPr/>
        </p:nvSpPr>
        <p:spPr bwMode="gray">
          <a:xfrm>
            <a:off x="951722" y="1564040"/>
            <a:ext cx="4591885" cy="236988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It is best practice and will make your life much easier</a:t>
            </a: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to plan and build the foundation of your evaluation </a:t>
            </a:r>
            <a:r>
              <a:rPr kumimoji="0" lang="en-US" sz="1400" b="1" i="0" u="sng" strike="noStrike" kern="1200" cap="none" spc="0" normalizeH="0" baseline="0" noProof="0">
                <a:ln>
                  <a:noFill/>
                </a:ln>
                <a:solidFill>
                  <a:srgbClr val="5A5A5A"/>
                </a:solidFill>
                <a:effectLst/>
                <a:uLnTx/>
                <a:uFillTx/>
                <a:latin typeface="Arial" panose="020B0604020202020204"/>
                <a:ea typeface="+mn-ea"/>
                <a:cs typeface="+mn-cs"/>
              </a:rPr>
              <a:t>before</a:t>
            </a: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 you start your </a:t>
            </a:r>
            <a:r>
              <a:rPr lang="en-US" sz="1400">
                <a:solidFill>
                  <a:srgbClr val="5A5A5A"/>
                </a:solidFill>
                <a:latin typeface="Arial" panose="020B0604020202020204"/>
              </a:rPr>
              <a:t>project</a:t>
            </a: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Your plan should cover activities that help you to: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Ensure key stakeholders are on side, aware of the process and realistic expectations are set</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400">
                <a:solidFill>
                  <a:srgbClr val="5A5A5A"/>
                </a:solidFill>
                <a:latin typeface="Arial" panose="020B0604020202020204"/>
              </a:rPr>
              <a:t>Work with owners of existing data and local analysts</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Ensure data collection mechanisms are in place to allow you to record activity and agreed outcomes as they happen.</a:t>
            </a:r>
          </a:p>
        </p:txBody>
      </p:sp>
      <p:cxnSp>
        <p:nvCxnSpPr>
          <p:cNvPr id="18" name="Straight Connector 17">
            <a:extLst>
              <a:ext uri="{FF2B5EF4-FFF2-40B4-BE49-F238E27FC236}">
                <a16:creationId xmlns:a16="http://schemas.microsoft.com/office/drawing/2014/main" id="{0EA2093C-FBF8-4AAF-92D9-8262740369F0}"/>
              </a:ext>
            </a:extLst>
          </p:cNvPr>
          <p:cNvCxnSpPr/>
          <p:nvPr/>
        </p:nvCxnSpPr>
        <p:spPr bwMode="gray">
          <a:xfrm>
            <a:off x="6096000" y="1258888"/>
            <a:ext cx="0" cy="2125014"/>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591C7BE7-CB66-4B61-B7B8-5E3045D2E53F}"/>
              </a:ext>
            </a:extLst>
          </p:cNvPr>
          <p:cNvSpPr/>
          <p:nvPr/>
        </p:nvSpPr>
        <p:spPr bwMode="gray">
          <a:xfrm>
            <a:off x="1" y="4053049"/>
            <a:ext cx="1255411" cy="1944914"/>
          </a:xfrm>
          <a:custGeom>
            <a:avLst/>
            <a:gdLst>
              <a:gd name="connsiteX0" fmla="*/ 0 w 1255411"/>
              <a:gd name="connsiteY0" fmla="*/ 0 h 1944914"/>
              <a:gd name="connsiteX1" fmla="*/ 1230604 w 1255411"/>
              <a:gd name="connsiteY1" fmla="*/ 0 h 1944914"/>
              <a:gd name="connsiteX2" fmla="*/ 1160225 w 1255411"/>
              <a:gd name="connsiteY2" fmla="*/ 115846 h 1944914"/>
              <a:gd name="connsiteX3" fmla="*/ 948212 w 1255411"/>
              <a:gd name="connsiteY3" fmla="*/ 953151 h 1944914"/>
              <a:gd name="connsiteX4" fmla="*/ 1248213 w 1255411"/>
              <a:gd name="connsiteY4" fmla="*/ 1935288 h 1944914"/>
              <a:gd name="connsiteX5" fmla="*/ 1255411 w 1255411"/>
              <a:gd name="connsiteY5" fmla="*/ 1944914 h 1944914"/>
              <a:gd name="connsiteX6" fmla="*/ 0 w 1255411"/>
              <a:gd name="connsiteY6" fmla="*/ 1944914 h 1944914"/>
              <a:gd name="connsiteX7" fmla="*/ 0 w 1255411"/>
              <a:gd name="connsiteY7" fmla="*/ 0 h 194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411" h="1944914">
                <a:moveTo>
                  <a:pt x="0" y="0"/>
                </a:moveTo>
                <a:lnTo>
                  <a:pt x="1230604" y="0"/>
                </a:lnTo>
                <a:lnTo>
                  <a:pt x="1160225" y="115846"/>
                </a:lnTo>
                <a:cubicBezTo>
                  <a:pt x="1025015" y="364746"/>
                  <a:pt x="948212" y="649979"/>
                  <a:pt x="948212" y="953151"/>
                </a:cubicBezTo>
                <a:cubicBezTo>
                  <a:pt x="948212" y="1316957"/>
                  <a:pt x="1058808" y="1654932"/>
                  <a:pt x="1248213" y="1935288"/>
                </a:cubicBezTo>
                <a:lnTo>
                  <a:pt x="1255411" y="1944914"/>
                </a:lnTo>
                <a:lnTo>
                  <a:pt x="0" y="1944914"/>
                </a:lnTo>
                <a:lnTo>
                  <a:pt x="0" y="0"/>
                </a:lnTo>
                <a:close/>
              </a:path>
            </a:pathLst>
          </a:custGeom>
          <a:solidFill>
            <a:srgbClr val="D9F6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A611DD46-E8B7-4134-A879-3C5FA5A75271}"/>
              </a:ext>
            </a:extLst>
          </p:cNvPr>
          <p:cNvSpPr/>
          <p:nvPr/>
        </p:nvSpPr>
        <p:spPr bwMode="gray">
          <a:xfrm>
            <a:off x="286330" y="4053049"/>
            <a:ext cx="11905672" cy="1944914"/>
          </a:xfrm>
          <a:custGeom>
            <a:avLst/>
            <a:gdLst>
              <a:gd name="connsiteX0" fmla="*/ 24808 w 8037767"/>
              <a:gd name="connsiteY0" fmla="*/ 0 h 1944914"/>
              <a:gd name="connsiteX1" fmla="*/ 8037767 w 8037767"/>
              <a:gd name="connsiteY1" fmla="*/ 0 h 1944914"/>
              <a:gd name="connsiteX2" fmla="*/ 8037767 w 8037767"/>
              <a:gd name="connsiteY2" fmla="*/ 1944914 h 1944914"/>
              <a:gd name="connsiteX3" fmla="*/ 0 w 8037767"/>
              <a:gd name="connsiteY3" fmla="*/ 1944914 h 1944914"/>
              <a:gd name="connsiteX4" fmla="*/ 7198 w 8037767"/>
              <a:gd name="connsiteY4" fmla="*/ 1935288 h 1944914"/>
              <a:gd name="connsiteX5" fmla="*/ 307199 w 8037767"/>
              <a:gd name="connsiteY5" fmla="*/ 953151 h 1944914"/>
              <a:gd name="connsiteX6" fmla="*/ 95186 w 8037767"/>
              <a:gd name="connsiteY6" fmla="*/ 115846 h 1944914"/>
              <a:gd name="connsiteX7" fmla="*/ 24808 w 8037767"/>
              <a:gd name="connsiteY7" fmla="*/ 0 h 194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7767" h="1944914">
                <a:moveTo>
                  <a:pt x="24808" y="0"/>
                </a:moveTo>
                <a:lnTo>
                  <a:pt x="8037767" y="0"/>
                </a:lnTo>
                <a:lnTo>
                  <a:pt x="8037767" y="1944914"/>
                </a:lnTo>
                <a:lnTo>
                  <a:pt x="0" y="1944914"/>
                </a:lnTo>
                <a:lnTo>
                  <a:pt x="7198" y="1935288"/>
                </a:lnTo>
                <a:cubicBezTo>
                  <a:pt x="196603" y="1654932"/>
                  <a:pt x="307199" y="1316957"/>
                  <a:pt x="307199" y="953151"/>
                </a:cubicBezTo>
                <a:cubicBezTo>
                  <a:pt x="307199" y="649979"/>
                  <a:pt x="230396" y="364746"/>
                  <a:pt x="95186" y="115846"/>
                </a:cubicBezTo>
                <a:lnTo>
                  <a:pt x="24808" y="0"/>
                </a:lnTo>
                <a:close/>
              </a:path>
            </a:pathLst>
          </a:custGeom>
          <a:solidFill>
            <a:srgbClr val="D9F6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2" name="Graphic 31">
            <a:extLst>
              <a:ext uri="{FF2B5EF4-FFF2-40B4-BE49-F238E27FC236}">
                <a16:creationId xmlns:a16="http://schemas.microsoft.com/office/drawing/2014/main" id="{B83BBF82-57E4-4F49-84DA-B94B0933DEF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1677538" y="4424195"/>
            <a:ext cx="357743" cy="357743"/>
          </a:xfrm>
          <a:prstGeom prst="rect">
            <a:avLst/>
          </a:prstGeom>
        </p:spPr>
      </p:pic>
      <p:sp>
        <p:nvSpPr>
          <p:cNvPr id="30" name="TextBox 29">
            <a:extLst>
              <a:ext uri="{FF2B5EF4-FFF2-40B4-BE49-F238E27FC236}">
                <a16:creationId xmlns:a16="http://schemas.microsoft.com/office/drawing/2014/main" id="{8464693E-582E-4235-8F6B-50396891AF67}"/>
              </a:ext>
            </a:extLst>
          </p:cNvPr>
          <p:cNvSpPr txBox="1"/>
          <p:nvPr/>
        </p:nvSpPr>
        <p:spPr bwMode="gray">
          <a:xfrm>
            <a:off x="2070987" y="4427195"/>
            <a:ext cx="8050026" cy="553998"/>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a:ln>
                  <a:noFill/>
                </a:ln>
                <a:solidFill>
                  <a:srgbClr val="002677"/>
                </a:solidFill>
                <a:effectLst/>
                <a:uLnTx/>
                <a:uFillTx/>
                <a:latin typeface="Arial" panose="020B0604020202020204"/>
                <a:ea typeface="+mn-ea"/>
                <a:cs typeface="+mn-cs"/>
              </a:rPr>
              <a:t>The ultimate purpose of collecting data is to provide a basis for action or a recommendation</a:t>
            </a:r>
          </a:p>
        </p:txBody>
      </p:sp>
      <p:pic>
        <p:nvPicPr>
          <p:cNvPr id="33" name="Graphic 32">
            <a:extLst>
              <a:ext uri="{FF2B5EF4-FFF2-40B4-BE49-F238E27FC236}">
                <a16:creationId xmlns:a16="http://schemas.microsoft.com/office/drawing/2014/main" id="{7BC237A0-EFAF-4F3A-AF30-14339C670A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rot="10800000">
            <a:off x="10156719" y="4419598"/>
            <a:ext cx="357743" cy="357743"/>
          </a:xfrm>
          <a:prstGeom prst="rect">
            <a:avLst/>
          </a:prstGeom>
        </p:spPr>
      </p:pic>
      <p:sp>
        <p:nvSpPr>
          <p:cNvPr id="4" name="TextBox 3">
            <a:extLst>
              <a:ext uri="{FF2B5EF4-FFF2-40B4-BE49-F238E27FC236}">
                <a16:creationId xmlns:a16="http://schemas.microsoft.com/office/drawing/2014/main" id="{74CFFDCA-5954-D814-389B-84FA5C3EDBE2}"/>
              </a:ext>
            </a:extLst>
          </p:cNvPr>
          <p:cNvSpPr txBox="1"/>
          <p:nvPr/>
        </p:nvSpPr>
        <p:spPr bwMode="gray">
          <a:xfrm>
            <a:off x="6525556" y="1564040"/>
            <a:ext cx="4022371"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D9F6FA"/>
              </a:buClr>
              <a:buSzTx/>
              <a:buFontTx/>
              <a:buNone/>
              <a:tabLst/>
              <a:defRPr/>
            </a:pPr>
            <a:r>
              <a:rPr kumimoji="0" lang="en-US" sz="1400" b="1" i="0" u="none" strike="noStrike" kern="1200" cap="none" spc="0" normalizeH="0" baseline="0" noProof="0">
                <a:ln>
                  <a:noFill/>
                </a:ln>
                <a:solidFill>
                  <a:schemeClr val="accent6"/>
                </a:solidFill>
                <a:effectLst/>
                <a:uLnTx/>
                <a:uFillTx/>
                <a:latin typeface="Arial" panose="020B0604020202020204"/>
                <a:ea typeface="+mn-ea"/>
                <a:cs typeface="+mn-cs"/>
              </a:rPr>
              <a:t>Start your project early</a:t>
            </a:r>
          </a:p>
          <a:p>
            <a:pPr marR="0" lvl="0" algn="l" defTabSz="914400" rtl="0" eaLnBrk="1" fontAlgn="auto" latinLnBrk="0" hangingPunct="1">
              <a:lnSpc>
                <a:spcPct val="100000"/>
              </a:lnSpc>
              <a:spcBef>
                <a:spcPts val="0"/>
              </a:spcBef>
              <a:spcAft>
                <a:spcPts val="0"/>
              </a:spcAft>
              <a:buClr>
                <a:schemeClr val="tx1"/>
              </a:buClr>
              <a:buSzTx/>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
                <a:schemeClr val="tx1"/>
              </a:buClr>
              <a:buSzTx/>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Integrate the evaluation plan into the project design to give your project the best chance of </a:t>
            </a:r>
            <a:r>
              <a:rPr kumimoji="0" lang="en-US" sz="1400" b="0" i="0" u="none" strike="noStrike" kern="1200" cap="none" spc="0" normalizeH="0" baseline="0" noProof="0" err="1">
                <a:ln>
                  <a:noFill/>
                </a:ln>
                <a:solidFill>
                  <a:srgbClr val="5A5A5A"/>
                </a:solidFill>
                <a:effectLst/>
                <a:uLnTx/>
                <a:uFillTx/>
                <a:latin typeface="Arial" panose="020B0604020202020204"/>
                <a:ea typeface="+mn-ea"/>
                <a:cs typeface="+mn-cs"/>
              </a:rPr>
              <a:t>realising</a:t>
            </a: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 and measuring its outcomes.</a:t>
            </a:r>
          </a:p>
        </p:txBody>
      </p:sp>
      <p:sp>
        <p:nvSpPr>
          <p:cNvPr id="7" name="Title 3">
            <a:extLst>
              <a:ext uri="{FF2B5EF4-FFF2-40B4-BE49-F238E27FC236}">
                <a16:creationId xmlns:a16="http://schemas.microsoft.com/office/drawing/2014/main" id="{622FD306-36D3-ED68-1B8A-82608A3DFC5E}"/>
              </a:ext>
            </a:extLst>
          </p:cNvPr>
          <p:cNvSpPr txBox="1">
            <a:spLocks noGrp="1"/>
          </p:cNvSpPr>
          <p:nvPr>
            <p:ph type="title"/>
          </p:nvPr>
        </p:nvSpPr>
        <p:spPr bwMode="gray">
          <a:xfrm>
            <a:off x="457200" y="555625"/>
            <a:ext cx="9601200" cy="304800"/>
          </a:xfrm>
          <a:prstGeom prst="rect">
            <a:avLst/>
          </a:prstGeom>
        </p:spPr>
        <p:txBody>
          <a:bodyPr/>
          <a:lstStyle>
            <a:lvl1pPr algn="l" defTabSz="914400" rtl="0" eaLnBrk="1" latinLnBrk="0" hangingPunct="1">
              <a:lnSpc>
                <a:spcPct val="90000"/>
              </a:lnSpc>
              <a:spcBef>
                <a:spcPct val="0"/>
              </a:spcBef>
              <a:buNone/>
              <a:defRPr sz="2200" b="1" kern="1200">
                <a:solidFill>
                  <a:schemeClr val="bg1"/>
                </a:solidFill>
                <a:latin typeface="+mj-lt"/>
                <a:ea typeface="+mj-ea"/>
                <a:cs typeface="+mj-cs"/>
              </a:defRPr>
            </a:lvl1pPr>
          </a:lstStyle>
          <a:p>
            <a:r>
              <a:rPr lang="en-GB">
                <a:solidFill>
                  <a:schemeClr val="accent6"/>
                </a:solidFill>
              </a:rPr>
              <a:t>When to start your evaluation and begin recording data</a:t>
            </a:r>
            <a:endParaRPr lang="en-US">
              <a:solidFill>
                <a:schemeClr val="accent6"/>
              </a:solidFill>
            </a:endParaRPr>
          </a:p>
        </p:txBody>
      </p:sp>
      <p:pic>
        <p:nvPicPr>
          <p:cNvPr id="8" name="Picture 7">
            <a:extLst>
              <a:ext uri="{FF2B5EF4-FFF2-40B4-BE49-F238E27FC236}">
                <a16:creationId xmlns:a16="http://schemas.microsoft.com/office/drawing/2014/main" id="{760C91E5-E865-91AB-8FDA-BC39696468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996729" y="403224"/>
            <a:ext cx="609601" cy="609601"/>
          </a:xfrm>
          <a:prstGeom prst="rect">
            <a:avLst/>
          </a:prstGeom>
        </p:spPr>
      </p:pic>
      <p:grpSp>
        <p:nvGrpSpPr>
          <p:cNvPr id="9" name="Group 8">
            <a:extLst>
              <a:ext uri="{FF2B5EF4-FFF2-40B4-BE49-F238E27FC236}">
                <a16:creationId xmlns:a16="http://schemas.microsoft.com/office/drawing/2014/main" id="{C5BE02FB-D923-ADA8-D253-4BAF14EDB15D}"/>
              </a:ext>
            </a:extLst>
          </p:cNvPr>
          <p:cNvGrpSpPr/>
          <p:nvPr/>
        </p:nvGrpSpPr>
        <p:grpSpPr>
          <a:xfrm>
            <a:off x="10626838" y="346164"/>
            <a:ext cx="1104787" cy="1825448"/>
            <a:chOff x="10626839" y="510450"/>
            <a:chExt cx="1104787" cy="1825448"/>
          </a:xfrm>
        </p:grpSpPr>
        <p:pic>
          <p:nvPicPr>
            <p:cNvPr id="10" name="Picture 9">
              <a:extLst>
                <a:ext uri="{FF2B5EF4-FFF2-40B4-BE49-F238E27FC236}">
                  <a16:creationId xmlns:a16="http://schemas.microsoft.com/office/drawing/2014/main" id="{57AC7CC9-4CF9-6312-32FC-39E3C85DD30A}"/>
                </a:ext>
              </a:extLst>
            </p:cNvPr>
            <p:cNvPicPr>
              <a:picLocks noChangeAspect="1"/>
            </p:cNvPicPr>
            <p:nvPr/>
          </p:nvPicPr>
          <p:blipFill>
            <a:blip r:embed="rId5"/>
            <a:stretch>
              <a:fillRect/>
            </a:stretch>
          </p:blipFill>
          <p:spPr>
            <a:xfrm>
              <a:off x="10626839" y="510450"/>
              <a:ext cx="1104786" cy="1104786"/>
            </a:xfrm>
            <a:prstGeom prst="rect">
              <a:avLst/>
            </a:prstGeom>
          </p:spPr>
        </p:pic>
        <p:sp>
          <p:nvSpPr>
            <p:cNvPr id="11" name="TextBox 10">
              <a:extLst>
                <a:ext uri="{FF2B5EF4-FFF2-40B4-BE49-F238E27FC236}">
                  <a16:creationId xmlns:a16="http://schemas.microsoft.com/office/drawing/2014/main" id="{B3E293C1-B59B-30F5-87C6-05EF6B5084B4}"/>
                </a:ext>
              </a:extLst>
            </p:cNvPr>
            <p:cNvSpPr txBox="1"/>
            <p:nvPr/>
          </p:nvSpPr>
          <p:spPr bwMode="gray">
            <a:xfrm>
              <a:off x="10626839" y="1920400"/>
              <a:ext cx="1104787" cy="415498"/>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900" b="0" i="1" u="none" strike="noStrike" kern="0" cap="none" spc="0" normalizeH="0" baseline="0" noProof="0">
                  <a:ln>
                    <a:noFill/>
                  </a:ln>
                  <a:solidFill>
                    <a:srgbClr val="5A5A5A"/>
                  </a:solidFill>
                  <a:effectLst/>
                  <a:uLnTx/>
                  <a:uFillTx/>
                </a:rPr>
                <a:t>See ‘Start with Why’ in the </a:t>
              </a:r>
              <a:r>
                <a:rPr kumimoji="0" lang="en-US" sz="900" b="0" i="1" u="none" strike="noStrike" kern="0" cap="none" spc="0" normalizeH="0" baseline="0" noProof="0">
                  <a:ln>
                    <a:noFill/>
                  </a:ln>
                  <a:solidFill>
                    <a:srgbClr val="5A5A5A"/>
                  </a:solidFill>
                  <a:effectLst/>
                  <a:uLnTx/>
                  <a:uFillTx/>
                  <a:hlinkClick r:id="rId6"/>
                </a:rPr>
                <a:t>Evaluation Toolkit </a:t>
              </a:r>
              <a:endParaRPr kumimoji="0" lang="en-US" sz="900" b="0" i="1" u="none" strike="noStrike" kern="0" cap="none" spc="0" normalizeH="0" baseline="0" noProof="0">
                <a:ln>
                  <a:noFill/>
                </a:ln>
                <a:solidFill>
                  <a:srgbClr val="5A5A5A"/>
                </a:solidFill>
                <a:effectLst/>
                <a:uLnTx/>
                <a:uFillTx/>
              </a:endParaRPr>
            </a:p>
          </p:txBody>
        </p:sp>
        <p:cxnSp>
          <p:nvCxnSpPr>
            <p:cNvPr id="17" name="Straight Arrow Connector 16">
              <a:extLst>
                <a:ext uri="{FF2B5EF4-FFF2-40B4-BE49-F238E27FC236}">
                  <a16:creationId xmlns:a16="http://schemas.microsoft.com/office/drawing/2014/main" id="{553E2BF8-0A8B-A55C-53CE-F9C75B01E557}"/>
                </a:ext>
              </a:extLst>
            </p:cNvPr>
            <p:cNvCxnSpPr>
              <a:cxnSpLocks/>
              <a:endCxn id="10" idx="2"/>
            </p:cNvCxnSpPr>
            <p:nvPr/>
          </p:nvCxnSpPr>
          <p:spPr bwMode="gray">
            <a:xfrm flipV="1">
              <a:off x="11179232" y="1615236"/>
              <a:ext cx="0" cy="232037"/>
            </a:xfrm>
            <a:prstGeom prst="straightConnector1">
              <a:avLst/>
            </a:prstGeom>
            <a:noFill/>
            <a:ln w="19050" cap="rnd" cmpd="sng" algn="ctr">
              <a:solidFill>
                <a:srgbClr val="FF612B"/>
              </a:solidFill>
              <a:prstDash val="solid"/>
              <a:round/>
              <a:headEnd w="lg" len="med"/>
              <a:tailEnd type="triangle"/>
            </a:ln>
            <a:effectLst/>
          </p:spPr>
        </p:cxnSp>
      </p:grpSp>
      <p:sp>
        <p:nvSpPr>
          <p:cNvPr id="2" name="Text Placeholder 2">
            <a:extLst>
              <a:ext uri="{FF2B5EF4-FFF2-40B4-BE49-F238E27FC236}">
                <a16:creationId xmlns:a16="http://schemas.microsoft.com/office/drawing/2014/main" id="{358F6873-4C1A-F84D-DA10-8F78BFCF1FBF}"/>
              </a:ext>
            </a:extLst>
          </p:cNvPr>
          <p:cNvSpPr txBox="1">
            <a:spLocks/>
          </p:cNvSpPr>
          <p:nvPr/>
        </p:nvSpPr>
        <p:spPr>
          <a:xfrm>
            <a:off x="5114925" y="5221431"/>
            <a:ext cx="2981325" cy="228518"/>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accent6"/>
                </a:solidFill>
              </a:rPr>
              <a:t>W. Edwards Deming</a:t>
            </a:r>
          </a:p>
        </p:txBody>
      </p:sp>
    </p:spTree>
    <p:extLst>
      <p:ext uri="{BB962C8B-B14F-4D97-AF65-F5344CB8AC3E}">
        <p14:creationId xmlns:p14="http://schemas.microsoft.com/office/powerpoint/2010/main" val="102665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5775-A37B-64C2-7041-38DE0AF4A162}"/>
              </a:ext>
            </a:extLst>
          </p:cNvPr>
          <p:cNvSpPr>
            <a:spLocks noGrp="1"/>
          </p:cNvSpPr>
          <p:nvPr>
            <p:ph type="title"/>
          </p:nvPr>
        </p:nvSpPr>
        <p:spPr>
          <a:xfrm>
            <a:off x="457199" y="555639"/>
            <a:ext cx="9601200" cy="304699"/>
          </a:xfrm>
        </p:spPr>
        <p:txBody>
          <a:bodyPr wrap="square" anchor="t">
            <a:normAutofit/>
          </a:bodyPr>
          <a:lstStyle/>
          <a:p>
            <a:r>
              <a:rPr lang="en-US" dirty="0"/>
              <a:t>Planning your evaluation</a:t>
            </a:r>
          </a:p>
        </p:txBody>
      </p:sp>
      <p:grpSp>
        <p:nvGrpSpPr>
          <p:cNvPr id="9" name="Group 8">
            <a:extLst>
              <a:ext uri="{FF2B5EF4-FFF2-40B4-BE49-F238E27FC236}">
                <a16:creationId xmlns:a16="http://schemas.microsoft.com/office/drawing/2014/main" id="{10E9514D-62D0-B696-BA40-D293680AB268}"/>
              </a:ext>
            </a:extLst>
          </p:cNvPr>
          <p:cNvGrpSpPr/>
          <p:nvPr/>
        </p:nvGrpSpPr>
        <p:grpSpPr>
          <a:xfrm>
            <a:off x="457200" y="3205905"/>
            <a:ext cx="11274425" cy="1154762"/>
            <a:chOff x="457200" y="3205905"/>
            <a:chExt cx="11274425" cy="1154762"/>
          </a:xfrm>
        </p:grpSpPr>
        <p:cxnSp>
          <p:nvCxnSpPr>
            <p:cNvPr id="5" name="Straight Connector 4">
              <a:extLst>
                <a:ext uri="{FF2B5EF4-FFF2-40B4-BE49-F238E27FC236}">
                  <a16:creationId xmlns:a16="http://schemas.microsoft.com/office/drawing/2014/main" id="{31D9479E-F37A-59D5-2C49-252B4A77ACCF}"/>
                </a:ext>
              </a:extLst>
            </p:cNvPr>
            <p:cNvCxnSpPr/>
            <p:nvPr/>
          </p:nvCxnSpPr>
          <p:spPr bwMode="gray">
            <a:xfrm>
              <a:off x="457200" y="3704115"/>
              <a:ext cx="11274425" cy="0"/>
            </a:xfrm>
            <a:prstGeom prst="line">
              <a:avLst/>
            </a:prstGeom>
            <a:ln w="19050" cap="rnd">
              <a:solidFill>
                <a:schemeClr val="accent6"/>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99890D3-2117-3A26-4217-6FE9F46A5E68}"/>
                </a:ext>
              </a:extLst>
            </p:cNvPr>
            <p:cNvGrpSpPr/>
            <p:nvPr/>
          </p:nvGrpSpPr>
          <p:grpSpPr>
            <a:xfrm>
              <a:off x="7755358" y="3205905"/>
              <a:ext cx="152400" cy="575680"/>
              <a:chOff x="7755358" y="3205905"/>
              <a:chExt cx="152400" cy="575680"/>
            </a:xfrm>
          </p:grpSpPr>
          <p:cxnSp>
            <p:nvCxnSpPr>
              <p:cNvPr id="19" name="Straight Connector 18">
                <a:extLst>
                  <a:ext uri="{FF2B5EF4-FFF2-40B4-BE49-F238E27FC236}">
                    <a16:creationId xmlns:a16="http://schemas.microsoft.com/office/drawing/2014/main" id="{207625B2-B8E6-6FD1-D57C-ABF7AD5EBAB6}"/>
                  </a:ext>
                </a:extLst>
              </p:cNvPr>
              <p:cNvCxnSpPr>
                <a:cxnSpLocks/>
              </p:cNvCxnSpPr>
              <p:nvPr/>
            </p:nvCxnSpPr>
            <p:spPr bwMode="gray">
              <a:xfrm>
                <a:off x="7831558" y="3205905"/>
                <a:ext cx="0" cy="473761"/>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E0C9C85-A46E-8B8F-9610-1FE60CC07E35}"/>
                  </a:ext>
                </a:extLst>
              </p:cNvPr>
              <p:cNvSpPr/>
              <p:nvPr/>
            </p:nvSpPr>
            <p:spPr bwMode="gray">
              <a:xfrm>
                <a:off x="7755358" y="3629185"/>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cxnSp>
          <p:nvCxnSpPr>
            <p:cNvPr id="22" name="Straight Connector 21">
              <a:extLst>
                <a:ext uri="{FF2B5EF4-FFF2-40B4-BE49-F238E27FC236}">
                  <a16:creationId xmlns:a16="http://schemas.microsoft.com/office/drawing/2014/main" id="{C39CF6C6-9BAC-4318-DB89-A0B4B35FA8E9}"/>
                </a:ext>
              </a:extLst>
            </p:cNvPr>
            <p:cNvCxnSpPr>
              <a:cxnSpLocks/>
            </p:cNvCxnSpPr>
            <p:nvPr/>
          </p:nvCxnSpPr>
          <p:spPr bwMode="gray">
            <a:xfrm flipV="1">
              <a:off x="2377709" y="3805360"/>
              <a:ext cx="0" cy="555307"/>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9E7CBA-8592-9FA8-1397-5923F9D59495}"/>
                </a:ext>
              </a:extLst>
            </p:cNvPr>
            <p:cNvGrpSpPr/>
            <p:nvPr/>
          </p:nvGrpSpPr>
          <p:grpSpPr>
            <a:xfrm flipV="1">
              <a:off x="5957561" y="3627915"/>
              <a:ext cx="152400" cy="657225"/>
              <a:chOff x="1882140" y="3198495"/>
              <a:chExt cx="152400" cy="657225"/>
            </a:xfrm>
          </p:grpSpPr>
          <p:cxnSp>
            <p:nvCxnSpPr>
              <p:cNvPr id="26" name="Straight Connector 25">
                <a:extLst>
                  <a:ext uri="{FF2B5EF4-FFF2-40B4-BE49-F238E27FC236}">
                    <a16:creationId xmlns:a16="http://schemas.microsoft.com/office/drawing/2014/main" id="{FD2FC12A-6107-AF6B-19DE-8C7D452D5653}"/>
                  </a:ext>
                </a:extLst>
              </p:cNvPr>
              <p:cNvCxnSpPr>
                <a:cxnSpLocks/>
              </p:cNvCxnSpPr>
              <p:nvPr/>
            </p:nvCxnSpPr>
            <p:spPr bwMode="gray">
              <a:xfrm>
                <a:off x="1958340" y="3198495"/>
                <a:ext cx="0" cy="555307"/>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C7804A1-800D-6787-8334-01187D6FCDEF}"/>
                  </a:ext>
                </a:extLst>
              </p:cNvPr>
              <p:cNvSpPr/>
              <p:nvPr/>
            </p:nvSpPr>
            <p:spPr bwMode="gray">
              <a:xfrm>
                <a:off x="1882140" y="3703320"/>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nvGrpSpPr>
            <p:cNvPr id="28" name="Group 27">
              <a:extLst>
                <a:ext uri="{FF2B5EF4-FFF2-40B4-BE49-F238E27FC236}">
                  <a16:creationId xmlns:a16="http://schemas.microsoft.com/office/drawing/2014/main" id="{22F89161-D587-C956-2F64-33B0B407C81C}"/>
                </a:ext>
              </a:extLst>
            </p:cNvPr>
            <p:cNvGrpSpPr/>
            <p:nvPr/>
          </p:nvGrpSpPr>
          <p:grpSpPr>
            <a:xfrm flipV="1">
              <a:off x="9553153" y="3627915"/>
              <a:ext cx="152400" cy="657225"/>
              <a:chOff x="1882140" y="3198495"/>
              <a:chExt cx="152400" cy="657225"/>
            </a:xfrm>
          </p:grpSpPr>
          <p:cxnSp>
            <p:nvCxnSpPr>
              <p:cNvPr id="29" name="Straight Connector 28">
                <a:extLst>
                  <a:ext uri="{FF2B5EF4-FFF2-40B4-BE49-F238E27FC236}">
                    <a16:creationId xmlns:a16="http://schemas.microsoft.com/office/drawing/2014/main" id="{C5750279-BE32-3D04-2EC5-C109C6281425}"/>
                  </a:ext>
                </a:extLst>
              </p:cNvPr>
              <p:cNvCxnSpPr>
                <a:cxnSpLocks/>
              </p:cNvCxnSpPr>
              <p:nvPr/>
            </p:nvCxnSpPr>
            <p:spPr bwMode="gray">
              <a:xfrm>
                <a:off x="1958340" y="3198495"/>
                <a:ext cx="0" cy="555307"/>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844096C-3600-8E9B-755D-482E0024A7B1}"/>
                  </a:ext>
                </a:extLst>
              </p:cNvPr>
              <p:cNvSpPr/>
              <p:nvPr/>
            </p:nvSpPr>
            <p:spPr bwMode="gray">
              <a:xfrm>
                <a:off x="1882140" y="3703320"/>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nvGrpSpPr>
            <p:cNvPr id="8" name="Group 7">
              <a:extLst>
                <a:ext uri="{FF2B5EF4-FFF2-40B4-BE49-F238E27FC236}">
                  <a16:creationId xmlns:a16="http://schemas.microsoft.com/office/drawing/2014/main" id="{4ED91EA0-1701-71A7-1F8E-67BD6E74C73B}"/>
                </a:ext>
              </a:extLst>
            </p:cNvPr>
            <p:cNvGrpSpPr/>
            <p:nvPr/>
          </p:nvGrpSpPr>
          <p:grpSpPr>
            <a:xfrm>
              <a:off x="564170" y="3205905"/>
              <a:ext cx="152400" cy="575680"/>
              <a:chOff x="564170" y="3205905"/>
              <a:chExt cx="152400" cy="575680"/>
            </a:xfrm>
          </p:grpSpPr>
          <p:cxnSp>
            <p:nvCxnSpPr>
              <p:cNvPr id="11" name="Straight Connector 10">
                <a:extLst>
                  <a:ext uri="{FF2B5EF4-FFF2-40B4-BE49-F238E27FC236}">
                    <a16:creationId xmlns:a16="http://schemas.microsoft.com/office/drawing/2014/main" id="{401BDF38-A351-BAD9-F408-40A40C93A5FF}"/>
                  </a:ext>
                </a:extLst>
              </p:cNvPr>
              <p:cNvCxnSpPr>
                <a:cxnSpLocks/>
              </p:cNvCxnSpPr>
              <p:nvPr/>
            </p:nvCxnSpPr>
            <p:spPr bwMode="gray">
              <a:xfrm>
                <a:off x="640370" y="3205905"/>
                <a:ext cx="0" cy="473761"/>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6561E06-DDBF-D45C-3DA4-22D766CF6B6D}"/>
                  </a:ext>
                </a:extLst>
              </p:cNvPr>
              <p:cNvSpPr/>
              <p:nvPr/>
            </p:nvSpPr>
            <p:spPr bwMode="gray">
              <a:xfrm>
                <a:off x="564170" y="3629185"/>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nvGrpSpPr>
            <p:cNvPr id="7" name="Group 6">
              <a:extLst>
                <a:ext uri="{FF2B5EF4-FFF2-40B4-BE49-F238E27FC236}">
                  <a16:creationId xmlns:a16="http://schemas.microsoft.com/office/drawing/2014/main" id="{1EAC4D38-C322-B65B-A5B8-4E9E0EEECB5F}"/>
                </a:ext>
              </a:extLst>
            </p:cNvPr>
            <p:cNvGrpSpPr/>
            <p:nvPr/>
          </p:nvGrpSpPr>
          <p:grpSpPr>
            <a:xfrm>
              <a:off x="3923601" y="3208124"/>
              <a:ext cx="152400" cy="547742"/>
              <a:chOff x="3923601" y="3208124"/>
              <a:chExt cx="152400" cy="547742"/>
            </a:xfrm>
          </p:grpSpPr>
          <p:cxnSp>
            <p:nvCxnSpPr>
              <p:cNvPr id="16" name="Straight Connector 15">
                <a:extLst>
                  <a:ext uri="{FF2B5EF4-FFF2-40B4-BE49-F238E27FC236}">
                    <a16:creationId xmlns:a16="http://schemas.microsoft.com/office/drawing/2014/main" id="{4EF812B4-68D7-B61F-0EC8-90D559D1FA9B}"/>
                  </a:ext>
                </a:extLst>
              </p:cNvPr>
              <p:cNvCxnSpPr>
                <a:cxnSpLocks/>
              </p:cNvCxnSpPr>
              <p:nvPr/>
            </p:nvCxnSpPr>
            <p:spPr bwMode="gray">
              <a:xfrm>
                <a:off x="4001116" y="3208124"/>
                <a:ext cx="0" cy="473761"/>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423B39F-AB8F-AE9A-F1FB-9DD521F3E47B}"/>
                  </a:ext>
                </a:extLst>
              </p:cNvPr>
              <p:cNvSpPr/>
              <p:nvPr/>
            </p:nvSpPr>
            <p:spPr bwMode="gray">
              <a:xfrm>
                <a:off x="3923601" y="3603466"/>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sp>
        <p:nvSpPr>
          <p:cNvPr id="33" name="TextBox 32">
            <a:extLst>
              <a:ext uri="{FF2B5EF4-FFF2-40B4-BE49-F238E27FC236}">
                <a16:creationId xmlns:a16="http://schemas.microsoft.com/office/drawing/2014/main" id="{3715503C-03AA-5938-9D21-32D888D8B0FF}"/>
              </a:ext>
            </a:extLst>
          </p:cNvPr>
          <p:cNvSpPr txBox="1"/>
          <p:nvPr/>
        </p:nvSpPr>
        <p:spPr bwMode="gray">
          <a:xfrm>
            <a:off x="634020" y="2329390"/>
            <a:ext cx="3010880" cy="777136"/>
          </a:xfrm>
          <a:prstGeom prst="rect">
            <a:avLst/>
          </a:prstGeom>
          <a:noFill/>
        </p:spPr>
        <p:txBody>
          <a:bodyPr vert="horz" wrap="square" lIns="0" tIns="0" rIns="0" bIns="0" rtlCol="0" anchor="b" anchorCtr="0">
            <a:spAutoFit/>
          </a:bodyPr>
          <a:lstStyle/>
          <a:p>
            <a:pPr algn="l">
              <a:spcBef>
                <a:spcPts val="300"/>
              </a:spcBef>
            </a:pPr>
            <a:r>
              <a:rPr lang="en-US" sz="1200" b="1"/>
              <a:t>Evaluation questions</a:t>
            </a:r>
          </a:p>
          <a:p>
            <a:pPr marL="171450" indent="-171450" algn="l">
              <a:spcBef>
                <a:spcPts val="300"/>
              </a:spcBef>
              <a:buFont typeface="Arial" panose="020B0604020202020204" pitchFamily="34" charset="0"/>
              <a:buChar char="•"/>
            </a:pPr>
            <a:r>
              <a:rPr lang="en-US" sz="1200"/>
              <a:t>Set out the key questions you need answering that you can use to evaluate your intervention</a:t>
            </a:r>
          </a:p>
        </p:txBody>
      </p:sp>
      <p:sp>
        <p:nvSpPr>
          <p:cNvPr id="36" name="TextBox 35">
            <a:extLst>
              <a:ext uri="{FF2B5EF4-FFF2-40B4-BE49-F238E27FC236}">
                <a16:creationId xmlns:a16="http://schemas.microsoft.com/office/drawing/2014/main" id="{EE886A77-8B3C-F871-72A6-D160DDFF4DBA}"/>
              </a:ext>
            </a:extLst>
          </p:cNvPr>
          <p:cNvSpPr txBox="1"/>
          <p:nvPr/>
        </p:nvSpPr>
        <p:spPr bwMode="gray">
          <a:xfrm>
            <a:off x="2338155" y="4463517"/>
            <a:ext cx="2430547" cy="1184940"/>
          </a:xfrm>
          <a:prstGeom prst="rect">
            <a:avLst/>
          </a:prstGeom>
          <a:noFill/>
        </p:spPr>
        <p:txBody>
          <a:bodyPr vert="horz" wrap="square" lIns="0" tIns="0" rIns="0" bIns="0" rtlCol="0">
            <a:spAutoFit/>
          </a:bodyPr>
          <a:lstStyle/>
          <a:p>
            <a:pPr algn="l">
              <a:spcBef>
                <a:spcPts val="300"/>
              </a:spcBef>
            </a:pPr>
            <a:r>
              <a:rPr lang="en-US" sz="1200" b="1" dirty="0"/>
              <a:t>Data and measurement </a:t>
            </a:r>
          </a:p>
          <a:p>
            <a:pPr marL="171450" indent="-171450" algn="l">
              <a:spcBef>
                <a:spcPts val="300"/>
              </a:spcBef>
              <a:buFont typeface="Arial" panose="020B0604020202020204" pitchFamily="34" charset="0"/>
              <a:buChar char="•"/>
            </a:pPr>
            <a:r>
              <a:rPr lang="en-US" sz="1200" dirty="0"/>
              <a:t>Identify your intended outcomes, decide your measures and what data to collect</a:t>
            </a:r>
          </a:p>
          <a:p>
            <a:pPr marL="171450" indent="-171450" algn="l">
              <a:spcBef>
                <a:spcPts val="300"/>
              </a:spcBef>
              <a:buFont typeface="Arial" panose="020B0604020202020204" pitchFamily="34" charset="0"/>
              <a:buChar char="•"/>
            </a:pPr>
            <a:r>
              <a:rPr lang="en-US" sz="1200" dirty="0"/>
              <a:t>Do this alongside designing your intervention</a:t>
            </a:r>
          </a:p>
        </p:txBody>
      </p:sp>
      <p:sp>
        <p:nvSpPr>
          <p:cNvPr id="34" name="TextBox 33">
            <a:extLst>
              <a:ext uri="{FF2B5EF4-FFF2-40B4-BE49-F238E27FC236}">
                <a16:creationId xmlns:a16="http://schemas.microsoft.com/office/drawing/2014/main" id="{4F17D5EE-B594-4A81-F3F3-1C58C2DCCE92}"/>
              </a:ext>
            </a:extLst>
          </p:cNvPr>
          <p:cNvSpPr txBox="1"/>
          <p:nvPr/>
        </p:nvSpPr>
        <p:spPr bwMode="gray">
          <a:xfrm>
            <a:off x="3999801" y="2447064"/>
            <a:ext cx="3085586" cy="592470"/>
          </a:xfrm>
          <a:prstGeom prst="rect">
            <a:avLst/>
          </a:prstGeom>
          <a:noFill/>
        </p:spPr>
        <p:txBody>
          <a:bodyPr vert="horz" wrap="square" lIns="0" tIns="0" rIns="0" bIns="0" rtlCol="0" anchor="b" anchorCtr="0">
            <a:spAutoFit/>
          </a:bodyPr>
          <a:lstStyle/>
          <a:p>
            <a:pPr algn="l">
              <a:spcBef>
                <a:spcPts val="300"/>
              </a:spcBef>
            </a:pPr>
            <a:r>
              <a:rPr lang="en-US" sz="1200" b="1"/>
              <a:t>Designing evaluation </a:t>
            </a:r>
          </a:p>
          <a:p>
            <a:pPr marL="171450" indent="-171450">
              <a:spcBef>
                <a:spcPts val="300"/>
              </a:spcBef>
              <a:buFont typeface="Arial" panose="020B0604020202020204" pitchFamily="34" charset="0"/>
              <a:buChar char="•"/>
            </a:pPr>
            <a:r>
              <a:rPr lang="en-US" sz="1200"/>
              <a:t>Design your evaluation such that it answers your evaluation questions</a:t>
            </a:r>
          </a:p>
        </p:txBody>
      </p:sp>
      <p:sp>
        <p:nvSpPr>
          <p:cNvPr id="37" name="TextBox 36">
            <a:extLst>
              <a:ext uri="{FF2B5EF4-FFF2-40B4-BE49-F238E27FC236}">
                <a16:creationId xmlns:a16="http://schemas.microsoft.com/office/drawing/2014/main" id="{B317BA09-212C-7B2A-53E7-8F3C328CBCCA}"/>
              </a:ext>
            </a:extLst>
          </p:cNvPr>
          <p:cNvSpPr txBox="1"/>
          <p:nvPr/>
        </p:nvSpPr>
        <p:spPr bwMode="gray">
          <a:xfrm>
            <a:off x="6094412" y="4463517"/>
            <a:ext cx="3236019" cy="1554272"/>
          </a:xfrm>
          <a:prstGeom prst="rect">
            <a:avLst/>
          </a:prstGeom>
          <a:noFill/>
        </p:spPr>
        <p:txBody>
          <a:bodyPr vert="horz" wrap="square" lIns="0" tIns="0" rIns="0" bIns="0" rtlCol="0">
            <a:spAutoFit/>
          </a:bodyPr>
          <a:lstStyle/>
          <a:p>
            <a:pPr algn="l">
              <a:spcBef>
                <a:spcPts val="300"/>
              </a:spcBef>
            </a:pPr>
            <a:r>
              <a:rPr lang="en-US" sz="1200" b="1"/>
              <a:t>Resourcing evaluation and managing stakeholders </a:t>
            </a:r>
          </a:p>
          <a:p>
            <a:pPr marL="171450" indent="-171450" algn="l">
              <a:spcBef>
                <a:spcPts val="300"/>
              </a:spcBef>
              <a:buFont typeface="Arial" panose="020B0604020202020204" pitchFamily="34" charset="0"/>
              <a:buChar char="•"/>
            </a:pPr>
            <a:r>
              <a:rPr lang="en-US" sz="1200"/>
              <a:t>Engage, support and communicate expectations with all stakeholders needed for resourcing evaluation (i.e., in terms of data recording, data collection and data management)</a:t>
            </a:r>
          </a:p>
          <a:p>
            <a:pPr marL="171450" indent="-171450" algn="l">
              <a:spcBef>
                <a:spcPts val="300"/>
              </a:spcBef>
              <a:buFont typeface="Arial" panose="020B0604020202020204" pitchFamily="34" charset="0"/>
              <a:buChar char="•"/>
            </a:pPr>
            <a:r>
              <a:rPr lang="en-US" sz="1200"/>
              <a:t>Align on timeframe for </a:t>
            </a:r>
            <a:r>
              <a:rPr lang="en-US" sz="1200" err="1"/>
              <a:t>realising</a:t>
            </a:r>
            <a:r>
              <a:rPr lang="en-US" sz="1200"/>
              <a:t> outcomes </a:t>
            </a:r>
          </a:p>
        </p:txBody>
      </p:sp>
      <p:sp>
        <p:nvSpPr>
          <p:cNvPr id="35" name="TextBox 34">
            <a:extLst>
              <a:ext uri="{FF2B5EF4-FFF2-40B4-BE49-F238E27FC236}">
                <a16:creationId xmlns:a16="http://schemas.microsoft.com/office/drawing/2014/main" id="{AD0BABCA-5CEF-9673-2373-F00447C668F2}"/>
              </a:ext>
            </a:extLst>
          </p:cNvPr>
          <p:cNvSpPr txBox="1"/>
          <p:nvPr/>
        </p:nvSpPr>
        <p:spPr bwMode="gray">
          <a:xfrm>
            <a:off x="7812507" y="2514056"/>
            <a:ext cx="3919117" cy="592470"/>
          </a:xfrm>
          <a:prstGeom prst="rect">
            <a:avLst/>
          </a:prstGeom>
          <a:noFill/>
        </p:spPr>
        <p:txBody>
          <a:bodyPr vert="horz" wrap="square" lIns="0" tIns="0" rIns="0" bIns="0" rtlCol="0" anchor="b" anchorCtr="0">
            <a:spAutoFit/>
          </a:bodyPr>
          <a:lstStyle/>
          <a:p>
            <a:pPr algn="l">
              <a:spcBef>
                <a:spcPts val="300"/>
              </a:spcBef>
            </a:pPr>
            <a:r>
              <a:rPr lang="en-US" sz="1200" b="1"/>
              <a:t>Analysing collected data</a:t>
            </a:r>
          </a:p>
          <a:p>
            <a:pPr marL="171450" indent="-171450" algn="l">
              <a:spcBef>
                <a:spcPts val="300"/>
              </a:spcBef>
              <a:buFont typeface="Arial" panose="020B0604020202020204" pitchFamily="34" charset="0"/>
              <a:buChar char="•"/>
            </a:pPr>
            <a:r>
              <a:rPr lang="en-US" sz="1200"/>
              <a:t>Analyse your collected data to evaluate the impact of your intervention </a:t>
            </a:r>
          </a:p>
        </p:txBody>
      </p:sp>
      <p:sp>
        <p:nvSpPr>
          <p:cNvPr id="38" name="TextBox 37">
            <a:extLst>
              <a:ext uri="{FF2B5EF4-FFF2-40B4-BE49-F238E27FC236}">
                <a16:creationId xmlns:a16="http://schemas.microsoft.com/office/drawing/2014/main" id="{379551D9-DB37-CD88-78FC-FFA04E37DD6C}"/>
              </a:ext>
            </a:extLst>
          </p:cNvPr>
          <p:cNvSpPr txBox="1"/>
          <p:nvPr/>
        </p:nvSpPr>
        <p:spPr bwMode="gray">
          <a:xfrm>
            <a:off x="9705553" y="4383965"/>
            <a:ext cx="2194560" cy="1146468"/>
          </a:xfrm>
          <a:prstGeom prst="rect">
            <a:avLst/>
          </a:prstGeom>
          <a:noFill/>
        </p:spPr>
        <p:txBody>
          <a:bodyPr vert="horz" wrap="square" lIns="0" tIns="0" rIns="0" bIns="0" rtlCol="0">
            <a:spAutoFit/>
          </a:bodyPr>
          <a:lstStyle/>
          <a:p>
            <a:pPr algn="l">
              <a:spcBef>
                <a:spcPts val="300"/>
              </a:spcBef>
            </a:pPr>
            <a:r>
              <a:rPr lang="en-US" sz="1200" b="1"/>
              <a:t>Sharing findings with audience </a:t>
            </a:r>
          </a:p>
          <a:p>
            <a:pPr marL="171450" indent="-171450" algn="l">
              <a:spcBef>
                <a:spcPts val="300"/>
              </a:spcBef>
              <a:buFont typeface="Arial" panose="020B0604020202020204" pitchFamily="34" charset="0"/>
              <a:buChar char="•"/>
            </a:pPr>
            <a:r>
              <a:rPr lang="en-US" sz="1200"/>
              <a:t>Share intervention findings from your data analytics in appropriate format for each group of stakeholders</a:t>
            </a:r>
          </a:p>
        </p:txBody>
      </p:sp>
      <p:pic>
        <p:nvPicPr>
          <p:cNvPr id="10" name="Picture 9">
            <a:extLst>
              <a:ext uri="{FF2B5EF4-FFF2-40B4-BE49-F238E27FC236}">
                <a16:creationId xmlns:a16="http://schemas.microsoft.com/office/drawing/2014/main" id="{97D71B54-F409-34BB-55C3-CC2786B987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64170" y="1703281"/>
            <a:ext cx="548640" cy="548640"/>
          </a:xfrm>
          <a:prstGeom prst="rect">
            <a:avLst/>
          </a:prstGeom>
        </p:spPr>
      </p:pic>
      <p:pic>
        <p:nvPicPr>
          <p:cNvPr id="13" name="Picture 12">
            <a:extLst>
              <a:ext uri="{FF2B5EF4-FFF2-40B4-BE49-F238E27FC236}">
                <a16:creationId xmlns:a16="http://schemas.microsoft.com/office/drawing/2014/main" id="{69C3DE4F-D72D-8761-BCA9-E55CA8ED3B5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7755358" y="1940942"/>
            <a:ext cx="548640" cy="548640"/>
          </a:xfrm>
          <a:prstGeom prst="rect">
            <a:avLst/>
          </a:prstGeom>
        </p:spPr>
      </p:pic>
      <p:pic>
        <p:nvPicPr>
          <p:cNvPr id="14" name="Picture 13">
            <a:extLst>
              <a:ext uri="{FF2B5EF4-FFF2-40B4-BE49-F238E27FC236}">
                <a16:creationId xmlns:a16="http://schemas.microsoft.com/office/drawing/2014/main" id="{922B90BA-F11E-6982-A585-1A63F466F226}"/>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2415548" y="3822340"/>
            <a:ext cx="548640" cy="548640"/>
          </a:xfrm>
          <a:prstGeom prst="rect">
            <a:avLst/>
          </a:prstGeom>
        </p:spPr>
      </p:pic>
      <p:pic>
        <p:nvPicPr>
          <p:cNvPr id="15" name="Picture 14">
            <a:extLst>
              <a:ext uri="{FF2B5EF4-FFF2-40B4-BE49-F238E27FC236}">
                <a16:creationId xmlns:a16="http://schemas.microsoft.com/office/drawing/2014/main" id="{6FCF1F72-E46C-162B-AA35-089B561CF28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033761" y="3841650"/>
            <a:ext cx="548640" cy="548640"/>
          </a:xfrm>
          <a:prstGeom prst="rect">
            <a:avLst/>
          </a:prstGeom>
        </p:spPr>
      </p:pic>
      <p:pic>
        <p:nvPicPr>
          <p:cNvPr id="17" name="Picture 16">
            <a:extLst>
              <a:ext uri="{FF2B5EF4-FFF2-40B4-BE49-F238E27FC236}">
                <a16:creationId xmlns:a16="http://schemas.microsoft.com/office/drawing/2014/main" id="{CCF49FC1-3088-75B0-0C33-2F381AE71CC3}"/>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9629353" y="3855245"/>
            <a:ext cx="548640" cy="548640"/>
          </a:xfrm>
          <a:prstGeom prst="rect">
            <a:avLst/>
          </a:prstGeom>
        </p:spPr>
      </p:pic>
      <p:pic>
        <p:nvPicPr>
          <p:cNvPr id="18" name="Picture 17">
            <a:extLst>
              <a:ext uri="{FF2B5EF4-FFF2-40B4-BE49-F238E27FC236}">
                <a16:creationId xmlns:a16="http://schemas.microsoft.com/office/drawing/2014/main" id="{622B974C-47D8-E8F9-51D6-F7E42478BB78}"/>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3928934" y="1890726"/>
            <a:ext cx="548640" cy="548640"/>
          </a:xfrm>
          <a:prstGeom prst="rect">
            <a:avLst/>
          </a:prstGeom>
        </p:spPr>
      </p:pic>
      <p:sp>
        <p:nvSpPr>
          <p:cNvPr id="12" name="Oval 11">
            <a:extLst>
              <a:ext uri="{FF2B5EF4-FFF2-40B4-BE49-F238E27FC236}">
                <a16:creationId xmlns:a16="http://schemas.microsoft.com/office/drawing/2014/main" id="{C063E579-7B22-C39C-C852-D4289C2CAB90}"/>
              </a:ext>
            </a:extLst>
          </p:cNvPr>
          <p:cNvSpPr/>
          <p:nvPr/>
        </p:nvSpPr>
        <p:spPr bwMode="gray">
          <a:xfrm>
            <a:off x="2301509" y="3614449"/>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218049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95DEA-A1B4-7EA3-B4D8-7E3B1520C12A}"/>
              </a:ext>
            </a:extLst>
          </p:cNvPr>
          <p:cNvSpPr>
            <a:spLocks noGrp="1"/>
          </p:cNvSpPr>
          <p:nvPr>
            <p:ph type="title"/>
          </p:nvPr>
        </p:nvSpPr>
        <p:spPr>
          <a:xfrm>
            <a:off x="1752600" y="2598003"/>
            <a:ext cx="8686800" cy="1661993"/>
          </a:xfrm>
        </p:spPr>
        <p:txBody>
          <a:bodyPr/>
          <a:lstStyle/>
          <a:p>
            <a:r>
              <a:rPr lang="en-GB" sz="6000" dirty="0"/>
              <a:t>Outcomes to measures to measurement</a:t>
            </a:r>
            <a:endParaRPr lang="en-US" dirty="0"/>
          </a:p>
        </p:txBody>
      </p:sp>
    </p:spTree>
    <p:extLst>
      <p:ext uri="{BB962C8B-B14F-4D97-AF65-F5344CB8AC3E}">
        <p14:creationId xmlns:p14="http://schemas.microsoft.com/office/powerpoint/2010/main" val="37410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a:t>Discussion: data and measurement</a:t>
            </a:r>
            <a:br>
              <a:rPr lang="en-US"/>
            </a:br>
            <a:endParaRPr lang="en-US"/>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GB"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191113"/>
            <a:ext cx="4521200" cy="400110"/>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hand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
        <p:nvSpPr>
          <p:cNvPr id="2" name="Text Placeholder 5">
            <a:extLst>
              <a:ext uri="{FF2B5EF4-FFF2-40B4-BE49-F238E27FC236}">
                <a16:creationId xmlns:a16="http://schemas.microsoft.com/office/drawing/2014/main" id="{2E8FEC32-E44D-7503-EC0A-3A36FE339557}"/>
              </a:ext>
            </a:extLst>
          </p:cNvPr>
          <p:cNvSpPr txBox="1">
            <a:spLocks/>
          </p:cNvSpPr>
          <p:nvPr/>
        </p:nvSpPr>
        <p:spPr>
          <a:xfrm>
            <a:off x="5544185" y="29051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300"/>
              </a:spcBef>
              <a:spcAft>
                <a:spcPts val="300"/>
              </a:spcAft>
              <a:buClr>
                <a:srgbClr val="FF612B"/>
              </a:buClr>
              <a:buSzTx/>
              <a:buFont typeface="Arial" panose="020B0604020202020204" pitchFamily="34" charset="0"/>
              <a:buChar char="•"/>
              <a:tabLst/>
              <a:defRPr/>
            </a:pPr>
            <a:r>
              <a:rPr lang="en-US" sz="1800" b="0">
                <a:solidFill>
                  <a:srgbClr val="002677"/>
                </a:solidFill>
                <a:latin typeface="Arial" panose="020B0604020202020204"/>
              </a:rPr>
              <a:t>What has your experience been of thinking through intended outcomes for a project? </a:t>
            </a:r>
            <a:endParaRPr kumimoji="0" lang="en-US" sz="18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US"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1D2FF7CC-FFA5-8BA0-3A43-448E7323927F}"/>
              </a:ext>
            </a:extLst>
          </p:cNvPr>
          <p:cNvGrpSpPr/>
          <p:nvPr/>
        </p:nvGrpSpPr>
        <p:grpSpPr>
          <a:xfrm>
            <a:off x="9902825" y="399253"/>
            <a:ext cx="1830013" cy="869692"/>
            <a:chOff x="9598283" y="530135"/>
            <a:chExt cx="1830013" cy="869692"/>
          </a:xfrm>
        </p:grpSpPr>
        <p:pic>
          <p:nvPicPr>
            <p:cNvPr id="5" name="Picture 4">
              <a:extLst>
                <a:ext uri="{FF2B5EF4-FFF2-40B4-BE49-F238E27FC236}">
                  <a16:creationId xmlns:a16="http://schemas.microsoft.com/office/drawing/2014/main" id="{3A047DFE-6C41-E10B-9577-A5EB04F8366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598283" y="530135"/>
              <a:ext cx="869692" cy="869692"/>
            </a:xfrm>
            <a:prstGeom prst="rect">
              <a:avLst/>
            </a:prstGeom>
          </p:spPr>
        </p:pic>
        <p:sp>
          <p:nvSpPr>
            <p:cNvPr id="7" name="TextBox 6">
              <a:extLst>
                <a:ext uri="{FF2B5EF4-FFF2-40B4-BE49-F238E27FC236}">
                  <a16:creationId xmlns:a16="http://schemas.microsoft.com/office/drawing/2014/main" id="{C1DB7F78-472A-852F-0248-EB02E4BC8C31}"/>
                </a:ext>
              </a:extLst>
            </p:cNvPr>
            <p:cNvSpPr txBox="1"/>
            <p:nvPr/>
          </p:nvSpPr>
          <p:spPr bwMode="gray">
            <a:xfrm>
              <a:off x="10467975" y="780315"/>
              <a:ext cx="960321" cy="369332"/>
            </a:xfrm>
            <a:prstGeom prst="rect">
              <a:avLst/>
            </a:prstGeom>
            <a:noFill/>
          </p:spPr>
          <p:txBody>
            <a:bodyPr vert="horz" wrap="square" lIns="0" tIns="0" rIns="0" bIns="0" rtlCol="0">
              <a:spAutoFit/>
            </a:bodyPr>
            <a:lstStyle/>
            <a:p>
              <a:pPr algn="l">
                <a:spcBef>
                  <a:spcPts val="600"/>
                </a:spcBef>
              </a:pPr>
              <a:r>
                <a:rPr lang="en-US" sz="2400" b="1" dirty="0">
                  <a:solidFill>
                    <a:schemeClr val="accent6"/>
                  </a:solidFill>
                </a:rPr>
                <a:t>5mins</a:t>
              </a:r>
            </a:p>
          </p:txBody>
        </p:sp>
      </p:grpSp>
    </p:spTree>
    <p:extLst>
      <p:ext uri="{BB962C8B-B14F-4D97-AF65-F5344CB8AC3E}">
        <p14:creationId xmlns:p14="http://schemas.microsoft.com/office/powerpoint/2010/main" val="82580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8</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framework for evaluation</a:t>
            </a:r>
          </a:p>
        </p:txBody>
      </p:sp>
      <p:sp>
        <p:nvSpPr>
          <p:cNvPr id="38" name="TextBox 37">
            <a:extLst>
              <a:ext uri="{FF2B5EF4-FFF2-40B4-BE49-F238E27FC236}">
                <a16:creationId xmlns:a16="http://schemas.microsoft.com/office/drawing/2014/main" id="{00282643-79D9-61BA-19A7-EE65DBDFF695}"/>
              </a:ext>
            </a:extLst>
          </p:cNvPr>
          <p:cNvSpPr txBox="1"/>
          <p:nvPr/>
        </p:nvSpPr>
        <p:spPr>
          <a:xfrm>
            <a:off x="394729" y="1266803"/>
            <a:ext cx="8512612" cy="7848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srgbClr val="4B4D4F"/>
                </a:solidFill>
                <a:effectLst/>
                <a:uLnTx/>
                <a:uFillTx/>
              </a:rPr>
              <a:t>Directions: </a:t>
            </a:r>
            <a:r>
              <a:rPr kumimoji="0" lang="en-GB" sz="1000" b="0" i="0" u="none" strike="noStrike" kern="0" cap="none" spc="0" normalizeH="0" baseline="0" noProof="0">
                <a:ln>
                  <a:noFill/>
                </a:ln>
                <a:solidFill>
                  <a:srgbClr val="4B4D4F"/>
                </a:solidFill>
                <a:effectLst/>
                <a:uLnTx/>
                <a:uFillTx/>
              </a:rPr>
              <a:t>Start with the problem statement (1), then agree the goal/aim as the long-term outcomes (2), work backwards to populate the model (3), work forwards using an ‘if-then’ logic to test the model (4). Gap-analysis. Iterative development. Review and update as necessary.</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srgbClr val="4B4D4F"/>
                </a:solidFill>
                <a:effectLst/>
                <a:uLnTx/>
                <a:uFillTx/>
              </a:rPr>
              <a:t>Considerations</a:t>
            </a:r>
            <a:r>
              <a:rPr kumimoji="0" lang="en-GB" sz="1000" b="0" i="0" u="none" strike="noStrike" kern="0" cap="none" spc="0" normalizeH="0" baseline="0" noProof="0">
                <a:ln>
                  <a:noFill/>
                </a:ln>
                <a:solidFill>
                  <a:srgbClr val="4B4D4F"/>
                </a:solidFill>
                <a:effectLst/>
                <a:uLnTx/>
                <a:uFillTx/>
              </a:rPr>
              <a:t>: Common understanding and agreement on (1&amp;2), define outcome timescales, multiple stakeholders perspectives on (1-4), SMART, success/failure and intended/unintended consequences.</a:t>
            </a:r>
          </a:p>
        </p:txBody>
      </p:sp>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Rationale for intervention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This is the justification for the programme/intervention. For example, what is the nature and scale of the problem being addressed? What will happen if nothing is done? </a:t>
            </a: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3090170"/>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400110"/>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  — In terms </a:t>
            </a:r>
            <a:br>
              <a:rPr kumimoji="0" lang="en-GB" sz="1000" b="0" i="0" u="none" strike="noStrike" kern="0" cap="none" spc="0" normalizeH="0" baseline="0" noProof="0">
                <a:ln>
                  <a:noFill/>
                </a:ln>
                <a:solidFill>
                  <a:srgbClr val="FFFFFF"/>
                </a:solidFill>
                <a:effectLst/>
                <a:uLnTx/>
                <a:uFillTx/>
              </a:rPr>
            </a:br>
            <a:r>
              <a:rPr kumimoji="0" lang="en-GB" sz="1000" b="0" i="0" u="none" strike="noStrike" kern="0" cap="none" spc="0" normalizeH="0" baseline="0" noProof="0">
                <a:ln>
                  <a:noFill/>
                </a:ln>
                <a:solidFill>
                  <a:srgbClr val="FFFFFF"/>
                </a:solidFill>
                <a:effectLst/>
                <a:uLnTx/>
                <a:uFillTx/>
              </a:rPr>
              <a:t>of learning</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400110"/>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 — In terms of changing action</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400110"/>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 — In terms of change to the conditions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The resources available or required to deliver the work.</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101566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The stakeholders  involved in the programme /intervention and those with an interest in the long-term outcomes.</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The activities undertaken as part of the programme /intervention.</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Maybe referred to as process measures.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Directly related to/ resulting from activity.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Delivering to the intended audience at the intended ‘dose’ of action.</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58730" y="3744671"/>
            <a:ext cx="1508525" cy="707886"/>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Changes observed in awareness, attitudes, knowledge, skills, functioning, outlook, etc.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744671"/>
            <a:ext cx="1405059" cy="124649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Changes observed in behaviour, practice, condition, and decision-making, etc.</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These follow on from changes observed in the short-term.</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91492" y="3744671"/>
            <a:ext cx="1369336" cy="178510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The final desired impact of the programme/intervention. At a population or system-level impacts.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Relates closely to the original rationale.</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Relative weights on multi-faceted aims.</a:t>
            </a:r>
          </a:p>
        </p:txBody>
      </p:sp>
      <p:sp>
        <p:nvSpPr>
          <p:cNvPr id="68" name="Right Arrow 36">
            <a:extLst>
              <a:ext uri="{FF2B5EF4-FFF2-40B4-BE49-F238E27FC236}">
                <a16:creationId xmlns:a16="http://schemas.microsoft.com/office/drawing/2014/main" id="{2450288B-B2F5-CC8B-5C89-13A6043B129C}"/>
              </a:ext>
            </a:extLst>
          </p:cNvPr>
          <p:cNvSpPr/>
          <p:nvPr/>
        </p:nvSpPr>
        <p:spPr>
          <a:xfrm>
            <a:off x="2721229" y="5310746"/>
            <a:ext cx="6749539" cy="365013"/>
          </a:xfrm>
          <a:prstGeom prst="rightArrow">
            <a:avLst/>
          </a:prstGeom>
          <a:solidFill>
            <a:srgbClr val="D9F6FA"/>
          </a:solidFill>
          <a:ln w="9525" cap="flat" cmpd="sng" algn="ctr">
            <a:solidFill>
              <a:srgbClr val="0026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2677"/>
                </a:solidFill>
                <a:effectLst/>
                <a:uLnTx/>
                <a:uFillTx/>
                <a:latin typeface="Arial" panose="020B0604020202020204"/>
                <a:ea typeface="+mn-ea"/>
                <a:cs typeface="+mn-cs"/>
              </a:rPr>
              <a:t>‘if-then’ logic test (4)</a:t>
            </a:r>
            <a:endParaRPr kumimoji="0" lang="en-US" sz="1000" b="0" i="0" u="none" strike="noStrike" kern="0" cap="none" spc="0" normalizeH="0" baseline="0" noProof="0">
              <a:ln>
                <a:noFill/>
              </a:ln>
              <a:solidFill>
                <a:srgbClr val="002677"/>
              </a:solidFill>
              <a:effectLst/>
              <a:uLnTx/>
              <a:uFillTx/>
              <a:latin typeface="Arial" panose="020B0604020202020204"/>
              <a:ea typeface="+mn-ea"/>
              <a:cs typeface="+mn-cs"/>
            </a:endParaRPr>
          </a:p>
        </p:txBody>
      </p:sp>
      <p:sp>
        <p:nvSpPr>
          <p:cNvPr id="69" name="Left Arrow 37">
            <a:extLst>
              <a:ext uri="{FF2B5EF4-FFF2-40B4-BE49-F238E27FC236}">
                <a16:creationId xmlns:a16="http://schemas.microsoft.com/office/drawing/2014/main" id="{B29B6CAC-8397-0BFE-539B-E013EB90FA50}"/>
              </a:ext>
            </a:extLst>
          </p:cNvPr>
          <p:cNvSpPr/>
          <p:nvPr/>
        </p:nvSpPr>
        <p:spPr bwMode="gray">
          <a:xfrm>
            <a:off x="2665088" y="5010868"/>
            <a:ext cx="6749540" cy="322024"/>
          </a:xfrm>
          <a:prstGeom prst="leftArrow">
            <a:avLst/>
          </a:prstGeom>
          <a:solidFill>
            <a:srgbClr val="D9F6FA"/>
          </a:solidFill>
          <a:ln w="12700" cap="rnd" cmpd="sng" algn="ctr">
            <a:solidFill>
              <a:srgbClr val="002677"/>
            </a:solid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Populate the model (3) </a:t>
            </a:r>
            <a:endParaRPr kumimoji="0" lang="en-US" sz="1100" b="0" i="0" u="none" strike="noStrike" kern="0" cap="none" spc="0" normalizeH="0" baseline="0" noProof="0">
              <a:ln>
                <a:noFill/>
              </a:ln>
              <a:solidFill>
                <a:srgbClr val="002677"/>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8EE00B9C-4B17-2EE4-4090-C363192730EE}"/>
              </a:ext>
            </a:extLst>
          </p:cNvPr>
          <p:cNvSpPr/>
          <p:nvPr/>
        </p:nvSpPr>
        <p:spPr>
          <a:xfrm>
            <a:off x="802888" y="5752628"/>
            <a:ext cx="5042741" cy="245065"/>
          </a:xfrm>
          <a:prstGeom prst="rect">
            <a:avLst/>
          </a:prstGeom>
          <a:solidFill>
            <a:srgbClr val="4B4D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a:ea typeface="+mn-ea"/>
                <a:cs typeface="+mn-cs"/>
              </a:rPr>
              <a:t>Assumptions</a:t>
            </a:r>
          </a:p>
        </p:txBody>
      </p:sp>
      <p:sp>
        <p:nvSpPr>
          <p:cNvPr id="71" name="Rectangle 70">
            <a:extLst>
              <a:ext uri="{FF2B5EF4-FFF2-40B4-BE49-F238E27FC236}">
                <a16:creationId xmlns:a16="http://schemas.microsoft.com/office/drawing/2014/main" id="{28D8844D-E3DF-16BF-45E2-7A7AA11C04F3}"/>
              </a:ext>
            </a:extLst>
          </p:cNvPr>
          <p:cNvSpPr/>
          <p:nvPr/>
        </p:nvSpPr>
        <p:spPr>
          <a:xfrm>
            <a:off x="6509657" y="5752627"/>
            <a:ext cx="4604657" cy="238813"/>
          </a:xfrm>
          <a:prstGeom prst="rect">
            <a:avLst/>
          </a:prstGeom>
          <a:solidFill>
            <a:srgbClr val="4B4D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a:ea typeface="+mn-ea"/>
                <a:cs typeface="+mn-cs"/>
              </a:rPr>
              <a:t>External Factors</a:t>
            </a:r>
          </a:p>
        </p:txBody>
      </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85" name="Group 84">
            <a:extLst>
              <a:ext uri="{FF2B5EF4-FFF2-40B4-BE49-F238E27FC236}">
                <a16:creationId xmlns:a16="http://schemas.microsoft.com/office/drawing/2014/main" id="{9F8F19CE-64EE-3870-1986-A9A9FCBC923C}"/>
              </a:ext>
            </a:extLst>
          </p:cNvPr>
          <p:cNvGrpSpPr/>
          <p:nvPr/>
        </p:nvGrpSpPr>
        <p:grpSpPr>
          <a:xfrm>
            <a:off x="10626838" y="346164"/>
            <a:ext cx="1104787" cy="1825448"/>
            <a:chOff x="10626839" y="510450"/>
            <a:chExt cx="1104787" cy="1825448"/>
          </a:xfrm>
        </p:grpSpPr>
        <p:pic>
          <p:nvPicPr>
            <p:cNvPr id="86" name="Picture 85">
              <a:extLst>
                <a:ext uri="{FF2B5EF4-FFF2-40B4-BE49-F238E27FC236}">
                  <a16:creationId xmlns:a16="http://schemas.microsoft.com/office/drawing/2014/main" id="{DCADE95A-4CA4-B42D-CEAB-EF4A9BCEFABE}"/>
                </a:ext>
              </a:extLst>
            </p:cNvPr>
            <p:cNvPicPr>
              <a:picLocks noChangeAspect="1"/>
            </p:cNvPicPr>
            <p:nvPr/>
          </p:nvPicPr>
          <p:blipFill>
            <a:blip r:embed="rId4"/>
            <a:stretch>
              <a:fillRect/>
            </a:stretch>
          </p:blipFill>
          <p:spPr>
            <a:xfrm>
              <a:off x="10626839" y="510450"/>
              <a:ext cx="1104786" cy="1104786"/>
            </a:xfrm>
            <a:prstGeom prst="rect">
              <a:avLst/>
            </a:prstGeom>
          </p:spPr>
        </p:pic>
        <p:sp>
          <p:nvSpPr>
            <p:cNvPr id="87" name="TextBox 86">
              <a:extLst>
                <a:ext uri="{FF2B5EF4-FFF2-40B4-BE49-F238E27FC236}">
                  <a16:creationId xmlns:a16="http://schemas.microsoft.com/office/drawing/2014/main" id="{9B1659AC-A157-D5CF-F837-29D7E71C2BA0}"/>
                </a:ext>
              </a:extLst>
            </p:cNvPr>
            <p:cNvSpPr txBox="1"/>
            <p:nvPr/>
          </p:nvSpPr>
          <p:spPr bwMode="gray">
            <a:xfrm>
              <a:off x="10626839" y="1920400"/>
              <a:ext cx="1104787" cy="415498"/>
            </a:xfrm>
            <a:prstGeom prst="rect">
              <a:avLst/>
            </a:prstGeom>
            <a:noFill/>
          </p:spPr>
          <p:txBody>
            <a:bodyPr vert="horz" wrap="square" lIns="0" tIns="0" rIns="0" bIns="0" rtlCol="0">
              <a:spAutoFit/>
            </a:bodyPr>
            <a:lstStyle/>
            <a:p>
              <a:pPr algn="ctr">
                <a:spcBef>
                  <a:spcPts val="600"/>
                </a:spcBef>
              </a:pPr>
              <a:r>
                <a:rPr lang="en-US" sz="900" i="1"/>
                <a:t>See the ‘Start with Why’ in the </a:t>
              </a:r>
              <a:r>
                <a:rPr lang="en-US" sz="900" i="1">
                  <a:hlinkClick r:id="rId5"/>
                </a:rPr>
                <a:t>Evaluation Toolkit </a:t>
              </a:r>
              <a:endParaRPr lang="en-US" sz="900" i="1"/>
            </a:p>
          </p:txBody>
        </p:sp>
        <p:cxnSp>
          <p:nvCxnSpPr>
            <p:cNvPr id="88" name="Straight Arrow Connector 87">
              <a:extLst>
                <a:ext uri="{FF2B5EF4-FFF2-40B4-BE49-F238E27FC236}">
                  <a16:creationId xmlns:a16="http://schemas.microsoft.com/office/drawing/2014/main" id="{2C722246-9C3B-D695-3280-6706617D9944}"/>
                </a:ext>
              </a:extLst>
            </p:cNvPr>
            <p:cNvCxnSpPr>
              <a:cxnSpLocks/>
              <a:endCxn id="86" idx="2"/>
            </p:cNvCxnSpPr>
            <p:nvPr/>
          </p:nvCxnSpPr>
          <p:spPr bwMode="gray">
            <a:xfrm flipV="1">
              <a:off x="11179232" y="1615236"/>
              <a:ext cx="0" cy="232037"/>
            </a:xfrm>
            <a:prstGeom prst="straightConnector1">
              <a:avLst/>
            </a:prstGeom>
            <a:ln w="19050" cap="rnd">
              <a:solidFill>
                <a:schemeClr val="tx2"/>
              </a:solidFill>
              <a:round/>
              <a:headEnd w="lg"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7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E87D-E88B-59C3-3C5D-00A92F6E5F84}"/>
              </a:ext>
            </a:extLst>
          </p:cNvPr>
          <p:cNvSpPr>
            <a:spLocks noGrp="1"/>
          </p:cNvSpPr>
          <p:nvPr>
            <p:ph type="title"/>
          </p:nvPr>
        </p:nvSpPr>
        <p:spPr/>
        <p:txBody>
          <a:bodyPr/>
          <a:lstStyle/>
          <a:p>
            <a:r>
              <a:rPr lang="en-GB"/>
              <a:t>Make sure your metrics are SMART</a:t>
            </a:r>
            <a:endParaRPr lang="en-US"/>
          </a:p>
        </p:txBody>
      </p:sp>
      <p:grpSp>
        <p:nvGrpSpPr>
          <p:cNvPr id="11" name="Group 10">
            <a:extLst>
              <a:ext uri="{FF2B5EF4-FFF2-40B4-BE49-F238E27FC236}">
                <a16:creationId xmlns:a16="http://schemas.microsoft.com/office/drawing/2014/main" id="{102AB488-66F2-9104-E75F-BBEB0C283EC2}"/>
              </a:ext>
            </a:extLst>
          </p:cNvPr>
          <p:cNvGrpSpPr/>
          <p:nvPr/>
        </p:nvGrpSpPr>
        <p:grpSpPr>
          <a:xfrm>
            <a:off x="1526307" y="1612088"/>
            <a:ext cx="8728368" cy="2723824"/>
            <a:chOff x="1526307" y="1612088"/>
            <a:chExt cx="8728368" cy="2723824"/>
          </a:xfrm>
        </p:grpSpPr>
        <p:sp>
          <p:nvSpPr>
            <p:cNvPr id="5" name="TextBox 4">
              <a:extLst>
                <a:ext uri="{FF2B5EF4-FFF2-40B4-BE49-F238E27FC236}">
                  <a16:creationId xmlns:a16="http://schemas.microsoft.com/office/drawing/2014/main" id="{402758A4-927B-7BC4-A11D-60908718120C}"/>
                </a:ext>
              </a:extLst>
            </p:cNvPr>
            <p:cNvSpPr txBox="1"/>
            <p:nvPr/>
          </p:nvSpPr>
          <p:spPr bwMode="gray">
            <a:xfrm>
              <a:off x="1526307" y="1612089"/>
              <a:ext cx="1392384" cy="2723823"/>
            </a:xfrm>
            <a:prstGeom prst="rect">
              <a:avLst/>
            </a:prstGeom>
            <a:noFill/>
          </p:spPr>
          <p:txBody>
            <a:bodyPr vert="horz" wrap="square" lIns="0" tIns="0" rIns="0" bIns="0" rtlCol="0">
              <a:spAutoFit/>
            </a:bodyPr>
            <a:lstStyle/>
            <a:p>
              <a:pPr algn="ctr">
                <a:spcBef>
                  <a:spcPts val="600"/>
                </a:spcBef>
              </a:pPr>
              <a:r>
                <a:rPr lang="en-US" sz="6000" b="1">
                  <a:solidFill>
                    <a:schemeClr val="tx2"/>
                  </a:solidFill>
                </a:rPr>
                <a:t>S</a:t>
              </a:r>
            </a:p>
            <a:p>
              <a:pPr algn="ctr">
                <a:spcBef>
                  <a:spcPts val="600"/>
                </a:spcBef>
              </a:pPr>
              <a:endParaRPr lang="en-US" sz="1400"/>
            </a:p>
            <a:p>
              <a:pPr algn="ctr">
                <a:spcBef>
                  <a:spcPts val="600"/>
                </a:spcBef>
              </a:pPr>
              <a:r>
                <a:rPr lang="en-US" b="1">
                  <a:solidFill>
                    <a:schemeClr val="accent6"/>
                  </a:solidFill>
                </a:rPr>
                <a:t>Specific</a:t>
              </a:r>
            </a:p>
            <a:p>
              <a:pPr algn="ctr">
                <a:spcBef>
                  <a:spcPts val="600"/>
                </a:spcBef>
              </a:pPr>
              <a:endParaRPr lang="en-US" sz="1400"/>
            </a:p>
            <a:p>
              <a:pPr algn="ctr">
                <a:spcBef>
                  <a:spcPts val="600"/>
                </a:spcBef>
              </a:pPr>
              <a:r>
                <a:rPr lang="en-US" sz="1600"/>
                <a:t>What do I want to accomplish? </a:t>
              </a:r>
            </a:p>
            <a:p>
              <a:pPr algn="ctr">
                <a:spcBef>
                  <a:spcPts val="600"/>
                </a:spcBef>
              </a:pPr>
              <a:endParaRPr lang="en-US" sz="1400"/>
            </a:p>
          </p:txBody>
        </p:sp>
        <p:sp>
          <p:nvSpPr>
            <p:cNvPr id="7" name="TextBox 6">
              <a:extLst>
                <a:ext uri="{FF2B5EF4-FFF2-40B4-BE49-F238E27FC236}">
                  <a16:creationId xmlns:a16="http://schemas.microsoft.com/office/drawing/2014/main" id="{DB758F43-0B49-8F75-9917-554FDAE53742}"/>
                </a:ext>
              </a:extLst>
            </p:cNvPr>
            <p:cNvSpPr txBox="1"/>
            <p:nvPr/>
          </p:nvSpPr>
          <p:spPr bwMode="gray">
            <a:xfrm>
              <a:off x="3352801" y="1612089"/>
              <a:ext cx="1392384" cy="2677656"/>
            </a:xfrm>
            <a:prstGeom prst="rect">
              <a:avLst/>
            </a:prstGeom>
            <a:noFill/>
          </p:spPr>
          <p:txBody>
            <a:bodyPr vert="horz" wrap="square" lIns="0" tIns="0" rIns="0" bIns="0" rtlCol="0">
              <a:spAutoFit/>
            </a:bodyPr>
            <a:lstStyle/>
            <a:p>
              <a:pPr algn="ctr">
                <a:spcBef>
                  <a:spcPts val="600"/>
                </a:spcBef>
              </a:pPr>
              <a:r>
                <a:rPr lang="en-US" sz="6000" b="1">
                  <a:solidFill>
                    <a:schemeClr val="tx2"/>
                  </a:solidFill>
                </a:rPr>
                <a:t>M</a:t>
              </a:r>
            </a:p>
            <a:p>
              <a:pPr algn="ctr">
                <a:spcBef>
                  <a:spcPts val="600"/>
                </a:spcBef>
              </a:pPr>
              <a:endParaRPr lang="en-US" sz="1400"/>
            </a:p>
            <a:p>
              <a:pPr algn="ctr">
                <a:spcBef>
                  <a:spcPts val="600"/>
                </a:spcBef>
              </a:pPr>
              <a:r>
                <a:rPr lang="en-US" b="1">
                  <a:solidFill>
                    <a:schemeClr val="accent6"/>
                  </a:solidFill>
                </a:rPr>
                <a:t>Measurable</a:t>
              </a:r>
            </a:p>
            <a:p>
              <a:pPr algn="ctr">
                <a:spcBef>
                  <a:spcPts val="600"/>
                </a:spcBef>
              </a:pPr>
              <a:endParaRPr lang="en-US" sz="1400"/>
            </a:p>
            <a:p>
              <a:pPr algn="ctr">
                <a:spcBef>
                  <a:spcPts val="600"/>
                </a:spcBef>
              </a:pPr>
              <a:r>
                <a:rPr lang="en-US" sz="1600"/>
                <a:t>How will I know when it is accomplished?</a:t>
              </a:r>
            </a:p>
          </p:txBody>
        </p:sp>
        <p:sp>
          <p:nvSpPr>
            <p:cNvPr id="8" name="TextBox 7">
              <a:extLst>
                <a:ext uri="{FF2B5EF4-FFF2-40B4-BE49-F238E27FC236}">
                  <a16:creationId xmlns:a16="http://schemas.microsoft.com/office/drawing/2014/main" id="{B0622D19-1F59-7235-CD01-912DB88502F9}"/>
                </a:ext>
              </a:extLst>
            </p:cNvPr>
            <p:cNvSpPr txBox="1"/>
            <p:nvPr/>
          </p:nvSpPr>
          <p:spPr bwMode="gray">
            <a:xfrm>
              <a:off x="5179295" y="1612089"/>
              <a:ext cx="1392384" cy="2677656"/>
            </a:xfrm>
            <a:prstGeom prst="rect">
              <a:avLst/>
            </a:prstGeom>
            <a:noFill/>
          </p:spPr>
          <p:txBody>
            <a:bodyPr vert="horz" wrap="square" lIns="0" tIns="0" rIns="0" bIns="0" rtlCol="0">
              <a:spAutoFit/>
            </a:bodyPr>
            <a:lstStyle/>
            <a:p>
              <a:pPr algn="ctr">
                <a:spcBef>
                  <a:spcPts val="600"/>
                </a:spcBef>
              </a:pPr>
              <a:r>
                <a:rPr lang="en-US" sz="6000" b="1">
                  <a:solidFill>
                    <a:schemeClr val="tx2"/>
                  </a:solidFill>
                </a:rPr>
                <a:t>A</a:t>
              </a:r>
            </a:p>
            <a:p>
              <a:pPr algn="ctr">
                <a:spcBef>
                  <a:spcPts val="600"/>
                </a:spcBef>
              </a:pPr>
              <a:endParaRPr lang="en-US" sz="1400"/>
            </a:p>
            <a:p>
              <a:pPr algn="ctr">
                <a:spcBef>
                  <a:spcPts val="600"/>
                </a:spcBef>
              </a:pPr>
              <a:r>
                <a:rPr lang="en-US" b="1">
                  <a:solidFill>
                    <a:schemeClr val="accent6"/>
                  </a:solidFill>
                </a:rPr>
                <a:t>Achievable</a:t>
              </a:r>
            </a:p>
            <a:p>
              <a:pPr algn="ctr">
                <a:spcBef>
                  <a:spcPts val="600"/>
                </a:spcBef>
              </a:pPr>
              <a:endParaRPr lang="en-US" sz="1400"/>
            </a:p>
            <a:p>
              <a:pPr algn="ctr">
                <a:spcBef>
                  <a:spcPts val="600"/>
                </a:spcBef>
              </a:pPr>
              <a:r>
                <a:rPr lang="en-US" sz="1600"/>
                <a:t>How can the goal be accomplished? </a:t>
              </a:r>
            </a:p>
          </p:txBody>
        </p:sp>
        <p:sp>
          <p:nvSpPr>
            <p:cNvPr id="9" name="TextBox 8">
              <a:extLst>
                <a:ext uri="{FF2B5EF4-FFF2-40B4-BE49-F238E27FC236}">
                  <a16:creationId xmlns:a16="http://schemas.microsoft.com/office/drawing/2014/main" id="{ABD91284-1E76-F874-D965-12188DCCA49F}"/>
                </a:ext>
              </a:extLst>
            </p:cNvPr>
            <p:cNvSpPr txBox="1"/>
            <p:nvPr/>
          </p:nvSpPr>
          <p:spPr bwMode="gray">
            <a:xfrm>
              <a:off x="7035799" y="1612088"/>
              <a:ext cx="1392384" cy="2677656"/>
            </a:xfrm>
            <a:prstGeom prst="rect">
              <a:avLst/>
            </a:prstGeom>
            <a:noFill/>
          </p:spPr>
          <p:txBody>
            <a:bodyPr vert="horz" wrap="square" lIns="0" tIns="0" rIns="0" bIns="0" rtlCol="0">
              <a:spAutoFit/>
            </a:bodyPr>
            <a:lstStyle/>
            <a:p>
              <a:pPr algn="ctr">
                <a:spcBef>
                  <a:spcPts val="600"/>
                </a:spcBef>
              </a:pPr>
              <a:r>
                <a:rPr lang="en-US" sz="6000" b="1">
                  <a:solidFill>
                    <a:schemeClr val="tx2"/>
                  </a:solidFill>
                </a:rPr>
                <a:t>R</a:t>
              </a:r>
            </a:p>
            <a:p>
              <a:pPr algn="ctr">
                <a:spcBef>
                  <a:spcPts val="600"/>
                </a:spcBef>
              </a:pPr>
              <a:endParaRPr lang="en-US" sz="1400"/>
            </a:p>
            <a:p>
              <a:pPr algn="ctr">
                <a:spcBef>
                  <a:spcPts val="600"/>
                </a:spcBef>
              </a:pPr>
              <a:r>
                <a:rPr lang="en-US" b="1">
                  <a:solidFill>
                    <a:schemeClr val="accent6"/>
                  </a:solidFill>
                </a:rPr>
                <a:t>Realistic</a:t>
              </a:r>
            </a:p>
            <a:p>
              <a:pPr algn="ctr">
                <a:spcBef>
                  <a:spcPts val="600"/>
                </a:spcBef>
              </a:pPr>
              <a:endParaRPr lang="en-US" sz="1400"/>
            </a:p>
            <a:p>
              <a:pPr algn="ctr">
                <a:spcBef>
                  <a:spcPts val="600"/>
                </a:spcBef>
              </a:pPr>
              <a:r>
                <a:rPr lang="en-US" sz="1600"/>
                <a:t>Does this seem worthwhile?</a:t>
              </a:r>
            </a:p>
          </p:txBody>
        </p:sp>
        <p:sp>
          <p:nvSpPr>
            <p:cNvPr id="10" name="TextBox 9">
              <a:extLst>
                <a:ext uri="{FF2B5EF4-FFF2-40B4-BE49-F238E27FC236}">
                  <a16:creationId xmlns:a16="http://schemas.microsoft.com/office/drawing/2014/main" id="{7A3F8489-3A1B-9299-BBD2-864CBC04824E}"/>
                </a:ext>
              </a:extLst>
            </p:cNvPr>
            <p:cNvSpPr txBox="1"/>
            <p:nvPr/>
          </p:nvSpPr>
          <p:spPr bwMode="gray">
            <a:xfrm>
              <a:off x="8862292" y="1612088"/>
              <a:ext cx="1392383" cy="2677656"/>
            </a:xfrm>
            <a:prstGeom prst="rect">
              <a:avLst/>
            </a:prstGeom>
            <a:noFill/>
          </p:spPr>
          <p:txBody>
            <a:bodyPr vert="horz" wrap="square" lIns="0" tIns="0" rIns="0" bIns="0" rtlCol="0">
              <a:spAutoFit/>
            </a:bodyPr>
            <a:lstStyle/>
            <a:p>
              <a:pPr algn="ctr">
                <a:spcBef>
                  <a:spcPts val="600"/>
                </a:spcBef>
              </a:pPr>
              <a:r>
                <a:rPr lang="en-US" sz="6000" b="1">
                  <a:solidFill>
                    <a:schemeClr val="tx2"/>
                  </a:solidFill>
                </a:rPr>
                <a:t>T</a:t>
              </a:r>
            </a:p>
            <a:p>
              <a:pPr algn="ctr">
                <a:spcBef>
                  <a:spcPts val="600"/>
                </a:spcBef>
              </a:pPr>
              <a:endParaRPr lang="en-US" sz="1400"/>
            </a:p>
            <a:p>
              <a:pPr algn="ctr">
                <a:spcBef>
                  <a:spcPts val="600"/>
                </a:spcBef>
              </a:pPr>
              <a:r>
                <a:rPr lang="en-US" b="1">
                  <a:solidFill>
                    <a:schemeClr val="accent6"/>
                  </a:solidFill>
                </a:rPr>
                <a:t>Timebound</a:t>
              </a:r>
            </a:p>
            <a:p>
              <a:pPr algn="ctr">
                <a:spcBef>
                  <a:spcPts val="600"/>
                </a:spcBef>
              </a:pPr>
              <a:endParaRPr lang="en-US" sz="1400"/>
            </a:p>
            <a:p>
              <a:pPr algn="ctr">
                <a:spcBef>
                  <a:spcPts val="600"/>
                </a:spcBef>
              </a:pPr>
              <a:r>
                <a:rPr lang="en-US" sz="1600"/>
                <a:t>When can I accomplish this goal?</a:t>
              </a:r>
            </a:p>
          </p:txBody>
        </p:sp>
      </p:grpSp>
    </p:spTree>
    <p:extLst>
      <p:ext uri="{BB962C8B-B14F-4D97-AF65-F5344CB8AC3E}">
        <p14:creationId xmlns:p14="http://schemas.microsoft.com/office/powerpoint/2010/main" val="2756908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2.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208.potx" id="{6A937F26-5C00-4C6A-8E10-66A996E82478}" vid="{C5F55B30-B727-4A9A-B2E1-16025D3B1A12}"/>
    </a:ext>
  </a:extLst>
</a:theme>
</file>

<file path=ppt/theme/theme3.xml><?xml version="1.0" encoding="utf-8"?>
<a:theme xmlns:a="http://schemas.openxmlformats.org/drawingml/2006/main" name="2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4.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BF78F144-9148-4FE2-90A3-22B02663985C}" vid="{7E0A84AD-0D61-494A-8D90-8D69DD71D350}"/>
    </a:ext>
  </a:extLst>
</a:theme>
</file>

<file path=ppt/theme/theme5.xml><?xml version="1.0" encoding="utf-8"?>
<a:theme xmlns:a="http://schemas.openxmlformats.org/drawingml/2006/main" name="3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6.xml><?xml version="1.0" encoding="utf-8"?>
<a:theme xmlns:a="http://schemas.openxmlformats.org/drawingml/2006/main" name="4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7.xml><?xml version="1.0" encoding="utf-8"?>
<a:theme xmlns:a="http://schemas.openxmlformats.org/drawingml/2006/main" name="5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glg-20230901.potx" id="{E355CC63-883A-4B62-89CE-D255A05D89B5}" vid="{0EBA483A-C0CF-4B0B-BECC-0CD21CA10A4A}"/>
    </a:ext>
  </a:extLst>
</a:theme>
</file>

<file path=ppt/theme/theme8.xml><?xml version="1.0" encoding="utf-8"?>
<a:theme xmlns:a="http://schemas.openxmlformats.org/drawingml/2006/main" name="6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FD6445A5464847BC8D880FF86B1113" ma:contentTypeVersion="17" ma:contentTypeDescription="Create a new document." ma:contentTypeScope="" ma:versionID="292491fbeb67526c4d1ae232a5f3345a">
  <xsd:schema xmlns:xsd="http://www.w3.org/2001/XMLSchema" xmlns:xs="http://www.w3.org/2001/XMLSchema" xmlns:p="http://schemas.microsoft.com/office/2006/metadata/properties" xmlns:ns2="624e3aa4-12ee-4888-a761-f39e68f759f5" xmlns:ns3="f338b914-ec86-4fc4-940b-d0576812026e" targetNamespace="http://schemas.microsoft.com/office/2006/metadata/properties" ma:root="true" ma:fieldsID="c65fc997e1232b392473ce2c2a7fb485" ns2:_="" ns3:_="">
    <xsd:import namespace="624e3aa4-12ee-4888-a761-f39e68f759f5"/>
    <xsd:import namespace="f338b914-ec86-4fc4-940b-d057681202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e3aa4-12ee-4888-a761-f39e68f75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38b914-ec86-4fc4-940b-d057681202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b7094-f282-4311-8130-4f293172619c}" ma:internalName="TaxCatchAll" ma:showField="CatchAllData" ma:web="f338b914-ec86-4fc4-940b-d05768120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338b914-ec86-4fc4-940b-d0576812026e">
      <UserInfo>
        <DisplayName>Forster, Valerie</DisplayName>
        <AccountId>24</AccountId>
        <AccountType/>
      </UserInfo>
      <UserInfo>
        <DisplayName>Everyone</DisplayName>
        <AccountId>11</AccountId>
        <AccountType/>
      </UserInfo>
      <UserInfo>
        <DisplayName>Bahrami Jovein, Layla (she/her)</DisplayName>
        <AccountId>98</AccountId>
        <AccountType/>
      </UserInfo>
    </SharedWithUsers>
    <lcf76f155ced4ddcb4097134ff3c332f xmlns="624e3aa4-12ee-4888-a761-f39e68f759f5">
      <Terms xmlns="http://schemas.microsoft.com/office/infopath/2007/PartnerControls"/>
    </lcf76f155ced4ddcb4097134ff3c332f>
    <TaxCatchAll xmlns="f338b914-ec86-4fc4-940b-d057681202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E272DE-B142-4AC4-B669-0B8F4403C95D}">
  <ds:schemaRefs>
    <ds:schemaRef ds:uri="624e3aa4-12ee-4888-a761-f39e68f759f5"/>
    <ds:schemaRef ds:uri="f338b914-ec86-4fc4-940b-d057681202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A6E525-60B7-42B9-89BC-AE875764D491}">
  <ds:schemaRefs>
    <ds:schemaRef ds:uri="http://purl.org/dc/elements/1.1/"/>
    <ds:schemaRef ds:uri="f338b914-ec86-4fc4-940b-d0576812026e"/>
    <ds:schemaRef ds:uri="http://purl.org/dc/terms/"/>
    <ds:schemaRef ds:uri="http://schemas.microsoft.com/office/2006/metadata/properties"/>
    <ds:schemaRef ds:uri="624e3aa4-12ee-4888-a761-f39e68f759f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258E3BE-808B-4999-9135-343A0DCD2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152</TotalTime>
  <Words>3136</Words>
  <Application>Microsoft Office PowerPoint</Application>
  <PresentationFormat>Widescreen</PresentationFormat>
  <Paragraphs>483</Paragraphs>
  <Slides>34</Slides>
  <Notes>5</Notes>
  <HiddenSlides>4</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34</vt:i4>
      </vt:variant>
    </vt:vector>
  </HeadingPairs>
  <TitlesOfParts>
    <vt:vector size="47" baseType="lpstr">
      <vt:lpstr>Aptos</vt:lpstr>
      <vt:lpstr>Arial</vt:lpstr>
      <vt:lpstr>Calibri</vt:lpstr>
      <vt:lpstr>Georgia</vt:lpstr>
      <vt:lpstr>Theme1</vt:lpstr>
      <vt:lpstr>Optum Theme</vt:lpstr>
      <vt:lpstr>2_Optum Theme</vt:lpstr>
      <vt:lpstr>1_Optum Theme</vt:lpstr>
      <vt:lpstr>3_Optum Theme</vt:lpstr>
      <vt:lpstr>4_Optum Theme</vt:lpstr>
      <vt:lpstr>5_Optum Theme</vt:lpstr>
      <vt:lpstr>6_Optum Theme</vt:lpstr>
      <vt:lpstr>think-cell Slide</vt:lpstr>
      <vt:lpstr>Measuring outcomes and proving value for money</vt:lpstr>
      <vt:lpstr>Agenda</vt:lpstr>
      <vt:lpstr>Introductions: Getting to know each other</vt:lpstr>
      <vt:lpstr>When to start your evaluation and begin recording data</vt:lpstr>
      <vt:lpstr>Planning your evaluation</vt:lpstr>
      <vt:lpstr>Outcomes to measures to measurement</vt:lpstr>
      <vt:lpstr>Discussion: data and measurement </vt:lpstr>
      <vt:lpstr>PowerPoint Presentation</vt:lpstr>
      <vt:lpstr>Make sure your metrics are SMART</vt:lpstr>
      <vt:lpstr>Outputs vs outcomes: Menti task </vt:lpstr>
      <vt:lpstr>Logic model examples</vt:lpstr>
      <vt:lpstr>PowerPoint Presentation</vt:lpstr>
      <vt:lpstr>Pictures from the Wallington Community Garden (first steps)</vt:lpstr>
      <vt:lpstr>Group task: your turn to populate a logic model!</vt:lpstr>
      <vt:lpstr>PowerPoint Presentation</vt:lpstr>
      <vt:lpstr>PowerPoint Presentation</vt:lpstr>
      <vt:lpstr>PowerPoint Presentation</vt:lpstr>
      <vt:lpstr>PowerPoint Presentation</vt:lpstr>
      <vt:lpstr>PowerPoint Presentation</vt:lpstr>
      <vt:lpstr>Discussion: data and measurement </vt:lpstr>
      <vt:lpstr>Value for money</vt:lpstr>
      <vt:lpstr>Discussion: value for money </vt:lpstr>
      <vt:lpstr>PowerPoint Presentation</vt:lpstr>
      <vt:lpstr>How to demonstrate impact and value for money: Menti task </vt:lpstr>
      <vt:lpstr>What are the steps to measuring value for money?</vt:lpstr>
      <vt:lpstr>What are the steps to measuring value for money? An example - cost benefit analysis</vt:lpstr>
      <vt:lpstr>Discussion: value for money </vt:lpstr>
      <vt:lpstr>Accessing the Evaluation Toolkit</vt:lpstr>
      <vt:lpstr>How to access the Evaluation Toolkit</vt:lpstr>
      <vt:lpstr>Please share you feedback with us! </vt:lpstr>
      <vt:lpstr>Outputs vs outcomes: Task</vt:lpstr>
      <vt:lpstr>Outputs vs outcomes: Answers</vt:lpstr>
      <vt:lpstr>Quiz – match the term with the description (slide 5 for answers)</vt:lpstr>
      <vt:lpstr>Quiz –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Health Management</dc:title>
  <dc:creator>Tiburcio Gomes, João  (he/him)</dc:creator>
  <cp:lastModifiedBy>Green, Marcus</cp:lastModifiedBy>
  <cp:revision>3</cp:revision>
  <dcterms:created xsi:type="dcterms:W3CDTF">2023-01-25T10:53:13Z</dcterms:created>
  <dcterms:modified xsi:type="dcterms:W3CDTF">2024-10-07T09:10:11Z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2023-01-25T10:53:13Z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9b53d95b-3b03-4f63-8d18-c741bfa4f1b6</vt:lpwstr>
  </property>
  <property fmtid="{D5CDD505-2E9C-101B-9397-08002B2CF9AE}" pid="8" name="MSIP_Label_a8a73c85-e524-44a6-bd58-7df7ef87be8f_ContentBits">
    <vt:lpwstr>0</vt:lpwstr>
  </property>
  <property fmtid="{D5CDD505-2E9C-101B-9397-08002B2CF9AE}" pid="9" name="ContentTypeId">
    <vt:lpwstr>0x01010021FD6445A5464847BC8D880FF86B1113</vt:lpwstr>
  </property>
  <property fmtid="{D5CDD505-2E9C-101B-9397-08002B2CF9AE}" pid="10" name="MediaServiceImageTags">
    <vt:lpwstr/>
  </property>
</Properties>
</file>