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90" r:id="rId5"/>
    <p:sldId id="291" r:id="rId6"/>
    <p:sldId id="258" r:id="rId7"/>
    <p:sldId id="259" r:id="rId8"/>
    <p:sldId id="266" r:id="rId9"/>
    <p:sldId id="270" r:id="rId10"/>
    <p:sldId id="271" r:id="rId11"/>
    <p:sldId id="272" r:id="rId12"/>
    <p:sldId id="273" r:id="rId13"/>
    <p:sldId id="274" r:id="rId14"/>
    <p:sldId id="277" r:id="rId15"/>
    <p:sldId id="278" r:id="rId16"/>
    <p:sldId id="285" r:id="rId17"/>
    <p:sldId id="279" r:id="rId18"/>
    <p:sldId id="280" r:id="rId19"/>
    <p:sldId id="286" r:id="rId20"/>
    <p:sldId id="287" r:id="rId21"/>
    <p:sldId id="283" r:id="rId22"/>
    <p:sldId id="288" r:id="rId23"/>
    <p:sldId id="289" r:id="rId24"/>
    <p:sldId id="261" r:id="rId25"/>
    <p:sldId id="260" r:id="rId26"/>
    <p:sldId id="281" r:id="rId27"/>
    <p:sldId id="282"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5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C98FE-E452-4785-A494-8FD6D0895EC6}" type="datetimeFigureOut">
              <a:rPr lang="en-GB" smtClean="0"/>
              <a:t>28/01/2024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76148-02C6-41CE-B77D-D5D90E08CF3A}" type="slidenum">
              <a:rPr lang="en-GB" smtClean="0"/>
              <a:t>‹#›</a:t>
            </a:fld>
            <a:endParaRPr lang="en-GB"/>
          </a:p>
        </p:txBody>
      </p:sp>
    </p:spTree>
    <p:extLst>
      <p:ext uri="{BB962C8B-B14F-4D97-AF65-F5344CB8AC3E}">
        <p14:creationId xmlns:p14="http://schemas.microsoft.com/office/powerpoint/2010/main" val="280059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Open Sans Light"/>
              <a:buNone/>
            </a:pPr>
            <a:fld id="{00000000-1234-1234-1234-123412341234}" type="slidenum">
              <a:rPr lang="en-US" sz="1800" b="1" i="0" u="none">
                <a:solidFill>
                  <a:srgbClr val="000000"/>
                </a:solidFill>
                <a:latin typeface="Open Sans Light"/>
                <a:ea typeface="Open Sans Light"/>
                <a:cs typeface="Open Sans Light"/>
                <a:sym typeface="Open Sans Light"/>
              </a:rPr>
              <a:t>4</a:t>
            </a:fld>
            <a:endParaRPr/>
          </a:p>
        </p:txBody>
      </p:sp>
      <p:sp>
        <p:nvSpPr>
          <p:cNvPr id="110" name="Google Shape;110;p8:notes"/>
          <p:cNvSpPr>
            <a:spLocks noGrp="1" noRot="1" noChangeAspect="1"/>
          </p:cNvSpPr>
          <p:nvPr>
            <p:ph type="sldImg" idx="2"/>
          </p:nvPr>
        </p:nvSpPr>
        <p:spPr>
          <a:xfrm>
            <a:off x="38100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1" name="Google Shape;111;p8:notes"/>
          <p:cNvSpPr txBox="1">
            <a:spLocks noGrp="1"/>
          </p:cNvSpPr>
          <p:nvPr>
            <p:ph type="body" idx="1"/>
          </p:nvPr>
        </p:nvSpPr>
        <p:spPr>
          <a:xfrm>
            <a:off x="685800" y="4341812"/>
            <a:ext cx="5486400" cy="41163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Open Sans Light"/>
              <a:buNone/>
            </a:pPr>
            <a:fld id="{00000000-1234-1234-1234-123412341234}" type="slidenum">
              <a:rPr lang="en-US" sz="1800" b="1" i="0" u="none">
                <a:solidFill>
                  <a:srgbClr val="000000"/>
                </a:solidFill>
                <a:latin typeface="Open Sans Light"/>
                <a:ea typeface="Open Sans Light"/>
                <a:cs typeface="Open Sans Light"/>
                <a:sym typeface="Open Sans Light"/>
              </a:rPr>
              <a:t>5</a:t>
            </a:fld>
            <a:endParaRPr/>
          </a:p>
        </p:txBody>
      </p:sp>
      <p:sp>
        <p:nvSpPr>
          <p:cNvPr id="166" name="Google Shape;166;p17:notes"/>
          <p:cNvSpPr>
            <a:spLocks noGrp="1" noRot="1" noChangeAspect="1"/>
          </p:cNvSpPr>
          <p:nvPr>
            <p:ph type="sldImg" idx="2"/>
          </p:nvPr>
        </p:nvSpPr>
        <p:spPr>
          <a:xfrm>
            <a:off x="38100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7" name="Google Shape;167;p17:notes"/>
          <p:cNvSpPr txBox="1">
            <a:spLocks noGrp="1"/>
          </p:cNvSpPr>
          <p:nvPr>
            <p:ph type="body" idx="1"/>
          </p:nvPr>
        </p:nvSpPr>
        <p:spPr>
          <a:xfrm>
            <a:off x="685800" y="4341812"/>
            <a:ext cx="5486400" cy="41163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sng" strike="noStrike" cap="none"/>
              <a:t>Indicators (or benchmarks)</a:t>
            </a:r>
            <a:r>
              <a:rPr lang="en-US" sz="1800" b="0" i="0" u="none" strike="noStrike" cap="none"/>
              <a:t> are data measures which help quantify the achievement of a result. They answer the question "How would we recognize these results in measurable terms if we fell over them?" So, for example, the rate of low-birthweight babies helps quantify whether we're getting healthy births or not. Key stage testing scores help quantify whether children are succeeding in school today, and whether they were ready for school three years ago. The crime rate helps quantify whether we are living in safe communities, etc.</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NB Data is not the same as reality (NLP expression “The Map is not the Territory”) Don’t make data the sole purpose of your work or ignore your experience</a:t>
            </a:r>
            <a:endParaRPr/>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7C156E-6818-403E-9FEB-6D69B4EB7EAC}" type="datetimeFigureOut">
              <a:rPr lang="en-GB" smtClean="0"/>
              <a:t>28/01/2024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358699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7C156E-6818-403E-9FEB-6D69B4EB7EAC}" type="datetimeFigureOut">
              <a:rPr lang="en-GB" smtClean="0"/>
              <a:t>28/01/2024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316704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7C156E-6818-403E-9FEB-6D69B4EB7EAC}" type="datetimeFigureOut">
              <a:rPr lang="en-GB" smtClean="0"/>
              <a:t>28/01/2024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334557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7C156E-6818-403E-9FEB-6D69B4EB7EAC}" type="datetimeFigureOut">
              <a:rPr lang="en-GB" smtClean="0"/>
              <a:t>28/01/2024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388970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7C156E-6818-403E-9FEB-6D69B4EB7EAC}" type="datetimeFigureOut">
              <a:rPr lang="en-GB" smtClean="0"/>
              <a:t>28/01/2024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278363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7C156E-6818-403E-9FEB-6D69B4EB7EAC}" type="datetimeFigureOut">
              <a:rPr lang="en-GB" smtClean="0"/>
              <a:t>28/01/2024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2932134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7C156E-6818-403E-9FEB-6D69B4EB7EAC}" type="datetimeFigureOut">
              <a:rPr lang="en-GB" smtClean="0"/>
              <a:t>28/01/2024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101538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7C156E-6818-403E-9FEB-6D69B4EB7EAC}" type="datetimeFigureOut">
              <a:rPr lang="en-GB" smtClean="0"/>
              <a:t>28/01/2024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320584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C156E-6818-403E-9FEB-6D69B4EB7EAC}" type="datetimeFigureOut">
              <a:rPr lang="en-GB" smtClean="0"/>
              <a:t>28/01/2024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310032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7C156E-6818-403E-9FEB-6D69B4EB7EAC}" type="datetimeFigureOut">
              <a:rPr lang="en-GB" smtClean="0"/>
              <a:t>28/01/2024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76822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7C156E-6818-403E-9FEB-6D69B4EB7EAC}" type="datetimeFigureOut">
              <a:rPr lang="en-GB" smtClean="0"/>
              <a:t>28/01/2024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D5DC15-92EB-4ACD-8861-BE3B974A17FC}" type="slidenum">
              <a:rPr lang="en-GB" smtClean="0"/>
              <a:t>‹#›</a:t>
            </a:fld>
            <a:endParaRPr lang="en-GB"/>
          </a:p>
        </p:txBody>
      </p:sp>
    </p:spTree>
    <p:extLst>
      <p:ext uri="{BB962C8B-B14F-4D97-AF65-F5344CB8AC3E}">
        <p14:creationId xmlns:p14="http://schemas.microsoft.com/office/powerpoint/2010/main" val="35656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C156E-6818-403E-9FEB-6D69B4EB7EAC}" type="datetimeFigureOut">
              <a:rPr lang="en-GB" smtClean="0"/>
              <a:t>28/01/2024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5DC15-92EB-4ACD-8861-BE3B974A17FC}" type="slidenum">
              <a:rPr lang="en-GB" smtClean="0"/>
              <a:t>‹#›</a:t>
            </a:fld>
            <a:endParaRPr lang="en-GB"/>
          </a:p>
        </p:txBody>
      </p:sp>
    </p:spTree>
    <p:extLst>
      <p:ext uri="{BB962C8B-B14F-4D97-AF65-F5344CB8AC3E}">
        <p14:creationId xmlns:p14="http://schemas.microsoft.com/office/powerpoint/2010/main" val="424399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assemblyresearchmatters.org/2021/05/20/outcomes-based-accountability-a-refreshe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7D3681-E67B-11F5-C70F-424B3AD5BBB1}"/>
              </a:ext>
            </a:extLst>
          </p:cNvPr>
          <p:cNvSpPr>
            <a:spLocks noGrp="1"/>
          </p:cNvSpPr>
          <p:nvPr>
            <p:ph type="ctrTitle"/>
          </p:nvPr>
        </p:nvSpPr>
        <p:spPr>
          <a:xfrm>
            <a:off x="5354955" y="552182"/>
            <a:ext cx="5998840" cy="3343135"/>
          </a:xfrm>
          <a:noFill/>
        </p:spPr>
        <p:txBody>
          <a:bodyPr>
            <a:normAutofit/>
          </a:bodyPr>
          <a:lstStyle/>
          <a:p>
            <a:pPr algn="l"/>
            <a:r>
              <a:rPr lang="en-GB" sz="5200" b="1" dirty="0">
                <a:solidFill>
                  <a:srgbClr val="0070C0"/>
                </a:solidFill>
                <a:latin typeface="Arial" panose="020B0604020202020204" pitchFamily="34" charset="0"/>
                <a:cs typeface="Arial" panose="020B0604020202020204" pitchFamily="34" charset="0"/>
              </a:rPr>
              <a:t>Evaluation of Projects- </a:t>
            </a:r>
            <a:br>
              <a:rPr lang="en-GB" sz="5200" b="1" dirty="0">
                <a:solidFill>
                  <a:srgbClr val="0070C0"/>
                </a:solidFill>
                <a:latin typeface="Arial" panose="020B0604020202020204" pitchFamily="34" charset="0"/>
                <a:cs typeface="Arial" panose="020B0604020202020204" pitchFamily="34" charset="0"/>
              </a:rPr>
            </a:br>
            <a:r>
              <a:rPr lang="en-GB" sz="5200" b="1" dirty="0">
                <a:solidFill>
                  <a:srgbClr val="0070C0"/>
                </a:solidFill>
                <a:latin typeface="Arial" panose="020B0604020202020204" pitchFamily="34" charset="0"/>
                <a:cs typeface="Arial" panose="020B0604020202020204" pitchFamily="34" charset="0"/>
              </a:rPr>
              <a:t>OBA Model</a:t>
            </a:r>
          </a:p>
        </p:txBody>
      </p:sp>
      <p:sp>
        <p:nvSpPr>
          <p:cNvPr id="3" name="Subtitle 2">
            <a:extLst>
              <a:ext uri="{FF2B5EF4-FFF2-40B4-BE49-F238E27FC236}">
                <a16:creationId xmlns:a16="http://schemas.microsoft.com/office/drawing/2014/main" id="{125EA8C5-EBA5-CF75-1C1A-E99062AC2D42}"/>
              </a:ext>
            </a:extLst>
          </p:cNvPr>
          <p:cNvSpPr>
            <a:spLocks noGrp="1"/>
          </p:cNvSpPr>
          <p:nvPr>
            <p:ph type="subTitle" idx="1"/>
          </p:nvPr>
        </p:nvSpPr>
        <p:spPr>
          <a:xfrm>
            <a:off x="5354955" y="4067032"/>
            <a:ext cx="5998840" cy="2067068"/>
          </a:xfrm>
          <a:noFill/>
        </p:spPr>
        <p:txBody>
          <a:bodyPr>
            <a:normAutofit fontScale="62500" lnSpcReduction="20000"/>
          </a:bodyPr>
          <a:lstStyle/>
          <a:p>
            <a:pPr algn="l"/>
            <a:endParaRPr lang="en-GB" b="1" dirty="0">
              <a:solidFill>
                <a:srgbClr val="0070C0"/>
              </a:solidFill>
              <a:latin typeface="Arial" panose="020B0604020202020204" pitchFamily="34" charset="0"/>
              <a:cs typeface="Arial" panose="020B0604020202020204" pitchFamily="34" charset="0"/>
            </a:endParaRPr>
          </a:p>
          <a:p>
            <a:pPr algn="l"/>
            <a:endParaRPr lang="en-GB" b="1" dirty="0">
              <a:solidFill>
                <a:srgbClr val="0070C0"/>
              </a:solidFill>
              <a:latin typeface="Arial" panose="020B0604020202020204" pitchFamily="34" charset="0"/>
              <a:cs typeface="Arial" panose="020B0604020202020204" pitchFamily="34" charset="0"/>
            </a:endParaRPr>
          </a:p>
          <a:p>
            <a:pPr algn="l"/>
            <a:endParaRPr lang="en-GB" b="1" dirty="0">
              <a:solidFill>
                <a:srgbClr val="0070C0"/>
              </a:solidFill>
              <a:latin typeface="Arial" panose="020B0604020202020204" pitchFamily="34" charset="0"/>
              <a:cs typeface="Arial" panose="020B0604020202020204" pitchFamily="34" charset="0"/>
            </a:endParaRPr>
          </a:p>
          <a:p>
            <a:pPr algn="l"/>
            <a:r>
              <a:rPr lang="en-GB" sz="1700" b="1" dirty="0">
                <a:solidFill>
                  <a:srgbClr val="0070C0"/>
                </a:solidFill>
                <a:latin typeface="Arial" panose="020B0604020202020204" pitchFamily="34" charset="0"/>
                <a:cs typeface="Arial" panose="020B0604020202020204" pitchFamily="34" charset="0"/>
              </a:rPr>
              <a:t>Nadine Wyatt</a:t>
            </a:r>
          </a:p>
          <a:p>
            <a:pPr algn="l"/>
            <a:r>
              <a:rPr lang="en-GB" sz="1700" b="1" dirty="0">
                <a:solidFill>
                  <a:srgbClr val="0070C0"/>
                </a:solidFill>
                <a:latin typeface="Arial" panose="020B0604020202020204" pitchFamily="34" charset="0"/>
                <a:cs typeface="Arial" panose="020B0604020202020204" pitchFamily="34" charset="0"/>
              </a:rPr>
              <a:t>Health &amp; Social Care Programme Lead</a:t>
            </a:r>
          </a:p>
          <a:p>
            <a:pPr algn="l"/>
            <a:r>
              <a:rPr lang="en-GB" sz="1700" dirty="0">
                <a:solidFill>
                  <a:srgbClr val="0070C0"/>
                </a:solidFill>
              </a:rPr>
              <a:t>Sutton Council &amp; NHS South West London ICB - Sutton Place</a:t>
            </a:r>
          </a:p>
          <a:p>
            <a:pPr algn="l"/>
            <a:endParaRPr lang="en-GB" sz="1700" b="1" dirty="0">
              <a:solidFill>
                <a:srgbClr val="0070C0"/>
              </a:solidFill>
              <a:latin typeface="Arial" panose="020B0604020202020204" pitchFamily="34" charset="0"/>
              <a:cs typeface="Arial" panose="020B0604020202020204" pitchFamily="34" charset="0"/>
            </a:endParaRPr>
          </a:p>
          <a:p>
            <a:pPr algn="l"/>
            <a:r>
              <a:rPr lang="en-GB" sz="1800">
                <a:hlinkClick r:id="rId2"/>
              </a:rPr>
              <a:t>Outcomes Based Accountability: A refresher - Research Matters (assemblyresearchmatters.org)</a:t>
            </a:r>
            <a:endParaRPr lang="en-GB" sz="1700" b="1" dirty="0">
              <a:solidFill>
                <a:srgbClr val="0070C0"/>
              </a:solidFill>
              <a:latin typeface="Arial" panose="020B0604020202020204" pitchFamily="34" charset="0"/>
              <a:cs typeface="Arial" panose="020B0604020202020204" pitchFamily="34" charset="0"/>
            </a:endParaRPr>
          </a:p>
          <a:p>
            <a:pPr algn="l"/>
            <a:endParaRPr lang="en-GB" dirty="0"/>
          </a:p>
        </p:txBody>
      </p:sp>
      <p:pic>
        <p:nvPicPr>
          <p:cNvPr id="4" name="Google Shape;96;p14" descr="TryingHardCover">
            <a:extLst>
              <a:ext uri="{FF2B5EF4-FFF2-40B4-BE49-F238E27FC236}">
                <a16:creationId xmlns:a16="http://schemas.microsoft.com/office/drawing/2014/main" id="{C15C959B-DB0C-E3C7-84E6-31D9594CD03A}"/>
              </a:ext>
            </a:extLst>
          </p:cNvPr>
          <p:cNvPicPr preferRelativeResize="0"/>
          <p:nvPr/>
        </p:nvPicPr>
        <p:blipFill rotWithShape="1">
          <a:blip r:embed="rId3"/>
          <a:srcRect l="267"/>
          <a:stretch/>
        </p:blipFill>
        <p:spPr>
          <a:xfrm>
            <a:off x="20" y="10"/>
            <a:ext cx="4992985" cy="6857990"/>
          </a:xfrm>
          <a:prstGeom prst="rect">
            <a:avLst/>
          </a:prstGeom>
          <a:noFill/>
        </p:spPr>
      </p:pic>
    </p:spTree>
    <p:extLst>
      <p:ext uri="{BB962C8B-B14F-4D97-AF65-F5344CB8AC3E}">
        <p14:creationId xmlns:p14="http://schemas.microsoft.com/office/powerpoint/2010/main" val="133659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4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4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4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4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txBox="1"/>
          <p:nvPr/>
        </p:nvSpPr>
        <p:spPr>
          <a:xfrm>
            <a:off x="3689351" y="1090612"/>
            <a:ext cx="5538787" cy="5256212"/>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cxnSp>
        <p:nvCxnSpPr>
          <p:cNvPr id="292" name="Google Shape;292;p31"/>
          <p:cNvCxnSpPr/>
          <p:nvPr/>
        </p:nvCxnSpPr>
        <p:spPr>
          <a:xfrm>
            <a:off x="3694113" y="3725862"/>
            <a:ext cx="5538787" cy="0"/>
          </a:xfrm>
          <a:prstGeom prst="straightConnector1">
            <a:avLst/>
          </a:prstGeom>
          <a:noFill/>
          <a:ln w="38100" cap="flat" cmpd="sng">
            <a:solidFill>
              <a:schemeClr val="dk1"/>
            </a:solidFill>
            <a:prstDash val="solid"/>
            <a:miter lim="800000"/>
            <a:headEnd type="none" w="sm" len="sm"/>
            <a:tailEnd type="none" w="sm" len="sm"/>
          </a:ln>
        </p:spPr>
      </p:cxnSp>
      <p:sp>
        <p:nvSpPr>
          <p:cNvPr id="293" name="Google Shape;293;p31"/>
          <p:cNvSpPr txBox="1"/>
          <p:nvPr/>
        </p:nvSpPr>
        <p:spPr>
          <a:xfrm>
            <a:off x="3689351" y="1090612"/>
            <a:ext cx="5538787" cy="5256212"/>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cxnSp>
        <p:nvCxnSpPr>
          <p:cNvPr id="294" name="Google Shape;294;p31"/>
          <p:cNvCxnSpPr/>
          <p:nvPr/>
        </p:nvCxnSpPr>
        <p:spPr>
          <a:xfrm flipH="1">
            <a:off x="6453188" y="1090613"/>
            <a:ext cx="1587" cy="2643187"/>
          </a:xfrm>
          <a:prstGeom prst="straightConnector1">
            <a:avLst/>
          </a:prstGeom>
          <a:noFill/>
          <a:ln w="38100" cap="flat" cmpd="sng">
            <a:solidFill>
              <a:schemeClr val="dk1"/>
            </a:solidFill>
            <a:prstDash val="solid"/>
            <a:miter lim="800000"/>
            <a:headEnd type="none" w="sm" len="sm"/>
            <a:tailEnd type="none" w="sm" len="sm"/>
          </a:ln>
        </p:spPr>
      </p:cxnSp>
      <p:sp>
        <p:nvSpPr>
          <p:cNvPr id="295" name="Google Shape;295;p31"/>
          <p:cNvSpPr txBox="1"/>
          <p:nvPr/>
        </p:nvSpPr>
        <p:spPr>
          <a:xfrm>
            <a:off x="4157662" y="1755775"/>
            <a:ext cx="1846262" cy="1384300"/>
          </a:xfrm>
          <a:prstGeom prst="rect">
            <a:avLst/>
          </a:prstGeom>
          <a:noFill/>
          <a:ln>
            <a:noFill/>
          </a:ln>
        </p:spPr>
        <p:txBody>
          <a:bodyPr spcFirstLastPara="1" wrap="square" lIns="91425" tIns="45700" rIns="91425" bIns="45700" anchor="t" anchorCtr="0">
            <a:noAutofit/>
          </a:bodyPr>
          <a:lstStyle/>
          <a:p>
            <a:pPr algn="ctr">
              <a:buClr>
                <a:srgbClr val="606060"/>
              </a:buClr>
            </a:pPr>
            <a:r>
              <a:rPr lang="en-US" sz="2800" b="1" dirty="0">
                <a:solidFill>
                  <a:srgbClr val="606060"/>
                </a:solidFill>
                <a:latin typeface="Tahoma"/>
                <a:ea typeface="Tahoma"/>
                <a:cs typeface="Tahoma"/>
                <a:sym typeface="Tahoma"/>
              </a:rPr>
              <a:t>How much did we do?</a:t>
            </a:r>
            <a:endParaRPr dirty="0"/>
          </a:p>
        </p:txBody>
      </p:sp>
      <p:sp>
        <p:nvSpPr>
          <p:cNvPr id="296" name="Google Shape;296;p31"/>
          <p:cNvSpPr txBox="1"/>
          <p:nvPr/>
        </p:nvSpPr>
        <p:spPr>
          <a:xfrm>
            <a:off x="6858000" y="1752600"/>
            <a:ext cx="2057400" cy="1384300"/>
          </a:xfrm>
          <a:prstGeom prst="rect">
            <a:avLst/>
          </a:prstGeom>
          <a:noFill/>
          <a:ln>
            <a:noFill/>
          </a:ln>
        </p:spPr>
        <p:txBody>
          <a:bodyPr spcFirstLastPara="1" wrap="square" lIns="91425" tIns="45700" rIns="91425" bIns="45700" anchor="t" anchorCtr="0">
            <a:noAutofit/>
          </a:bodyPr>
          <a:lstStyle/>
          <a:p>
            <a:pPr algn="ctr">
              <a:buClr>
                <a:srgbClr val="606060"/>
              </a:buClr>
            </a:pPr>
            <a:r>
              <a:rPr lang="en-US" sz="2800" b="1">
                <a:solidFill>
                  <a:srgbClr val="606060"/>
                </a:solidFill>
                <a:latin typeface="Tahoma"/>
                <a:ea typeface="Tahoma"/>
                <a:cs typeface="Tahoma"/>
                <a:sym typeface="Tahoma"/>
              </a:rPr>
              <a:t>How well</a:t>
            </a:r>
            <a:br>
              <a:rPr lang="en-US" sz="2800" b="1">
                <a:solidFill>
                  <a:srgbClr val="606060"/>
                </a:solidFill>
                <a:latin typeface="Tahoma"/>
                <a:ea typeface="Tahoma"/>
                <a:cs typeface="Tahoma"/>
                <a:sym typeface="Tahoma"/>
              </a:rPr>
            </a:br>
            <a:r>
              <a:rPr lang="en-US" sz="2800" b="1">
                <a:solidFill>
                  <a:srgbClr val="606060"/>
                </a:solidFill>
                <a:latin typeface="Tahoma"/>
                <a:ea typeface="Tahoma"/>
                <a:cs typeface="Tahoma"/>
                <a:sym typeface="Tahoma"/>
              </a:rPr>
              <a:t>did we do it?</a:t>
            </a:r>
            <a:endParaRPr/>
          </a:p>
        </p:txBody>
      </p:sp>
      <p:sp>
        <p:nvSpPr>
          <p:cNvPr id="297" name="Google Shape;297;p31"/>
          <p:cNvSpPr txBox="1"/>
          <p:nvPr/>
        </p:nvSpPr>
        <p:spPr>
          <a:xfrm>
            <a:off x="4866708" y="4076700"/>
            <a:ext cx="3227651" cy="946150"/>
          </a:xfrm>
          <a:prstGeom prst="rect">
            <a:avLst/>
          </a:prstGeom>
          <a:noFill/>
          <a:ln>
            <a:noFill/>
          </a:ln>
        </p:spPr>
        <p:txBody>
          <a:bodyPr spcFirstLastPara="1" wrap="square" lIns="91425" tIns="45700" rIns="91425" bIns="45700" anchor="t" anchorCtr="0">
            <a:noAutofit/>
          </a:bodyPr>
          <a:lstStyle/>
          <a:p>
            <a:pPr algn="ctr">
              <a:buClr>
                <a:srgbClr val="606060"/>
              </a:buClr>
            </a:pPr>
            <a:r>
              <a:rPr lang="en-US" sz="2800" b="1" dirty="0">
                <a:solidFill>
                  <a:srgbClr val="606060"/>
                </a:solidFill>
                <a:latin typeface="Tahoma"/>
                <a:ea typeface="Tahoma"/>
                <a:cs typeface="Tahoma"/>
                <a:sym typeface="Tahoma"/>
              </a:rPr>
              <a:t>What difference did we make?</a:t>
            </a:r>
            <a:endParaRPr dirty="0"/>
          </a:p>
        </p:txBody>
      </p:sp>
      <p:sp>
        <p:nvSpPr>
          <p:cNvPr id="298" name="Google Shape;298;p31"/>
          <p:cNvSpPr txBox="1"/>
          <p:nvPr/>
        </p:nvSpPr>
        <p:spPr>
          <a:xfrm>
            <a:off x="4051301" y="666750"/>
            <a:ext cx="2008187" cy="457200"/>
          </a:xfrm>
          <a:prstGeom prst="rect">
            <a:avLst/>
          </a:prstGeom>
          <a:noFill/>
          <a:ln>
            <a:noFill/>
          </a:ln>
        </p:spPr>
        <p:txBody>
          <a:bodyPr spcFirstLastPara="1" wrap="square" lIns="91425" tIns="45700" rIns="91425" bIns="45700" anchor="t" anchorCtr="0">
            <a:noAutofit/>
          </a:bodyPr>
          <a:lstStyle/>
          <a:p>
            <a:pPr algn="ctr">
              <a:buClr>
                <a:schemeClr val="dk2"/>
              </a:buClr>
            </a:pPr>
            <a:r>
              <a:rPr lang="en-US" b="1">
                <a:solidFill>
                  <a:schemeClr val="dk2"/>
                </a:solidFill>
                <a:latin typeface="Arial Narrow"/>
                <a:ea typeface="Arial Narrow"/>
                <a:cs typeface="Arial Narrow"/>
                <a:sym typeface="Arial Narrow"/>
              </a:rPr>
              <a:t>Quantity</a:t>
            </a:r>
            <a:endParaRPr/>
          </a:p>
        </p:txBody>
      </p:sp>
      <p:sp>
        <p:nvSpPr>
          <p:cNvPr id="299" name="Google Shape;299;p31"/>
          <p:cNvSpPr txBox="1"/>
          <p:nvPr/>
        </p:nvSpPr>
        <p:spPr>
          <a:xfrm>
            <a:off x="6805613" y="661987"/>
            <a:ext cx="2008187" cy="457200"/>
          </a:xfrm>
          <a:prstGeom prst="rect">
            <a:avLst/>
          </a:prstGeom>
          <a:noFill/>
          <a:ln>
            <a:noFill/>
          </a:ln>
        </p:spPr>
        <p:txBody>
          <a:bodyPr spcFirstLastPara="1" wrap="square" lIns="91425" tIns="45700" rIns="91425" bIns="45700" anchor="t" anchorCtr="0">
            <a:noAutofit/>
          </a:bodyPr>
          <a:lstStyle/>
          <a:p>
            <a:pPr algn="ctr">
              <a:buClr>
                <a:schemeClr val="dk2"/>
              </a:buClr>
            </a:pPr>
            <a:r>
              <a:rPr lang="en-US" b="1">
                <a:solidFill>
                  <a:schemeClr val="dk2"/>
                </a:solidFill>
                <a:latin typeface="Arial Narrow"/>
                <a:ea typeface="Arial Narrow"/>
                <a:cs typeface="Arial Narrow"/>
                <a:sym typeface="Arial Narrow"/>
              </a:rPr>
              <a:t>Quality</a:t>
            </a:r>
            <a:endParaRPr/>
          </a:p>
        </p:txBody>
      </p:sp>
      <p:sp>
        <p:nvSpPr>
          <p:cNvPr id="300" name="Google Shape;300;p31"/>
          <p:cNvSpPr txBox="1"/>
          <p:nvPr/>
        </p:nvSpPr>
        <p:spPr>
          <a:xfrm rot="-5400000">
            <a:off x="977108" y="3190081"/>
            <a:ext cx="4903787" cy="457200"/>
          </a:xfrm>
          <a:prstGeom prst="rect">
            <a:avLst/>
          </a:prstGeom>
          <a:noFill/>
          <a:ln>
            <a:noFill/>
          </a:ln>
        </p:spPr>
        <p:txBody>
          <a:bodyPr spcFirstLastPara="1" wrap="square" lIns="91425" tIns="45700" rIns="91425" bIns="45700" anchor="t" anchorCtr="0">
            <a:noAutofit/>
          </a:bodyPr>
          <a:lstStyle/>
          <a:p>
            <a:pPr>
              <a:buClr>
                <a:schemeClr val="dk2"/>
              </a:buClr>
            </a:pPr>
            <a:r>
              <a:rPr lang="en-US" b="1">
                <a:solidFill>
                  <a:schemeClr val="dk2"/>
                </a:solidFill>
                <a:latin typeface="Arial Narrow"/>
                <a:ea typeface="Arial Narrow"/>
                <a:cs typeface="Arial Narrow"/>
                <a:sym typeface="Arial Narrow"/>
              </a:rPr>
              <a:t>       Effect                           Effort</a:t>
            </a:r>
            <a:endParaRPr/>
          </a:p>
        </p:txBody>
      </p:sp>
      <p:cxnSp>
        <p:nvCxnSpPr>
          <p:cNvPr id="301" name="Google Shape;301;p31"/>
          <p:cNvCxnSpPr/>
          <p:nvPr/>
        </p:nvCxnSpPr>
        <p:spPr>
          <a:xfrm flipH="1">
            <a:off x="6453188" y="5129213"/>
            <a:ext cx="1587" cy="1209675"/>
          </a:xfrm>
          <a:prstGeom prst="straightConnector1">
            <a:avLst/>
          </a:prstGeom>
          <a:noFill/>
          <a:ln w="38100" cap="flat" cmpd="sng">
            <a:solidFill>
              <a:schemeClr val="dk1"/>
            </a:solidFill>
            <a:prstDash val="solid"/>
            <a:miter lim="800000"/>
            <a:headEnd type="none" w="sm" len="sm"/>
            <a:tailEnd type="none" w="sm" len="sm"/>
          </a:ln>
        </p:spPr>
      </p:cxnSp>
      <p:sp>
        <p:nvSpPr>
          <p:cNvPr id="302" name="Google Shape;302;p31"/>
          <p:cNvSpPr txBox="1"/>
          <p:nvPr/>
        </p:nvSpPr>
        <p:spPr>
          <a:xfrm>
            <a:off x="4438651" y="5029200"/>
            <a:ext cx="1000125" cy="519112"/>
          </a:xfrm>
          <a:prstGeom prst="rect">
            <a:avLst/>
          </a:prstGeom>
          <a:noFill/>
          <a:ln>
            <a:noFill/>
          </a:ln>
        </p:spPr>
        <p:txBody>
          <a:bodyPr spcFirstLastPara="1" wrap="square" lIns="91425" tIns="45700" rIns="91425" bIns="45700" anchor="t" anchorCtr="0">
            <a:noAutofit/>
          </a:bodyPr>
          <a:lstStyle/>
          <a:p>
            <a:pPr algn="ctr">
              <a:buClr>
                <a:schemeClr val="dk1"/>
              </a:buClr>
            </a:pPr>
            <a:r>
              <a:rPr lang="en-US" sz="2800">
                <a:solidFill>
                  <a:schemeClr val="dk1"/>
                </a:solidFill>
                <a:latin typeface="Arial Narrow"/>
                <a:ea typeface="Arial Narrow"/>
                <a:cs typeface="Arial Narrow"/>
                <a:sym typeface="Arial Narrow"/>
              </a:rPr>
              <a:t>#</a:t>
            </a:r>
            <a:endParaRPr/>
          </a:p>
        </p:txBody>
      </p:sp>
      <p:sp>
        <p:nvSpPr>
          <p:cNvPr id="303" name="Google Shape;303;p31"/>
          <p:cNvSpPr txBox="1"/>
          <p:nvPr/>
        </p:nvSpPr>
        <p:spPr>
          <a:xfrm>
            <a:off x="7334251" y="5038725"/>
            <a:ext cx="1000125" cy="519112"/>
          </a:xfrm>
          <a:prstGeom prst="rect">
            <a:avLst/>
          </a:prstGeom>
          <a:noFill/>
          <a:ln>
            <a:noFill/>
          </a:ln>
        </p:spPr>
        <p:txBody>
          <a:bodyPr spcFirstLastPara="1" wrap="square" lIns="91425" tIns="45700" rIns="91425" bIns="45700" anchor="t" anchorCtr="0">
            <a:noAutofit/>
          </a:bodyPr>
          <a:lstStyle/>
          <a:p>
            <a:pPr algn="ctr">
              <a:buClr>
                <a:schemeClr val="dk1"/>
              </a:buClr>
            </a:pPr>
            <a:r>
              <a:rPr lang="en-US" sz="2800">
                <a:solidFill>
                  <a:schemeClr val="dk1"/>
                </a:solidFill>
                <a:latin typeface="Arial Narrow"/>
                <a:ea typeface="Arial Narrow"/>
                <a:cs typeface="Arial Narrow"/>
                <a:sym typeface="Arial Narrow"/>
              </a:rPr>
              <a:t>%</a:t>
            </a:r>
            <a:endParaRPr/>
          </a:p>
        </p:txBody>
      </p:sp>
      <p:sp>
        <p:nvSpPr>
          <p:cNvPr id="304" name="Google Shape;304;p31"/>
          <p:cNvSpPr txBox="1">
            <a:spLocks noGrp="1"/>
          </p:cNvSpPr>
          <p:nvPr>
            <p:ph type="title" idx="4294967295"/>
          </p:nvPr>
        </p:nvSpPr>
        <p:spPr>
          <a:xfrm>
            <a:off x="2057400" y="139700"/>
            <a:ext cx="8229600" cy="70485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88EA0"/>
              </a:buClr>
            </a:pPr>
            <a:r>
              <a:rPr lang="en-US" sz="4200" b="1" dirty="0">
                <a:solidFill>
                  <a:srgbClr val="0070C0"/>
                </a:solidFill>
                <a:latin typeface="Calibri"/>
                <a:ea typeface="Calibri"/>
                <a:cs typeface="Calibri"/>
                <a:sym typeface="Calibri"/>
              </a:rPr>
              <a:t>Performance Measures</a:t>
            </a:r>
            <a:endParaRPr b="1"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4"/>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88EA0"/>
              </a:buClr>
            </a:pPr>
            <a:r>
              <a:rPr lang="en-US" sz="4000" b="1" dirty="0">
                <a:solidFill>
                  <a:srgbClr val="0070C0"/>
                </a:solidFill>
                <a:latin typeface="Calibri"/>
                <a:ea typeface="Calibri"/>
                <a:cs typeface="Calibri"/>
                <a:sym typeface="Calibri"/>
              </a:rPr>
              <a:t>Not all Performance Measures are created equal…..</a:t>
            </a:r>
            <a:endParaRPr b="1" dirty="0">
              <a:solidFill>
                <a:srgbClr val="0070C0"/>
              </a:solidFill>
            </a:endParaRPr>
          </a:p>
        </p:txBody>
      </p:sp>
      <p:sp>
        <p:nvSpPr>
          <p:cNvPr id="347" name="Google Shape;347;p34"/>
          <p:cNvSpPr txBox="1"/>
          <p:nvPr/>
        </p:nvSpPr>
        <p:spPr>
          <a:xfrm>
            <a:off x="3143250" y="1989138"/>
            <a:ext cx="5111750" cy="431958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cxnSp>
        <p:nvCxnSpPr>
          <p:cNvPr id="348" name="Google Shape;348;p34"/>
          <p:cNvCxnSpPr/>
          <p:nvPr/>
        </p:nvCxnSpPr>
        <p:spPr>
          <a:xfrm>
            <a:off x="5735637" y="1989138"/>
            <a:ext cx="0" cy="4319587"/>
          </a:xfrm>
          <a:prstGeom prst="straightConnector1">
            <a:avLst/>
          </a:prstGeom>
          <a:noFill/>
          <a:ln w="9525" cap="flat" cmpd="sng">
            <a:solidFill>
              <a:schemeClr val="dk1"/>
            </a:solidFill>
            <a:prstDash val="solid"/>
            <a:miter lim="800000"/>
            <a:headEnd type="none" w="sm" len="sm"/>
            <a:tailEnd type="none" w="sm" len="sm"/>
          </a:ln>
        </p:spPr>
      </p:cxnSp>
      <p:cxnSp>
        <p:nvCxnSpPr>
          <p:cNvPr id="349" name="Google Shape;349;p34"/>
          <p:cNvCxnSpPr/>
          <p:nvPr/>
        </p:nvCxnSpPr>
        <p:spPr>
          <a:xfrm>
            <a:off x="3143251" y="4149725"/>
            <a:ext cx="5113337" cy="0"/>
          </a:xfrm>
          <a:prstGeom prst="straightConnector1">
            <a:avLst/>
          </a:prstGeom>
          <a:noFill/>
          <a:ln w="9525" cap="flat" cmpd="sng">
            <a:solidFill>
              <a:schemeClr val="dk1"/>
            </a:solidFill>
            <a:prstDash val="solid"/>
            <a:miter lim="800000"/>
            <a:headEnd type="none" w="sm" len="sm"/>
            <a:tailEnd type="none" w="sm" len="sm"/>
          </a:ln>
        </p:spPr>
      </p:cxnSp>
      <p:sp>
        <p:nvSpPr>
          <p:cNvPr id="350" name="Google Shape;350;p34"/>
          <p:cNvSpPr txBox="1"/>
          <p:nvPr/>
        </p:nvSpPr>
        <p:spPr>
          <a:xfrm>
            <a:off x="3738562" y="1643062"/>
            <a:ext cx="1497012" cy="400050"/>
          </a:xfrm>
          <a:prstGeom prst="rect">
            <a:avLst/>
          </a:prstGeom>
          <a:noFill/>
          <a:ln>
            <a:noFill/>
          </a:ln>
        </p:spPr>
        <p:txBody>
          <a:bodyPr spcFirstLastPara="1" wrap="square" lIns="91425" tIns="45700" rIns="91425" bIns="45700" anchor="t" anchorCtr="0">
            <a:noAutofit/>
          </a:bodyPr>
          <a:lstStyle/>
          <a:p>
            <a:pPr>
              <a:buClr>
                <a:srgbClr val="FFC000"/>
              </a:buClr>
            </a:pPr>
            <a:r>
              <a:rPr lang="en-US" sz="2000" b="1">
                <a:solidFill>
                  <a:srgbClr val="FFC000"/>
                </a:solidFill>
                <a:latin typeface="Open Sans Light"/>
                <a:ea typeface="Open Sans Light"/>
                <a:cs typeface="Open Sans Light"/>
                <a:sym typeface="Open Sans Light"/>
              </a:rPr>
              <a:t>QUANTITY</a:t>
            </a:r>
            <a:endParaRPr/>
          </a:p>
        </p:txBody>
      </p:sp>
      <p:sp>
        <p:nvSpPr>
          <p:cNvPr id="351" name="Google Shape;351;p34"/>
          <p:cNvSpPr txBox="1"/>
          <p:nvPr/>
        </p:nvSpPr>
        <p:spPr>
          <a:xfrm>
            <a:off x="6381751" y="1643062"/>
            <a:ext cx="1311275" cy="400050"/>
          </a:xfrm>
          <a:prstGeom prst="rect">
            <a:avLst/>
          </a:prstGeom>
          <a:noFill/>
          <a:ln>
            <a:noFill/>
          </a:ln>
        </p:spPr>
        <p:txBody>
          <a:bodyPr spcFirstLastPara="1" wrap="square" lIns="91425" tIns="45700" rIns="91425" bIns="45700" anchor="t" anchorCtr="0">
            <a:noAutofit/>
          </a:bodyPr>
          <a:lstStyle/>
          <a:p>
            <a:pPr>
              <a:buClr>
                <a:srgbClr val="FFC000"/>
              </a:buClr>
            </a:pPr>
            <a:r>
              <a:rPr lang="en-US" sz="2000" b="1">
                <a:solidFill>
                  <a:srgbClr val="FFC000"/>
                </a:solidFill>
                <a:latin typeface="Open Sans Light"/>
                <a:ea typeface="Open Sans Light"/>
                <a:cs typeface="Open Sans Light"/>
                <a:sym typeface="Open Sans Light"/>
              </a:rPr>
              <a:t>QUALITY</a:t>
            </a:r>
            <a:endParaRPr/>
          </a:p>
        </p:txBody>
      </p:sp>
      <p:sp>
        <p:nvSpPr>
          <p:cNvPr id="352" name="Google Shape;352;p34"/>
          <p:cNvSpPr txBox="1"/>
          <p:nvPr/>
        </p:nvSpPr>
        <p:spPr>
          <a:xfrm rot="-5400000">
            <a:off x="2288381" y="2913857"/>
            <a:ext cx="1212850" cy="401637"/>
          </a:xfrm>
          <a:prstGeom prst="rect">
            <a:avLst/>
          </a:prstGeom>
          <a:noFill/>
          <a:ln>
            <a:noFill/>
          </a:ln>
        </p:spPr>
        <p:txBody>
          <a:bodyPr spcFirstLastPara="1" wrap="square" lIns="91425" tIns="45700" rIns="91425" bIns="45700" anchor="t" anchorCtr="0">
            <a:noAutofit/>
          </a:bodyPr>
          <a:lstStyle/>
          <a:p>
            <a:pPr algn="ctr">
              <a:buClr>
                <a:srgbClr val="FFC000"/>
              </a:buClr>
            </a:pPr>
            <a:r>
              <a:rPr lang="en-US" sz="2000" b="1">
                <a:solidFill>
                  <a:srgbClr val="FFC000"/>
                </a:solidFill>
                <a:latin typeface="Open Sans Light"/>
                <a:ea typeface="Open Sans Light"/>
                <a:cs typeface="Open Sans Light"/>
                <a:sym typeface="Open Sans Light"/>
              </a:rPr>
              <a:t>EFFORT</a:t>
            </a:r>
            <a:endParaRPr/>
          </a:p>
        </p:txBody>
      </p:sp>
      <p:sp>
        <p:nvSpPr>
          <p:cNvPr id="353" name="Google Shape;353;p34"/>
          <p:cNvSpPr txBox="1"/>
          <p:nvPr/>
        </p:nvSpPr>
        <p:spPr>
          <a:xfrm rot="-5400000">
            <a:off x="2302669" y="4988719"/>
            <a:ext cx="1184275" cy="401637"/>
          </a:xfrm>
          <a:prstGeom prst="rect">
            <a:avLst/>
          </a:prstGeom>
          <a:noFill/>
          <a:ln>
            <a:noFill/>
          </a:ln>
        </p:spPr>
        <p:txBody>
          <a:bodyPr spcFirstLastPara="1" wrap="square" lIns="91425" tIns="45700" rIns="91425" bIns="45700" anchor="t" anchorCtr="0">
            <a:noAutofit/>
          </a:bodyPr>
          <a:lstStyle/>
          <a:p>
            <a:pPr algn="ctr">
              <a:buClr>
                <a:srgbClr val="FFC000"/>
              </a:buClr>
            </a:pPr>
            <a:r>
              <a:rPr lang="en-US" sz="2000" b="1">
                <a:solidFill>
                  <a:srgbClr val="FFC000"/>
                </a:solidFill>
                <a:latin typeface="Open Sans Light"/>
                <a:ea typeface="Open Sans Light"/>
                <a:cs typeface="Open Sans Light"/>
                <a:sym typeface="Open Sans Light"/>
              </a:rPr>
              <a:t>EFFECT</a:t>
            </a:r>
            <a:endParaRPr/>
          </a:p>
        </p:txBody>
      </p:sp>
      <p:sp>
        <p:nvSpPr>
          <p:cNvPr id="354" name="Google Shape;354;p34"/>
          <p:cNvSpPr txBox="1"/>
          <p:nvPr/>
        </p:nvSpPr>
        <p:spPr>
          <a:xfrm>
            <a:off x="3287713" y="2084387"/>
            <a:ext cx="2439987" cy="336550"/>
          </a:xfrm>
          <a:prstGeom prst="rect">
            <a:avLst/>
          </a:prstGeom>
          <a:noFill/>
          <a:ln>
            <a:noFill/>
          </a:ln>
        </p:spPr>
        <p:txBody>
          <a:bodyPr spcFirstLastPara="1" wrap="square" lIns="91425" tIns="45700" rIns="91425" bIns="45700" anchor="t" anchorCtr="0">
            <a:noAutofit/>
          </a:bodyPr>
          <a:lstStyle/>
          <a:p>
            <a:pPr>
              <a:buClr>
                <a:srgbClr val="FFC000"/>
              </a:buClr>
            </a:pPr>
            <a:r>
              <a:rPr lang="en-US" sz="1600" b="1">
                <a:solidFill>
                  <a:srgbClr val="FFC000"/>
                </a:solidFill>
                <a:latin typeface="Open Sans Light"/>
                <a:ea typeface="Open Sans Light"/>
                <a:cs typeface="Open Sans Light"/>
                <a:sym typeface="Open Sans Light"/>
              </a:rPr>
              <a:t>How much did we do?</a:t>
            </a:r>
            <a:endParaRPr/>
          </a:p>
        </p:txBody>
      </p:sp>
      <p:sp>
        <p:nvSpPr>
          <p:cNvPr id="355" name="Google Shape;355;p34"/>
          <p:cNvSpPr txBox="1"/>
          <p:nvPr/>
        </p:nvSpPr>
        <p:spPr>
          <a:xfrm>
            <a:off x="5735637" y="2082801"/>
            <a:ext cx="2379662" cy="338137"/>
          </a:xfrm>
          <a:prstGeom prst="rect">
            <a:avLst/>
          </a:prstGeom>
          <a:noFill/>
          <a:ln>
            <a:noFill/>
          </a:ln>
        </p:spPr>
        <p:txBody>
          <a:bodyPr spcFirstLastPara="1" wrap="square" lIns="91425" tIns="45700" rIns="91425" bIns="45700" anchor="t" anchorCtr="0">
            <a:noAutofit/>
          </a:bodyPr>
          <a:lstStyle/>
          <a:p>
            <a:pPr>
              <a:buClr>
                <a:srgbClr val="FFC000"/>
              </a:buClr>
            </a:pPr>
            <a:r>
              <a:rPr lang="en-US" sz="1600" b="1">
                <a:solidFill>
                  <a:srgbClr val="FFC000"/>
                </a:solidFill>
                <a:latin typeface="Open Sans Light"/>
                <a:ea typeface="Open Sans Light"/>
                <a:cs typeface="Open Sans Light"/>
                <a:sym typeface="Open Sans Light"/>
              </a:rPr>
              <a:t>How well did we do it?</a:t>
            </a:r>
            <a:endParaRPr/>
          </a:p>
        </p:txBody>
      </p:sp>
      <p:sp>
        <p:nvSpPr>
          <p:cNvPr id="356" name="Google Shape;356;p34"/>
          <p:cNvSpPr txBox="1"/>
          <p:nvPr/>
        </p:nvSpPr>
        <p:spPr>
          <a:xfrm>
            <a:off x="4511676" y="4221163"/>
            <a:ext cx="2205037" cy="338137"/>
          </a:xfrm>
          <a:prstGeom prst="rect">
            <a:avLst/>
          </a:prstGeom>
          <a:solidFill>
            <a:schemeClr val="lt1"/>
          </a:solidFill>
          <a:ln>
            <a:noFill/>
          </a:ln>
        </p:spPr>
        <p:txBody>
          <a:bodyPr spcFirstLastPara="1" wrap="square" lIns="91425" tIns="45700" rIns="91425" bIns="45700" anchor="t" anchorCtr="0">
            <a:noAutofit/>
          </a:bodyPr>
          <a:lstStyle/>
          <a:p>
            <a:pPr>
              <a:buClr>
                <a:srgbClr val="FFC000"/>
              </a:buClr>
            </a:pPr>
            <a:r>
              <a:rPr lang="en-US" sz="1600" b="1">
                <a:solidFill>
                  <a:srgbClr val="FFC000"/>
                </a:solidFill>
                <a:latin typeface="Open Sans Light"/>
                <a:ea typeface="Open Sans Light"/>
                <a:cs typeface="Open Sans Light"/>
                <a:sym typeface="Open Sans Light"/>
              </a:rPr>
              <a:t>Is anyone better off?</a:t>
            </a:r>
            <a:endParaRPr/>
          </a:p>
        </p:txBody>
      </p:sp>
      <p:sp>
        <p:nvSpPr>
          <p:cNvPr id="357" name="Google Shape;357;p34"/>
          <p:cNvSpPr txBox="1"/>
          <p:nvPr/>
        </p:nvSpPr>
        <p:spPr>
          <a:xfrm>
            <a:off x="3503613" y="2565401"/>
            <a:ext cx="1889125" cy="1189037"/>
          </a:xfrm>
          <a:prstGeom prst="rect">
            <a:avLst/>
          </a:prstGeom>
          <a:noFill/>
          <a:ln>
            <a:noFill/>
          </a:ln>
        </p:spPr>
        <p:txBody>
          <a:bodyPr spcFirstLastPara="1" wrap="square" lIns="91425" tIns="45700" rIns="91425" bIns="45700" anchor="t" anchorCtr="0">
            <a:noAutofit/>
          </a:bodyPr>
          <a:lstStyle/>
          <a:p>
            <a:pPr algn="ctr">
              <a:buClr>
                <a:schemeClr val="dk1"/>
              </a:buClr>
            </a:pPr>
            <a:r>
              <a:rPr lang="en-US" sz="4800" b="1">
                <a:solidFill>
                  <a:schemeClr val="dk1"/>
                </a:solidFill>
                <a:latin typeface="Open Sans Light"/>
                <a:ea typeface="Open Sans Light"/>
                <a:cs typeface="Open Sans Light"/>
                <a:sym typeface="Open Sans Light"/>
              </a:rPr>
              <a:t>LEAST</a:t>
            </a:r>
            <a:endParaRPr/>
          </a:p>
          <a:p>
            <a:pPr algn="ctr">
              <a:buClr>
                <a:schemeClr val="dk1"/>
              </a:buClr>
            </a:pPr>
            <a:r>
              <a:rPr lang="en-US" sz="2400" b="1">
                <a:solidFill>
                  <a:schemeClr val="dk1"/>
                </a:solidFill>
                <a:latin typeface="Open Sans Light"/>
                <a:ea typeface="Open Sans Light"/>
                <a:cs typeface="Open Sans Light"/>
                <a:sym typeface="Open Sans Light"/>
              </a:rPr>
              <a:t>important</a:t>
            </a:r>
            <a:endParaRPr/>
          </a:p>
        </p:txBody>
      </p:sp>
      <p:sp>
        <p:nvSpPr>
          <p:cNvPr id="358" name="Google Shape;358;p34"/>
          <p:cNvSpPr txBox="1"/>
          <p:nvPr/>
        </p:nvSpPr>
        <p:spPr>
          <a:xfrm>
            <a:off x="6240461" y="2708276"/>
            <a:ext cx="1452561" cy="701675"/>
          </a:xfrm>
          <a:prstGeom prst="rect">
            <a:avLst/>
          </a:prstGeom>
          <a:noFill/>
          <a:ln>
            <a:noFill/>
          </a:ln>
        </p:spPr>
        <p:txBody>
          <a:bodyPr spcFirstLastPara="1" wrap="square" lIns="91425" tIns="45700" rIns="91425" bIns="45700" anchor="t" anchorCtr="0">
            <a:noAutofit/>
          </a:bodyPr>
          <a:lstStyle/>
          <a:p>
            <a:pPr>
              <a:buClr>
                <a:schemeClr val="dk1"/>
              </a:buClr>
            </a:pPr>
            <a:r>
              <a:rPr lang="en-US" sz="2000" b="1" dirty="0">
                <a:solidFill>
                  <a:schemeClr val="dk1"/>
                </a:solidFill>
                <a:latin typeface="Open Sans Light"/>
                <a:ea typeface="Open Sans Light"/>
                <a:cs typeface="Open Sans Light"/>
                <a:sym typeface="Open Sans Light"/>
              </a:rPr>
              <a:t>Also Very </a:t>
            </a:r>
            <a:endParaRPr dirty="0"/>
          </a:p>
          <a:p>
            <a:pPr>
              <a:buClr>
                <a:schemeClr val="dk1"/>
              </a:buClr>
            </a:pPr>
            <a:r>
              <a:rPr lang="en-US" sz="2000" b="1" dirty="0">
                <a:solidFill>
                  <a:schemeClr val="dk1"/>
                </a:solidFill>
                <a:latin typeface="Open Sans Light"/>
                <a:ea typeface="Open Sans Light"/>
                <a:cs typeface="Open Sans Light"/>
                <a:sym typeface="Open Sans Light"/>
              </a:rPr>
              <a:t>Important</a:t>
            </a:r>
            <a:endParaRPr dirty="0"/>
          </a:p>
        </p:txBody>
      </p:sp>
      <p:sp>
        <p:nvSpPr>
          <p:cNvPr id="359" name="Google Shape;359;p34"/>
          <p:cNvSpPr txBox="1"/>
          <p:nvPr/>
        </p:nvSpPr>
        <p:spPr>
          <a:xfrm>
            <a:off x="6078538" y="4724401"/>
            <a:ext cx="2036760" cy="1189037"/>
          </a:xfrm>
          <a:prstGeom prst="rect">
            <a:avLst/>
          </a:prstGeom>
          <a:noFill/>
          <a:ln>
            <a:noFill/>
          </a:ln>
        </p:spPr>
        <p:txBody>
          <a:bodyPr spcFirstLastPara="1" wrap="square" lIns="91425" tIns="45700" rIns="91425" bIns="45700" anchor="t" anchorCtr="0">
            <a:noAutofit/>
          </a:bodyPr>
          <a:lstStyle/>
          <a:p>
            <a:pPr algn="ctr">
              <a:buClr>
                <a:schemeClr val="dk1"/>
              </a:buClr>
            </a:pPr>
            <a:r>
              <a:rPr lang="en-US" sz="4800" b="1" dirty="0">
                <a:solidFill>
                  <a:schemeClr val="dk1"/>
                </a:solidFill>
                <a:latin typeface="Open Sans Light"/>
                <a:ea typeface="Open Sans Light"/>
                <a:cs typeface="Open Sans Light"/>
                <a:sym typeface="Open Sans Light"/>
              </a:rPr>
              <a:t>MOST</a:t>
            </a:r>
            <a:endParaRPr dirty="0"/>
          </a:p>
          <a:p>
            <a:pPr algn="ctr">
              <a:buClr>
                <a:schemeClr val="dk1"/>
              </a:buClr>
            </a:pPr>
            <a:r>
              <a:rPr lang="en-US" sz="2400" b="1" dirty="0">
                <a:solidFill>
                  <a:schemeClr val="dk1"/>
                </a:solidFill>
                <a:latin typeface="Open Sans Light"/>
                <a:ea typeface="Open Sans Light"/>
                <a:cs typeface="Open Sans Light"/>
                <a:sym typeface="Open Sans Light"/>
              </a:rPr>
              <a:t>important</a:t>
            </a:r>
            <a:endParaRPr dirty="0"/>
          </a:p>
        </p:txBody>
      </p:sp>
      <p:sp>
        <p:nvSpPr>
          <p:cNvPr id="360" name="Google Shape;360;p34"/>
          <p:cNvSpPr/>
          <p:nvPr/>
        </p:nvSpPr>
        <p:spPr>
          <a:xfrm>
            <a:off x="5591176" y="2133601"/>
            <a:ext cx="2808287" cy="4103687"/>
          </a:xfrm>
          <a:prstGeom prst="ellipse">
            <a:avLst/>
          </a:prstGeom>
          <a:noFill/>
          <a:ln w="25400" cap="flat" cmpd="sng">
            <a:solidFill>
              <a:srgbClr val="FF3300"/>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5"/>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88EA0"/>
              </a:buClr>
            </a:pPr>
            <a:r>
              <a:rPr lang="en-US">
                <a:solidFill>
                  <a:srgbClr val="688EA0"/>
                </a:solidFill>
                <a:latin typeface="Calibri"/>
                <a:ea typeface="Calibri"/>
                <a:cs typeface="Calibri"/>
                <a:sym typeface="Calibri"/>
              </a:rPr>
              <a:t>The Matter of Control</a:t>
            </a:r>
            <a:endParaRPr/>
          </a:p>
        </p:txBody>
      </p:sp>
      <p:sp>
        <p:nvSpPr>
          <p:cNvPr id="366" name="Google Shape;366;p35"/>
          <p:cNvSpPr txBox="1"/>
          <p:nvPr/>
        </p:nvSpPr>
        <p:spPr>
          <a:xfrm>
            <a:off x="3143250" y="1989138"/>
            <a:ext cx="5111750" cy="431958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cxnSp>
        <p:nvCxnSpPr>
          <p:cNvPr id="367" name="Google Shape;367;p35"/>
          <p:cNvCxnSpPr/>
          <p:nvPr/>
        </p:nvCxnSpPr>
        <p:spPr>
          <a:xfrm>
            <a:off x="5735637" y="1989138"/>
            <a:ext cx="0" cy="4319587"/>
          </a:xfrm>
          <a:prstGeom prst="straightConnector1">
            <a:avLst/>
          </a:prstGeom>
          <a:noFill/>
          <a:ln w="9525" cap="flat" cmpd="sng">
            <a:solidFill>
              <a:schemeClr val="dk1"/>
            </a:solidFill>
            <a:prstDash val="solid"/>
            <a:miter lim="800000"/>
            <a:headEnd type="none" w="sm" len="sm"/>
            <a:tailEnd type="none" w="sm" len="sm"/>
          </a:ln>
        </p:spPr>
      </p:cxnSp>
      <p:cxnSp>
        <p:nvCxnSpPr>
          <p:cNvPr id="368" name="Google Shape;368;p35"/>
          <p:cNvCxnSpPr/>
          <p:nvPr/>
        </p:nvCxnSpPr>
        <p:spPr>
          <a:xfrm>
            <a:off x="3143251" y="4149725"/>
            <a:ext cx="5113337" cy="0"/>
          </a:xfrm>
          <a:prstGeom prst="straightConnector1">
            <a:avLst/>
          </a:prstGeom>
          <a:noFill/>
          <a:ln w="9525" cap="flat" cmpd="sng">
            <a:solidFill>
              <a:schemeClr val="dk1"/>
            </a:solidFill>
            <a:prstDash val="solid"/>
            <a:miter lim="800000"/>
            <a:headEnd type="none" w="sm" len="sm"/>
            <a:tailEnd type="none" w="sm" len="sm"/>
          </a:ln>
        </p:spPr>
      </p:cxnSp>
      <p:sp>
        <p:nvSpPr>
          <p:cNvPr id="369" name="Google Shape;369;p35"/>
          <p:cNvSpPr txBox="1"/>
          <p:nvPr/>
        </p:nvSpPr>
        <p:spPr>
          <a:xfrm>
            <a:off x="6383338" y="1557338"/>
            <a:ext cx="1196975" cy="369887"/>
          </a:xfrm>
          <a:prstGeom prst="rect">
            <a:avLst/>
          </a:prstGeom>
          <a:noFill/>
          <a:ln>
            <a:noFill/>
          </a:ln>
        </p:spPr>
        <p:txBody>
          <a:bodyPr spcFirstLastPara="1" wrap="square" lIns="91425" tIns="45700" rIns="91425" bIns="45700" anchor="t" anchorCtr="0">
            <a:noAutofit/>
          </a:bodyPr>
          <a:lstStyle/>
          <a:p>
            <a:pPr>
              <a:buClr>
                <a:srgbClr val="FFC000"/>
              </a:buClr>
            </a:pPr>
            <a:r>
              <a:rPr lang="en-US" b="1">
                <a:solidFill>
                  <a:srgbClr val="FFC000"/>
                </a:solidFill>
                <a:latin typeface="Open Sans Light"/>
                <a:ea typeface="Open Sans Light"/>
                <a:cs typeface="Open Sans Light"/>
                <a:sym typeface="Open Sans Light"/>
              </a:rPr>
              <a:t>QUALITY</a:t>
            </a:r>
            <a:endParaRPr/>
          </a:p>
        </p:txBody>
      </p:sp>
      <p:sp>
        <p:nvSpPr>
          <p:cNvPr id="370" name="Google Shape;370;p35"/>
          <p:cNvSpPr txBox="1"/>
          <p:nvPr/>
        </p:nvSpPr>
        <p:spPr>
          <a:xfrm rot="-5400000">
            <a:off x="2288381" y="2913857"/>
            <a:ext cx="1212850" cy="401637"/>
          </a:xfrm>
          <a:prstGeom prst="rect">
            <a:avLst/>
          </a:prstGeom>
          <a:noFill/>
          <a:ln>
            <a:noFill/>
          </a:ln>
        </p:spPr>
        <p:txBody>
          <a:bodyPr spcFirstLastPara="1" wrap="square" lIns="91425" tIns="45700" rIns="91425" bIns="45700" anchor="t" anchorCtr="0">
            <a:noAutofit/>
          </a:bodyPr>
          <a:lstStyle/>
          <a:p>
            <a:pPr algn="ctr">
              <a:buClr>
                <a:srgbClr val="FFC000"/>
              </a:buClr>
            </a:pPr>
            <a:r>
              <a:rPr lang="en-US" sz="2000" b="1">
                <a:solidFill>
                  <a:srgbClr val="FFC000"/>
                </a:solidFill>
                <a:latin typeface="Open Sans Light"/>
                <a:ea typeface="Open Sans Light"/>
                <a:cs typeface="Open Sans Light"/>
                <a:sym typeface="Open Sans Light"/>
              </a:rPr>
              <a:t>EFFORT</a:t>
            </a:r>
            <a:endParaRPr/>
          </a:p>
        </p:txBody>
      </p:sp>
      <p:sp>
        <p:nvSpPr>
          <p:cNvPr id="371" name="Google Shape;371;p35"/>
          <p:cNvSpPr txBox="1"/>
          <p:nvPr/>
        </p:nvSpPr>
        <p:spPr>
          <a:xfrm rot="-5400000">
            <a:off x="2302669" y="4988719"/>
            <a:ext cx="1184275" cy="401637"/>
          </a:xfrm>
          <a:prstGeom prst="rect">
            <a:avLst/>
          </a:prstGeom>
          <a:noFill/>
          <a:ln>
            <a:noFill/>
          </a:ln>
        </p:spPr>
        <p:txBody>
          <a:bodyPr spcFirstLastPara="1" wrap="square" lIns="91425" tIns="45700" rIns="91425" bIns="45700" anchor="t" anchorCtr="0">
            <a:noAutofit/>
          </a:bodyPr>
          <a:lstStyle/>
          <a:p>
            <a:pPr algn="ctr">
              <a:buClr>
                <a:srgbClr val="FFC000"/>
              </a:buClr>
            </a:pPr>
            <a:r>
              <a:rPr lang="en-US" sz="2000" b="1">
                <a:solidFill>
                  <a:srgbClr val="FFC000"/>
                </a:solidFill>
                <a:latin typeface="Open Sans Light"/>
                <a:ea typeface="Open Sans Light"/>
                <a:cs typeface="Open Sans Light"/>
                <a:sym typeface="Open Sans Light"/>
              </a:rPr>
              <a:t>EFFECT</a:t>
            </a:r>
            <a:endParaRPr/>
          </a:p>
        </p:txBody>
      </p:sp>
      <p:sp>
        <p:nvSpPr>
          <p:cNvPr id="372" name="Google Shape;372;p35"/>
          <p:cNvSpPr txBox="1"/>
          <p:nvPr/>
        </p:nvSpPr>
        <p:spPr>
          <a:xfrm>
            <a:off x="3287713" y="2084387"/>
            <a:ext cx="2439987" cy="336550"/>
          </a:xfrm>
          <a:prstGeom prst="rect">
            <a:avLst/>
          </a:prstGeom>
          <a:noFill/>
          <a:ln>
            <a:noFill/>
          </a:ln>
        </p:spPr>
        <p:txBody>
          <a:bodyPr spcFirstLastPara="1" wrap="square" lIns="91425" tIns="45700" rIns="91425" bIns="45700" anchor="t" anchorCtr="0">
            <a:noAutofit/>
          </a:bodyPr>
          <a:lstStyle/>
          <a:p>
            <a:pPr>
              <a:buClr>
                <a:schemeClr val="accent2"/>
              </a:buClr>
            </a:pPr>
            <a:r>
              <a:rPr lang="en-US" sz="1600" b="1">
                <a:solidFill>
                  <a:schemeClr val="accent2"/>
                </a:solidFill>
                <a:latin typeface="Open Sans Light"/>
                <a:ea typeface="Open Sans Light"/>
                <a:cs typeface="Open Sans Light"/>
                <a:sym typeface="Open Sans Light"/>
              </a:rPr>
              <a:t>How much did we do?</a:t>
            </a:r>
            <a:endParaRPr/>
          </a:p>
        </p:txBody>
      </p:sp>
      <p:sp>
        <p:nvSpPr>
          <p:cNvPr id="373" name="Google Shape;373;p35"/>
          <p:cNvSpPr txBox="1"/>
          <p:nvPr/>
        </p:nvSpPr>
        <p:spPr>
          <a:xfrm>
            <a:off x="5735638" y="2082800"/>
            <a:ext cx="2509837" cy="336550"/>
          </a:xfrm>
          <a:prstGeom prst="rect">
            <a:avLst/>
          </a:prstGeom>
          <a:noFill/>
          <a:ln>
            <a:noFill/>
          </a:ln>
        </p:spPr>
        <p:txBody>
          <a:bodyPr spcFirstLastPara="1" wrap="square" lIns="91425" tIns="45700" rIns="91425" bIns="45700" anchor="t" anchorCtr="0">
            <a:noAutofit/>
          </a:bodyPr>
          <a:lstStyle/>
          <a:p>
            <a:pPr>
              <a:buClr>
                <a:schemeClr val="accent2"/>
              </a:buClr>
            </a:pPr>
            <a:r>
              <a:rPr lang="en-US" sz="1600" b="1">
                <a:solidFill>
                  <a:schemeClr val="accent2"/>
                </a:solidFill>
                <a:latin typeface="Open Sans Light"/>
                <a:ea typeface="Open Sans Light"/>
                <a:cs typeface="Open Sans Light"/>
                <a:sym typeface="Open Sans Light"/>
              </a:rPr>
              <a:t>How well did we do it?</a:t>
            </a:r>
            <a:endParaRPr/>
          </a:p>
        </p:txBody>
      </p:sp>
      <p:sp>
        <p:nvSpPr>
          <p:cNvPr id="374" name="Google Shape;374;p35"/>
          <p:cNvSpPr txBox="1"/>
          <p:nvPr/>
        </p:nvSpPr>
        <p:spPr>
          <a:xfrm>
            <a:off x="4511676" y="4221162"/>
            <a:ext cx="2338387" cy="336550"/>
          </a:xfrm>
          <a:prstGeom prst="rect">
            <a:avLst/>
          </a:prstGeom>
          <a:solidFill>
            <a:schemeClr val="lt1"/>
          </a:solidFill>
          <a:ln>
            <a:noFill/>
          </a:ln>
        </p:spPr>
        <p:txBody>
          <a:bodyPr spcFirstLastPara="1" wrap="square" lIns="91425" tIns="45700" rIns="91425" bIns="45700" anchor="t" anchorCtr="0">
            <a:noAutofit/>
          </a:bodyPr>
          <a:lstStyle/>
          <a:p>
            <a:pPr>
              <a:buClr>
                <a:schemeClr val="accent2"/>
              </a:buClr>
            </a:pPr>
            <a:r>
              <a:rPr lang="en-US" sz="1600" b="1">
                <a:solidFill>
                  <a:schemeClr val="accent2"/>
                </a:solidFill>
                <a:latin typeface="Open Sans Light"/>
                <a:ea typeface="Open Sans Light"/>
                <a:cs typeface="Open Sans Light"/>
                <a:sym typeface="Open Sans Light"/>
              </a:rPr>
              <a:t>Is anyone better off?</a:t>
            </a:r>
            <a:endParaRPr/>
          </a:p>
        </p:txBody>
      </p:sp>
      <p:sp>
        <p:nvSpPr>
          <p:cNvPr id="375" name="Google Shape;375;p35"/>
          <p:cNvSpPr txBox="1"/>
          <p:nvPr/>
        </p:nvSpPr>
        <p:spPr>
          <a:xfrm>
            <a:off x="3557588" y="2565401"/>
            <a:ext cx="1781175" cy="1189037"/>
          </a:xfrm>
          <a:prstGeom prst="rect">
            <a:avLst/>
          </a:prstGeom>
          <a:noFill/>
          <a:ln>
            <a:noFill/>
          </a:ln>
        </p:spPr>
        <p:txBody>
          <a:bodyPr spcFirstLastPara="1" wrap="square" lIns="91425" tIns="45700" rIns="91425" bIns="45700" anchor="t" anchorCtr="0">
            <a:noAutofit/>
          </a:bodyPr>
          <a:lstStyle/>
          <a:p>
            <a:pPr algn="ctr">
              <a:buClr>
                <a:schemeClr val="dk1"/>
              </a:buClr>
            </a:pPr>
            <a:r>
              <a:rPr lang="en-US" sz="4800" b="1">
                <a:solidFill>
                  <a:schemeClr val="dk1"/>
                </a:solidFill>
                <a:latin typeface="Open Sans Light"/>
                <a:ea typeface="Open Sans Light"/>
                <a:cs typeface="Open Sans Light"/>
                <a:sym typeface="Open Sans Light"/>
              </a:rPr>
              <a:t>MOST</a:t>
            </a:r>
            <a:endParaRPr/>
          </a:p>
          <a:p>
            <a:pPr algn="ctr">
              <a:buClr>
                <a:schemeClr val="dk1"/>
              </a:buClr>
            </a:pPr>
            <a:r>
              <a:rPr lang="en-US" sz="2400" b="1">
                <a:solidFill>
                  <a:schemeClr val="dk1"/>
                </a:solidFill>
                <a:latin typeface="Open Sans Light"/>
                <a:ea typeface="Open Sans Light"/>
                <a:cs typeface="Open Sans Light"/>
                <a:sym typeface="Open Sans Light"/>
              </a:rPr>
              <a:t>control</a:t>
            </a:r>
            <a:endParaRPr/>
          </a:p>
        </p:txBody>
      </p:sp>
      <p:sp>
        <p:nvSpPr>
          <p:cNvPr id="376" name="Google Shape;376;p35"/>
          <p:cNvSpPr txBox="1"/>
          <p:nvPr/>
        </p:nvSpPr>
        <p:spPr>
          <a:xfrm>
            <a:off x="6215063" y="4724401"/>
            <a:ext cx="1508125" cy="1189037"/>
          </a:xfrm>
          <a:prstGeom prst="rect">
            <a:avLst/>
          </a:prstGeom>
          <a:noFill/>
          <a:ln>
            <a:noFill/>
          </a:ln>
        </p:spPr>
        <p:txBody>
          <a:bodyPr spcFirstLastPara="1" wrap="square" lIns="91425" tIns="45700" rIns="91425" bIns="45700" anchor="t" anchorCtr="0">
            <a:noAutofit/>
          </a:bodyPr>
          <a:lstStyle/>
          <a:p>
            <a:pPr algn="ctr">
              <a:buClr>
                <a:schemeClr val="dk1"/>
              </a:buClr>
            </a:pPr>
            <a:r>
              <a:rPr lang="en-US" sz="4800" b="1">
                <a:solidFill>
                  <a:schemeClr val="dk1"/>
                </a:solidFill>
                <a:latin typeface="Open Sans Light"/>
                <a:ea typeface="Open Sans Light"/>
                <a:cs typeface="Open Sans Light"/>
                <a:sym typeface="Open Sans Light"/>
              </a:rPr>
              <a:t>LESS</a:t>
            </a:r>
            <a:endParaRPr/>
          </a:p>
          <a:p>
            <a:pPr algn="ctr">
              <a:buClr>
                <a:schemeClr val="dk1"/>
              </a:buClr>
            </a:pPr>
            <a:r>
              <a:rPr lang="en-US" sz="2400" b="1">
                <a:solidFill>
                  <a:schemeClr val="dk1"/>
                </a:solidFill>
                <a:latin typeface="Open Sans Light"/>
                <a:ea typeface="Open Sans Light"/>
                <a:cs typeface="Open Sans Light"/>
                <a:sym typeface="Open Sans Light"/>
              </a:rPr>
              <a:t>control</a:t>
            </a:r>
            <a:endParaRPr/>
          </a:p>
        </p:txBody>
      </p:sp>
      <p:sp>
        <p:nvSpPr>
          <p:cNvPr id="377" name="Google Shape;377;p35"/>
          <p:cNvSpPr/>
          <p:nvPr/>
        </p:nvSpPr>
        <p:spPr>
          <a:xfrm>
            <a:off x="7680325" y="2781300"/>
            <a:ext cx="1655762" cy="723900"/>
          </a:xfrm>
          <a:custGeom>
            <a:avLst/>
            <a:gdLst/>
            <a:ahLst/>
            <a:cxnLst/>
            <a:rect l="l" t="t" r="r" b="b"/>
            <a:pathLst>
              <a:path w="120000" h="120000" fill="none" extrusionOk="0">
                <a:moveTo>
                  <a:pt x="51834" y="0"/>
                </a:moveTo>
                <a:cubicBezTo>
                  <a:pt x="91925" y="21247"/>
                  <a:pt x="118148" y="65274"/>
                  <a:pt x="120000" y="114457"/>
                </a:cubicBezTo>
              </a:path>
              <a:path w="120000" h="120000" extrusionOk="0">
                <a:moveTo>
                  <a:pt x="51834" y="0"/>
                </a:moveTo>
                <a:cubicBezTo>
                  <a:pt x="91925" y="21247"/>
                  <a:pt x="118148" y="65274"/>
                  <a:pt x="120000" y="114457"/>
                </a:cubicBezTo>
                <a:lnTo>
                  <a:pt x="0" y="120000"/>
                </a:lnTo>
                <a:lnTo>
                  <a:pt x="51834" y="0"/>
                </a:lnTo>
                <a:close/>
              </a:path>
            </a:pathLst>
          </a:cu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378" name="Google Shape;378;p35"/>
          <p:cNvSpPr/>
          <p:nvPr/>
        </p:nvSpPr>
        <p:spPr>
          <a:xfrm rot="5040000">
            <a:off x="8400256" y="3434556"/>
            <a:ext cx="914400" cy="1058862"/>
          </a:xfrm>
          <a:custGeom>
            <a:avLst/>
            <a:gdLst/>
            <a:ahLst/>
            <a:cxnLst/>
            <a:rect l="l" t="t" r="r" b="b"/>
            <a:pathLst>
              <a:path w="120000" h="120000" fill="none" extrusionOk="0">
                <a:moveTo>
                  <a:pt x="-5" y="0"/>
                </a:moveTo>
                <a:cubicBezTo>
                  <a:pt x="66272" y="0"/>
                  <a:pt x="120000" y="53722"/>
                  <a:pt x="120000" y="120000"/>
                </a:cubicBezTo>
              </a:path>
              <a:path w="120000" h="120000" extrusionOk="0">
                <a:moveTo>
                  <a:pt x="-5" y="0"/>
                </a:moveTo>
                <a:cubicBezTo>
                  <a:pt x="66272" y="0"/>
                  <a:pt x="120000" y="53722"/>
                  <a:pt x="120000" y="120000"/>
                </a:cubicBezTo>
                <a:lnTo>
                  <a:pt x="0" y="120000"/>
                </a:lnTo>
                <a:lnTo>
                  <a:pt x="-5" y="0"/>
                </a:lnTo>
                <a:close/>
              </a:path>
            </a:pathLst>
          </a:cu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cxnSp>
        <p:nvCxnSpPr>
          <p:cNvPr id="379" name="Google Shape;379;p35"/>
          <p:cNvCxnSpPr/>
          <p:nvPr/>
        </p:nvCxnSpPr>
        <p:spPr>
          <a:xfrm>
            <a:off x="4656137" y="2565400"/>
            <a:ext cx="3744912" cy="215900"/>
          </a:xfrm>
          <a:prstGeom prst="straightConnector1">
            <a:avLst/>
          </a:prstGeom>
          <a:noFill/>
          <a:ln w="31750" cap="flat" cmpd="sng">
            <a:solidFill>
              <a:srgbClr val="FF0000"/>
            </a:solidFill>
            <a:prstDash val="solid"/>
            <a:miter lim="800000"/>
            <a:headEnd type="none" w="sm" len="sm"/>
            <a:tailEnd type="none" w="sm" len="sm"/>
          </a:ln>
        </p:spPr>
      </p:cxnSp>
      <p:cxnSp>
        <p:nvCxnSpPr>
          <p:cNvPr id="380" name="Google Shape;380;p35"/>
          <p:cNvCxnSpPr/>
          <p:nvPr/>
        </p:nvCxnSpPr>
        <p:spPr>
          <a:xfrm flipH="1">
            <a:off x="4079875" y="4457700"/>
            <a:ext cx="4464050" cy="431800"/>
          </a:xfrm>
          <a:prstGeom prst="straightConnector1">
            <a:avLst/>
          </a:prstGeom>
          <a:noFill/>
          <a:ln w="31750" cap="flat" cmpd="sng">
            <a:solidFill>
              <a:srgbClr val="FF0000"/>
            </a:solidFill>
            <a:prstDash val="solid"/>
            <a:miter lim="800000"/>
            <a:headEnd type="none" w="sm" len="sm"/>
            <a:tailEnd type="none" w="sm" len="sm"/>
          </a:ln>
        </p:spPr>
      </p:cxnSp>
      <p:sp>
        <p:nvSpPr>
          <p:cNvPr id="381" name="Google Shape;381;p35"/>
          <p:cNvSpPr/>
          <p:nvPr/>
        </p:nvSpPr>
        <p:spPr>
          <a:xfrm flipH="1">
            <a:off x="3381375" y="4886325"/>
            <a:ext cx="698500" cy="647700"/>
          </a:xfrm>
          <a:custGeom>
            <a:avLst/>
            <a:gdLst/>
            <a:ahLst/>
            <a:cxnLst/>
            <a:rect l="l" t="t" r="r" b="b"/>
            <a:pathLst>
              <a:path w="120000" h="120000" fill="none" extrusionOk="0">
                <a:moveTo>
                  <a:pt x="-5" y="0"/>
                </a:moveTo>
                <a:cubicBezTo>
                  <a:pt x="56629" y="0"/>
                  <a:pt x="106041" y="37238"/>
                  <a:pt x="120000" y="90427"/>
                </a:cubicBezTo>
              </a:path>
              <a:path w="120000" h="120000" extrusionOk="0">
                <a:moveTo>
                  <a:pt x="-5" y="0"/>
                </a:moveTo>
                <a:cubicBezTo>
                  <a:pt x="56629" y="0"/>
                  <a:pt x="106041" y="37238"/>
                  <a:pt x="120000" y="90427"/>
                </a:cubicBezTo>
                <a:lnTo>
                  <a:pt x="0" y="120000"/>
                </a:lnTo>
                <a:lnTo>
                  <a:pt x="-5" y="0"/>
                </a:lnTo>
                <a:close/>
              </a:path>
            </a:pathLst>
          </a:cu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382" name="Google Shape;382;p35"/>
          <p:cNvSpPr/>
          <p:nvPr/>
        </p:nvSpPr>
        <p:spPr>
          <a:xfrm rot="9480000">
            <a:off x="3338512" y="4945062"/>
            <a:ext cx="2355850" cy="862012"/>
          </a:xfrm>
          <a:custGeom>
            <a:avLst/>
            <a:gdLst/>
            <a:ahLst/>
            <a:cxnLst/>
            <a:rect l="l" t="t" r="r" b="b"/>
            <a:pathLst>
              <a:path w="120000" h="120000" fill="none" extrusionOk="0">
                <a:moveTo>
                  <a:pt x="93922" y="0"/>
                </a:moveTo>
                <a:cubicBezTo>
                  <a:pt x="110805" y="22385"/>
                  <a:pt x="120000" y="50148"/>
                  <a:pt x="120000" y="78756"/>
                </a:cubicBezTo>
                <a:cubicBezTo>
                  <a:pt x="120000" y="92787"/>
                  <a:pt x="117783" y="106724"/>
                  <a:pt x="113444" y="119994"/>
                </a:cubicBezTo>
              </a:path>
              <a:path w="120000" h="120000" extrusionOk="0">
                <a:moveTo>
                  <a:pt x="93922" y="0"/>
                </a:moveTo>
                <a:cubicBezTo>
                  <a:pt x="110805" y="22385"/>
                  <a:pt x="120000" y="50148"/>
                  <a:pt x="120000" y="78756"/>
                </a:cubicBezTo>
                <a:cubicBezTo>
                  <a:pt x="120000" y="92787"/>
                  <a:pt x="117783" y="106724"/>
                  <a:pt x="113444" y="119994"/>
                </a:cubicBezTo>
                <a:lnTo>
                  <a:pt x="0" y="78756"/>
                </a:lnTo>
                <a:lnTo>
                  <a:pt x="93922" y="0"/>
                </a:lnTo>
                <a:close/>
              </a:path>
            </a:pathLst>
          </a:custGeom>
          <a:noFill/>
          <a:ln w="31750" cap="flat" cmpd="sng">
            <a:solidFill>
              <a:srgbClr val="FF3300"/>
            </a:solidFill>
            <a:prstDash val="solid"/>
            <a:round/>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cxnSp>
        <p:nvCxnSpPr>
          <p:cNvPr id="383" name="Google Shape;383;p35"/>
          <p:cNvCxnSpPr/>
          <p:nvPr/>
        </p:nvCxnSpPr>
        <p:spPr>
          <a:xfrm>
            <a:off x="4008438" y="6021387"/>
            <a:ext cx="3671887" cy="144462"/>
          </a:xfrm>
          <a:prstGeom prst="straightConnector1">
            <a:avLst/>
          </a:prstGeom>
          <a:noFill/>
          <a:ln w="31750" cap="flat" cmpd="sng">
            <a:solidFill>
              <a:srgbClr val="FF0000"/>
            </a:solidFill>
            <a:prstDash val="solid"/>
            <a:miter lim="800000"/>
            <a:headEnd type="none" w="sm" len="sm"/>
            <a:tailEnd type="stealth" w="lg" len="lg"/>
          </a:ln>
        </p:spPr>
      </p:cxnSp>
      <p:sp>
        <p:nvSpPr>
          <p:cNvPr id="384" name="Google Shape;384;p35"/>
          <p:cNvSpPr txBox="1"/>
          <p:nvPr/>
        </p:nvSpPr>
        <p:spPr>
          <a:xfrm>
            <a:off x="7824787" y="5734050"/>
            <a:ext cx="2843212" cy="1016000"/>
          </a:xfrm>
          <a:prstGeom prst="rect">
            <a:avLst/>
          </a:prstGeom>
          <a:solidFill>
            <a:schemeClr val="lt1"/>
          </a:solidFill>
          <a:ln>
            <a:noFill/>
          </a:ln>
        </p:spPr>
        <p:txBody>
          <a:bodyPr spcFirstLastPara="1" wrap="square" lIns="91425" tIns="45700" rIns="91425" bIns="45700" anchor="t" anchorCtr="0">
            <a:noAutofit/>
          </a:bodyPr>
          <a:lstStyle/>
          <a:p>
            <a:pPr>
              <a:buClr>
                <a:srgbClr val="FF3300"/>
              </a:buClr>
            </a:pPr>
            <a:r>
              <a:rPr lang="en-US" sz="2000" b="1">
                <a:solidFill>
                  <a:srgbClr val="FF3300"/>
                </a:solidFill>
                <a:latin typeface="Open Sans Light"/>
                <a:ea typeface="Open Sans Light"/>
                <a:cs typeface="Open Sans Light"/>
                <a:sym typeface="Open Sans Light"/>
              </a:rPr>
              <a:t>We have the least control over the most important matters</a:t>
            </a:r>
            <a:endParaRPr/>
          </a:p>
        </p:txBody>
      </p:sp>
      <p:sp>
        <p:nvSpPr>
          <p:cNvPr id="385" name="Google Shape;385;p35"/>
          <p:cNvSpPr txBox="1"/>
          <p:nvPr/>
        </p:nvSpPr>
        <p:spPr>
          <a:xfrm>
            <a:off x="8524875" y="5214938"/>
            <a:ext cx="2286000" cy="369887"/>
          </a:xfrm>
          <a:prstGeom prst="rect">
            <a:avLst/>
          </a:prstGeom>
          <a:noFill/>
          <a:ln>
            <a:noFill/>
          </a:ln>
        </p:spPr>
        <p:txBody>
          <a:bodyPr spcFirstLastPara="1" wrap="square" lIns="91425" tIns="45700" rIns="91425" bIns="45700" anchor="t" anchorCtr="0">
            <a:noAutofit/>
          </a:bodyPr>
          <a:lstStyle/>
          <a:p>
            <a:pPr>
              <a:buClr>
                <a:schemeClr val="dk1"/>
              </a:buClr>
            </a:pPr>
            <a:r>
              <a:rPr lang="en-US" b="1">
                <a:solidFill>
                  <a:schemeClr val="dk1"/>
                </a:solidFill>
                <a:latin typeface="Open Sans Light"/>
                <a:ea typeface="Open Sans Light"/>
                <a:cs typeface="Open Sans Light"/>
                <a:sym typeface="Open Sans Light"/>
              </a:rPr>
              <a:t>PARTNERSHIPS</a:t>
            </a:r>
            <a:endParaRPr/>
          </a:p>
        </p:txBody>
      </p:sp>
      <p:cxnSp>
        <p:nvCxnSpPr>
          <p:cNvPr id="386" name="Google Shape;386;p35"/>
          <p:cNvCxnSpPr/>
          <p:nvPr/>
        </p:nvCxnSpPr>
        <p:spPr>
          <a:xfrm>
            <a:off x="7667625" y="5429251"/>
            <a:ext cx="857250" cy="1587"/>
          </a:xfrm>
          <a:prstGeom prst="straightConnector1">
            <a:avLst/>
          </a:prstGeom>
          <a:noFill/>
          <a:ln w="19050" cap="flat" cmpd="sng">
            <a:solidFill>
              <a:srgbClr val="FF0000"/>
            </a:solidFill>
            <a:prstDash val="solid"/>
            <a:miter lim="800000"/>
            <a:headEnd type="none" w="sm" len="sm"/>
            <a:tailEnd type="none" w="sm" len="sm"/>
          </a:ln>
        </p:spPr>
      </p:cxnSp>
      <p:sp>
        <p:nvSpPr>
          <p:cNvPr id="387" name="Google Shape;387;p35"/>
          <p:cNvSpPr txBox="1"/>
          <p:nvPr/>
        </p:nvSpPr>
        <p:spPr>
          <a:xfrm>
            <a:off x="3810000" y="1571626"/>
            <a:ext cx="1365250" cy="369887"/>
          </a:xfrm>
          <a:prstGeom prst="rect">
            <a:avLst/>
          </a:prstGeom>
          <a:noFill/>
          <a:ln>
            <a:noFill/>
          </a:ln>
        </p:spPr>
        <p:txBody>
          <a:bodyPr spcFirstLastPara="1" wrap="square" lIns="91425" tIns="45700" rIns="91425" bIns="45700" anchor="t" anchorCtr="0">
            <a:noAutofit/>
          </a:bodyPr>
          <a:lstStyle/>
          <a:p>
            <a:pPr>
              <a:buClr>
                <a:srgbClr val="FFC000"/>
              </a:buClr>
            </a:pPr>
            <a:r>
              <a:rPr lang="en-US" b="1">
                <a:solidFill>
                  <a:srgbClr val="FFC000"/>
                </a:solidFill>
                <a:latin typeface="Open Sans Light"/>
                <a:ea typeface="Open Sans Light"/>
                <a:cs typeface="Open Sans Light"/>
                <a:sym typeface="Open Sans Light"/>
              </a:rPr>
              <a:t>QUANTITY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gtEl>
                                        <p:attrNameLst>
                                          <p:attrName>style.visibility</p:attrName>
                                        </p:attrNameLst>
                                      </p:cBhvr>
                                      <p:to>
                                        <p:strVal val="visible"/>
                                      </p:to>
                                    </p:set>
                                    <p:animEffect transition="in" filter="fade">
                                      <p:cBhvr>
                                        <p:cTn id="12" dur="500"/>
                                        <p:tgtEl>
                                          <p:spTgt spid="37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77"/>
                                        </p:tgtEl>
                                        <p:attrNameLst>
                                          <p:attrName>style.visibility</p:attrName>
                                        </p:attrNameLst>
                                      </p:cBhvr>
                                      <p:to>
                                        <p:strVal val="visible"/>
                                      </p:to>
                                    </p:set>
                                    <p:animEffect transition="in" filter="fade">
                                      <p:cBhvr>
                                        <p:cTn id="16" dur="500"/>
                                        <p:tgtEl>
                                          <p:spTgt spid="37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78"/>
                                        </p:tgtEl>
                                        <p:attrNameLst>
                                          <p:attrName>style.visibility</p:attrName>
                                        </p:attrNameLst>
                                      </p:cBhvr>
                                      <p:to>
                                        <p:strVal val="visible"/>
                                      </p:to>
                                    </p:set>
                                    <p:animEffect transition="in" filter="fade">
                                      <p:cBhvr>
                                        <p:cTn id="20" dur="500"/>
                                        <p:tgtEl>
                                          <p:spTgt spid="37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80"/>
                                        </p:tgtEl>
                                        <p:attrNameLst>
                                          <p:attrName>style.visibility</p:attrName>
                                        </p:attrNameLst>
                                      </p:cBhvr>
                                      <p:to>
                                        <p:strVal val="visible"/>
                                      </p:to>
                                    </p:set>
                                    <p:animEffect transition="in" filter="fade">
                                      <p:cBhvr>
                                        <p:cTn id="24" dur="500"/>
                                        <p:tgtEl>
                                          <p:spTgt spid="38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81"/>
                                        </p:tgtEl>
                                        <p:attrNameLst>
                                          <p:attrName>style.visibility</p:attrName>
                                        </p:attrNameLst>
                                      </p:cBhvr>
                                      <p:to>
                                        <p:strVal val="visible"/>
                                      </p:to>
                                    </p:set>
                                    <p:animEffect transition="in" filter="fade">
                                      <p:cBhvr>
                                        <p:cTn id="28" dur="500"/>
                                        <p:tgtEl>
                                          <p:spTgt spid="381"/>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82"/>
                                        </p:tgtEl>
                                        <p:attrNameLst>
                                          <p:attrName>style.visibility</p:attrName>
                                        </p:attrNameLst>
                                      </p:cBhvr>
                                      <p:to>
                                        <p:strVal val="visible"/>
                                      </p:to>
                                    </p:set>
                                    <p:animEffect transition="in" filter="fade">
                                      <p:cBhvr>
                                        <p:cTn id="32" dur="500"/>
                                        <p:tgtEl>
                                          <p:spTgt spid="382"/>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83"/>
                                        </p:tgtEl>
                                        <p:attrNameLst>
                                          <p:attrName>style.visibility</p:attrName>
                                        </p:attrNameLst>
                                      </p:cBhvr>
                                      <p:to>
                                        <p:strVal val="visible"/>
                                      </p:to>
                                    </p:set>
                                    <p:animEffect transition="in" filter="fade">
                                      <p:cBhvr>
                                        <p:cTn id="36" dur="500"/>
                                        <p:tgtEl>
                                          <p:spTgt spid="383"/>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76"/>
                                        </p:tgtEl>
                                        <p:attrNameLst>
                                          <p:attrName>style.visibility</p:attrName>
                                        </p:attrNameLst>
                                      </p:cBhvr>
                                      <p:to>
                                        <p:strVal val="visible"/>
                                      </p:to>
                                    </p:set>
                                    <p:animEffect transition="in" filter="fade">
                                      <p:cBhvr>
                                        <p:cTn id="40" dur="500"/>
                                        <p:tgtEl>
                                          <p:spTgt spid="376"/>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384"/>
                                        </p:tgtEl>
                                        <p:attrNameLst>
                                          <p:attrName>style.visibility</p:attrName>
                                        </p:attrNameLst>
                                      </p:cBhvr>
                                      <p:to>
                                        <p:strVal val="visible"/>
                                      </p:to>
                                    </p:set>
                                    <p:animEffect transition="in" filter="fade">
                                      <p:cBhvr>
                                        <p:cTn id="44" dur="500"/>
                                        <p:tgtEl>
                                          <p:spTgt spid="38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86"/>
                                        </p:tgtEl>
                                        <p:attrNameLst>
                                          <p:attrName>style.visibility</p:attrName>
                                        </p:attrNameLst>
                                      </p:cBhvr>
                                      <p:to>
                                        <p:strVal val="visible"/>
                                      </p:to>
                                    </p:set>
                                    <p:animEffect transition="in" filter="fade">
                                      <p:cBhvr>
                                        <p:cTn id="49" dur="500"/>
                                        <p:tgtEl>
                                          <p:spTgt spid="386"/>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85"/>
                                        </p:tgtEl>
                                        <p:attrNameLst>
                                          <p:attrName>style.visibility</p:attrName>
                                        </p:attrNameLst>
                                      </p:cBhvr>
                                      <p:to>
                                        <p:strVal val="visible"/>
                                      </p:to>
                                    </p:set>
                                    <p:animEffect transition="in" filter="fade">
                                      <p:cBhvr>
                                        <p:cTn id="53"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9555-A3EE-CC88-A7A5-C564F293E528}"/>
              </a:ext>
            </a:extLst>
          </p:cNvPr>
          <p:cNvSpPr>
            <a:spLocks noGrp="1"/>
          </p:cNvSpPr>
          <p:nvPr>
            <p:ph type="title"/>
          </p:nvPr>
        </p:nvSpPr>
        <p:spPr/>
        <p:txBody>
          <a:bodyPr>
            <a:normAutofit/>
          </a:bodyPr>
          <a:lstStyle/>
          <a:p>
            <a:r>
              <a:rPr lang="en-GB" sz="6600" b="1" dirty="0">
                <a:solidFill>
                  <a:srgbClr val="0070C0"/>
                </a:solidFill>
              </a:rPr>
              <a:t>OBA </a:t>
            </a:r>
            <a:br>
              <a:rPr lang="en-GB" sz="6600" b="1" dirty="0">
                <a:solidFill>
                  <a:srgbClr val="0070C0"/>
                </a:solidFill>
              </a:rPr>
            </a:br>
            <a:r>
              <a:rPr lang="en-GB" sz="6600" b="1" dirty="0">
                <a:solidFill>
                  <a:srgbClr val="0070C0"/>
                </a:solidFill>
              </a:rPr>
              <a:t>EFFORT + EFFECT = IMPACT</a:t>
            </a:r>
          </a:p>
        </p:txBody>
      </p:sp>
      <p:sp>
        <p:nvSpPr>
          <p:cNvPr id="3" name="Text Placeholder 2">
            <a:extLst>
              <a:ext uri="{FF2B5EF4-FFF2-40B4-BE49-F238E27FC236}">
                <a16:creationId xmlns:a16="http://schemas.microsoft.com/office/drawing/2014/main" id="{77607E2C-AD73-B4B3-B302-41DECF1070A3}"/>
              </a:ext>
            </a:extLst>
          </p:cNvPr>
          <p:cNvSpPr>
            <a:spLocks noGrp="1"/>
          </p:cNvSpPr>
          <p:nvPr>
            <p:ph type="body" idx="1"/>
          </p:nvPr>
        </p:nvSpPr>
        <p:spPr/>
        <p:txBody>
          <a:bodyPr/>
          <a:lstStyle/>
          <a:p>
            <a:r>
              <a:rPr lang="en-GB" b="1" dirty="0">
                <a:solidFill>
                  <a:srgbClr val="0070C0"/>
                </a:solidFill>
              </a:rPr>
              <a:t>How do we translate into a performance report card?</a:t>
            </a:r>
          </a:p>
        </p:txBody>
      </p:sp>
    </p:spTree>
    <p:extLst>
      <p:ext uri="{BB962C8B-B14F-4D97-AF65-F5344CB8AC3E}">
        <p14:creationId xmlns:p14="http://schemas.microsoft.com/office/powerpoint/2010/main" val="182274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6"/>
          <p:cNvSpPr txBox="1"/>
          <p:nvPr/>
        </p:nvSpPr>
        <p:spPr>
          <a:xfrm>
            <a:off x="2135187" y="549275"/>
            <a:ext cx="6769100" cy="646112"/>
          </a:xfrm>
          <a:prstGeom prst="rect">
            <a:avLst/>
          </a:prstGeom>
          <a:noFill/>
          <a:ln>
            <a:noFill/>
          </a:ln>
        </p:spPr>
        <p:txBody>
          <a:bodyPr spcFirstLastPara="1" wrap="square" lIns="91425" tIns="45700" rIns="91425" bIns="45700" anchor="t" anchorCtr="0">
            <a:noAutofit/>
          </a:bodyPr>
          <a:lstStyle/>
          <a:p>
            <a:pPr algn="ctr">
              <a:buClr>
                <a:srgbClr val="FF0000"/>
              </a:buClr>
            </a:pPr>
            <a:r>
              <a:rPr lang="en-US" b="1" dirty="0">
                <a:solidFill>
                  <a:srgbClr val="0070C0"/>
                </a:solidFill>
                <a:latin typeface="Arial"/>
                <a:ea typeface="Arial"/>
                <a:cs typeface="Arial"/>
                <a:sym typeface="Arial"/>
              </a:rPr>
              <a:t>Performance Management Framework – Outcome Based Accountability Model</a:t>
            </a:r>
            <a:endParaRPr b="1" dirty="0">
              <a:solidFill>
                <a:srgbClr val="0070C0"/>
              </a:solidFill>
            </a:endParaRPr>
          </a:p>
        </p:txBody>
      </p:sp>
      <p:pic>
        <p:nvPicPr>
          <p:cNvPr id="393" name="Google Shape;393;p36"/>
          <p:cNvPicPr preferRelativeResize="0"/>
          <p:nvPr/>
        </p:nvPicPr>
        <p:blipFill rotWithShape="1">
          <a:blip r:embed="rId3">
            <a:alphaModFix/>
          </a:blip>
          <a:srcRect/>
          <a:stretch/>
        </p:blipFill>
        <p:spPr>
          <a:xfrm>
            <a:off x="1736725" y="1238687"/>
            <a:ext cx="7935912" cy="652462"/>
          </a:xfrm>
          <a:prstGeom prst="rect">
            <a:avLst/>
          </a:prstGeom>
          <a:noFill/>
          <a:ln>
            <a:noFill/>
          </a:ln>
        </p:spPr>
      </p:pic>
      <p:pic>
        <p:nvPicPr>
          <p:cNvPr id="394" name="Google Shape;394;p36"/>
          <p:cNvPicPr preferRelativeResize="0"/>
          <p:nvPr/>
        </p:nvPicPr>
        <p:blipFill rotWithShape="1">
          <a:blip r:embed="rId4">
            <a:alphaModFix/>
          </a:blip>
          <a:srcRect/>
          <a:stretch/>
        </p:blipFill>
        <p:spPr>
          <a:xfrm>
            <a:off x="1700212" y="1981201"/>
            <a:ext cx="7937500" cy="712787"/>
          </a:xfrm>
          <a:prstGeom prst="rect">
            <a:avLst/>
          </a:prstGeom>
          <a:noFill/>
          <a:ln>
            <a:noFill/>
          </a:ln>
        </p:spPr>
      </p:pic>
      <p:sp>
        <p:nvSpPr>
          <p:cNvPr id="395" name="Google Shape;395;p36"/>
          <p:cNvSpPr txBox="1"/>
          <p:nvPr/>
        </p:nvSpPr>
        <p:spPr>
          <a:xfrm>
            <a:off x="2216150" y="1117601"/>
            <a:ext cx="2952750" cy="369887"/>
          </a:xfrm>
          <a:prstGeom prst="rect">
            <a:avLst/>
          </a:prstGeom>
          <a:no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pic>
        <p:nvPicPr>
          <p:cNvPr id="396" name="Google Shape;396;p36"/>
          <p:cNvPicPr preferRelativeResize="0"/>
          <p:nvPr/>
        </p:nvPicPr>
        <p:blipFill rotWithShape="1">
          <a:blip r:embed="rId5">
            <a:alphaModFix/>
          </a:blip>
          <a:srcRect/>
          <a:stretch/>
        </p:blipFill>
        <p:spPr>
          <a:xfrm>
            <a:off x="1689100" y="2798763"/>
            <a:ext cx="7918450" cy="858837"/>
          </a:xfrm>
          <a:prstGeom prst="rect">
            <a:avLst/>
          </a:prstGeom>
          <a:noFill/>
          <a:ln>
            <a:noFill/>
          </a:ln>
        </p:spPr>
      </p:pic>
      <p:pic>
        <p:nvPicPr>
          <p:cNvPr id="397" name="Google Shape;397;p36"/>
          <p:cNvPicPr preferRelativeResize="0"/>
          <p:nvPr/>
        </p:nvPicPr>
        <p:blipFill rotWithShape="1">
          <a:blip r:embed="rId6">
            <a:alphaModFix/>
          </a:blip>
          <a:srcRect/>
          <a:stretch/>
        </p:blipFill>
        <p:spPr>
          <a:xfrm>
            <a:off x="1736725" y="3743325"/>
            <a:ext cx="7797800" cy="1109662"/>
          </a:xfrm>
          <a:prstGeom prst="rect">
            <a:avLst/>
          </a:prstGeom>
          <a:noFill/>
          <a:ln>
            <a:noFill/>
          </a:ln>
        </p:spPr>
      </p:pic>
      <p:cxnSp>
        <p:nvCxnSpPr>
          <p:cNvPr id="398" name="Google Shape;398;p36"/>
          <p:cNvCxnSpPr/>
          <p:nvPr/>
        </p:nvCxnSpPr>
        <p:spPr>
          <a:xfrm>
            <a:off x="5372100" y="1731963"/>
            <a:ext cx="0" cy="287337"/>
          </a:xfrm>
          <a:prstGeom prst="straightConnector1">
            <a:avLst/>
          </a:prstGeom>
          <a:noFill/>
          <a:ln w="25400" cap="flat" cmpd="sng">
            <a:solidFill>
              <a:srgbClr val="4A7EBB"/>
            </a:solidFill>
            <a:prstDash val="solid"/>
            <a:miter lim="800000"/>
            <a:headEnd type="none" w="sm" len="sm"/>
            <a:tailEnd type="stealth" w="med" len="med"/>
          </a:ln>
        </p:spPr>
      </p:cxnSp>
      <p:cxnSp>
        <p:nvCxnSpPr>
          <p:cNvPr id="399" name="Google Shape;399;p36"/>
          <p:cNvCxnSpPr/>
          <p:nvPr/>
        </p:nvCxnSpPr>
        <p:spPr>
          <a:xfrm>
            <a:off x="5372100" y="2635251"/>
            <a:ext cx="0" cy="288925"/>
          </a:xfrm>
          <a:prstGeom prst="straightConnector1">
            <a:avLst/>
          </a:prstGeom>
          <a:noFill/>
          <a:ln w="25400" cap="flat" cmpd="sng">
            <a:solidFill>
              <a:srgbClr val="4A7EBB"/>
            </a:solidFill>
            <a:prstDash val="solid"/>
            <a:miter lim="800000"/>
            <a:headEnd type="none" w="sm" len="sm"/>
            <a:tailEnd type="stealth" w="med" len="med"/>
          </a:ln>
        </p:spPr>
      </p:cxnSp>
      <p:cxnSp>
        <p:nvCxnSpPr>
          <p:cNvPr id="400" name="Google Shape;400;p36"/>
          <p:cNvCxnSpPr/>
          <p:nvPr/>
        </p:nvCxnSpPr>
        <p:spPr>
          <a:xfrm>
            <a:off x="5378450" y="3560763"/>
            <a:ext cx="0" cy="288925"/>
          </a:xfrm>
          <a:prstGeom prst="straightConnector1">
            <a:avLst/>
          </a:prstGeom>
          <a:noFill/>
          <a:ln w="25400" cap="flat" cmpd="sng">
            <a:solidFill>
              <a:srgbClr val="4A7EBB"/>
            </a:solidFill>
            <a:prstDash val="solid"/>
            <a:miter lim="800000"/>
            <a:headEnd type="none" w="sm" len="sm"/>
            <a:tailEnd type="stealth" w="med" len="med"/>
          </a:ln>
        </p:spPr>
      </p:cxnSp>
      <p:sp>
        <p:nvSpPr>
          <p:cNvPr id="401" name="Google Shape;401;p36"/>
          <p:cNvSpPr txBox="1"/>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pPr>
            <a:fld id="{00000000-1234-1234-1234-123412341234}" type="slidenum">
              <a:rPr lang="en-US" sz="1200">
                <a:solidFill>
                  <a:srgbClr val="898989"/>
                </a:solidFill>
                <a:latin typeface="Calibri"/>
                <a:ea typeface="Calibri"/>
                <a:cs typeface="Calibri"/>
                <a:sym typeface="Calibri"/>
              </a:rPr>
              <a:pPr algn="r">
                <a:buClr>
                  <a:srgbClr val="898989"/>
                </a:buClr>
              </a:pPr>
              <a:t>14</a:t>
            </a:fld>
            <a:endParaRPr/>
          </a:p>
        </p:txBody>
      </p:sp>
      <p:grpSp>
        <p:nvGrpSpPr>
          <p:cNvPr id="402" name="Google Shape;402;p36"/>
          <p:cNvGrpSpPr/>
          <p:nvPr/>
        </p:nvGrpSpPr>
        <p:grpSpPr>
          <a:xfrm>
            <a:off x="1954212" y="5010150"/>
            <a:ext cx="7839074" cy="647700"/>
            <a:chOff x="72" y="0"/>
            <a:chExt cx="2147483574" cy="2147483647"/>
          </a:xfrm>
        </p:grpSpPr>
        <p:sp>
          <p:nvSpPr>
            <p:cNvPr id="403" name="Google Shape;403;p36"/>
            <p:cNvSpPr/>
            <p:nvPr/>
          </p:nvSpPr>
          <p:spPr>
            <a:xfrm>
              <a:off x="49779831" y="0"/>
              <a:ext cx="2097703815" cy="2147483647"/>
            </a:xfrm>
            <a:prstGeom prst="roundRect">
              <a:avLst>
                <a:gd name="adj" fmla="val 16667"/>
              </a:avLst>
            </a:prstGeom>
            <a:solidFill>
              <a:srgbClr val="4F81BD"/>
            </a:solidFill>
            <a:ln w="254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404" name="Google Shape;404;p36"/>
            <p:cNvSpPr txBox="1"/>
            <p:nvPr/>
          </p:nvSpPr>
          <p:spPr>
            <a:xfrm>
              <a:off x="72" y="177644012"/>
              <a:ext cx="2007847848" cy="1937821341"/>
            </a:xfrm>
            <a:prstGeom prst="rect">
              <a:avLst/>
            </a:prstGeom>
            <a:noFill/>
            <a:ln>
              <a:noFill/>
            </a:ln>
          </p:spPr>
          <p:txBody>
            <a:bodyPr spcFirstLastPara="1" wrap="square" lIns="68575" tIns="34275" rIns="68575" bIns="34275" anchor="ctr" anchorCtr="0">
              <a:noAutofit/>
            </a:bodyPr>
            <a:lstStyle/>
            <a:p>
              <a:pPr algn="ctr">
                <a:lnSpc>
                  <a:spcPct val="90000"/>
                </a:lnSpc>
                <a:buClr>
                  <a:srgbClr val="FFC000"/>
                </a:buClr>
              </a:pPr>
              <a:r>
                <a:rPr lang="en-US" sz="2400" b="1" dirty="0">
                  <a:solidFill>
                    <a:srgbClr val="FFC000"/>
                  </a:solidFill>
                  <a:latin typeface="Calibri"/>
                  <a:ea typeface="Calibri"/>
                  <a:cs typeface="Calibri"/>
                  <a:sym typeface="Calibri"/>
                </a:rPr>
                <a:t>PERFORMANCE MEASUREMENT TOOL- </a:t>
              </a:r>
              <a:r>
                <a:rPr lang="en-US" b="1" dirty="0">
                  <a:solidFill>
                    <a:srgbClr val="FFC000"/>
                  </a:solidFill>
                  <a:latin typeface="Calibri"/>
                  <a:ea typeface="Calibri"/>
                  <a:cs typeface="Calibri"/>
                  <a:sym typeface="Calibri"/>
                </a:rPr>
                <a:t>Tracker/survey/feedback forms</a:t>
              </a:r>
              <a:endParaRPr dirty="0"/>
            </a:p>
          </p:txBody>
        </p:sp>
      </p:grpSp>
      <p:grpSp>
        <p:nvGrpSpPr>
          <p:cNvPr id="405" name="Google Shape;405;p36"/>
          <p:cNvGrpSpPr/>
          <p:nvPr/>
        </p:nvGrpSpPr>
        <p:grpSpPr>
          <a:xfrm>
            <a:off x="1965326" y="5915025"/>
            <a:ext cx="7666037" cy="806450"/>
            <a:chOff x="0" y="0"/>
            <a:chExt cx="2147483646" cy="2147483647"/>
          </a:xfrm>
        </p:grpSpPr>
        <p:sp>
          <p:nvSpPr>
            <p:cNvPr id="406" name="Google Shape;406;p36"/>
            <p:cNvSpPr/>
            <p:nvPr/>
          </p:nvSpPr>
          <p:spPr>
            <a:xfrm>
              <a:off x="0" y="0"/>
              <a:ext cx="2147483646" cy="2147483647"/>
            </a:xfrm>
            <a:prstGeom prst="roundRect">
              <a:avLst>
                <a:gd name="adj" fmla="val 16667"/>
              </a:avLst>
            </a:prstGeom>
            <a:solidFill>
              <a:srgbClr val="4F81BD"/>
            </a:solidFill>
            <a:ln w="254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407" name="Google Shape;407;p36"/>
            <p:cNvSpPr txBox="1"/>
            <p:nvPr/>
          </p:nvSpPr>
          <p:spPr>
            <a:xfrm>
              <a:off x="18911701" y="104831951"/>
              <a:ext cx="2109660205" cy="1937819734"/>
            </a:xfrm>
            <a:prstGeom prst="rect">
              <a:avLst/>
            </a:prstGeom>
            <a:noFill/>
            <a:ln>
              <a:noFill/>
            </a:ln>
          </p:spPr>
          <p:txBody>
            <a:bodyPr spcFirstLastPara="1" wrap="square" lIns="91425" tIns="45700" rIns="91425" bIns="45700" anchor="ctr" anchorCtr="0">
              <a:noAutofit/>
            </a:bodyPr>
            <a:lstStyle/>
            <a:p>
              <a:pPr algn="ctr">
                <a:lnSpc>
                  <a:spcPct val="90000"/>
                </a:lnSpc>
                <a:buClr>
                  <a:srgbClr val="FFC000"/>
                </a:buClr>
              </a:pPr>
              <a:r>
                <a:rPr lang="en-US" sz="2400" b="1">
                  <a:solidFill>
                    <a:srgbClr val="FFC000"/>
                  </a:solidFill>
                  <a:latin typeface="Calibri"/>
                  <a:ea typeface="Calibri"/>
                  <a:cs typeface="Calibri"/>
                  <a:sym typeface="Calibri"/>
                </a:rPr>
                <a:t>PERFORMANCE REPORT CARD- </a:t>
              </a:r>
              <a:r>
                <a:rPr lang="en-US">
                  <a:solidFill>
                    <a:srgbClr val="FFFFFF"/>
                  </a:solidFill>
                  <a:latin typeface="Calibri"/>
                  <a:ea typeface="Calibri"/>
                  <a:cs typeface="Calibri"/>
                  <a:sym typeface="Calibri"/>
                </a:rPr>
                <a:t>Impact of service and evidence of  change  – quantitative and qualitative)-</a:t>
              </a:r>
              <a:endParaRPr/>
            </a:p>
          </p:txBody>
        </p:sp>
      </p:grpSp>
      <p:cxnSp>
        <p:nvCxnSpPr>
          <p:cNvPr id="408" name="Google Shape;408;p36"/>
          <p:cNvCxnSpPr/>
          <p:nvPr/>
        </p:nvCxnSpPr>
        <p:spPr>
          <a:xfrm>
            <a:off x="5362575" y="4754563"/>
            <a:ext cx="0" cy="287337"/>
          </a:xfrm>
          <a:prstGeom prst="straightConnector1">
            <a:avLst/>
          </a:prstGeom>
          <a:noFill/>
          <a:ln w="25400" cap="flat" cmpd="sng">
            <a:solidFill>
              <a:srgbClr val="4A7EBB"/>
            </a:solidFill>
            <a:prstDash val="solid"/>
            <a:miter lim="800000"/>
            <a:headEnd type="none" w="sm" len="sm"/>
            <a:tailEnd type="stealth" w="med" len="med"/>
          </a:ln>
        </p:spPr>
      </p:cxnSp>
      <p:cxnSp>
        <p:nvCxnSpPr>
          <p:cNvPr id="409" name="Google Shape;409;p36"/>
          <p:cNvCxnSpPr/>
          <p:nvPr/>
        </p:nvCxnSpPr>
        <p:spPr>
          <a:xfrm>
            <a:off x="5372100" y="5657851"/>
            <a:ext cx="0" cy="287337"/>
          </a:xfrm>
          <a:prstGeom prst="straightConnector1">
            <a:avLst/>
          </a:prstGeom>
          <a:noFill/>
          <a:ln w="25400" cap="flat" cmpd="sng">
            <a:solidFill>
              <a:srgbClr val="4A7EBB"/>
            </a:solidFill>
            <a:prstDash val="solid"/>
            <a:miter lim="800000"/>
            <a:headEnd type="none" w="sm" len="sm"/>
            <a:tailEnd type="stealth"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7"/>
          <p:cNvSpPr txBox="1">
            <a:spLocks noGrp="1"/>
          </p:cNvSpPr>
          <p:nvPr>
            <p:ph type="title"/>
          </p:nvPr>
        </p:nvSpPr>
        <p:spPr>
          <a:xfrm>
            <a:off x="1981200" y="115888"/>
            <a:ext cx="8229600" cy="936625"/>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pPr>
            <a:r>
              <a:rPr lang="en-US" b="1" dirty="0">
                <a:solidFill>
                  <a:srgbClr val="0070C0"/>
                </a:solidFill>
                <a:latin typeface="Calibri"/>
                <a:ea typeface="Calibri"/>
                <a:cs typeface="Calibri"/>
                <a:sym typeface="Calibri"/>
              </a:rPr>
              <a:t>Performance Report Card</a:t>
            </a:r>
            <a:endParaRPr dirty="0">
              <a:solidFill>
                <a:srgbClr val="0070C0"/>
              </a:solidFill>
            </a:endParaRPr>
          </a:p>
        </p:txBody>
      </p:sp>
      <p:sp>
        <p:nvSpPr>
          <p:cNvPr id="415" name="Google Shape;415;p37"/>
          <p:cNvSpPr txBox="1"/>
          <p:nvPr/>
        </p:nvSpPr>
        <p:spPr>
          <a:xfrm>
            <a:off x="4648200" y="6356351"/>
            <a:ext cx="2895600" cy="365125"/>
          </a:xfrm>
          <a:prstGeom prst="rect">
            <a:avLst/>
          </a:prstGeom>
          <a:noFill/>
          <a:ln>
            <a:noFill/>
          </a:ln>
        </p:spPr>
        <p:txBody>
          <a:bodyPr spcFirstLastPara="1" wrap="square" lIns="91425" tIns="45700" rIns="91425" bIns="45700" anchor="ctr" anchorCtr="0">
            <a:noAutofit/>
          </a:bodyPr>
          <a:lstStyle/>
          <a:p>
            <a:pPr algn="ctr">
              <a:buClr>
                <a:srgbClr val="898989"/>
              </a:buClr>
            </a:pPr>
            <a:r>
              <a:rPr lang="en-US" sz="1200">
                <a:solidFill>
                  <a:srgbClr val="898989"/>
                </a:solidFill>
                <a:latin typeface="Calibri"/>
                <a:ea typeface="Calibri"/>
                <a:cs typeface="Calibri"/>
                <a:sym typeface="Calibri"/>
              </a:rPr>
              <a:t>JAS Presentation - N Wyatt Dec 2103</a:t>
            </a:r>
            <a:endParaRPr/>
          </a:p>
        </p:txBody>
      </p:sp>
      <p:sp>
        <p:nvSpPr>
          <p:cNvPr id="416" name="Google Shape;416;p37"/>
          <p:cNvSpPr txBox="1"/>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algn="r">
              <a:buClr>
                <a:srgbClr val="898989"/>
              </a:buClr>
            </a:pPr>
            <a:fld id="{00000000-1234-1234-1234-123412341234}" type="slidenum">
              <a:rPr lang="en-US" sz="1200">
                <a:solidFill>
                  <a:srgbClr val="898989"/>
                </a:solidFill>
                <a:latin typeface="Calibri"/>
                <a:ea typeface="Calibri"/>
                <a:cs typeface="Calibri"/>
                <a:sym typeface="Calibri"/>
              </a:rPr>
              <a:pPr algn="r">
                <a:buClr>
                  <a:srgbClr val="898989"/>
                </a:buClr>
              </a:pPr>
              <a:t>15</a:t>
            </a:fld>
            <a:endParaRPr/>
          </a:p>
        </p:txBody>
      </p:sp>
      <p:pic>
        <p:nvPicPr>
          <p:cNvPr id="417" name="Google Shape;417;p37"/>
          <p:cNvPicPr preferRelativeResize="0"/>
          <p:nvPr/>
        </p:nvPicPr>
        <p:blipFill rotWithShape="1">
          <a:blip r:embed="rId3">
            <a:alphaModFix/>
          </a:blip>
          <a:srcRect/>
          <a:stretch/>
        </p:blipFill>
        <p:spPr>
          <a:xfrm>
            <a:off x="1008528" y="908050"/>
            <a:ext cx="10253383" cy="57011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8039-D048-4767-CA2D-9F3D0F752083}"/>
              </a:ext>
            </a:extLst>
          </p:cNvPr>
          <p:cNvSpPr>
            <a:spLocks noGrp="1"/>
          </p:cNvSpPr>
          <p:nvPr>
            <p:ph type="ctrTitle"/>
          </p:nvPr>
        </p:nvSpPr>
        <p:spPr>
          <a:xfrm>
            <a:off x="739254" y="1101890"/>
            <a:ext cx="9144000" cy="2387600"/>
          </a:xfrm>
        </p:spPr>
        <p:txBody>
          <a:bodyPr>
            <a:normAutofit fontScale="90000"/>
          </a:bodyPr>
          <a:lstStyle/>
          <a:p>
            <a:r>
              <a:rPr lang="en-GB" b="1" dirty="0">
                <a:solidFill>
                  <a:srgbClr val="0070C0"/>
                </a:solidFill>
              </a:rPr>
              <a:t>How can we measure outcomes?</a:t>
            </a:r>
            <a:br>
              <a:rPr lang="en-GB" b="1" dirty="0">
                <a:solidFill>
                  <a:srgbClr val="0070C0"/>
                </a:solidFill>
              </a:rPr>
            </a:br>
            <a:r>
              <a:rPr lang="en-GB" b="1" dirty="0">
                <a:solidFill>
                  <a:srgbClr val="0070C0"/>
                </a:solidFill>
              </a:rPr>
              <a:t>Outcome Progress Ladder </a:t>
            </a:r>
          </a:p>
        </p:txBody>
      </p:sp>
      <p:sp>
        <p:nvSpPr>
          <p:cNvPr id="3" name="Subtitle 2">
            <a:extLst>
              <a:ext uri="{FF2B5EF4-FFF2-40B4-BE49-F238E27FC236}">
                <a16:creationId xmlns:a16="http://schemas.microsoft.com/office/drawing/2014/main" id="{85FE8DFF-14DB-1316-A690-F9BA64D4C97C}"/>
              </a:ext>
            </a:extLst>
          </p:cNvPr>
          <p:cNvSpPr>
            <a:spLocks noGrp="1"/>
          </p:cNvSpPr>
          <p:nvPr>
            <p:ph type="subTitle" idx="1"/>
          </p:nvPr>
        </p:nvSpPr>
        <p:spPr>
          <a:xfrm>
            <a:off x="436293" y="4819299"/>
            <a:ext cx="9144000" cy="1655762"/>
          </a:xfrm>
        </p:spPr>
        <p:txBody>
          <a:bodyPr/>
          <a:lstStyle/>
          <a:p>
            <a:pPr algn="l"/>
            <a:r>
              <a:rPr lang="en-GB" dirty="0"/>
              <a:t>London Borough of Sutton, Children Services 2016</a:t>
            </a:r>
          </a:p>
          <a:p>
            <a:pPr algn="l"/>
            <a:r>
              <a:rPr lang="en-GB" dirty="0"/>
              <a:t>Nadine Wyatt</a:t>
            </a:r>
          </a:p>
        </p:txBody>
      </p:sp>
    </p:spTree>
    <p:extLst>
      <p:ext uri="{BB962C8B-B14F-4D97-AF65-F5344CB8AC3E}">
        <p14:creationId xmlns:p14="http://schemas.microsoft.com/office/powerpoint/2010/main" val="154311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BF0B-0A6B-7AC3-EBED-6B6E15F5FC8F}"/>
              </a:ext>
            </a:extLst>
          </p:cNvPr>
          <p:cNvSpPr>
            <a:spLocks noGrp="1"/>
          </p:cNvSpPr>
          <p:nvPr>
            <p:ph type="title"/>
          </p:nvPr>
        </p:nvSpPr>
        <p:spPr/>
        <p:txBody>
          <a:bodyPr/>
          <a:lstStyle/>
          <a:p>
            <a:r>
              <a:rPr lang="en-GB" b="1" dirty="0">
                <a:solidFill>
                  <a:srgbClr val="0070C0"/>
                </a:solidFill>
              </a:rPr>
              <a:t>Case Example</a:t>
            </a:r>
          </a:p>
        </p:txBody>
      </p:sp>
      <p:sp>
        <p:nvSpPr>
          <p:cNvPr id="3" name="Content Placeholder 2">
            <a:extLst>
              <a:ext uri="{FF2B5EF4-FFF2-40B4-BE49-F238E27FC236}">
                <a16:creationId xmlns:a16="http://schemas.microsoft.com/office/drawing/2014/main" id="{BBA6BDBE-D832-C0FC-5CC4-058BB6E0F292}"/>
              </a:ext>
            </a:extLst>
          </p:cNvPr>
          <p:cNvSpPr>
            <a:spLocks noGrp="1"/>
          </p:cNvSpPr>
          <p:nvPr>
            <p:ph idx="1"/>
          </p:nvPr>
        </p:nvSpPr>
        <p:spPr/>
        <p:txBody>
          <a:bodyPr/>
          <a:lstStyle/>
          <a:p>
            <a:r>
              <a:rPr lang="en-GB" dirty="0"/>
              <a:t>How can we measure outcomes for children services across Sutton Council?</a:t>
            </a:r>
          </a:p>
          <a:p>
            <a:r>
              <a:rPr lang="en-GB" dirty="0"/>
              <a:t>Base outcomes and performance indicators on the Framework for Assessment of Children In Need &amp; their Families- slide 17</a:t>
            </a:r>
          </a:p>
          <a:p>
            <a:r>
              <a:rPr lang="en-GB" dirty="0"/>
              <a:t>Developed Progress Descriptors showing progress from 1-10 (Red, Amber, Green) to be able to measure movement </a:t>
            </a:r>
          </a:p>
          <a:p>
            <a:r>
              <a:rPr lang="en-GB" dirty="0"/>
              <a:t>Information for all the Progress Descriptors were compiled with area professionals </a:t>
            </a:r>
          </a:p>
          <a:p>
            <a:r>
              <a:rPr lang="en-GB" dirty="0"/>
              <a:t>Linked to a spreadsheet (case work only) to show overall progress.</a:t>
            </a:r>
          </a:p>
        </p:txBody>
      </p:sp>
    </p:spTree>
    <p:extLst>
      <p:ext uri="{BB962C8B-B14F-4D97-AF65-F5344CB8AC3E}">
        <p14:creationId xmlns:p14="http://schemas.microsoft.com/office/powerpoint/2010/main" val="362205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E4A762E-676A-14E0-1D99-544BB18088C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87" r="-1" b="4695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395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C171BA3F-E215-3077-8AB4-C2DCE0BA9D57}"/>
              </a:ext>
            </a:extLst>
          </p:cNvPr>
          <p:cNvPicPr>
            <a:picLocks noGrp="1" noChangeAspect="1"/>
          </p:cNvPicPr>
          <p:nvPr>
            <p:ph idx="1"/>
          </p:nvPr>
        </p:nvPicPr>
        <p:blipFill rotWithShape="1">
          <a:blip r:embed="rId2"/>
          <a:srcRect b="3035"/>
          <a:stretch/>
        </p:blipFill>
        <p:spPr>
          <a:xfrm>
            <a:off x="20" y="1282"/>
            <a:ext cx="12191980" cy="6856718"/>
          </a:xfrm>
          <a:prstGeom prst="rect">
            <a:avLst/>
          </a:prstGeom>
        </p:spPr>
      </p:pic>
    </p:spTree>
    <p:extLst>
      <p:ext uri="{BB962C8B-B14F-4D97-AF65-F5344CB8AC3E}">
        <p14:creationId xmlns:p14="http://schemas.microsoft.com/office/powerpoint/2010/main" val="94058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CBA8-5BEE-F0B0-9C37-C4440DF3395D}"/>
              </a:ext>
            </a:extLst>
          </p:cNvPr>
          <p:cNvSpPr>
            <a:spLocks noGrp="1"/>
          </p:cNvSpPr>
          <p:nvPr>
            <p:ph type="title"/>
          </p:nvPr>
        </p:nvSpPr>
        <p:spPr/>
        <p:txBody>
          <a:bodyPr/>
          <a:lstStyle/>
          <a:p>
            <a:r>
              <a:rPr lang="en-GB" b="1" dirty="0">
                <a:solidFill>
                  <a:srgbClr val="0070C0"/>
                </a:solidFill>
                <a:latin typeface="Arial" panose="020B0604020202020204" pitchFamily="34" charset="0"/>
                <a:cs typeface="Arial" panose="020B0604020202020204" pitchFamily="34" charset="0"/>
              </a:rPr>
              <a:t>Table of Content</a:t>
            </a:r>
          </a:p>
        </p:txBody>
      </p:sp>
      <p:sp>
        <p:nvSpPr>
          <p:cNvPr id="3" name="Content Placeholder 2">
            <a:extLst>
              <a:ext uri="{FF2B5EF4-FFF2-40B4-BE49-F238E27FC236}">
                <a16:creationId xmlns:a16="http://schemas.microsoft.com/office/drawing/2014/main" id="{0FDB151B-CA7D-ECA6-C204-AD36166E9582}"/>
              </a:ext>
            </a:extLst>
          </p:cNvPr>
          <p:cNvSpPr>
            <a:spLocks noGrp="1"/>
          </p:cNvSpPr>
          <p:nvPr>
            <p:ph idx="1"/>
          </p:nvPr>
        </p:nvSpPr>
        <p:spPr/>
        <p:txBody>
          <a:bodyPr/>
          <a:lstStyle/>
          <a:p>
            <a:r>
              <a:rPr lang="en-GB" dirty="0"/>
              <a:t>Introduction to OBA Model				Slides 3 – 15</a:t>
            </a:r>
          </a:p>
          <a:p>
            <a:endParaRPr lang="en-GB" dirty="0"/>
          </a:p>
          <a:p>
            <a:r>
              <a:rPr lang="en-GB" dirty="0"/>
              <a:t>Outcome Ladder (progress descriptors)		Slides 16- 20</a:t>
            </a:r>
          </a:p>
          <a:p>
            <a:endParaRPr lang="en-GB" dirty="0"/>
          </a:p>
          <a:p>
            <a:r>
              <a:rPr lang="en-GB" dirty="0"/>
              <a:t>Optum Evaluation Workshop				Slides 21 - 25</a:t>
            </a:r>
          </a:p>
          <a:p>
            <a:endParaRPr lang="en-GB" dirty="0"/>
          </a:p>
        </p:txBody>
      </p:sp>
    </p:spTree>
    <p:extLst>
      <p:ext uri="{BB962C8B-B14F-4D97-AF65-F5344CB8AC3E}">
        <p14:creationId xmlns:p14="http://schemas.microsoft.com/office/powerpoint/2010/main" val="119239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0A23C9B0-1D64-22A0-13D6-AC015E52245D}"/>
              </a:ext>
            </a:extLst>
          </p:cNvPr>
          <p:cNvPicPr>
            <a:picLocks noChangeAspect="1"/>
          </p:cNvPicPr>
          <p:nvPr/>
        </p:nvPicPr>
        <p:blipFill>
          <a:blip r:embed="rId2"/>
          <a:stretch>
            <a:fillRect/>
          </a:stretch>
        </p:blipFill>
        <p:spPr>
          <a:xfrm>
            <a:off x="0" y="413966"/>
            <a:ext cx="12192000" cy="341962"/>
          </a:xfrm>
          <a:prstGeom prst="rect">
            <a:avLst/>
          </a:prstGeom>
        </p:spPr>
      </p:pic>
      <p:pic>
        <p:nvPicPr>
          <p:cNvPr id="12" name="Content Placeholder 11">
            <a:extLst>
              <a:ext uri="{FF2B5EF4-FFF2-40B4-BE49-F238E27FC236}">
                <a16:creationId xmlns:a16="http://schemas.microsoft.com/office/drawing/2014/main" id="{C6301B13-7D81-2230-C5C8-9D5A1C1C5859}"/>
              </a:ext>
            </a:extLst>
          </p:cNvPr>
          <p:cNvPicPr>
            <a:picLocks noGrp="1" noChangeAspect="1"/>
          </p:cNvPicPr>
          <p:nvPr>
            <p:ph idx="1"/>
          </p:nvPr>
        </p:nvPicPr>
        <p:blipFill>
          <a:blip r:embed="rId3"/>
          <a:stretch>
            <a:fillRect/>
          </a:stretch>
        </p:blipFill>
        <p:spPr>
          <a:xfrm>
            <a:off x="132228" y="755928"/>
            <a:ext cx="11956677" cy="5523848"/>
          </a:xfrm>
        </p:spPr>
      </p:pic>
    </p:spTree>
    <p:extLst>
      <p:ext uri="{BB962C8B-B14F-4D97-AF65-F5344CB8AC3E}">
        <p14:creationId xmlns:p14="http://schemas.microsoft.com/office/powerpoint/2010/main" val="296700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113F94-8D8C-6609-BC95-9B8C3CFBDDC8}"/>
              </a:ext>
            </a:extLst>
          </p:cNvPr>
          <p:cNvPicPr>
            <a:picLocks noGrp="1" noChangeAspect="1"/>
          </p:cNvPicPr>
          <p:nvPr>
            <p:ph idx="1"/>
          </p:nvPr>
        </p:nvPicPr>
        <p:blipFill rotWithShape="1">
          <a:blip r:embed="rId2"/>
          <a:srcRect t="1528" b="7763"/>
          <a:stretch/>
        </p:blipFill>
        <p:spPr>
          <a:xfrm>
            <a:off x="20" y="1282"/>
            <a:ext cx="12191980" cy="6856718"/>
          </a:xfrm>
          <a:prstGeom prst="rect">
            <a:avLst/>
          </a:prstGeom>
        </p:spPr>
      </p:pic>
    </p:spTree>
    <p:extLst>
      <p:ext uri="{BB962C8B-B14F-4D97-AF65-F5344CB8AC3E}">
        <p14:creationId xmlns:p14="http://schemas.microsoft.com/office/powerpoint/2010/main" val="2440879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43566F-B473-4981-B931-5AAF4F8A2A87}"/>
              </a:ext>
            </a:extLst>
          </p:cNvPr>
          <p:cNvPicPr>
            <a:picLocks noGrp="1" noChangeAspect="1"/>
          </p:cNvPicPr>
          <p:nvPr>
            <p:ph idx="1"/>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193432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Description automatically generated">
            <a:extLst>
              <a:ext uri="{FF2B5EF4-FFF2-40B4-BE49-F238E27FC236}">
                <a16:creationId xmlns:a16="http://schemas.microsoft.com/office/drawing/2014/main" id="{6C60D02F-5EB2-616B-B3DE-057264821F02}"/>
              </a:ext>
            </a:extLst>
          </p:cNvPr>
          <p:cNvPicPr>
            <a:picLocks noGrp="1" noChangeAspect="1"/>
          </p:cNvPicPr>
          <p:nvPr>
            <p:ph idx="1"/>
          </p:nvPr>
        </p:nvPicPr>
        <p:blipFill>
          <a:blip r:embed="rId2"/>
          <a:stretch>
            <a:fillRect/>
          </a:stretch>
        </p:blipFill>
        <p:spPr>
          <a:xfrm>
            <a:off x="643467" y="1738714"/>
            <a:ext cx="10905066" cy="3380570"/>
          </a:xfrm>
          <a:prstGeom prst="rect">
            <a:avLst/>
          </a:prstGeom>
        </p:spPr>
      </p:pic>
      <p:sp>
        <p:nvSpPr>
          <p:cNvPr id="2" name="TextBox 1">
            <a:extLst>
              <a:ext uri="{FF2B5EF4-FFF2-40B4-BE49-F238E27FC236}">
                <a16:creationId xmlns:a16="http://schemas.microsoft.com/office/drawing/2014/main" id="{E8A92362-E41D-206B-EF72-9AEA0B747B29}"/>
              </a:ext>
            </a:extLst>
          </p:cNvPr>
          <p:cNvSpPr txBox="1"/>
          <p:nvPr/>
        </p:nvSpPr>
        <p:spPr>
          <a:xfrm>
            <a:off x="443753" y="423582"/>
            <a:ext cx="6259606" cy="646331"/>
          </a:xfrm>
          <a:prstGeom prst="rect">
            <a:avLst/>
          </a:prstGeom>
          <a:noFill/>
        </p:spPr>
        <p:txBody>
          <a:bodyPr wrap="square" rtlCol="0">
            <a:spAutoFit/>
          </a:bodyPr>
          <a:lstStyle/>
          <a:p>
            <a:r>
              <a:rPr lang="en-GB" sz="3600" b="1" dirty="0">
                <a:solidFill>
                  <a:srgbClr val="7030A0"/>
                </a:solidFill>
              </a:rPr>
              <a:t>Using OBA Model</a:t>
            </a:r>
          </a:p>
        </p:txBody>
      </p:sp>
    </p:spTree>
    <p:extLst>
      <p:ext uri="{BB962C8B-B14F-4D97-AF65-F5344CB8AC3E}">
        <p14:creationId xmlns:p14="http://schemas.microsoft.com/office/powerpoint/2010/main" val="3795067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5FC846-4456-AE4C-581D-2D7E81BF5764}"/>
              </a:ext>
            </a:extLst>
          </p:cNvPr>
          <p:cNvPicPr>
            <a:picLocks noGrp="1" noChangeAspect="1"/>
          </p:cNvPicPr>
          <p:nvPr>
            <p:ph idx="1"/>
          </p:nvPr>
        </p:nvPicPr>
        <p:blipFill rotWithShape="1">
          <a:blip r:embed="rId2"/>
          <a:srcRect b="4679"/>
          <a:stretch/>
        </p:blipFill>
        <p:spPr>
          <a:xfrm>
            <a:off x="20" y="1282"/>
            <a:ext cx="12191980" cy="6856718"/>
          </a:xfrm>
          <a:prstGeom prst="rect">
            <a:avLst/>
          </a:prstGeom>
        </p:spPr>
      </p:pic>
    </p:spTree>
    <p:extLst>
      <p:ext uri="{BB962C8B-B14F-4D97-AF65-F5344CB8AC3E}">
        <p14:creationId xmlns:p14="http://schemas.microsoft.com/office/powerpoint/2010/main" val="133366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4EA74B25-050F-92BB-E668-B130F134195C}"/>
              </a:ext>
            </a:extLst>
          </p:cNvPr>
          <p:cNvPicPr>
            <a:picLocks noGrp="1" noChangeAspect="1"/>
          </p:cNvPicPr>
          <p:nvPr>
            <p:ph idx="1"/>
          </p:nvPr>
        </p:nvPicPr>
        <p:blipFill rotWithShape="1">
          <a:blip r:embed="rId2"/>
          <a:srcRect b="2192"/>
          <a:stretch/>
        </p:blipFill>
        <p:spPr>
          <a:xfrm>
            <a:off x="20" y="1282"/>
            <a:ext cx="12191980" cy="6856718"/>
          </a:xfrm>
          <a:prstGeom prst="rect">
            <a:avLst/>
          </a:prstGeom>
        </p:spPr>
      </p:pic>
    </p:spTree>
    <p:extLst>
      <p:ext uri="{BB962C8B-B14F-4D97-AF65-F5344CB8AC3E}">
        <p14:creationId xmlns:p14="http://schemas.microsoft.com/office/powerpoint/2010/main" val="60509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129989" y="127000"/>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FF6600"/>
              </a:buClr>
            </a:pPr>
            <a:r>
              <a:rPr lang="en-US" sz="3600" b="1" dirty="0">
                <a:solidFill>
                  <a:srgbClr val="0070C0"/>
                </a:solidFill>
                <a:latin typeface="Arial"/>
                <a:ea typeface="Arial"/>
                <a:cs typeface="Arial"/>
                <a:sym typeface="Arial"/>
              </a:rPr>
              <a:t>Outcomes Based Accountability</a:t>
            </a:r>
            <a:endParaRPr b="1" dirty="0">
              <a:solidFill>
                <a:srgbClr val="0070C0"/>
              </a:solidFill>
            </a:endParaRPr>
          </a:p>
        </p:txBody>
      </p:sp>
      <p:sp>
        <p:nvSpPr>
          <p:cNvPr id="105" name="Google Shape;105;p15"/>
          <p:cNvSpPr txBox="1">
            <a:spLocks noGrp="1"/>
          </p:cNvSpPr>
          <p:nvPr>
            <p:ph type="body" idx="1"/>
          </p:nvPr>
        </p:nvSpPr>
        <p:spPr>
          <a:xfrm>
            <a:off x="289112" y="1270000"/>
            <a:ext cx="9693088" cy="4826000"/>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400"/>
              <a:buFont typeface="Arial"/>
              <a:buChar char="•"/>
            </a:pPr>
            <a:r>
              <a:rPr lang="en-US" sz="2400" dirty="0">
                <a:solidFill>
                  <a:schemeClr val="dk1"/>
                </a:solidFill>
                <a:latin typeface="Arial"/>
                <a:ea typeface="Arial"/>
                <a:cs typeface="Arial"/>
                <a:sym typeface="Arial"/>
              </a:rPr>
              <a:t>Focus on outcomes; the ends not the means</a:t>
            </a:r>
            <a:endParaRPr dirty="0"/>
          </a:p>
          <a:p>
            <a:pPr marL="342900" indent="-342900">
              <a:spcBef>
                <a:spcPts val="480"/>
              </a:spcBef>
              <a:buClr>
                <a:schemeClr val="dk1"/>
              </a:buClr>
              <a:buSzPts val="2400"/>
              <a:buFont typeface="Arial"/>
              <a:buChar char="•"/>
            </a:pPr>
            <a:r>
              <a:rPr lang="en-US" sz="2400" dirty="0">
                <a:solidFill>
                  <a:schemeClr val="dk1"/>
                </a:solidFill>
                <a:latin typeface="Arial"/>
                <a:ea typeface="Arial"/>
                <a:cs typeface="Arial"/>
                <a:sym typeface="Arial"/>
              </a:rPr>
              <a:t>Distinction between Population Outcomes and Service Performance;</a:t>
            </a:r>
            <a:endParaRPr dirty="0"/>
          </a:p>
          <a:p>
            <a:pPr marL="342900" indent="-342900">
              <a:spcBef>
                <a:spcPts val="480"/>
              </a:spcBef>
              <a:buClr>
                <a:schemeClr val="dk1"/>
              </a:buClr>
              <a:buSzPts val="2400"/>
              <a:buFont typeface="Arial"/>
              <a:buChar char="•"/>
            </a:pPr>
            <a:r>
              <a:rPr lang="en-US" sz="2400" dirty="0">
                <a:solidFill>
                  <a:schemeClr val="dk1"/>
                </a:solidFill>
                <a:latin typeface="Arial"/>
                <a:ea typeface="Arial"/>
                <a:cs typeface="Arial"/>
                <a:sym typeface="Arial"/>
              </a:rPr>
              <a:t>Inclusive process that encourages the participation of children, families and communities;</a:t>
            </a:r>
            <a:endParaRPr dirty="0"/>
          </a:p>
          <a:p>
            <a:pPr marL="342900" indent="-342900">
              <a:spcBef>
                <a:spcPts val="480"/>
              </a:spcBef>
              <a:buClr>
                <a:schemeClr val="dk1"/>
              </a:buClr>
              <a:buSzPts val="2400"/>
              <a:buFont typeface="Arial"/>
              <a:buChar char="•"/>
            </a:pPr>
            <a:r>
              <a:rPr lang="en-US" sz="2400" dirty="0">
                <a:solidFill>
                  <a:schemeClr val="dk1"/>
                </a:solidFill>
                <a:latin typeface="Arial"/>
                <a:ea typeface="Arial"/>
                <a:cs typeface="Arial"/>
                <a:sym typeface="Arial"/>
              </a:rPr>
              <a:t>Plain language, common sense and easy to understand;</a:t>
            </a:r>
            <a:endParaRPr dirty="0"/>
          </a:p>
          <a:p>
            <a:pPr marL="342900" indent="-342900">
              <a:spcBef>
                <a:spcPts val="480"/>
              </a:spcBef>
              <a:buClr>
                <a:schemeClr val="dk1"/>
              </a:buClr>
              <a:buSzPts val="2400"/>
              <a:buFont typeface="Arial"/>
              <a:buChar char="•"/>
            </a:pPr>
            <a:r>
              <a:rPr lang="en-US" sz="2400" dirty="0">
                <a:solidFill>
                  <a:schemeClr val="dk1"/>
                </a:solidFill>
                <a:latin typeface="Arial"/>
                <a:ea typeface="Arial"/>
                <a:cs typeface="Arial"/>
                <a:sym typeface="Arial"/>
              </a:rPr>
              <a:t>Flexible and can be adapted to suit different circumstances;</a:t>
            </a:r>
            <a:endParaRPr dirty="0"/>
          </a:p>
          <a:p>
            <a:pPr marL="342900" indent="-342900">
              <a:spcBef>
                <a:spcPts val="560"/>
              </a:spcBef>
              <a:buClr>
                <a:schemeClr val="dk1"/>
              </a:buClr>
              <a:buSzPts val="2800"/>
              <a:buFont typeface="Arial"/>
              <a:buChar char="•"/>
            </a:pPr>
            <a:r>
              <a:rPr lang="en-US" sz="2400" dirty="0">
                <a:solidFill>
                  <a:schemeClr val="dk1"/>
                </a:solidFill>
                <a:latin typeface="Arial"/>
                <a:ea typeface="Arial"/>
                <a:cs typeface="Arial"/>
                <a:sym typeface="Arial"/>
              </a:rPr>
              <a:t>Good track record and used successfully in Children’s and Adults’ Services and commissioning</a:t>
            </a:r>
            <a:r>
              <a:rPr lang="en-US" dirty="0">
                <a:solidFill>
                  <a:schemeClr val="dk1"/>
                </a:solidFill>
                <a:latin typeface="Arial"/>
                <a:ea typeface="Arial"/>
                <a:cs typeface="Arial"/>
                <a:sym typeface="Arial"/>
              </a:rPr>
              <a:t>. </a:t>
            </a:r>
            <a:endParaRPr dirty="0"/>
          </a:p>
          <a:p>
            <a:pPr marL="342900" indent="-165100">
              <a:spcBef>
                <a:spcPts val="560"/>
              </a:spcBef>
              <a:buClr>
                <a:schemeClr val="dk1"/>
              </a:buClr>
              <a:buSzPts val="2800"/>
              <a:buNone/>
            </a:pPr>
            <a:endParaRPr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2229135" y="281461"/>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FF6600"/>
              </a:buClr>
            </a:pPr>
            <a:r>
              <a:rPr lang="en-US" b="1" dirty="0">
                <a:solidFill>
                  <a:srgbClr val="0070C0"/>
                </a:solidFill>
                <a:latin typeface="Arial"/>
                <a:ea typeface="Arial"/>
                <a:cs typeface="Arial"/>
                <a:sym typeface="Arial"/>
              </a:rPr>
              <a:t>Rationale</a:t>
            </a:r>
            <a:endParaRPr b="1" dirty="0">
              <a:solidFill>
                <a:srgbClr val="0070C0"/>
              </a:solidFill>
            </a:endParaRPr>
          </a:p>
        </p:txBody>
      </p:sp>
      <p:sp>
        <p:nvSpPr>
          <p:cNvPr id="114" name="Google Shape;114;p16"/>
          <p:cNvSpPr txBox="1">
            <a:spLocks noGrp="1"/>
          </p:cNvSpPr>
          <p:nvPr>
            <p:ph type="body" idx="1"/>
          </p:nvPr>
        </p:nvSpPr>
        <p:spPr>
          <a:xfrm>
            <a:off x="517477" y="1301630"/>
            <a:ext cx="9554570" cy="4867158"/>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400"/>
              <a:buFont typeface="Arial"/>
              <a:buChar char="•"/>
            </a:pPr>
            <a:r>
              <a:rPr lang="en-US" dirty="0">
                <a:solidFill>
                  <a:schemeClr val="dk1"/>
                </a:solidFill>
                <a:latin typeface="Arial" panose="020B0604020202020204" pitchFamily="34" charset="0"/>
                <a:ea typeface="Calibri"/>
                <a:cs typeface="Arial" panose="020B0604020202020204" pitchFamily="34" charset="0"/>
                <a:sym typeface="Calibri"/>
              </a:rPr>
              <a:t>Critical to demonstrate clearly and convincingly how the commissioning strategy will improve the outcomes, or well-being of children and young people, especially those at risk of poor outcomes.</a:t>
            </a:r>
            <a:r>
              <a:rPr lang="en-US" b="1" dirty="0">
                <a:solidFill>
                  <a:schemeClr val="dk1"/>
                </a:solidFill>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cs typeface="Arial" panose="020B0604020202020204" pitchFamily="34" charset="0"/>
            </a:endParaRPr>
          </a:p>
          <a:p>
            <a:pPr marL="342900" indent="-342900">
              <a:spcBef>
                <a:spcPts val="480"/>
              </a:spcBef>
              <a:buClr>
                <a:schemeClr val="dk1"/>
              </a:buClr>
              <a:buSzPts val="2400"/>
              <a:buFont typeface="Arial"/>
              <a:buChar char="•"/>
            </a:pPr>
            <a:r>
              <a:rPr lang="en-US" dirty="0">
                <a:solidFill>
                  <a:schemeClr val="dk1"/>
                </a:solidFill>
                <a:latin typeface="Arial" panose="020B0604020202020204" pitchFamily="34" charset="0"/>
                <a:ea typeface="Calibri"/>
                <a:cs typeface="Arial" panose="020B0604020202020204" pitchFamily="34" charset="0"/>
                <a:sym typeface="Calibri"/>
              </a:rPr>
              <a:t>Need a firm basis upon which to evaluate the commissioning strategy’s contribution to improving outcomes:</a:t>
            </a:r>
            <a:endParaRPr dirty="0">
              <a:latin typeface="Arial" panose="020B0604020202020204" pitchFamily="34" charset="0"/>
              <a:cs typeface="Arial" panose="020B0604020202020204" pitchFamily="34" charset="0"/>
            </a:endParaRPr>
          </a:p>
          <a:p>
            <a:pPr marL="742950" lvl="1" indent="-285750">
              <a:spcBef>
                <a:spcPts val="400"/>
              </a:spcBef>
              <a:buClr>
                <a:schemeClr val="dk1"/>
              </a:buClr>
              <a:buSzPts val="2000"/>
              <a:buFont typeface="Arial"/>
              <a:buChar char="–"/>
            </a:pPr>
            <a:r>
              <a:rPr lang="en-US" sz="2800" dirty="0">
                <a:solidFill>
                  <a:schemeClr val="dk1"/>
                </a:solidFill>
                <a:latin typeface="Arial" panose="020B0604020202020204" pitchFamily="34" charset="0"/>
                <a:ea typeface="Calibri"/>
                <a:cs typeface="Arial" panose="020B0604020202020204" pitchFamily="34" charset="0"/>
                <a:sym typeface="Calibri"/>
              </a:rPr>
              <a:t>Agree clear desired outcomes for target populations, and indicators to measure improvement in those outcomes</a:t>
            </a:r>
            <a:endParaRPr sz="2800" dirty="0">
              <a:latin typeface="Arial" panose="020B0604020202020204" pitchFamily="34" charset="0"/>
              <a:cs typeface="Arial" panose="020B0604020202020204" pitchFamily="34" charset="0"/>
            </a:endParaRPr>
          </a:p>
          <a:p>
            <a:pPr marL="742950" lvl="1" indent="-285750">
              <a:spcBef>
                <a:spcPts val="400"/>
              </a:spcBef>
              <a:buClr>
                <a:schemeClr val="dk1"/>
              </a:buClr>
              <a:buSzPts val="2000"/>
              <a:buFont typeface="Arial"/>
              <a:buChar char="–"/>
            </a:pPr>
            <a:r>
              <a:rPr lang="en-US" sz="2800" dirty="0">
                <a:solidFill>
                  <a:schemeClr val="dk1"/>
                </a:solidFill>
                <a:latin typeface="Arial" panose="020B0604020202020204" pitchFamily="34" charset="0"/>
                <a:ea typeface="Calibri"/>
                <a:cs typeface="Arial" panose="020B0604020202020204" pitchFamily="34" charset="0"/>
                <a:sym typeface="Calibri"/>
              </a:rPr>
              <a:t>Develop performance measures for services which are linked to the achievement of those outcomes</a:t>
            </a:r>
            <a:endParaRPr sz="2800" dirty="0">
              <a:solidFill>
                <a:schemeClr val="dk1"/>
              </a:solidFill>
              <a:latin typeface="Arial" panose="020B0604020202020204" pitchFamily="34" charset="0"/>
              <a:ea typeface="Calibri"/>
              <a:cs typeface="Arial" panose="020B0604020202020204" pitchFamily="34" charset="0"/>
              <a:sym typeface="Calibri"/>
            </a:endParaRPr>
          </a:p>
          <a:p>
            <a:pPr marL="342900" indent="-342900">
              <a:spcBef>
                <a:spcPts val="480"/>
              </a:spcBef>
              <a:buClr>
                <a:schemeClr val="dk1"/>
              </a:buClr>
              <a:buSzPts val="2400"/>
              <a:buFont typeface="Arial"/>
              <a:buChar char="•"/>
            </a:pPr>
            <a:r>
              <a:rPr lang="en-US" dirty="0">
                <a:solidFill>
                  <a:schemeClr val="dk1"/>
                </a:solidFill>
                <a:latin typeface="Arial" panose="020B0604020202020204" pitchFamily="34" charset="0"/>
                <a:ea typeface="Calibri"/>
                <a:cs typeface="Arial" panose="020B0604020202020204" pitchFamily="34" charset="0"/>
                <a:sym typeface="Calibri"/>
              </a:rPr>
              <a:t>The focus is on “effect”  rather than “effort”.</a:t>
            </a:r>
            <a:endParaRP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2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20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0" end="0"/>
                                            </p:txEl>
                                          </p:spTgt>
                                        </p:tgtEl>
                                        <p:attrNameLst>
                                          <p:attrName>style.visibility</p:attrName>
                                        </p:attrNameLst>
                                      </p:cBhvr>
                                      <p:to>
                                        <p:strVal val="visible"/>
                                      </p:to>
                                    </p:set>
                                    <p:animEffect transition="in" filter="fade">
                                      <p:cBhvr>
                                        <p:cTn id="17" dur="2000"/>
                                        <p:tgtEl>
                                          <p:spTgt spid="1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1" end="1"/>
                                            </p:txEl>
                                          </p:spTgt>
                                        </p:tgtEl>
                                        <p:attrNameLst>
                                          <p:attrName>style.visibility</p:attrName>
                                        </p:attrNameLst>
                                      </p:cBhvr>
                                      <p:to>
                                        <p:strVal val="visible"/>
                                      </p:to>
                                    </p:set>
                                    <p:animEffect transition="in" filter="fade">
                                      <p:cBhvr>
                                        <p:cTn id="22" dur="2000"/>
                                        <p:tgtEl>
                                          <p:spTgt spid="1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2" end="2"/>
                                            </p:txEl>
                                          </p:spTgt>
                                        </p:tgtEl>
                                        <p:attrNameLst>
                                          <p:attrName>style.visibility</p:attrName>
                                        </p:attrNameLst>
                                      </p:cBhvr>
                                      <p:to>
                                        <p:strVal val="visible"/>
                                      </p:to>
                                    </p:set>
                                    <p:animEffect transition="in" filter="fade">
                                      <p:cBhvr>
                                        <p:cTn id="27" dur="2000"/>
                                        <p:tgtEl>
                                          <p:spTgt spid="1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xEl>
                                              <p:pRg st="3" end="3"/>
                                            </p:txEl>
                                          </p:spTgt>
                                        </p:tgtEl>
                                        <p:attrNameLst>
                                          <p:attrName>style.visibility</p:attrName>
                                        </p:attrNameLst>
                                      </p:cBhvr>
                                      <p:to>
                                        <p:strVal val="visible"/>
                                      </p:to>
                                    </p:set>
                                    <p:animEffect transition="in" filter="fade">
                                      <p:cBhvr>
                                        <p:cTn id="32" dur="2000"/>
                                        <p:tgtEl>
                                          <p:spTgt spid="1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xEl>
                                              <p:pRg st="4" end="4"/>
                                            </p:txEl>
                                          </p:spTgt>
                                        </p:tgtEl>
                                        <p:attrNameLst>
                                          <p:attrName>style.visibility</p:attrName>
                                        </p:attrNameLst>
                                      </p:cBhvr>
                                      <p:to>
                                        <p:strVal val="visible"/>
                                      </p:to>
                                    </p:set>
                                    <p:animEffect transition="in" filter="fade">
                                      <p:cBhvr>
                                        <p:cTn id="37" dur="20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1958789" y="-52948"/>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88EA0"/>
              </a:buClr>
            </a:pPr>
            <a:r>
              <a:rPr lang="en-US" b="1" dirty="0">
                <a:solidFill>
                  <a:srgbClr val="0070C0"/>
                </a:solidFill>
                <a:latin typeface="Calibri"/>
                <a:ea typeface="Calibri"/>
                <a:cs typeface="Calibri"/>
                <a:sym typeface="Calibri"/>
              </a:rPr>
              <a:t>Key Concepts</a:t>
            </a:r>
            <a:r>
              <a:rPr lang="en-US" sz="4000" b="1" dirty="0">
                <a:solidFill>
                  <a:srgbClr val="0070C0"/>
                </a:solidFill>
                <a:latin typeface="Arial"/>
                <a:ea typeface="Arial"/>
                <a:cs typeface="Arial"/>
                <a:sym typeface="Arial"/>
              </a:rPr>
              <a:t> </a:t>
            </a:r>
            <a:endParaRPr b="1" dirty="0">
              <a:solidFill>
                <a:srgbClr val="0070C0"/>
              </a:solidFill>
            </a:endParaRPr>
          </a:p>
        </p:txBody>
      </p:sp>
      <p:graphicFrame>
        <p:nvGraphicFramePr>
          <p:cNvPr id="170" name="Google Shape;170;p22"/>
          <p:cNvGraphicFramePr/>
          <p:nvPr>
            <p:extLst>
              <p:ext uri="{D42A27DB-BD31-4B8C-83A1-F6EECF244321}">
                <p14:modId xmlns:p14="http://schemas.microsoft.com/office/powerpoint/2010/main" val="187841756"/>
              </p:ext>
            </p:extLst>
          </p:nvPr>
        </p:nvGraphicFramePr>
        <p:xfrm>
          <a:off x="466300" y="1473745"/>
          <a:ext cx="8077175" cy="4295760"/>
        </p:xfrm>
        <a:graphic>
          <a:graphicData uri="http://schemas.openxmlformats.org/drawingml/2006/table">
            <a:tbl>
              <a:tblPr>
                <a:noFill/>
              </a:tblPr>
              <a:tblGrid>
                <a:gridCol w="1855775">
                  <a:extLst>
                    <a:ext uri="{9D8B030D-6E8A-4147-A177-3AD203B41FA5}">
                      <a16:colId xmlns:a16="http://schemas.microsoft.com/office/drawing/2014/main" val="20000"/>
                    </a:ext>
                  </a:extLst>
                </a:gridCol>
                <a:gridCol w="6221400">
                  <a:extLst>
                    <a:ext uri="{9D8B030D-6E8A-4147-A177-3AD203B41FA5}">
                      <a16:colId xmlns:a16="http://schemas.microsoft.com/office/drawing/2014/main" val="20001"/>
                    </a:ext>
                  </a:extLst>
                </a:gridCol>
              </a:tblGrid>
              <a:tr h="762000">
                <a:tc>
                  <a:txBody>
                    <a:bodyPr/>
                    <a:lstStyle/>
                    <a:p>
                      <a:pPr marL="0" marR="0" lvl="0" indent="0" algn="l" rtl="0">
                        <a:lnSpc>
                          <a:spcPct val="100000"/>
                        </a:lnSpc>
                        <a:spcBef>
                          <a:spcPts val="0"/>
                        </a:spcBef>
                        <a:spcAft>
                          <a:spcPts val="0"/>
                        </a:spcAft>
                        <a:buClr>
                          <a:srgbClr val="4597A0"/>
                        </a:buClr>
                        <a:buFont typeface="Tahoma"/>
                        <a:buNone/>
                      </a:pPr>
                      <a:r>
                        <a:rPr lang="en-US" sz="2000" b="1" i="0" u="none" strike="noStrike" cap="none">
                          <a:solidFill>
                            <a:srgbClr val="4597A0"/>
                          </a:solidFill>
                          <a:latin typeface="Tahoma"/>
                          <a:ea typeface="Tahoma"/>
                          <a:cs typeface="Tahoma"/>
                          <a:sym typeface="Tahoma"/>
                        </a:rPr>
                        <a:t>Outcomes</a:t>
                      </a:r>
                      <a:endParaRPr/>
                    </a:p>
                  </a:txBody>
                  <a:tcPr marL="91425" marR="91425" marT="45725" marB="45725" anchor="ctr"/>
                </a:tc>
                <a:tc>
                  <a:txBody>
                    <a:bodyPr/>
                    <a:lstStyle/>
                    <a:p>
                      <a:pPr marL="0" marR="0" lvl="0" indent="0" algn="l" rtl="0">
                        <a:lnSpc>
                          <a:spcPct val="100000"/>
                        </a:lnSpc>
                        <a:spcBef>
                          <a:spcPts val="0"/>
                        </a:spcBef>
                        <a:spcAft>
                          <a:spcPts val="0"/>
                        </a:spcAft>
                        <a:buClr>
                          <a:srgbClr val="000000"/>
                        </a:buClr>
                        <a:buFont typeface="Tahoma"/>
                        <a:buNone/>
                      </a:pPr>
                      <a:r>
                        <a:rPr lang="en-US" sz="1800" b="0" i="0" u="none" strike="noStrike" cap="none">
                          <a:solidFill>
                            <a:srgbClr val="000000"/>
                          </a:solidFill>
                          <a:latin typeface="Tahoma"/>
                          <a:ea typeface="Tahoma"/>
                          <a:cs typeface="Tahoma"/>
                          <a:sym typeface="Tahoma"/>
                        </a:rPr>
                        <a:t>A condition of well-being for children and young people, families and the community</a:t>
                      </a:r>
                      <a:endParaRPr/>
                    </a:p>
                  </a:txBody>
                  <a:tcPr marL="91425" marR="91425" marT="45725" marB="45725" anchor="ctr"/>
                </a:tc>
                <a:extLst>
                  <a:ext uri="{0D108BD9-81ED-4DB2-BD59-A6C34878D82A}">
                    <a16:rowId xmlns:a16="http://schemas.microsoft.com/office/drawing/2014/main" val="10000"/>
                  </a:ext>
                </a:extLst>
              </a:tr>
              <a:tr h="763575">
                <a:tc>
                  <a:txBody>
                    <a:bodyPr/>
                    <a:lstStyle/>
                    <a:p>
                      <a:pPr marL="0" marR="0" lvl="0" indent="0" algn="l" rtl="0">
                        <a:lnSpc>
                          <a:spcPct val="100000"/>
                        </a:lnSpc>
                        <a:spcBef>
                          <a:spcPts val="0"/>
                        </a:spcBef>
                        <a:spcAft>
                          <a:spcPts val="0"/>
                        </a:spcAft>
                        <a:buClr>
                          <a:srgbClr val="4597A0"/>
                        </a:buClr>
                        <a:buFont typeface="Tahoma"/>
                        <a:buNone/>
                      </a:pPr>
                      <a:r>
                        <a:rPr lang="en-US" sz="2000" b="1" i="0" u="none" strike="noStrike" cap="none">
                          <a:solidFill>
                            <a:srgbClr val="4597A0"/>
                          </a:solidFill>
                          <a:latin typeface="Tahoma"/>
                          <a:ea typeface="Tahoma"/>
                          <a:cs typeface="Tahoma"/>
                          <a:sym typeface="Tahoma"/>
                        </a:rPr>
                        <a:t>Indicators</a:t>
                      </a:r>
                      <a:r>
                        <a:rPr lang="en-US" sz="2000" b="0" i="0" u="none" strike="noStrike" cap="none">
                          <a:solidFill>
                            <a:srgbClr val="4597A0"/>
                          </a:solidFill>
                          <a:latin typeface="Tahoma"/>
                          <a:ea typeface="Tahoma"/>
                          <a:cs typeface="Tahoma"/>
                          <a:sym typeface="Tahoma"/>
                        </a:rPr>
                        <a:t> </a:t>
                      </a:r>
                      <a:endParaRPr/>
                    </a:p>
                  </a:txBody>
                  <a:tcPr marL="91425" marR="91425" marT="45725" marB="45725" anchor="ctr"/>
                </a:tc>
                <a:tc>
                  <a:txBody>
                    <a:bodyPr/>
                    <a:lstStyle/>
                    <a:p>
                      <a:pPr marL="0" marR="0" lvl="0" indent="0" algn="l" rtl="0">
                        <a:lnSpc>
                          <a:spcPct val="100000"/>
                        </a:lnSpc>
                        <a:spcBef>
                          <a:spcPts val="0"/>
                        </a:spcBef>
                        <a:spcAft>
                          <a:spcPts val="0"/>
                        </a:spcAft>
                        <a:buClr>
                          <a:srgbClr val="000000"/>
                        </a:buClr>
                        <a:buFont typeface="Tahoma"/>
                        <a:buNone/>
                      </a:pPr>
                      <a:r>
                        <a:rPr lang="en-US" sz="1800" b="0" i="0" u="none" strike="noStrike" cap="none">
                          <a:solidFill>
                            <a:srgbClr val="000000"/>
                          </a:solidFill>
                          <a:latin typeface="Tahoma"/>
                          <a:ea typeface="Tahoma"/>
                          <a:cs typeface="Tahoma"/>
                          <a:sym typeface="Tahoma"/>
                        </a:rPr>
                        <a:t>How we measure these conditions </a:t>
                      </a:r>
                      <a:endParaRPr/>
                    </a:p>
                  </a:txBody>
                  <a:tcPr marL="91425" marR="91425" marT="45725" marB="45725" anchor="ctr"/>
                </a:tc>
                <a:extLst>
                  <a:ext uri="{0D108BD9-81ED-4DB2-BD59-A6C34878D82A}">
                    <a16:rowId xmlns:a16="http://schemas.microsoft.com/office/drawing/2014/main" val="10001"/>
                  </a:ext>
                </a:extLst>
              </a:tr>
              <a:tr h="466725">
                <a:tc>
                  <a:txBody>
                    <a:bodyPr/>
                    <a:lstStyle/>
                    <a:p>
                      <a:pPr marL="0" marR="0" lvl="0" indent="0" algn="l" rtl="0">
                        <a:lnSpc>
                          <a:spcPct val="100000"/>
                        </a:lnSpc>
                        <a:spcBef>
                          <a:spcPts val="0"/>
                        </a:spcBef>
                        <a:spcAft>
                          <a:spcPts val="0"/>
                        </a:spcAft>
                        <a:buClr>
                          <a:srgbClr val="4597A0"/>
                        </a:buClr>
                        <a:buFont typeface="Tahoma"/>
                        <a:buNone/>
                      </a:pPr>
                      <a:r>
                        <a:rPr lang="en-US" sz="2000" b="1" i="0" u="none" strike="noStrike" cap="none">
                          <a:solidFill>
                            <a:srgbClr val="4597A0"/>
                          </a:solidFill>
                          <a:latin typeface="Tahoma"/>
                          <a:ea typeface="Tahoma"/>
                          <a:cs typeface="Tahoma"/>
                          <a:sym typeface="Tahoma"/>
                        </a:rPr>
                        <a:t>Baselines</a:t>
                      </a:r>
                      <a:r>
                        <a:rPr lang="en-US" sz="2000" b="0" i="0" u="none" strike="noStrike" cap="none">
                          <a:solidFill>
                            <a:srgbClr val="4597A0"/>
                          </a:solidFill>
                          <a:latin typeface="Tahoma"/>
                          <a:ea typeface="Tahoma"/>
                          <a:cs typeface="Tahoma"/>
                          <a:sym typeface="Tahoma"/>
                        </a:rPr>
                        <a:t> </a:t>
                      </a:r>
                      <a:endParaRPr/>
                    </a:p>
                  </a:txBody>
                  <a:tcPr marL="91425" marR="91425" marT="45725" marB="45725" anchor="ctr"/>
                </a:tc>
                <a:tc>
                  <a:txBody>
                    <a:bodyPr/>
                    <a:lstStyle/>
                    <a:p>
                      <a:pPr marL="0" marR="0" lvl="0" indent="0" algn="l" rtl="0">
                        <a:lnSpc>
                          <a:spcPct val="100000"/>
                        </a:lnSpc>
                        <a:spcBef>
                          <a:spcPts val="0"/>
                        </a:spcBef>
                        <a:spcAft>
                          <a:spcPts val="0"/>
                        </a:spcAft>
                        <a:buClr>
                          <a:srgbClr val="000000"/>
                        </a:buClr>
                        <a:buFont typeface="Tahoma"/>
                        <a:buNone/>
                      </a:pPr>
                      <a:r>
                        <a:rPr lang="en-US" sz="1800" b="0" i="0" u="none" strike="noStrike" cap="none">
                          <a:solidFill>
                            <a:srgbClr val="000000"/>
                          </a:solidFill>
                          <a:latin typeface="Tahoma"/>
                          <a:ea typeface="Tahoma"/>
                          <a:cs typeface="Tahoma"/>
                          <a:sym typeface="Tahoma"/>
                        </a:rPr>
                        <a:t>What the measures show about past and future trends </a:t>
                      </a:r>
                      <a:endParaRPr/>
                    </a:p>
                  </a:txBody>
                  <a:tcPr marL="91425" marR="91425" marT="45725" marB="45725" anchor="ctr"/>
                </a:tc>
                <a:extLst>
                  <a:ext uri="{0D108BD9-81ED-4DB2-BD59-A6C34878D82A}">
                    <a16:rowId xmlns:a16="http://schemas.microsoft.com/office/drawing/2014/main" val="10002"/>
                  </a:ext>
                </a:extLst>
              </a:tr>
              <a:tr h="534975">
                <a:tc>
                  <a:txBody>
                    <a:bodyPr/>
                    <a:lstStyle/>
                    <a:p>
                      <a:pPr marL="0" marR="0" lvl="0" indent="0" algn="l" rtl="0">
                        <a:lnSpc>
                          <a:spcPct val="100000"/>
                        </a:lnSpc>
                        <a:spcBef>
                          <a:spcPts val="0"/>
                        </a:spcBef>
                        <a:spcAft>
                          <a:spcPts val="0"/>
                        </a:spcAft>
                        <a:buClr>
                          <a:srgbClr val="4597A0"/>
                        </a:buClr>
                        <a:buFont typeface="Tahoma"/>
                        <a:buNone/>
                      </a:pPr>
                      <a:r>
                        <a:rPr lang="en-US" sz="2000" b="1" i="0" u="none" strike="noStrike" cap="none">
                          <a:solidFill>
                            <a:srgbClr val="4597A0"/>
                          </a:solidFill>
                          <a:latin typeface="Tahoma"/>
                          <a:ea typeface="Tahoma"/>
                          <a:cs typeface="Tahoma"/>
                          <a:sym typeface="Tahoma"/>
                        </a:rPr>
                        <a:t>Outputs</a:t>
                      </a:r>
                      <a:endParaRPr/>
                    </a:p>
                  </a:txBody>
                  <a:tcPr marL="91425" marR="91425" marT="45725" marB="45725" anchor="ctr"/>
                </a:tc>
                <a:tc>
                  <a:txBody>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a:solidFill>
                            <a:srgbClr val="000000"/>
                          </a:solidFill>
                          <a:latin typeface="Arial"/>
                          <a:ea typeface="Arial"/>
                          <a:cs typeface="Arial"/>
                          <a:sym typeface="Arial"/>
                        </a:rPr>
                        <a:t>The level, or quantity of service provided</a:t>
                      </a:r>
                      <a:endParaRPr/>
                    </a:p>
                  </a:txBody>
                  <a:tcPr marL="91425" marR="91425" marT="45725" marB="45725" anchor="ctr"/>
                </a:tc>
                <a:extLst>
                  <a:ext uri="{0D108BD9-81ED-4DB2-BD59-A6C34878D82A}">
                    <a16:rowId xmlns:a16="http://schemas.microsoft.com/office/drawing/2014/main" val="10003"/>
                  </a:ext>
                </a:extLst>
              </a:tr>
              <a:tr h="701675">
                <a:tc>
                  <a:txBody>
                    <a:bodyPr/>
                    <a:lstStyle/>
                    <a:p>
                      <a:pPr marL="0" marR="0" lvl="0" indent="0" algn="l" rtl="0">
                        <a:lnSpc>
                          <a:spcPct val="100000"/>
                        </a:lnSpc>
                        <a:spcBef>
                          <a:spcPts val="0"/>
                        </a:spcBef>
                        <a:spcAft>
                          <a:spcPts val="0"/>
                        </a:spcAft>
                        <a:buClr>
                          <a:srgbClr val="4597A0"/>
                        </a:buClr>
                        <a:buFont typeface="Tahoma"/>
                        <a:buNone/>
                      </a:pPr>
                      <a:r>
                        <a:rPr lang="en-US" sz="2000" b="1" i="0" u="none" strike="noStrike" cap="none">
                          <a:solidFill>
                            <a:srgbClr val="4597A0"/>
                          </a:solidFill>
                          <a:latin typeface="Tahoma"/>
                          <a:ea typeface="Tahoma"/>
                          <a:cs typeface="Tahoma"/>
                          <a:sym typeface="Tahoma"/>
                        </a:rPr>
                        <a:t>Performance Measures</a:t>
                      </a:r>
                      <a:r>
                        <a:rPr lang="en-US" sz="2000" b="0" i="0" u="none" strike="noStrike" cap="none">
                          <a:solidFill>
                            <a:srgbClr val="4597A0"/>
                          </a:solidFill>
                          <a:latin typeface="Tahoma"/>
                          <a:ea typeface="Tahoma"/>
                          <a:cs typeface="Tahoma"/>
                          <a:sym typeface="Tahoma"/>
                        </a:rPr>
                        <a:t> </a:t>
                      </a:r>
                      <a:endParaRPr/>
                    </a:p>
                  </a:txBody>
                  <a:tcPr marL="91425" marR="91425" marT="45725" marB="45725" anchor="ctr"/>
                </a:tc>
                <a:tc>
                  <a:txBody>
                    <a:bodyPr/>
                    <a:lstStyle/>
                    <a:p>
                      <a:pPr marL="0" marR="0" lvl="0" indent="0" algn="l" rtl="0">
                        <a:lnSpc>
                          <a:spcPct val="100000"/>
                        </a:lnSpc>
                        <a:spcBef>
                          <a:spcPts val="0"/>
                        </a:spcBef>
                        <a:spcAft>
                          <a:spcPts val="0"/>
                        </a:spcAft>
                        <a:buClr>
                          <a:srgbClr val="000000"/>
                        </a:buClr>
                        <a:buFont typeface="Tahoma"/>
                        <a:buNone/>
                      </a:pPr>
                      <a:r>
                        <a:rPr lang="en-US" sz="1800" b="0" i="0" u="none" strike="noStrike" cap="none">
                          <a:solidFill>
                            <a:srgbClr val="000000"/>
                          </a:solidFill>
                          <a:latin typeface="Tahoma"/>
                          <a:ea typeface="Tahoma"/>
                          <a:cs typeface="Tahoma"/>
                          <a:sym typeface="Tahoma"/>
                        </a:rPr>
                        <a:t>How we know if the service is working, e.g. how much?  How well?  Is anyone better off as a result? </a:t>
                      </a:r>
                      <a:endParaRPr/>
                    </a:p>
                  </a:txBody>
                  <a:tcPr marL="91425" marR="91425" marT="45725" marB="45725" anchor="ctr"/>
                </a:tc>
                <a:extLst>
                  <a:ext uri="{0D108BD9-81ED-4DB2-BD59-A6C34878D82A}">
                    <a16:rowId xmlns:a16="http://schemas.microsoft.com/office/drawing/2014/main" val="10004"/>
                  </a:ext>
                </a:extLst>
              </a:tr>
              <a:tr h="1066800">
                <a:tc>
                  <a:txBody>
                    <a:bodyPr/>
                    <a:lstStyle/>
                    <a:p>
                      <a:pPr marL="0" marR="0" lvl="0" indent="0" algn="l" rtl="0">
                        <a:lnSpc>
                          <a:spcPct val="100000"/>
                        </a:lnSpc>
                        <a:spcBef>
                          <a:spcPts val="0"/>
                        </a:spcBef>
                        <a:spcAft>
                          <a:spcPts val="0"/>
                        </a:spcAft>
                        <a:buClr>
                          <a:schemeClr val="dk1"/>
                        </a:buClr>
                        <a:buFont typeface="Calibri"/>
                        <a:buNone/>
                      </a:pPr>
                      <a:endParaRPr sz="1200" b="0" i="0" u="none" strike="noStrike" cap="none">
                        <a:solidFill>
                          <a:srgbClr val="4597A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4597A0"/>
                        </a:buClr>
                        <a:buFont typeface="Tahoma"/>
                        <a:buNone/>
                      </a:pPr>
                      <a:r>
                        <a:rPr lang="en-US" sz="2000" b="1" i="0" u="none" strike="noStrike" cap="none">
                          <a:solidFill>
                            <a:srgbClr val="4597A0"/>
                          </a:solidFill>
                          <a:latin typeface="Tahoma"/>
                          <a:ea typeface="Tahoma"/>
                          <a:cs typeface="Tahoma"/>
                          <a:sym typeface="Tahoma"/>
                        </a:rPr>
                        <a:t>Targets</a:t>
                      </a:r>
                      <a:endParaRPr/>
                    </a:p>
                  </a:txBody>
                  <a:tcPr marL="91425" marR="91425" marT="45725" marB="45725"/>
                </a:tc>
                <a:tc>
                  <a:txBody>
                    <a:bodyPr/>
                    <a:lstStyle/>
                    <a:p>
                      <a:pPr marL="0" marR="0" lvl="0" indent="0" algn="l" rtl="0">
                        <a:lnSpc>
                          <a:spcPct val="100000"/>
                        </a:lnSpc>
                        <a:spcBef>
                          <a:spcPts val="0"/>
                        </a:spcBef>
                        <a:spcAft>
                          <a:spcPts val="0"/>
                        </a:spcAft>
                        <a:buClr>
                          <a:srgbClr val="000000"/>
                        </a:buClr>
                        <a:buFont typeface="Tahoma"/>
                        <a:buNone/>
                      </a:pPr>
                      <a:r>
                        <a:rPr lang="en-US" sz="1800" b="0" i="0" u="none" strike="noStrike" cap="none" dirty="0">
                          <a:solidFill>
                            <a:srgbClr val="000000"/>
                          </a:solidFill>
                          <a:latin typeface="Tahoma"/>
                          <a:ea typeface="Tahoma"/>
                          <a:cs typeface="Tahoma"/>
                          <a:sym typeface="Tahoma"/>
                        </a:rPr>
                        <a:t>For either Outcome Indicators or Performance Measures: what are we aiming for and by when?</a:t>
                      </a:r>
                      <a:endParaRPr sz="12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Font typeface="Tahoma"/>
                        <a:buNone/>
                      </a:pPr>
                      <a:r>
                        <a:rPr lang="en-US" sz="1800" b="0" i="0" u="none" strike="noStrike" cap="none" dirty="0">
                          <a:solidFill>
                            <a:srgbClr val="000000"/>
                          </a:solidFill>
                          <a:latin typeface="Tahoma"/>
                          <a:ea typeface="Tahoma"/>
                          <a:cs typeface="Tahoma"/>
                          <a:sym typeface="Tahoma"/>
                        </a:rPr>
                        <a:t>Be clear whether Outcome Targets or Performance Targets.</a:t>
                      </a:r>
                      <a:endParaRPr dirty="0"/>
                    </a:p>
                  </a:txBody>
                  <a:tcPr marL="91425" marR="91425" marT="45725" marB="45725" anchor="ctr"/>
                </a:tc>
                <a:extLst>
                  <a:ext uri="{0D108BD9-81ED-4DB2-BD59-A6C34878D82A}">
                    <a16:rowId xmlns:a16="http://schemas.microsoft.com/office/drawing/2014/main" val="10005"/>
                  </a:ext>
                </a:extLst>
              </a:tr>
            </a:tbl>
          </a:graphicData>
        </a:graphic>
      </p:graphicFrame>
      <p:sp>
        <p:nvSpPr>
          <p:cNvPr id="171" name="Google Shape;171;p22"/>
          <p:cNvSpPr txBox="1"/>
          <p:nvPr/>
        </p:nvSpPr>
        <p:spPr>
          <a:xfrm>
            <a:off x="7875588" y="6453188"/>
            <a:ext cx="1749425" cy="274637"/>
          </a:xfrm>
          <a:prstGeom prst="rect">
            <a:avLst/>
          </a:prstGeom>
          <a:noFill/>
          <a:ln>
            <a:noFill/>
          </a:ln>
        </p:spPr>
        <p:txBody>
          <a:bodyPr spcFirstLastPara="1" wrap="square" lIns="91425" tIns="45700" rIns="91425" bIns="45700" anchor="t" anchorCtr="0">
            <a:noAutofit/>
          </a:bodyPr>
          <a:lstStyle/>
          <a:p>
            <a:pPr>
              <a:buClr>
                <a:schemeClr val="lt2"/>
              </a:buClr>
            </a:pPr>
            <a:r>
              <a:rPr lang="en-US" sz="1200">
                <a:solidFill>
                  <a:schemeClr val="lt2"/>
                </a:solidFill>
                <a:latin typeface="Tahoma"/>
                <a:ea typeface="Tahoma"/>
                <a:cs typeface="Tahoma"/>
                <a:sym typeface="Tahoma"/>
              </a:rPr>
              <a:t>Source: Mark Friedman</a:t>
            </a: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p:nvPr/>
        </p:nvSpPr>
        <p:spPr>
          <a:xfrm>
            <a:off x="616323" y="2511240"/>
            <a:ext cx="7929562" cy="2308225"/>
          </a:xfrm>
          <a:prstGeom prst="rect">
            <a:avLst/>
          </a:prstGeom>
          <a:noFill/>
          <a:ln>
            <a:noFill/>
          </a:ln>
        </p:spPr>
        <p:txBody>
          <a:bodyPr spcFirstLastPara="1" wrap="square" lIns="91425" tIns="45700" rIns="91425" bIns="45700" anchor="t" anchorCtr="0">
            <a:noAutofit/>
          </a:bodyPr>
          <a:lstStyle/>
          <a:p>
            <a:pPr>
              <a:buClr>
                <a:schemeClr val="dk1"/>
              </a:buClr>
            </a:pPr>
            <a:r>
              <a:rPr lang="en-US" sz="3600" dirty="0">
                <a:solidFill>
                  <a:schemeClr val="dk1"/>
                </a:solidFill>
                <a:latin typeface="Calibri"/>
                <a:ea typeface="Calibri"/>
                <a:cs typeface="Calibri"/>
                <a:sym typeface="Calibri"/>
              </a:rPr>
              <a:t>“All Performance Measures that have  ever existed for any </a:t>
            </a:r>
            <a:r>
              <a:rPr lang="en-US" sz="3600" dirty="0" err="1">
                <a:solidFill>
                  <a:schemeClr val="dk1"/>
                </a:solidFill>
                <a:latin typeface="Calibri"/>
                <a:ea typeface="Calibri"/>
                <a:cs typeface="Calibri"/>
                <a:sym typeface="Calibri"/>
              </a:rPr>
              <a:t>programme</a:t>
            </a:r>
            <a:r>
              <a:rPr lang="en-US" sz="3600" dirty="0">
                <a:solidFill>
                  <a:schemeClr val="dk1"/>
                </a:solidFill>
                <a:latin typeface="Calibri"/>
                <a:ea typeface="Calibri"/>
                <a:cs typeface="Calibri"/>
                <a:sym typeface="Calibri"/>
              </a:rPr>
              <a:t> in the history of the universe involve  answering two sets of interlocking questions….”</a:t>
            </a:r>
            <a:endParaRPr dirty="0"/>
          </a:p>
        </p:txBody>
      </p:sp>
      <p:sp>
        <p:nvSpPr>
          <p:cNvPr id="241" name="Google Shape;241;p27"/>
          <p:cNvSpPr txBox="1"/>
          <p:nvPr/>
        </p:nvSpPr>
        <p:spPr>
          <a:xfrm>
            <a:off x="-241768" y="812334"/>
            <a:ext cx="8215312" cy="708025"/>
          </a:xfrm>
          <a:prstGeom prst="rect">
            <a:avLst/>
          </a:prstGeom>
          <a:noFill/>
          <a:ln>
            <a:noFill/>
          </a:ln>
        </p:spPr>
        <p:txBody>
          <a:bodyPr spcFirstLastPara="1" wrap="square" lIns="91425" tIns="45700" rIns="91425" bIns="45700" anchor="t" anchorCtr="0">
            <a:noAutofit/>
          </a:bodyPr>
          <a:lstStyle/>
          <a:p>
            <a:pPr algn="ctr">
              <a:buClr>
                <a:srgbClr val="688EA0"/>
              </a:buClr>
            </a:pPr>
            <a:r>
              <a:rPr lang="en-US" sz="4000" b="1" dirty="0">
                <a:solidFill>
                  <a:srgbClr val="0070C0"/>
                </a:solidFill>
                <a:latin typeface="Calibri"/>
                <a:ea typeface="Calibri"/>
                <a:cs typeface="Calibri"/>
                <a:sym typeface="Calibri"/>
              </a:rPr>
              <a:t>Managing Performance using OBA</a:t>
            </a:r>
            <a:endParaRPr b="1" dirty="0">
              <a:solidFill>
                <a:srgbClr val="0070C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title"/>
          </p:nvPr>
        </p:nvSpPr>
        <p:spPr>
          <a:xfrm>
            <a:off x="1952626" y="285750"/>
            <a:ext cx="8207375" cy="10795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88EA0"/>
              </a:buClr>
            </a:pPr>
            <a:r>
              <a:rPr lang="en-US" sz="4000" dirty="0">
                <a:solidFill>
                  <a:srgbClr val="0070C0"/>
                </a:solidFill>
                <a:latin typeface="Calibri"/>
                <a:ea typeface="Calibri"/>
                <a:cs typeface="Calibri"/>
                <a:sym typeface="Calibri"/>
              </a:rPr>
              <a:t>Programme Performance Measures</a:t>
            </a:r>
            <a:endParaRPr dirty="0">
              <a:solidFill>
                <a:srgbClr val="0070C0"/>
              </a:solidFill>
            </a:endParaRPr>
          </a:p>
        </p:txBody>
      </p:sp>
      <p:sp>
        <p:nvSpPr>
          <p:cNvPr id="248" name="Google Shape;248;p28"/>
          <p:cNvSpPr txBox="1"/>
          <p:nvPr/>
        </p:nvSpPr>
        <p:spPr>
          <a:xfrm>
            <a:off x="3219451" y="1714501"/>
            <a:ext cx="2592387" cy="431958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49" name="Google Shape;249;p28"/>
          <p:cNvSpPr txBox="1"/>
          <p:nvPr/>
        </p:nvSpPr>
        <p:spPr>
          <a:xfrm>
            <a:off x="5810250" y="1714501"/>
            <a:ext cx="2449512" cy="431958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50" name="Google Shape;250;p28"/>
          <p:cNvSpPr txBox="1"/>
          <p:nvPr/>
        </p:nvSpPr>
        <p:spPr>
          <a:xfrm>
            <a:off x="3722687" y="1282700"/>
            <a:ext cx="1497012" cy="400050"/>
          </a:xfrm>
          <a:prstGeom prst="rect">
            <a:avLst/>
          </a:prstGeom>
          <a:noFill/>
          <a:ln>
            <a:noFill/>
          </a:ln>
        </p:spPr>
        <p:txBody>
          <a:bodyPr spcFirstLastPara="1" wrap="square" lIns="91425" tIns="45700" rIns="91425" bIns="45700" anchor="t" anchorCtr="0">
            <a:noAutofit/>
          </a:bodyPr>
          <a:lstStyle/>
          <a:p>
            <a:pPr>
              <a:buClr>
                <a:srgbClr val="FFC000"/>
              </a:buClr>
            </a:pPr>
            <a:r>
              <a:rPr lang="en-US" sz="2000" b="1">
                <a:solidFill>
                  <a:srgbClr val="FFC000"/>
                </a:solidFill>
                <a:latin typeface="Open Sans Light"/>
                <a:ea typeface="Open Sans Light"/>
                <a:cs typeface="Open Sans Light"/>
                <a:sym typeface="Open Sans Light"/>
              </a:rPr>
              <a:t>QUANTITY</a:t>
            </a:r>
            <a:endParaRPr/>
          </a:p>
        </p:txBody>
      </p:sp>
      <p:sp>
        <p:nvSpPr>
          <p:cNvPr id="251" name="Google Shape;251;p28"/>
          <p:cNvSpPr txBox="1"/>
          <p:nvPr/>
        </p:nvSpPr>
        <p:spPr>
          <a:xfrm>
            <a:off x="6456363" y="1284287"/>
            <a:ext cx="1311275" cy="400050"/>
          </a:xfrm>
          <a:prstGeom prst="rect">
            <a:avLst/>
          </a:prstGeom>
          <a:noFill/>
          <a:ln>
            <a:noFill/>
          </a:ln>
        </p:spPr>
        <p:txBody>
          <a:bodyPr spcFirstLastPara="1" wrap="square" lIns="91425" tIns="45700" rIns="91425" bIns="45700" anchor="t" anchorCtr="0">
            <a:noAutofit/>
          </a:bodyPr>
          <a:lstStyle/>
          <a:p>
            <a:pPr>
              <a:buClr>
                <a:srgbClr val="FFC000"/>
              </a:buClr>
            </a:pPr>
            <a:r>
              <a:rPr lang="en-US" sz="2000" b="1">
                <a:solidFill>
                  <a:srgbClr val="FFC000"/>
                </a:solidFill>
                <a:latin typeface="Open Sans Light"/>
                <a:ea typeface="Open Sans Light"/>
                <a:cs typeface="Open Sans Light"/>
                <a:sym typeface="Open Sans Light"/>
              </a:rPr>
              <a:t>QUALITY</a:t>
            </a:r>
            <a:endParaRPr/>
          </a:p>
        </p:txBody>
      </p:sp>
      <p:sp>
        <p:nvSpPr>
          <p:cNvPr id="252" name="Google Shape;252;p28"/>
          <p:cNvSpPr txBox="1"/>
          <p:nvPr/>
        </p:nvSpPr>
        <p:spPr>
          <a:xfrm>
            <a:off x="3146425" y="2867026"/>
            <a:ext cx="2584450" cy="1982787"/>
          </a:xfrm>
          <a:prstGeom prst="rect">
            <a:avLst/>
          </a:prstGeom>
          <a:noFill/>
          <a:ln>
            <a:noFill/>
          </a:ln>
        </p:spPr>
        <p:txBody>
          <a:bodyPr spcFirstLastPara="1" wrap="square" lIns="91425" tIns="45700" rIns="91425" bIns="45700" anchor="t" anchorCtr="0">
            <a:noAutofit/>
          </a:bodyPr>
          <a:lstStyle/>
          <a:p>
            <a:pPr algn="ctr">
              <a:buClr>
                <a:schemeClr val="dk1"/>
              </a:buClr>
            </a:pPr>
            <a:r>
              <a:rPr lang="en-US" sz="3600" b="1">
                <a:solidFill>
                  <a:schemeClr val="dk1"/>
                </a:solidFill>
                <a:latin typeface="Open Sans Light"/>
                <a:ea typeface="Open Sans Light"/>
                <a:cs typeface="Open Sans Light"/>
                <a:sym typeface="Open Sans Light"/>
              </a:rPr>
              <a:t>How Much</a:t>
            </a:r>
            <a:endParaRPr/>
          </a:p>
          <a:p>
            <a:pPr algn="ctr">
              <a:buClr>
                <a:schemeClr val="dk1"/>
              </a:buClr>
            </a:pPr>
            <a:r>
              <a:rPr lang="en-US" sz="2800" b="1">
                <a:solidFill>
                  <a:schemeClr val="dk1"/>
                </a:solidFill>
                <a:latin typeface="Open Sans Light"/>
                <a:ea typeface="Open Sans Light"/>
                <a:cs typeface="Open Sans Light"/>
                <a:sym typeface="Open Sans Light"/>
              </a:rPr>
              <a:t>did we do?</a:t>
            </a:r>
            <a:endParaRPr/>
          </a:p>
          <a:p>
            <a:pPr algn="ctr">
              <a:buClr>
                <a:schemeClr val="dk1"/>
              </a:buClr>
            </a:pPr>
            <a:endParaRPr sz="2800" b="1">
              <a:solidFill>
                <a:schemeClr val="dk1"/>
              </a:solidFill>
              <a:latin typeface="Open Sans Light"/>
              <a:ea typeface="Open Sans Light"/>
              <a:cs typeface="Open Sans Light"/>
              <a:sym typeface="Open Sans Light"/>
            </a:endParaRPr>
          </a:p>
          <a:p>
            <a:pPr algn="ctr">
              <a:buClr>
                <a:schemeClr val="dk1"/>
              </a:buClr>
            </a:pPr>
            <a:r>
              <a:rPr lang="en-US" sz="2800" b="1">
                <a:solidFill>
                  <a:schemeClr val="dk1"/>
                </a:solidFill>
                <a:latin typeface="Open Sans Light"/>
                <a:ea typeface="Open Sans Light"/>
                <a:cs typeface="Open Sans Light"/>
                <a:sym typeface="Open Sans Light"/>
              </a:rPr>
              <a:t>(number)</a:t>
            </a:r>
            <a:endParaRPr/>
          </a:p>
        </p:txBody>
      </p:sp>
      <p:sp>
        <p:nvSpPr>
          <p:cNvPr id="253" name="Google Shape;253;p28"/>
          <p:cNvSpPr txBox="1"/>
          <p:nvPr/>
        </p:nvSpPr>
        <p:spPr>
          <a:xfrm>
            <a:off x="5883275" y="2867026"/>
            <a:ext cx="2379662" cy="1938337"/>
          </a:xfrm>
          <a:prstGeom prst="rect">
            <a:avLst/>
          </a:prstGeom>
          <a:noFill/>
          <a:ln>
            <a:noFill/>
          </a:ln>
        </p:spPr>
        <p:txBody>
          <a:bodyPr spcFirstLastPara="1" wrap="square" lIns="91425" tIns="45700" rIns="91425" bIns="45700" anchor="t" anchorCtr="0">
            <a:noAutofit/>
          </a:bodyPr>
          <a:lstStyle/>
          <a:p>
            <a:pPr algn="ctr">
              <a:buClr>
                <a:schemeClr val="dk1"/>
              </a:buClr>
            </a:pPr>
            <a:r>
              <a:rPr lang="en-US" sz="3600" b="1">
                <a:solidFill>
                  <a:schemeClr val="dk1"/>
                </a:solidFill>
                <a:latin typeface="Open Sans Light"/>
                <a:ea typeface="Open Sans Light"/>
                <a:cs typeface="Open Sans Light"/>
                <a:sym typeface="Open Sans Light"/>
              </a:rPr>
              <a:t>How Well</a:t>
            </a:r>
            <a:endParaRPr/>
          </a:p>
          <a:p>
            <a:pPr algn="ctr">
              <a:buClr>
                <a:schemeClr val="dk1"/>
              </a:buClr>
            </a:pPr>
            <a:r>
              <a:rPr lang="en-US" sz="2800" b="1">
                <a:solidFill>
                  <a:schemeClr val="dk1"/>
                </a:solidFill>
                <a:latin typeface="Open Sans Light"/>
                <a:ea typeface="Open Sans Light"/>
                <a:cs typeface="Open Sans Light"/>
                <a:sym typeface="Open Sans Light"/>
              </a:rPr>
              <a:t>did we do it?</a:t>
            </a:r>
            <a:endParaRPr/>
          </a:p>
          <a:p>
            <a:pPr algn="ctr">
              <a:buClr>
                <a:schemeClr val="dk1"/>
              </a:buClr>
            </a:pPr>
            <a:endParaRPr sz="2800" b="1">
              <a:solidFill>
                <a:schemeClr val="dk1"/>
              </a:solidFill>
              <a:latin typeface="Open Sans Light"/>
              <a:ea typeface="Open Sans Light"/>
              <a:cs typeface="Open Sans Light"/>
              <a:sym typeface="Open Sans Light"/>
            </a:endParaRPr>
          </a:p>
          <a:p>
            <a:pPr algn="ctr">
              <a:buClr>
                <a:schemeClr val="dk1"/>
              </a:buClr>
            </a:pPr>
            <a:r>
              <a:rPr lang="en-US" sz="2800" b="1">
                <a:solidFill>
                  <a:schemeClr val="dk1"/>
                </a:solidFill>
                <a:latin typeface="Open Sans Light"/>
                <a:ea typeface="Open Sans Light"/>
                <a:cs typeface="Open Sans Light"/>
                <a:sym typeface="Open Sans Light"/>
              </a:rPr>
              <a:t>(percent)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Effect transition="in" filter="fade">
                                      <p:cBhvr>
                                        <p:cTn id="7" dur="500"/>
                                        <p:tgtEl>
                                          <p:spTgt spid="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xEl>
                                              <p:pRg st="1" end="1"/>
                                            </p:txEl>
                                          </p:spTgt>
                                        </p:tgtEl>
                                        <p:attrNameLst>
                                          <p:attrName>style.visibility</p:attrName>
                                        </p:attrNameLst>
                                      </p:cBhvr>
                                      <p:to>
                                        <p:strVal val="visible"/>
                                      </p:to>
                                    </p:set>
                                    <p:animEffect transition="in" filter="fade">
                                      <p:cBhvr>
                                        <p:cTn id="12" dur="500"/>
                                        <p:tgtEl>
                                          <p:spTgt spid="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xEl>
                                              <p:pRg st="3" end="3"/>
                                            </p:txEl>
                                          </p:spTgt>
                                        </p:tgtEl>
                                        <p:attrNameLst>
                                          <p:attrName>style.visibility</p:attrName>
                                        </p:attrNameLst>
                                      </p:cBhvr>
                                      <p:to>
                                        <p:strVal val="visible"/>
                                      </p:to>
                                    </p:set>
                                    <p:animEffect transition="in" filter="fade">
                                      <p:cBhvr>
                                        <p:cTn id="17" dur="500"/>
                                        <p:tgtEl>
                                          <p:spTgt spid="25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53">
                                            <p:txEl>
                                              <p:pRg st="0" end="0"/>
                                            </p:txEl>
                                          </p:spTgt>
                                        </p:tgtEl>
                                        <p:attrNameLst>
                                          <p:attrName>style.visibility</p:attrName>
                                        </p:attrNameLst>
                                      </p:cBhvr>
                                      <p:to>
                                        <p:strVal val="visible"/>
                                      </p:to>
                                    </p:set>
                                    <p:animEffect transition="in" filter="fade">
                                      <p:cBhvr>
                                        <p:cTn id="21" dur="500"/>
                                        <p:tgtEl>
                                          <p:spTgt spid="253">
                                            <p:txEl>
                                              <p:pRg st="0" end="0"/>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53">
                                            <p:txEl>
                                              <p:pRg st="1" end="1"/>
                                            </p:txEl>
                                          </p:spTgt>
                                        </p:tgtEl>
                                        <p:attrNameLst>
                                          <p:attrName>style.visibility</p:attrName>
                                        </p:attrNameLst>
                                      </p:cBhvr>
                                      <p:to>
                                        <p:strVal val="visible"/>
                                      </p:to>
                                    </p:set>
                                    <p:animEffect transition="in" filter="fade">
                                      <p:cBhvr>
                                        <p:cTn id="25" dur="500"/>
                                        <p:tgtEl>
                                          <p:spTgt spid="253">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53">
                                            <p:txEl>
                                              <p:pRg st="3" end="3"/>
                                            </p:txEl>
                                          </p:spTgt>
                                        </p:tgtEl>
                                        <p:attrNameLst>
                                          <p:attrName>style.visibility</p:attrName>
                                        </p:attrNameLst>
                                      </p:cBhvr>
                                      <p:to>
                                        <p:strVal val="visible"/>
                                      </p:to>
                                    </p:set>
                                    <p:animEffect transition="in" filter="fade">
                                      <p:cBhvr>
                                        <p:cTn id="29" dur="500"/>
                                        <p:tgtEl>
                                          <p:spTgt spid="2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88EA0"/>
              </a:buClr>
            </a:pPr>
            <a:r>
              <a:rPr lang="en-US" sz="4000" dirty="0">
                <a:solidFill>
                  <a:srgbClr val="0070C0"/>
                </a:solidFill>
                <a:latin typeface="Calibri"/>
                <a:ea typeface="Calibri"/>
                <a:cs typeface="Calibri"/>
                <a:sym typeface="Calibri"/>
              </a:rPr>
              <a:t>Programme Performance Measures</a:t>
            </a:r>
            <a:endParaRPr dirty="0">
              <a:solidFill>
                <a:srgbClr val="0070C0"/>
              </a:solidFill>
            </a:endParaRPr>
          </a:p>
        </p:txBody>
      </p:sp>
      <p:sp>
        <p:nvSpPr>
          <p:cNvPr id="259" name="Google Shape;259;p29"/>
          <p:cNvSpPr txBox="1"/>
          <p:nvPr/>
        </p:nvSpPr>
        <p:spPr>
          <a:xfrm>
            <a:off x="3167063" y="1643063"/>
            <a:ext cx="5037137" cy="201453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60" name="Google Shape;260;p29"/>
          <p:cNvSpPr txBox="1"/>
          <p:nvPr/>
        </p:nvSpPr>
        <p:spPr>
          <a:xfrm>
            <a:off x="3167063" y="3659187"/>
            <a:ext cx="5037137" cy="230346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dk1"/>
              </a:solidFill>
              <a:latin typeface="Arial"/>
              <a:ea typeface="Arial"/>
              <a:cs typeface="Arial"/>
              <a:sym typeface="Arial"/>
            </a:endParaRPr>
          </a:p>
        </p:txBody>
      </p:sp>
      <p:sp>
        <p:nvSpPr>
          <p:cNvPr id="261" name="Google Shape;261;p29"/>
          <p:cNvSpPr txBox="1"/>
          <p:nvPr/>
        </p:nvSpPr>
        <p:spPr>
          <a:xfrm>
            <a:off x="3940175" y="2146300"/>
            <a:ext cx="3530600" cy="1128712"/>
          </a:xfrm>
          <a:prstGeom prst="rect">
            <a:avLst/>
          </a:prstGeom>
          <a:noFill/>
          <a:ln>
            <a:noFill/>
          </a:ln>
        </p:spPr>
        <p:txBody>
          <a:bodyPr spcFirstLastPara="1" wrap="square" lIns="91425" tIns="45700" rIns="91425" bIns="45700" anchor="t" anchorCtr="0">
            <a:noAutofit/>
          </a:bodyPr>
          <a:lstStyle/>
          <a:p>
            <a:pPr algn="ctr">
              <a:buClr>
                <a:schemeClr val="dk1"/>
              </a:buClr>
            </a:pPr>
            <a:r>
              <a:rPr lang="en-US" sz="4000" b="1">
                <a:solidFill>
                  <a:schemeClr val="dk1"/>
                </a:solidFill>
                <a:latin typeface="Open Sans Light"/>
                <a:ea typeface="Open Sans Light"/>
                <a:cs typeface="Open Sans Light"/>
                <a:sym typeface="Open Sans Light"/>
              </a:rPr>
              <a:t>Effort</a:t>
            </a:r>
            <a:endParaRPr/>
          </a:p>
          <a:p>
            <a:pPr algn="ctr">
              <a:buClr>
                <a:schemeClr val="dk1"/>
              </a:buClr>
            </a:pPr>
            <a:r>
              <a:rPr lang="en-US" sz="2800" b="1">
                <a:solidFill>
                  <a:schemeClr val="dk1"/>
                </a:solidFill>
                <a:latin typeface="Open Sans Light"/>
                <a:ea typeface="Open Sans Light"/>
                <a:cs typeface="Open Sans Light"/>
                <a:sym typeface="Open Sans Light"/>
              </a:rPr>
              <a:t>How hard did we try?</a:t>
            </a:r>
            <a:endParaRPr/>
          </a:p>
        </p:txBody>
      </p:sp>
      <p:sp>
        <p:nvSpPr>
          <p:cNvPr id="262" name="Google Shape;262;p29"/>
          <p:cNvSpPr txBox="1"/>
          <p:nvPr/>
        </p:nvSpPr>
        <p:spPr>
          <a:xfrm>
            <a:off x="3602038" y="4235450"/>
            <a:ext cx="4103687" cy="1128712"/>
          </a:xfrm>
          <a:prstGeom prst="rect">
            <a:avLst/>
          </a:prstGeom>
          <a:noFill/>
          <a:ln>
            <a:noFill/>
          </a:ln>
        </p:spPr>
        <p:txBody>
          <a:bodyPr spcFirstLastPara="1" wrap="square" lIns="91425" tIns="45700" rIns="91425" bIns="45700" anchor="t" anchorCtr="0">
            <a:noAutofit/>
          </a:bodyPr>
          <a:lstStyle/>
          <a:p>
            <a:pPr algn="ctr">
              <a:buClr>
                <a:schemeClr val="dk1"/>
              </a:buClr>
            </a:pPr>
            <a:r>
              <a:rPr lang="en-US" sz="4000" b="1">
                <a:solidFill>
                  <a:schemeClr val="dk1"/>
                </a:solidFill>
                <a:latin typeface="Open Sans Light"/>
                <a:ea typeface="Open Sans Light"/>
                <a:cs typeface="Open Sans Light"/>
                <a:sym typeface="Open Sans Light"/>
              </a:rPr>
              <a:t>Effect</a:t>
            </a:r>
            <a:endParaRPr/>
          </a:p>
          <a:p>
            <a:pPr algn="ctr">
              <a:buClr>
                <a:schemeClr val="dk1"/>
              </a:buClr>
            </a:pPr>
            <a:r>
              <a:rPr lang="en-US" sz="2800" b="1">
                <a:solidFill>
                  <a:schemeClr val="dk1"/>
                </a:solidFill>
                <a:latin typeface="Open Sans Light"/>
                <a:ea typeface="Open Sans Light"/>
                <a:cs typeface="Open Sans Light"/>
                <a:sym typeface="Open Sans Light"/>
              </a:rPr>
              <a:t>Is anyone any better off?</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Effect transition="in" filter="fade">
                                      <p:cBhvr>
                                        <p:cTn id="7" dur="500"/>
                                        <p:tgtEl>
                                          <p:spTgt spid="2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Effect transition="in" filter="fade">
                                      <p:cBhvr>
                                        <p:cTn id="12" dur="500"/>
                                        <p:tgtEl>
                                          <p:spTgt spid="261">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2">
                                            <p:txEl>
                                              <p:pRg st="0" end="0"/>
                                            </p:txEl>
                                          </p:spTgt>
                                        </p:tgtEl>
                                        <p:attrNameLst>
                                          <p:attrName>style.visibility</p:attrName>
                                        </p:attrNameLst>
                                      </p:cBhvr>
                                      <p:to>
                                        <p:strVal val="visible"/>
                                      </p:to>
                                    </p:set>
                                    <p:animEffect transition="in" filter="fade">
                                      <p:cBhvr>
                                        <p:cTn id="16" dur="500"/>
                                        <p:tgtEl>
                                          <p:spTgt spid="262">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62">
                                            <p:txEl>
                                              <p:pRg st="1" end="1"/>
                                            </p:txEl>
                                          </p:spTgt>
                                        </p:tgtEl>
                                        <p:attrNameLst>
                                          <p:attrName>style.visibility</p:attrName>
                                        </p:attrNameLst>
                                      </p:cBhvr>
                                      <p:to>
                                        <p:strVal val="visible"/>
                                      </p:to>
                                    </p:set>
                                    <p:animEffect transition="in" filter="fade">
                                      <p:cBhvr>
                                        <p:cTn id="20" dur="500"/>
                                        <p:tgtEl>
                                          <p:spTgt spid="2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1952626" y="357187"/>
            <a:ext cx="8207375" cy="10795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88EA0"/>
              </a:buClr>
            </a:pPr>
            <a:r>
              <a:rPr lang="en-US" sz="4200" b="1" dirty="0">
                <a:solidFill>
                  <a:srgbClr val="0070C0"/>
                </a:solidFill>
                <a:latin typeface="Calibri"/>
                <a:ea typeface="Calibri"/>
                <a:cs typeface="Calibri"/>
                <a:sym typeface="Calibri"/>
              </a:rPr>
              <a:t>Performance Measures</a:t>
            </a:r>
            <a:endParaRPr b="1" dirty="0">
              <a:solidFill>
                <a:srgbClr val="0070C0"/>
              </a:solidFill>
            </a:endParaRPr>
          </a:p>
        </p:txBody>
      </p:sp>
      <p:cxnSp>
        <p:nvCxnSpPr>
          <p:cNvPr id="269" name="Google Shape;269;p30"/>
          <p:cNvCxnSpPr/>
          <p:nvPr/>
        </p:nvCxnSpPr>
        <p:spPr>
          <a:xfrm>
            <a:off x="5737225" y="1782763"/>
            <a:ext cx="0" cy="4319587"/>
          </a:xfrm>
          <a:prstGeom prst="straightConnector1">
            <a:avLst/>
          </a:prstGeom>
          <a:noFill/>
          <a:ln w="9525" cap="flat" cmpd="sng">
            <a:solidFill>
              <a:schemeClr val="dk1"/>
            </a:solidFill>
            <a:prstDash val="solid"/>
            <a:miter lim="800000"/>
            <a:headEnd type="none" w="sm" len="sm"/>
            <a:tailEnd type="none" w="sm" len="sm"/>
          </a:ln>
        </p:spPr>
      </p:cxnSp>
      <p:cxnSp>
        <p:nvCxnSpPr>
          <p:cNvPr id="270" name="Google Shape;270;p30"/>
          <p:cNvCxnSpPr/>
          <p:nvPr/>
        </p:nvCxnSpPr>
        <p:spPr>
          <a:xfrm>
            <a:off x="3144838" y="3943350"/>
            <a:ext cx="5113337" cy="0"/>
          </a:xfrm>
          <a:prstGeom prst="straightConnector1">
            <a:avLst/>
          </a:prstGeom>
          <a:noFill/>
          <a:ln w="9525" cap="flat" cmpd="sng">
            <a:solidFill>
              <a:schemeClr val="dk1"/>
            </a:solidFill>
            <a:prstDash val="solid"/>
            <a:miter lim="800000"/>
            <a:headEnd type="none" w="sm" len="sm"/>
            <a:tailEnd type="none" w="sm" len="sm"/>
          </a:ln>
        </p:spPr>
      </p:cxnSp>
      <p:sp>
        <p:nvSpPr>
          <p:cNvPr id="271" name="Google Shape;271;p30"/>
          <p:cNvSpPr txBox="1"/>
          <p:nvPr/>
        </p:nvSpPr>
        <p:spPr>
          <a:xfrm>
            <a:off x="3312318" y="1974850"/>
            <a:ext cx="2290764" cy="1187450"/>
          </a:xfrm>
          <a:prstGeom prst="rect">
            <a:avLst/>
          </a:prstGeom>
          <a:noFill/>
          <a:ln>
            <a:noFill/>
          </a:ln>
        </p:spPr>
        <p:txBody>
          <a:bodyPr spcFirstLastPara="1" wrap="square" lIns="91425" tIns="45700" rIns="91425" bIns="45700" anchor="t" anchorCtr="0">
            <a:noAutofit/>
          </a:bodyPr>
          <a:lstStyle/>
          <a:p>
            <a:pPr algn="ctr">
              <a:buClr>
                <a:schemeClr val="dk1"/>
              </a:buClr>
            </a:pPr>
            <a:r>
              <a:rPr lang="en-US" sz="1600" b="1" dirty="0">
                <a:solidFill>
                  <a:schemeClr val="bg2">
                    <a:lumMod val="60000"/>
                    <a:lumOff val="40000"/>
                  </a:schemeClr>
                </a:solidFill>
                <a:latin typeface="Open Sans Light"/>
                <a:ea typeface="Open Sans Light"/>
                <a:cs typeface="Open Sans Light"/>
                <a:sym typeface="Open Sans Light"/>
              </a:rPr>
              <a:t>How much engagement did we deliver? </a:t>
            </a:r>
          </a:p>
          <a:p>
            <a:pPr marL="285750" indent="-285750">
              <a:buClr>
                <a:schemeClr val="dk1"/>
              </a:buClr>
              <a:buFont typeface="Arial" panose="020B0604020202020204" pitchFamily="34" charset="0"/>
              <a:buChar char="•"/>
            </a:pPr>
            <a:r>
              <a:rPr lang="en-US" b="1" dirty="0">
                <a:solidFill>
                  <a:schemeClr val="dk1"/>
                </a:solidFill>
                <a:latin typeface="Open Sans Light"/>
                <a:ea typeface="Open Sans Light"/>
                <a:cs typeface="Open Sans Light"/>
                <a:sym typeface="Open Sans Light"/>
              </a:rPr>
              <a:t>No of engagement events this quarter</a:t>
            </a:r>
          </a:p>
          <a:p>
            <a:pPr marL="285750" indent="-285750">
              <a:buClr>
                <a:schemeClr val="dk1"/>
              </a:buClr>
              <a:buFont typeface="Arial" panose="020B0604020202020204" pitchFamily="34" charset="0"/>
              <a:buChar char="•"/>
            </a:pPr>
            <a:r>
              <a:rPr lang="en-US" b="1" dirty="0">
                <a:solidFill>
                  <a:schemeClr val="dk1"/>
                </a:solidFill>
                <a:latin typeface="Open Sans Light"/>
                <a:ea typeface="Open Sans Light"/>
                <a:cs typeface="Open Sans Light"/>
                <a:sym typeface="Open Sans Light"/>
              </a:rPr>
              <a:t>No of </a:t>
            </a:r>
            <a:endParaRPr dirty="0"/>
          </a:p>
        </p:txBody>
      </p:sp>
      <p:sp>
        <p:nvSpPr>
          <p:cNvPr id="272" name="Google Shape;272;p30"/>
          <p:cNvSpPr txBox="1"/>
          <p:nvPr/>
        </p:nvSpPr>
        <p:spPr>
          <a:xfrm>
            <a:off x="6080125" y="1979013"/>
            <a:ext cx="1873250" cy="780063"/>
          </a:xfrm>
          <a:prstGeom prst="rect">
            <a:avLst/>
          </a:prstGeom>
          <a:noFill/>
          <a:ln>
            <a:noFill/>
          </a:ln>
        </p:spPr>
        <p:txBody>
          <a:bodyPr spcFirstLastPara="1" wrap="square" lIns="91425" tIns="45700" rIns="91425" bIns="45700" anchor="t" anchorCtr="0">
            <a:noAutofit/>
          </a:bodyPr>
          <a:lstStyle/>
          <a:p>
            <a:pPr algn="ctr">
              <a:buClr>
                <a:schemeClr val="dk1"/>
              </a:buClr>
            </a:pPr>
            <a:r>
              <a:rPr lang="en-US" sz="1600" b="1" dirty="0">
                <a:solidFill>
                  <a:schemeClr val="bg2">
                    <a:lumMod val="60000"/>
                    <a:lumOff val="40000"/>
                  </a:schemeClr>
                </a:solidFill>
                <a:latin typeface="Open Sans Light"/>
                <a:ea typeface="Open Sans Light"/>
                <a:cs typeface="Open Sans Light"/>
                <a:sym typeface="Open Sans Light"/>
              </a:rPr>
              <a:t>How well did we</a:t>
            </a:r>
            <a:endParaRPr sz="1600" dirty="0">
              <a:solidFill>
                <a:schemeClr val="bg2">
                  <a:lumMod val="60000"/>
                  <a:lumOff val="40000"/>
                </a:schemeClr>
              </a:solidFill>
            </a:endParaRPr>
          </a:p>
          <a:p>
            <a:pPr algn="ctr">
              <a:buClr>
                <a:schemeClr val="dk1"/>
              </a:buClr>
            </a:pPr>
            <a:r>
              <a:rPr lang="en-US" sz="1600" b="1" dirty="0">
                <a:solidFill>
                  <a:schemeClr val="bg2">
                    <a:lumMod val="60000"/>
                    <a:lumOff val="40000"/>
                  </a:schemeClr>
                </a:solidFill>
                <a:latin typeface="Open Sans Light"/>
                <a:ea typeface="Open Sans Light"/>
                <a:cs typeface="Open Sans Light"/>
                <a:sym typeface="Open Sans Light"/>
              </a:rPr>
              <a:t>deliver it?</a:t>
            </a:r>
            <a:r>
              <a:rPr lang="en-US" sz="1600" b="1" dirty="0">
                <a:solidFill>
                  <a:schemeClr val="dk1"/>
                </a:solidFill>
                <a:latin typeface="Open Sans Light"/>
                <a:ea typeface="Open Sans Light"/>
                <a:cs typeface="Open Sans Light"/>
                <a:sym typeface="Open Sans Light"/>
              </a:rPr>
              <a:t> </a:t>
            </a:r>
            <a:endParaRPr sz="1600" dirty="0"/>
          </a:p>
        </p:txBody>
      </p:sp>
      <p:sp>
        <p:nvSpPr>
          <p:cNvPr id="273" name="Google Shape;273;p30"/>
          <p:cNvSpPr txBox="1"/>
          <p:nvPr/>
        </p:nvSpPr>
        <p:spPr>
          <a:xfrm>
            <a:off x="3222229" y="4024764"/>
            <a:ext cx="2447925" cy="672648"/>
          </a:xfrm>
          <a:prstGeom prst="rect">
            <a:avLst/>
          </a:prstGeom>
          <a:noFill/>
          <a:ln>
            <a:noFill/>
          </a:ln>
        </p:spPr>
        <p:txBody>
          <a:bodyPr spcFirstLastPara="1" wrap="square" lIns="91425" tIns="45700" rIns="91425" bIns="45700" anchor="t" anchorCtr="0">
            <a:noAutofit/>
          </a:bodyPr>
          <a:lstStyle/>
          <a:p>
            <a:pPr algn="ctr">
              <a:buClr>
                <a:schemeClr val="dk1"/>
              </a:buClr>
            </a:pPr>
            <a:r>
              <a:rPr lang="en-US" sz="1600" b="1" dirty="0">
                <a:solidFill>
                  <a:schemeClr val="bg2">
                    <a:lumMod val="60000"/>
                    <a:lumOff val="40000"/>
                  </a:schemeClr>
                </a:solidFill>
                <a:latin typeface="Open Sans Light"/>
                <a:ea typeface="Open Sans Light"/>
                <a:cs typeface="Open Sans Light"/>
                <a:sym typeface="Open Sans Light"/>
              </a:rPr>
              <a:t>How much change/effect did we produce? </a:t>
            </a:r>
            <a:endParaRPr sz="1600" dirty="0">
              <a:solidFill>
                <a:schemeClr val="bg2">
                  <a:lumMod val="60000"/>
                  <a:lumOff val="40000"/>
                </a:schemeClr>
              </a:solidFill>
            </a:endParaRPr>
          </a:p>
        </p:txBody>
      </p:sp>
      <p:sp>
        <p:nvSpPr>
          <p:cNvPr id="274" name="Google Shape;274;p30"/>
          <p:cNvSpPr txBox="1"/>
          <p:nvPr/>
        </p:nvSpPr>
        <p:spPr>
          <a:xfrm>
            <a:off x="5810250" y="4000500"/>
            <a:ext cx="2374900" cy="868364"/>
          </a:xfrm>
          <a:prstGeom prst="rect">
            <a:avLst/>
          </a:prstGeom>
          <a:noFill/>
          <a:ln>
            <a:noFill/>
          </a:ln>
        </p:spPr>
        <p:txBody>
          <a:bodyPr spcFirstLastPara="1" wrap="square" lIns="91425" tIns="45700" rIns="91425" bIns="45700" anchor="t" anchorCtr="0">
            <a:noAutofit/>
          </a:bodyPr>
          <a:lstStyle/>
          <a:p>
            <a:pPr algn="ctr">
              <a:buClr>
                <a:schemeClr val="dk1"/>
              </a:buClr>
            </a:pPr>
            <a:r>
              <a:rPr lang="en-US" sz="1600" b="1">
                <a:solidFill>
                  <a:schemeClr val="bg2">
                    <a:lumMod val="60000"/>
                    <a:lumOff val="40000"/>
                  </a:schemeClr>
                </a:solidFill>
                <a:latin typeface="Open Sans Light"/>
                <a:ea typeface="Open Sans Light"/>
                <a:cs typeface="Open Sans Light"/>
                <a:sym typeface="Open Sans Light"/>
              </a:rPr>
              <a:t>What quality of change/effect did we produce? </a:t>
            </a:r>
            <a:endParaRPr sz="1600" dirty="0">
              <a:solidFill>
                <a:schemeClr val="bg2">
                  <a:lumMod val="60000"/>
                  <a:lumOff val="40000"/>
                </a:schemeClr>
              </a:solidFill>
            </a:endParaRPr>
          </a:p>
        </p:txBody>
      </p:sp>
      <p:sp>
        <p:nvSpPr>
          <p:cNvPr id="275" name="Google Shape;275;p30"/>
          <p:cNvSpPr txBox="1"/>
          <p:nvPr/>
        </p:nvSpPr>
        <p:spPr>
          <a:xfrm>
            <a:off x="3524250" y="1357312"/>
            <a:ext cx="1928812" cy="461962"/>
          </a:xfrm>
          <a:prstGeom prst="rect">
            <a:avLst/>
          </a:prstGeom>
          <a:noFill/>
          <a:ln>
            <a:noFill/>
          </a:ln>
        </p:spPr>
        <p:txBody>
          <a:bodyPr spcFirstLastPara="1" wrap="square" lIns="91425" tIns="45700" rIns="91425" bIns="45700" anchor="t" anchorCtr="0">
            <a:noAutofit/>
          </a:bodyPr>
          <a:lstStyle/>
          <a:p>
            <a:pPr>
              <a:buClr>
                <a:srgbClr val="FFC000"/>
              </a:buClr>
            </a:pPr>
            <a:r>
              <a:rPr lang="en-US" sz="2400" b="1">
                <a:solidFill>
                  <a:srgbClr val="FFC000"/>
                </a:solidFill>
                <a:latin typeface="Open Sans Light"/>
                <a:ea typeface="Open Sans Light"/>
                <a:cs typeface="Open Sans Light"/>
                <a:sym typeface="Open Sans Light"/>
              </a:rPr>
              <a:t>QUANTITY</a:t>
            </a:r>
            <a:endParaRPr/>
          </a:p>
        </p:txBody>
      </p:sp>
      <p:sp>
        <p:nvSpPr>
          <p:cNvPr id="276" name="Google Shape;276;p30"/>
          <p:cNvSpPr txBox="1"/>
          <p:nvPr/>
        </p:nvSpPr>
        <p:spPr>
          <a:xfrm>
            <a:off x="6381751" y="1357312"/>
            <a:ext cx="1571625" cy="461962"/>
          </a:xfrm>
          <a:prstGeom prst="rect">
            <a:avLst/>
          </a:prstGeom>
          <a:noFill/>
          <a:ln>
            <a:noFill/>
          </a:ln>
        </p:spPr>
        <p:txBody>
          <a:bodyPr spcFirstLastPara="1" wrap="square" lIns="91425" tIns="45700" rIns="91425" bIns="45700" anchor="t" anchorCtr="0">
            <a:noAutofit/>
          </a:bodyPr>
          <a:lstStyle/>
          <a:p>
            <a:pPr>
              <a:buClr>
                <a:srgbClr val="FFC000"/>
              </a:buClr>
            </a:pPr>
            <a:r>
              <a:rPr lang="en-US" sz="2400" b="1">
                <a:solidFill>
                  <a:srgbClr val="FFC000"/>
                </a:solidFill>
                <a:latin typeface="Open Sans Light"/>
                <a:ea typeface="Open Sans Light"/>
                <a:cs typeface="Open Sans Light"/>
                <a:sym typeface="Open Sans Light"/>
              </a:rPr>
              <a:t>QUALITY</a:t>
            </a:r>
            <a:endParaRPr/>
          </a:p>
        </p:txBody>
      </p:sp>
      <p:sp>
        <p:nvSpPr>
          <p:cNvPr id="277" name="Google Shape;277;p30"/>
          <p:cNvSpPr txBox="1"/>
          <p:nvPr/>
        </p:nvSpPr>
        <p:spPr>
          <a:xfrm rot="-5400000">
            <a:off x="1931987" y="2733675"/>
            <a:ext cx="1928813" cy="461962"/>
          </a:xfrm>
          <a:prstGeom prst="rect">
            <a:avLst/>
          </a:prstGeom>
          <a:noFill/>
          <a:ln>
            <a:noFill/>
          </a:ln>
        </p:spPr>
        <p:txBody>
          <a:bodyPr spcFirstLastPara="1" wrap="square" lIns="91425" tIns="45700" rIns="91425" bIns="45700" anchor="t" anchorCtr="0">
            <a:noAutofit/>
          </a:bodyPr>
          <a:lstStyle/>
          <a:p>
            <a:pPr algn="ctr">
              <a:buClr>
                <a:srgbClr val="FFC000"/>
              </a:buClr>
            </a:pPr>
            <a:r>
              <a:rPr lang="en-US" sz="2400" b="1" dirty="0">
                <a:solidFill>
                  <a:srgbClr val="FFC000"/>
                </a:solidFill>
                <a:latin typeface="Open Sans Light"/>
                <a:ea typeface="Open Sans Light"/>
                <a:cs typeface="Open Sans Light"/>
                <a:sym typeface="Open Sans Light"/>
              </a:rPr>
              <a:t>EFFORT</a:t>
            </a:r>
            <a:endParaRPr dirty="0"/>
          </a:p>
        </p:txBody>
      </p:sp>
      <p:sp>
        <p:nvSpPr>
          <p:cNvPr id="278" name="Google Shape;278;p30"/>
          <p:cNvSpPr txBox="1"/>
          <p:nvPr/>
        </p:nvSpPr>
        <p:spPr>
          <a:xfrm rot="-5400000">
            <a:off x="1896268" y="4769643"/>
            <a:ext cx="2000250" cy="461962"/>
          </a:xfrm>
          <a:prstGeom prst="rect">
            <a:avLst/>
          </a:prstGeom>
          <a:noFill/>
          <a:ln>
            <a:noFill/>
          </a:ln>
        </p:spPr>
        <p:txBody>
          <a:bodyPr spcFirstLastPara="1" wrap="square" lIns="91425" tIns="45700" rIns="91425" bIns="45700" anchor="t" anchorCtr="0">
            <a:noAutofit/>
          </a:bodyPr>
          <a:lstStyle/>
          <a:p>
            <a:pPr algn="ctr">
              <a:buClr>
                <a:srgbClr val="FFC000"/>
              </a:buClr>
            </a:pPr>
            <a:r>
              <a:rPr lang="en-US" sz="2400" b="1">
                <a:solidFill>
                  <a:srgbClr val="FFC000"/>
                </a:solidFill>
                <a:latin typeface="Open Sans Light"/>
                <a:ea typeface="Open Sans Light"/>
                <a:cs typeface="Open Sans Light"/>
                <a:sym typeface="Open Sans Light"/>
              </a:rPr>
              <a:t>EFFECT</a:t>
            </a:r>
            <a:endParaRPr/>
          </a:p>
        </p:txBody>
      </p:sp>
      <p:sp>
        <p:nvSpPr>
          <p:cNvPr id="279" name="Google Shape;279;p30"/>
          <p:cNvSpPr txBox="1"/>
          <p:nvPr/>
        </p:nvSpPr>
        <p:spPr>
          <a:xfrm rot="-5400000">
            <a:off x="1423196" y="2734468"/>
            <a:ext cx="1928811" cy="460375"/>
          </a:xfrm>
          <a:prstGeom prst="rect">
            <a:avLst/>
          </a:prstGeom>
          <a:noFill/>
          <a:ln>
            <a:noFill/>
          </a:ln>
        </p:spPr>
        <p:txBody>
          <a:bodyPr spcFirstLastPara="1" wrap="square" lIns="91425" tIns="45700" rIns="91425" bIns="45700" anchor="t" anchorCtr="0">
            <a:noAutofit/>
          </a:bodyPr>
          <a:lstStyle/>
          <a:p>
            <a:pPr algn="ctr">
              <a:buClr>
                <a:srgbClr val="00B050"/>
              </a:buClr>
            </a:pPr>
            <a:r>
              <a:rPr lang="en-US" sz="2400" b="1" dirty="0">
                <a:solidFill>
                  <a:srgbClr val="00B050"/>
                </a:solidFill>
                <a:latin typeface="Open Sans Light"/>
                <a:ea typeface="Open Sans Light"/>
                <a:cs typeface="Open Sans Light"/>
                <a:sym typeface="Open Sans Light"/>
              </a:rPr>
              <a:t>INPUT</a:t>
            </a:r>
            <a:endParaRPr dirty="0"/>
          </a:p>
        </p:txBody>
      </p:sp>
      <p:sp>
        <p:nvSpPr>
          <p:cNvPr id="280" name="Google Shape;280;p30"/>
          <p:cNvSpPr txBox="1"/>
          <p:nvPr/>
        </p:nvSpPr>
        <p:spPr>
          <a:xfrm rot="-5400000">
            <a:off x="1316039" y="4841876"/>
            <a:ext cx="2143125" cy="460375"/>
          </a:xfrm>
          <a:prstGeom prst="rect">
            <a:avLst/>
          </a:prstGeom>
          <a:noFill/>
          <a:ln>
            <a:noFill/>
          </a:ln>
        </p:spPr>
        <p:txBody>
          <a:bodyPr spcFirstLastPara="1" wrap="square" lIns="91425" tIns="45700" rIns="91425" bIns="45700" anchor="t" anchorCtr="0">
            <a:noAutofit/>
          </a:bodyPr>
          <a:lstStyle/>
          <a:p>
            <a:pPr algn="ctr">
              <a:buClr>
                <a:srgbClr val="00B050"/>
              </a:buClr>
            </a:pPr>
            <a:r>
              <a:rPr lang="en-US" sz="2400" b="1">
                <a:solidFill>
                  <a:srgbClr val="00B050"/>
                </a:solidFill>
                <a:latin typeface="Open Sans Light"/>
                <a:ea typeface="Open Sans Light"/>
                <a:cs typeface="Open Sans Light"/>
                <a:sym typeface="Open Sans Light"/>
              </a:rPr>
              <a:t>OUTPUT</a:t>
            </a:r>
            <a:endParaRPr/>
          </a:p>
        </p:txBody>
      </p:sp>
      <p:cxnSp>
        <p:nvCxnSpPr>
          <p:cNvPr id="283" name="Google Shape;283;p30"/>
          <p:cNvCxnSpPr/>
          <p:nvPr/>
        </p:nvCxnSpPr>
        <p:spPr>
          <a:xfrm>
            <a:off x="8960428" y="2970213"/>
            <a:ext cx="0" cy="2232025"/>
          </a:xfrm>
          <a:prstGeom prst="straightConnector1">
            <a:avLst/>
          </a:prstGeom>
          <a:noFill/>
          <a:ln w="50800" cap="flat" cmpd="sng">
            <a:solidFill>
              <a:srgbClr val="FF3300"/>
            </a:solidFill>
            <a:prstDash val="solid"/>
            <a:miter lim="800000"/>
            <a:headEnd type="none" w="sm" len="sm"/>
            <a:tailEnd type="triangle" w="med" len="med"/>
          </a:ln>
        </p:spPr>
      </p:cxnSp>
      <p:sp>
        <p:nvSpPr>
          <p:cNvPr id="284" name="Google Shape;284;p30"/>
          <p:cNvSpPr txBox="1"/>
          <p:nvPr/>
        </p:nvSpPr>
        <p:spPr>
          <a:xfrm>
            <a:off x="8958263" y="2759075"/>
            <a:ext cx="1461457" cy="519112"/>
          </a:xfrm>
          <a:prstGeom prst="rect">
            <a:avLst/>
          </a:prstGeom>
          <a:noFill/>
          <a:ln>
            <a:noFill/>
          </a:ln>
        </p:spPr>
        <p:txBody>
          <a:bodyPr spcFirstLastPara="1" wrap="square" lIns="91425" tIns="45700" rIns="91425" bIns="45700" anchor="t" anchorCtr="0">
            <a:noAutofit/>
          </a:bodyPr>
          <a:lstStyle/>
          <a:p>
            <a:pPr>
              <a:buClr>
                <a:srgbClr val="FF3300"/>
              </a:buClr>
            </a:pPr>
            <a:r>
              <a:rPr lang="en-US" sz="2800" b="1" dirty="0">
                <a:solidFill>
                  <a:srgbClr val="FF3300"/>
                </a:solidFill>
                <a:latin typeface="Open Sans Light"/>
                <a:ea typeface="Open Sans Light"/>
                <a:cs typeface="Open Sans Light"/>
                <a:sym typeface="Open Sans Light"/>
              </a:rPr>
              <a:t>Cause</a:t>
            </a:r>
            <a:endParaRPr dirty="0"/>
          </a:p>
        </p:txBody>
      </p:sp>
      <p:sp>
        <p:nvSpPr>
          <p:cNvPr id="285" name="Google Shape;285;p30"/>
          <p:cNvSpPr txBox="1"/>
          <p:nvPr/>
        </p:nvSpPr>
        <p:spPr>
          <a:xfrm>
            <a:off x="8977312" y="4951412"/>
            <a:ext cx="1262063" cy="519112"/>
          </a:xfrm>
          <a:prstGeom prst="rect">
            <a:avLst/>
          </a:prstGeom>
          <a:noFill/>
          <a:ln>
            <a:noFill/>
          </a:ln>
        </p:spPr>
        <p:txBody>
          <a:bodyPr spcFirstLastPara="1" wrap="square" lIns="91425" tIns="45700" rIns="91425" bIns="45700" anchor="t" anchorCtr="0">
            <a:noAutofit/>
          </a:bodyPr>
          <a:lstStyle/>
          <a:p>
            <a:pPr>
              <a:buClr>
                <a:srgbClr val="FF3300"/>
              </a:buClr>
            </a:pPr>
            <a:r>
              <a:rPr lang="en-US" sz="2800" b="1" dirty="0">
                <a:solidFill>
                  <a:srgbClr val="FF3300"/>
                </a:solidFill>
                <a:latin typeface="Open Sans Light"/>
                <a:ea typeface="Open Sans Light"/>
                <a:cs typeface="Open Sans Light"/>
                <a:sym typeface="Open Sans Light"/>
              </a:rPr>
              <a:t>Effect</a:t>
            </a:r>
            <a:endParaRPr dirty="0"/>
          </a:p>
        </p:txBody>
      </p:sp>
      <p:cxnSp>
        <p:nvCxnSpPr>
          <p:cNvPr id="286" name="Google Shape;286;p30"/>
          <p:cNvCxnSpPr/>
          <p:nvPr/>
        </p:nvCxnSpPr>
        <p:spPr>
          <a:xfrm>
            <a:off x="1809751" y="3929063"/>
            <a:ext cx="8429625" cy="1587"/>
          </a:xfrm>
          <a:prstGeom prst="straightConnector1">
            <a:avLst/>
          </a:prstGeom>
          <a:noFill/>
          <a:ln w="38100" cap="flat" cmpd="sng">
            <a:solidFill>
              <a:srgbClr val="00B050"/>
            </a:solidFill>
            <a:prstDash val="solid"/>
            <a:miter lim="800000"/>
            <a:headEnd type="none" w="sm" len="sm"/>
            <a:tailEnd type="none" w="sm" len="sm"/>
          </a:ln>
        </p:spPr>
      </p:cxnSp>
      <p:sp>
        <p:nvSpPr>
          <p:cNvPr id="2" name="Rectangle 1"/>
          <p:cNvSpPr/>
          <p:nvPr/>
        </p:nvSpPr>
        <p:spPr>
          <a:xfrm>
            <a:off x="5943141" y="2777223"/>
            <a:ext cx="2451312" cy="369332"/>
          </a:xfrm>
          <a:prstGeom prst="rect">
            <a:avLst/>
          </a:prstGeom>
        </p:spPr>
        <p:txBody>
          <a:bodyPr wrap="none">
            <a:spAutoFit/>
          </a:bodyPr>
          <a:lstStyle/>
          <a:p>
            <a:pPr marL="285750" indent="-285750">
              <a:buFont typeface="Arial" panose="020B0604020202020204" pitchFamily="34" charset="0"/>
              <a:buChar char="•"/>
            </a:pPr>
            <a:r>
              <a:rPr lang="en-US" b="1" dirty="0">
                <a:solidFill>
                  <a:schemeClr val="dk1"/>
                </a:solidFill>
                <a:latin typeface="Open Sans Light"/>
                <a:ea typeface="Open Sans Light"/>
                <a:cs typeface="Open Sans Light"/>
                <a:sym typeface="Open Sans Light"/>
              </a:rPr>
              <a:t>No of engagement </a:t>
            </a:r>
            <a:endParaRPr lang="en-GB" dirty="0"/>
          </a:p>
        </p:txBody>
      </p:sp>
      <p:sp>
        <p:nvSpPr>
          <p:cNvPr id="3" name="Rectangle 2"/>
          <p:cNvSpPr/>
          <p:nvPr/>
        </p:nvSpPr>
        <p:spPr>
          <a:xfrm>
            <a:off x="3258328" y="5000823"/>
            <a:ext cx="2451312" cy="369332"/>
          </a:xfrm>
          <a:prstGeom prst="rect">
            <a:avLst/>
          </a:prstGeom>
        </p:spPr>
        <p:txBody>
          <a:bodyPr wrap="none">
            <a:spAutoFit/>
          </a:bodyPr>
          <a:lstStyle/>
          <a:p>
            <a:pPr marL="285750" indent="-285750">
              <a:buFont typeface="Arial" panose="020B0604020202020204" pitchFamily="34" charset="0"/>
              <a:buChar char="•"/>
            </a:pPr>
            <a:r>
              <a:rPr lang="en-US" b="1" dirty="0">
                <a:solidFill>
                  <a:schemeClr val="dk1"/>
                </a:solidFill>
                <a:latin typeface="Open Sans Light"/>
                <a:ea typeface="Open Sans Light"/>
                <a:cs typeface="Open Sans Light"/>
                <a:sym typeface="Open Sans Light"/>
              </a:rPr>
              <a:t>No of engagement </a:t>
            </a:r>
            <a:endParaRPr lang="en-GB" dirty="0"/>
          </a:p>
        </p:txBody>
      </p:sp>
      <p:sp>
        <p:nvSpPr>
          <p:cNvPr id="4" name="Rectangle 3"/>
          <p:cNvSpPr/>
          <p:nvPr/>
        </p:nvSpPr>
        <p:spPr>
          <a:xfrm>
            <a:off x="5943140" y="5040899"/>
            <a:ext cx="2451312" cy="369332"/>
          </a:xfrm>
          <a:prstGeom prst="rect">
            <a:avLst/>
          </a:prstGeom>
        </p:spPr>
        <p:txBody>
          <a:bodyPr wrap="none">
            <a:spAutoFit/>
          </a:bodyPr>
          <a:lstStyle/>
          <a:p>
            <a:pPr marL="285750" indent="-285750">
              <a:buFont typeface="Arial" panose="020B0604020202020204" pitchFamily="34" charset="0"/>
              <a:buChar char="•"/>
            </a:pPr>
            <a:r>
              <a:rPr lang="en-US" b="1" dirty="0">
                <a:solidFill>
                  <a:schemeClr val="dk1"/>
                </a:solidFill>
                <a:latin typeface="Open Sans Light"/>
                <a:ea typeface="Open Sans Light"/>
                <a:cs typeface="Open Sans Light"/>
                <a:sym typeface="Open Sans Light"/>
              </a:rPr>
              <a:t>No of engagement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500"/>
                                        <p:tgtEl>
                                          <p:spTgt spid="2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gtEl>
                                        <p:attrNameLst>
                                          <p:attrName>style.visibility</p:attrName>
                                        </p:attrNameLst>
                                      </p:cBhvr>
                                      <p:to>
                                        <p:strVal val="visible"/>
                                      </p:to>
                                    </p:set>
                                    <p:animEffect transition="in" filter="fade">
                                      <p:cBhvr>
                                        <p:cTn id="17" dur="500"/>
                                        <p:tgtEl>
                                          <p:spTgt spid="2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4"/>
                                        </p:tgtEl>
                                        <p:attrNameLst>
                                          <p:attrName>style.visibility</p:attrName>
                                        </p:attrNameLst>
                                      </p:cBhvr>
                                      <p:to>
                                        <p:strVal val="visible"/>
                                      </p:to>
                                    </p:set>
                                    <p:animEffect transition="in" filter="fade">
                                      <p:cBhvr>
                                        <p:cTn id="22" dur="500"/>
                                        <p:tgtEl>
                                          <p:spTgt spid="2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fade">
                                      <p:cBhvr>
                                        <p:cTn id="27" dur="500"/>
                                        <p:tgtEl>
                                          <p:spTgt spid="286"/>
                                        </p:tgtEl>
                                      </p:cBhvr>
                                    </p:animEffect>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79"/>
                                        </p:tgtEl>
                                        <p:attrNameLst>
                                          <p:attrName>style.visibility</p:attrName>
                                        </p:attrNameLst>
                                      </p:cBhvr>
                                      <p:to>
                                        <p:strVal val="visible"/>
                                      </p:to>
                                    </p:set>
                                    <p:anim calcmode="lin" valueType="num">
                                      <p:cBhvr additive="base">
                                        <p:cTn id="31" dur="500"/>
                                        <p:tgtEl>
                                          <p:spTgt spid="279"/>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80"/>
                                        </p:tgtEl>
                                        <p:attrNameLst>
                                          <p:attrName>style.visibility</p:attrName>
                                        </p:attrNameLst>
                                      </p:cBhvr>
                                      <p:to>
                                        <p:strVal val="visible"/>
                                      </p:to>
                                    </p:set>
                                    <p:anim calcmode="lin" valueType="num">
                                      <p:cBhvr additive="base">
                                        <p:cTn id="35" dur="500"/>
                                        <p:tgtEl>
                                          <p:spTgt spid="280"/>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8" fill="hold" nodeType="clickEffect">
                                  <p:stCondLst>
                                    <p:cond delay="0"/>
                                  </p:stCondLst>
                                  <p:childTnLst>
                                    <p:anim calcmode="lin" valueType="num">
                                      <p:cBhvr additive="base">
                                        <p:cTn id="39" dur="500"/>
                                        <p:tgtEl>
                                          <p:spTgt spid="279"/>
                                        </p:tgtEl>
                                        <p:attrNameLst>
                                          <p:attrName>ppt_x</p:attrName>
                                        </p:attrNameLst>
                                      </p:cBhvr>
                                      <p:tavLst>
                                        <p:tav tm="0">
                                          <p:val>
                                            <p:strVal val="#ppt_x"/>
                                          </p:val>
                                        </p:tav>
                                        <p:tav tm="100000">
                                          <p:val>
                                            <p:strVal val="#ppt_x-1"/>
                                          </p:val>
                                        </p:tav>
                                      </p:tavLst>
                                    </p:anim>
                                    <p:set>
                                      <p:cBhvr>
                                        <p:cTn id="40" dur="1" fill="hold">
                                          <p:stCondLst>
                                            <p:cond delay="500"/>
                                          </p:stCondLst>
                                        </p:cTn>
                                        <p:tgtEl>
                                          <p:spTgt spid="279"/>
                                        </p:tgtEl>
                                        <p:attrNameLst>
                                          <p:attrName>style.visibility</p:attrName>
                                        </p:attrNameLst>
                                      </p:cBhvr>
                                      <p:to>
                                        <p:strVal val="hidden"/>
                                      </p:to>
                                    </p:set>
                                  </p:childTnLst>
                                </p:cTn>
                              </p:par>
                              <p:par>
                                <p:cTn id="41" presetID="2" presetClass="exit" presetSubtype="8" fill="hold" nodeType="withEffect">
                                  <p:stCondLst>
                                    <p:cond delay="0"/>
                                  </p:stCondLst>
                                  <p:childTnLst>
                                    <p:anim calcmode="lin" valueType="num">
                                      <p:cBhvr additive="base">
                                        <p:cTn id="42" dur="500"/>
                                        <p:tgtEl>
                                          <p:spTgt spid="280"/>
                                        </p:tgtEl>
                                        <p:attrNameLst>
                                          <p:attrName>ppt_x</p:attrName>
                                        </p:attrNameLst>
                                      </p:cBhvr>
                                      <p:tavLst>
                                        <p:tav tm="0">
                                          <p:val>
                                            <p:strVal val="#ppt_x"/>
                                          </p:val>
                                        </p:tav>
                                        <p:tav tm="100000">
                                          <p:val>
                                            <p:strVal val="#ppt_x-1"/>
                                          </p:val>
                                        </p:tav>
                                      </p:tavLst>
                                    </p:anim>
                                    <p:set>
                                      <p:cBhvr>
                                        <p:cTn id="43" dur="1" fill="hold">
                                          <p:stCondLst>
                                            <p:cond delay="500"/>
                                          </p:stCondLst>
                                        </p:cTn>
                                        <p:tgtEl>
                                          <p:spTgt spid="28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86"/>
                                        </p:tgtEl>
                                      </p:cBhvr>
                                    </p:animEffect>
                                    <p:set>
                                      <p:cBhvr>
                                        <p:cTn id="46" dur="1" fill="hold">
                                          <p:stCondLst>
                                            <p:cond delay="500"/>
                                          </p:stCondLst>
                                        </p:cTn>
                                        <p:tgtEl>
                                          <p:spTgt spid="286"/>
                                        </p:tgtEl>
                                        <p:attrNameLst>
                                          <p:attrName>style.visibility</p:attrName>
                                        </p:attrNameLst>
                                      </p:cBhvr>
                                      <p:to>
                                        <p:strVal val="hidden"/>
                                      </p:to>
                                    </p:set>
                                  </p:childTnLst>
                                </p:cTn>
                              </p:par>
                            </p:childTnLst>
                          </p:cTn>
                        </p:par>
                        <p:par>
                          <p:cTn id="47" fill="hold">
                            <p:stCondLst>
                              <p:cond delay="501"/>
                            </p:stCondLst>
                            <p:childTnLst>
                              <p:par>
                                <p:cTn id="48" presetID="10" presetClass="entr" presetSubtype="0" fill="hold" nodeType="afterEffect">
                                  <p:stCondLst>
                                    <p:cond delay="0"/>
                                  </p:stCondLst>
                                  <p:childTnLst>
                                    <p:set>
                                      <p:cBhvr>
                                        <p:cTn id="49" dur="1" fill="hold">
                                          <p:stCondLst>
                                            <p:cond delay="0"/>
                                          </p:stCondLst>
                                        </p:cTn>
                                        <p:tgtEl>
                                          <p:spTgt spid="283"/>
                                        </p:tgtEl>
                                        <p:attrNameLst>
                                          <p:attrName>style.visibility</p:attrName>
                                        </p:attrNameLst>
                                      </p:cBhvr>
                                      <p:to>
                                        <p:strVal val="visible"/>
                                      </p:to>
                                    </p:set>
                                    <p:animEffect transition="in" filter="fade">
                                      <p:cBhvr>
                                        <p:cTn id="50" dur="500"/>
                                        <p:tgtEl>
                                          <p:spTgt spid="283"/>
                                        </p:tgtEl>
                                      </p:cBhvr>
                                    </p:animEffect>
                                  </p:childTnLst>
                                </p:cTn>
                              </p:par>
                            </p:childTnLst>
                          </p:cTn>
                        </p:par>
                        <p:par>
                          <p:cTn id="51" fill="hold">
                            <p:stCondLst>
                              <p:cond delay="1001"/>
                            </p:stCondLst>
                            <p:childTnLst>
                              <p:par>
                                <p:cTn id="52" presetID="10" presetClass="entr" presetSubtype="0" fill="hold" nodeType="afterEffect">
                                  <p:stCondLst>
                                    <p:cond delay="0"/>
                                  </p:stCondLst>
                                  <p:childTnLst>
                                    <p:set>
                                      <p:cBhvr>
                                        <p:cTn id="53" dur="1" fill="hold">
                                          <p:stCondLst>
                                            <p:cond delay="0"/>
                                          </p:stCondLst>
                                        </p:cTn>
                                        <p:tgtEl>
                                          <p:spTgt spid="284"/>
                                        </p:tgtEl>
                                        <p:attrNameLst>
                                          <p:attrName>style.visibility</p:attrName>
                                        </p:attrNameLst>
                                      </p:cBhvr>
                                      <p:to>
                                        <p:strVal val="visible"/>
                                      </p:to>
                                    </p:set>
                                    <p:animEffect transition="in" filter="fade">
                                      <p:cBhvr>
                                        <p:cTn id="54" dur="500"/>
                                        <p:tgtEl>
                                          <p:spTgt spid="284"/>
                                        </p:tgtEl>
                                      </p:cBhvr>
                                    </p:animEffect>
                                  </p:childTnLst>
                                </p:cTn>
                              </p:par>
                            </p:childTnLst>
                          </p:cTn>
                        </p:par>
                        <p:par>
                          <p:cTn id="55" fill="hold">
                            <p:stCondLst>
                              <p:cond delay="1501"/>
                            </p:stCondLst>
                            <p:childTnLst>
                              <p:par>
                                <p:cTn id="56" presetID="10" presetClass="entr" presetSubtype="0" fill="hold" nodeType="afterEffect">
                                  <p:stCondLst>
                                    <p:cond delay="0"/>
                                  </p:stCondLst>
                                  <p:childTnLst>
                                    <p:set>
                                      <p:cBhvr>
                                        <p:cTn id="57" dur="1" fill="hold">
                                          <p:stCondLst>
                                            <p:cond delay="0"/>
                                          </p:stCondLst>
                                        </p:cTn>
                                        <p:tgtEl>
                                          <p:spTgt spid="285"/>
                                        </p:tgtEl>
                                        <p:attrNameLst>
                                          <p:attrName>style.visibility</p:attrName>
                                        </p:attrNameLst>
                                      </p:cBhvr>
                                      <p:to>
                                        <p:strVal val="visible"/>
                                      </p:to>
                                    </p:set>
                                    <p:animEffect transition="in" filter="fade">
                                      <p:cBhvr>
                                        <p:cTn id="58"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A7DB4AF249DA4A93166A0302B4ED20" ma:contentTypeVersion="19" ma:contentTypeDescription="Create a new document." ma:contentTypeScope="" ma:versionID="d3ac1c65dd609b10bc338575d2406977">
  <xsd:schema xmlns:xsd="http://www.w3.org/2001/XMLSchema" xmlns:xs="http://www.w3.org/2001/XMLSchema" xmlns:p="http://schemas.microsoft.com/office/2006/metadata/properties" xmlns:ns2="931c8a05-ef8c-4d12-a116-d3b5c016c9d9" xmlns:ns3="72e71d6a-dace-44cc-9edf-ed41cdb3bab6" targetNamespace="http://schemas.microsoft.com/office/2006/metadata/properties" ma:root="true" ma:fieldsID="1cba889632836e2c8324d5dc8ba45bb7" ns2:_="" ns3:_="">
    <xsd:import namespace="931c8a05-ef8c-4d12-a116-d3b5c016c9d9"/>
    <xsd:import namespace="72e71d6a-dace-44cc-9edf-ed41cdb3ba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c8a05-ef8c-4d12-a116-d3b5c016c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ba98b6-714c-4194-959a-78c2e2b344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This is a 1st draft and is only a guidance sheet to compliment the onboarding tool"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e71d6a-dace-44cc-9edf-ed41cdb3ba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2e8945-fec1-429e-8d58-1d2f39c7d296}" ma:internalName="TaxCatchAll" ma:showField="CatchAllData" ma:web="72e71d6a-dace-44cc-9edf-ed41cdb3ba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2e71d6a-dace-44cc-9edf-ed41cdb3bab6" xsi:nil="true"/>
    <lcf76f155ced4ddcb4097134ff3c332f xmlns="931c8a05-ef8c-4d12-a116-d3b5c016c9d9">
      <Terms xmlns="http://schemas.microsoft.com/office/infopath/2007/PartnerControls"/>
    </lcf76f155ced4ddcb4097134ff3c332f>
    <Notes xmlns="931c8a05-ef8c-4d12-a116-d3b5c016c9d9" xsi:nil="true"/>
  </documentManagement>
</p:properties>
</file>

<file path=customXml/itemProps1.xml><?xml version="1.0" encoding="utf-8"?>
<ds:datastoreItem xmlns:ds="http://schemas.openxmlformats.org/officeDocument/2006/customXml" ds:itemID="{14B3C117-607E-430C-9DC9-F2CB654EF1BE}">
  <ds:schemaRefs>
    <ds:schemaRef ds:uri="http://schemas.microsoft.com/sharepoint/v3/contenttype/forms"/>
  </ds:schemaRefs>
</ds:datastoreItem>
</file>

<file path=customXml/itemProps2.xml><?xml version="1.0" encoding="utf-8"?>
<ds:datastoreItem xmlns:ds="http://schemas.openxmlformats.org/officeDocument/2006/customXml" ds:itemID="{B1B9158F-F145-45B2-A83C-376A8BB5999C}"/>
</file>

<file path=customXml/itemProps3.xml><?xml version="1.0" encoding="utf-8"?>
<ds:datastoreItem xmlns:ds="http://schemas.openxmlformats.org/officeDocument/2006/customXml" ds:itemID="{D07FBE17-7104-4BE9-9C64-80AD9F3B3E2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1815ec2-50a4-47ba-a5d7-da00b63a446d"/>
    <ds:schemaRef ds:uri="34322d9e-053a-4b81-a6b4-4456fd7be306"/>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TotalTime>
  <Words>866</Words>
  <Application>Microsoft Office PowerPoint</Application>
  <PresentationFormat>Widescreen</PresentationFormat>
  <Paragraphs>142</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Narrow</vt:lpstr>
      <vt:lpstr>Calibri</vt:lpstr>
      <vt:lpstr>Calibri Light</vt:lpstr>
      <vt:lpstr>Open Sans Light</vt:lpstr>
      <vt:lpstr>Tahoma</vt:lpstr>
      <vt:lpstr>Times New Roman</vt:lpstr>
      <vt:lpstr>Office Theme</vt:lpstr>
      <vt:lpstr>Evaluation of Projects-  OBA Model</vt:lpstr>
      <vt:lpstr>Table of Content</vt:lpstr>
      <vt:lpstr>Outcomes Based Accountability</vt:lpstr>
      <vt:lpstr>Rationale</vt:lpstr>
      <vt:lpstr>Key Concepts </vt:lpstr>
      <vt:lpstr>PowerPoint Presentation</vt:lpstr>
      <vt:lpstr>Programme Performance Measures</vt:lpstr>
      <vt:lpstr>Programme Performance Measures</vt:lpstr>
      <vt:lpstr>Performance Measures</vt:lpstr>
      <vt:lpstr>Performance Measures</vt:lpstr>
      <vt:lpstr>Not all Performance Measures are created equal…..</vt:lpstr>
      <vt:lpstr>The Matter of Control</vt:lpstr>
      <vt:lpstr>OBA  EFFORT + EFFECT = IMPACT</vt:lpstr>
      <vt:lpstr>PowerPoint Presentation</vt:lpstr>
      <vt:lpstr>Performance Report Card</vt:lpstr>
      <vt:lpstr>How can we measure outcomes? Outcome Progress Ladder </vt:lpstr>
      <vt:lpstr>Case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Wyatt (NHS South West London CCG)</dc:creator>
  <cp:lastModifiedBy>Nadine Wyatt (NHS South West London ICB)</cp:lastModifiedBy>
  <cp:revision>8</cp:revision>
  <dcterms:created xsi:type="dcterms:W3CDTF">2020-12-10T09:14:37Z</dcterms:created>
  <dcterms:modified xsi:type="dcterms:W3CDTF">2024-01-28T17:00:26Z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0x010100C8B554678969E54498B47AC8A741F8B7</vt:lpwstr>
  </property>
  <property fmtid="{D5CDD505-2E9C-101B-9397-08002B2CF9AE}" pid="3" name="MediaServiceImageTags">
    <vt:lpwstr/>
  </property>
</Properties>
</file>