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 id="2147483753" r:id="rId6"/>
  </p:sldMasterIdLst>
  <p:sldIdLst>
    <p:sldId id="2145872105" r:id="rId7"/>
    <p:sldId id="838839698" r:id="rId8"/>
    <p:sldId id="1450" r:id="rId9"/>
    <p:sldId id="1359" r:id="rId10"/>
    <p:sldId id="2147477455" r:id="rId11"/>
    <p:sldId id="452" r:id="rId12"/>
    <p:sldId id="453" r:id="rId13"/>
    <p:sldId id="2147477456" r:id="rId14"/>
    <p:sldId id="2147477459" r:id="rId15"/>
    <p:sldId id="2146847370" r:id="rId16"/>
    <p:sldId id="2146847371" r:id="rId17"/>
    <p:sldId id="2147477457" r:id="rId18"/>
    <p:sldId id="2147477445" r:id="rId19"/>
    <p:sldId id="2147477458" r:id="rId20"/>
    <p:sldId id="2145872217" r:id="rId21"/>
    <p:sldId id="2741" r:id="rId22"/>
    <p:sldId id="2745" r:id="rId23"/>
    <p:sldId id="8388397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F4"/>
    <a:srgbClr val="72D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hrami Jovein, Layla (she/her)" userId="564c9fd6-df70-4614-9d39-b1969e2021ac" providerId="ADAL" clId="{55F6FD2D-BB82-4C13-A25A-0339F04CCFF5}"/>
    <pc:docChg chg="delSld">
      <pc:chgData name="Bahrami Jovein, Layla (she/her)" userId="564c9fd6-df70-4614-9d39-b1969e2021ac" providerId="ADAL" clId="{55F6FD2D-BB82-4C13-A25A-0339F04CCFF5}" dt="2023-11-01T17:41:15.404" v="0" actId="47"/>
      <pc:docMkLst>
        <pc:docMk/>
      </pc:docMkLst>
      <pc:sldChg chg="del">
        <pc:chgData name="Bahrami Jovein, Layla (she/her)" userId="564c9fd6-df70-4614-9d39-b1969e2021ac" providerId="ADAL" clId="{55F6FD2D-BB82-4C13-A25A-0339F04CCFF5}" dt="2023-11-01T17:41:15.404" v="0" actId="47"/>
        <pc:sldMkLst>
          <pc:docMk/>
          <pc:sldMk cId="1662688897" sldId="2147477453"/>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11.xml"/><Relationship Id="rId1" Type="http://schemas.openxmlformats.org/officeDocument/2006/relationships/slideMaster" Target="../slideMasters/slideMaster2.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xml"/><Relationship Id="rId1" Type="http://schemas.openxmlformats.org/officeDocument/2006/relationships/slideMaster" Target="../slideMasters/slideMaster2.xml"/><Relationship Id="rId5" Type="http://schemas.openxmlformats.org/officeDocument/2006/relationships/slide" Target="../slides/slide11.xml"/><Relationship Id="rId4" Type="http://schemas.openxmlformats.org/officeDocument/2006/relationships/image" Target="../media/image24.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xml"/><Relationship Id="rId1" Type="http://schemas.openxmlformats.org/officeDocument/2006/relationships/slideMaster" Target="../slideMasters/slideMaster2.xml"/><Relationship Id="rId5" Type="http://schemas.openxmlformats.org/officeDocument/2006/relationships/slide" Target="../slides/slide11.xml"/><Relationship Id="rId4" Type="http://schemas.openxmlformats.org/officeDocument/2006/relationships/image" Target="../media/image24.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xml"/><Relationship Id="rId1" Type="http://schemas.openxmlformats.org/officeDocument/2006/relationships/slideMaster" Target="../slideMasters/slideMaster2.xml"/><Relationship Id="rId5" Type="http://schemas.openxmlformats.org/officeDocument/2006/relationships/slide" Target="../slides/slide11.xml"/><Relationship Id="rId4" Type="http://schemas.openxmlformats.org/officeDocument/2006/relationships/image" Target="../media/image24.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xml"/><Relationship Id="rId1" Type="http://schemas.openxmlformats.org/officeDocument/2006/relationships/slideMaster" Target="../slideMasters/slideMaster2.xml"/><Relationship Id="rId5" Type="http://schemas.openxmlformats.org/officeDocument/2006/relationships/slide" Target="../slides/slide11.xml"/><Relationship Id="rId4" Type="http://schemas.openxmlformats.org/officeDocument/2006/relationships/image" Target="../media/image24.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xml"/><Relationship Id="rId1" Type="http://schemas.openxmlformats.org/officeDocument/2006/relationships/slideMaster" Target="../slideMasters/slideMaster2.xml"/><Relationship Id="rId5" Type="http://schemas.openxmlformats.org/officeDocument/2006/relationships/slide" Target="../slides/slide11.xml"/><Relationship Id="rId4" Type="http://schemas.openxmlformats.org/officeDocument/2006/relationships/image" Target="../media/image24.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xml"/><Relationship Id="rId1" Type="http://schemas.openxmlformats.org/officeDocument/2006/relationships/slideMaster" Target="../slideMasters/slideMaster2.xml"/><Relationship Id="rId5" Type="http://schemas.openxmlformats.org/officeDocument/2006/relationships/slide" Target="../slides/slide11.xml"/><Relationship Id="rId4" Type="http://schemas.openxmlformats.org/officeDocument/2006/relationships/image" Target="../media/image24.sv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xml"/><Relationship Id="rId1" Type="http://schemas.openxmlformats.org/officeDocument/2006/relationships/slideMaster" Target="../slideMasters/slideMaster2.xml"/><Relationship Id="rId5" Type="http://schemas.openxmlformats.org/officeDocument/2006/relationships/slide" Target="../slides/slide11.xml"/><Relationship Id="rId4" Type="http://schemas.openxmlformats.org/officeDocument/2006/relationships/image" Target="../media/image24.sv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5.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92815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770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1835960789"/>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4213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10/31/2023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0601603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10/31/2023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92176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8290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10/31/2023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97586924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6757850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10/31/2023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167430441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10/31/2023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90155458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10/31/2023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4180009750"/>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10/31/2023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079861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6546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38740942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409456744"/>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25663963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418467282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95077783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60442898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2384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6305978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021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10/31/2023</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6444948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10/31/2023</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363108329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10/31/2023</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48768661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10/31/2023</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3320215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10/31/2023</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28365077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10/31/2023</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89868086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10/31/2023</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23933330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10/31/2023</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30442391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Three items layout</a:t>
            </a:r>
          </a:p>
        </p:txBody>
      </p:sp>
      <p:sp>
        <p:nvSpPr>
          <p:cNvPr id="8" name="Text Placeholder 7"/>
          <p:cNvSpPr>
            <a:spLocks noGrp="1"/>
          </p:cNvSpPr>
          <p:nvPr>
            <p:ph type="body" sz="quarter" idx="14" hasCustomPrompt="1"/>
          </p:nvPr>
        </p:nvSpPr>
        <p:spPr>
          <a:xfrm>
            <a:off x="365760" y="914401"/>
            <a:ext cx="36576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7" name="Text Placeholder 7"/>
          <p:cNvSpPr>
            <a:spLocks noGrp="1"/>
          </p:cNvSpPr>
          <p:nvPr>
            <p:ph type="body" sz="quarter" idx="15" hasCustomPrompt="1"/>
          </p:nvPr>
        </p:nvSpPr>
        <p:spPr>
          <a:xfrm>
            <a:off x="4271523" y="914401"/>
            <a:ext cx="36576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8177285" y="914401"/>
            <a:ext cx="36576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4271523"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8177285" y="1645920"/>
            <a:ext cx="36576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0"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9611863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10162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425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10/31/2023</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275916381"/>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98559291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10/31/2023</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29332292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10/31/2023</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36267477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10/31/2023</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2624848253"/>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4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3886871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94917953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107337609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179505029"/>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100884037"/>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47299796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10/31/2023</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9157945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96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667318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472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10/31/2023</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317227936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362243238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10/31/2023</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418675425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10/31/2023</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54129961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10/31/2023</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60433829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10/31/2023</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79019797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10/31/2023</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4089649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10/31/2023</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55967002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9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GB" dirty="0"/>
            </a:lvl1pPr>
          </a:lstStyle>
          <a:p>
            <a:pPr lvl="0"/>
            <a:r>
              <a:rPr lang="en-US"/>
              <a:t>Slide title</a:t>
            </a:r>
            <a:endParaRPr lang="en-GB"/>
          </a:p>
        </p:txBody>
      </p:sp>
      <p:sp>
        <p:nvSpPr>
          <p:cNvPr id="4"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5" name="Text Placeholder 4"/>
          <p:cNvSpPr>
            <a:spLocks noGrp="1"/>
          </p:cNvSpPr>
          <p:nvPr>
            <p:ph type="body" sz="quarter" idx="11"/>
          </p:nvPr>
        </p:nvSpPr>
        <p:spPr>
          <a:xfrm>
            <a:off x="1219200" y="2057400"/>
            <a:ext cx="9753600" cy="2743200"/>
          </a:xfrm>
          <a:prstGeom prst="rect">
            <a:avLst/>
          </a:prstGeom>
          <a:solidFill>
            <a:schemeClr val="tx2"/>
          </a:solidFill>
        </p:spPr>
        <p:txBody>
          <a:bodyPr lIns="182880" tIns="182880" rIns="182880" bIns="182880" anchor="t"/>
          <a:lstStyle>
            <a:lvl1pPr marL="0" indent="0">
              <a:spcBef>
                <a:spcPts val="600"/>
              </a:spcBef>
              <a:spcAft>
                <a:spcPts val="600"/>
              </a:spcAft>
              <a:buFont typeface="+mj-lt"/>
              <a:buNone/>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15879947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768977" cy="731520"/>
          </a:xfrm>
          <a:prstGeom prst="rect">
            <a:avLst/>
          </a:prstGeom>
        </p:spPr>
        <p:txBody>
          <a:bodyPr vert="horz" lIns="91440" tIns="45720" rIns="91440" bIns="45720" rtlCol="0" anchor="b">
            <a:normAutofit/>
          </a:bodyPr>
          <a:lstStyle>
            <a:lvl1pPr>
              <a:defRPr lang="en-US" sz="2000"/>
            </a:lvl1pPr>
          </a:lstStyle>
          <a:p>
            <a:pPr lvl="0"/>
            <a:r>
              <a:rPr lang="en-GB"/>
              <a:t>Click to edit Master title style</a:t>
            </a:r>
            <a:endParaRPr lang="en-US"/>
          </a:p>
        </p:txBody>
      </p:sp>
      <p:sp>
        <p:nvSpPr>
          <p:cNvPr id="4" name="Content Placeholder 2"/>
          <p:cNvSpPr>
            <a:spLocks noGrp="1"/>
          </p:cNvSpPr>
          <p:nvPr>
            <p:ph idx="1"/>
          </p:nvPr>
        </p:nvSpPr>
        <p:spPr>
          <a:xfrm>
            <a:off x="365760" y="914400"/>
            <a:ext cx="114604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a:t>Click to edit Master text styles</a:t>
            </a:r>
          </a:p>
          <a:p>
            <a:pPr marL="548640" lvl="1" indent="-274320">
              <a:spcBef>
                <a:spcPts val="300"/>
              </a:spcBef>
              <a:spcAft>
                <a:spcPts val="300"/>
              </a:spcAft>
            </a:pPr>
            <a:r>
              <a:rPr lang="en-GB"/>
              <a:t>Second level</a:t>
            </a:r>
          </a:p>
          <a:p>
            <a:pPr marL="822960" lvl="2" indent="-274320">
              <a:spcBef>
                <a:spcPts val="300"/>
              </a:spcBef>
              <a:spcAft>
                <a:spcPts val="300"/>
              </a:spcAft>
            </a:pPr>
            <a:r>
              <a:rPr lang="en-GB"/>
              <a:t>Third level</a:t>
            </a:r>
          </a:p>
          <a:p>
            <a:pPr marL="1097280" lvl="3" indent="-274320">
              <a:spcBef>
                <a:spcPts val="300"/>
              </a:spcBef>
              <a:spcAft>
                <a:spcPts val="300"/>
              </a:spcAft>
            </a:pPr>
            <a:r>
              <a:rPr lang="en-GB"/>
              <a:t>Fourth level</a:t>
            </a:r>
          </a:p>
          <a:p>
            <a:pPr marL="1371600" lvl="4" indent="-274320">
              <a:spcBef>
                <a:spcPts val="300"/>
              </a:spcBef>
              <a:spcAft>
                <a:spcPts val="300"/>
              </a:spcAft>
            </a:pPr>
            <a:r>
              <a:rPr lang="en-GB"/>
              <a:t>Fifth level</a:t>
            </a:r>
            <a:endParaRPr lang="en-US"/>
          </a:p>
        </p:txBody>
      </p:sp>
      <p:sp>
        <p:nvSpPr>
          <p:cNvPr id="5"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53144342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8737600" y="6487322"/>
            <a:ext cx="28448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6" name="Title 1"/>
          <p:cNvSpPr>
            <a:spLocks noGrp="1"/>
          </p:cNvSpPr>
          <p:nvPr>
            <p:ph type="title"/>
          </p:nvPr>
        </p:nvSpPr>
        <p:spPr>
          <a:xfrm>
            <a:off x="431371" y="228601"/>
            <a:ext cx="9809087" cy="667725"/>
          </a:xfrm>
        </p:spPr>
        <p:txBody>
          <a:bodyPr>
            <a:normAutofit/>
          </a:bodyPr>
          <a:lstStyle>
            <a:lvl1pPr>
              <a:defRPr sz="1600"/>
            </a:lvl1pPr>
          </a:lstStyle>
          <a:p>
            <a:r>
              <a:rPr lang="en-US"/>
              <a:t>Click to edit Master title style</a:t>
            </a:r>
          </a:p>
        </p:txBody>
      </p:sp>
      <p:sp>
        <p:nvSpPr>
          <p:cNvPr id="9" name="Text Placeholder 8"/>
          <p:cNvSpPr>
            <a:spLocks noGrp="1"/>
          </p:cNvSpPr>
          <p:nvPr>
            <p:ph type="body" sz="quarter" idx="11"/>
          </p:nvPr>
        </p:nvSpPr>
        <p:spPr>
          <a:xfrm>
            <a:off x="406400" y="1066800"/>
            <a:ext cx="11379200" cy="5098504"/>
          </a:xfrm>
          <a:prstGeom prst="rect">
            <a:avLst/>
          </a:prstGeo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517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dirty="0"/>
            </a:lvl1pPr>
          </a:lstStyle>
          <a:p>
            <a:pPr lvl="0"/>
            <a:r>
              <a:rPr lang="en-US"/>
              <a:t>Four items layout</a:t>
            </a:r>
          </a:p>
        </p:txBody>
      </p:sp>
      <p:sp>
        <p:nvSpPr>
          <p:cNvPr id="8" name="Text Placeholder 7"/>
          <p:cNvSpPr>
            <a:spLocks noGrp="1"/>
          </p:cNvSpPr>
          <p:nvPr>
            <p:ph type="body" sz="quarter" idx="14" hasCustomPrompt="1"/>
          </p:nvPr>
        </p:nvSpPr>
        <p:spPr>
          <a:xfrm>
            <a:off x="365760" y="914401"/>
            <a:ext cx="27432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27" name="Text Placeholder 7"/>
          <p:cNvSpPr>
            <a:spLocks noGrp="1"/>
          </p:cNvSpPr>
          <p:nvPr>
            <p:ph type="body" sz="quarter" idx="15" hasCustomPrompt="1"/>
          </p:nvPr>
        </p:nvSpPr>
        <p:spPr>
          <a:xfrm>
            <a:off x="3271520" y="914401"/>
            <a:ext cx="27432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177280" y="914401"/>
            <a:ext cx="27432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9" name="Text Placeholder 7"/>
          <p:cNvSpPr>
            <a:spLocks noGrp="1"/>
          </p:cNvSpPr>
          <p:nvPr>
            <p:ph type="body" sz="quarter" idx="17" hasCustomPrompt="1"/>
          </p:nvPr>
        </p:nvSpPr>
        <p:spPr>
          <a:xfrm>
            <a:off x="9083040" y="914401"/>
            <a:ext cx="27432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327152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 </a:t>
            </a:r>
          </a:p>
        </p:txBody>
      </p:sp>
      <p:sp>
        <p:nvSpPr>
          <p:cNvPr id="33" name="Text Placeholder 7"/>
          <p:cNvSpPr>
            <a:spLocks noGrp="1"/>
          </p:cNvSpPr>
          <p:nvPr>
            <p:ph type="body" sz="quarter" idx="21" hasCustomPrompt="1"/>
          </p:nvPr>
        </p:nvSpPr>
        <p:spPr>
          <a:xfrm>
            <a:off x="617728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4" name="Text Placeholder 7"/>
          <p:cNvSpPr>
            <a:spLocks noGrp="1"/>
          </p:cNvSpPr>
          <p:nvPr>
            <p:ph type="body" sz="quarter" idx="22" hasCustomPrompt="1"/>
          </p:nvPr>
        </p:nvSpPr>
        <p:spPr>
          <a:xfrm>
            <a:off x="908304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2424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50701797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Two items layout</a:t>
            </a:r>
          </a:p>
        </p:txBody>
      </p:sp>
      <p:sp>
        <p:nvSpPr>
          <p:cNvPr id="8"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5486400" cy="457200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6339840" y="1645920"/>
            <a:ext cx="5486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9"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961021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4"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5" name="Text Placeholder 7"/>
          <p:cNvSpPr>
            <a:spLocks noGrp="1"/>
          </p:cNvSpPr>
          <p:nvPr>
            <p:ph type="body" sz="quarter" idx="15"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6" name="Text Placeholder 7"/>
          <p:cNvSpPr>
            <a:spLocks noGrp="1"/>
          </p:cNvSpPr>
          <p:nvPr>
            <p:ph type="body" sz="quarter" idx="16" hasCustomPrompt="1"/>
          </p:nvPr>
        </p:nvSpPr>
        <p:spPr>
          <a:xfrm>
            <a:off x="365760" y="3810001"/>
            <a:ext cx="54864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7" name="Text Placeholder 7"/>
          <p:cNvSpPr>
            <a:spLocks noGrp="1"/>
          </p:cNvSpPr>
          <p:nvPr>
            <p:ph type="body" sz="quarter" idx="17" hasCustomPrompt="1"/>
          </p:nvPr>
        </p:nvSpPr>
        <p:spPr>
          <a:xfrm>
            <a:off x="6339840" y="3810001"/>
            <a:ext cx="54864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8" name="Text Placeholder 7"/>
          <p:cNvSpPr>
            <a:spLocks noGrp="1"/>
          </p:cNvSpPr>
          <p:nvPr>
            <p:ph type="body" sz="quarter" idx="19" hasCustomPrompt="1"/>
          </p:nvPr>
        </p:nvSpPr>
        <p:spPr>
          <a:xfrm>
            <a:off x="36576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9" name="Text Placeholder 7"/>
          <p:cNvSpPr>
            <a:spLocks noGrp="1"/>
          </p:cNvSpPr>
          <p:nvPr>
            <p:ph type="body" sz="quarter" idx="20" hasCustomPrompt="1"/>
          </p:nvPr>
        </p:nvSpPr>
        <p:spPr>
          <a:xfrm>
            <a:off x="633984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 </a:t>
            </a:r>
          </a:p>
        </p:txBody>
      </p:sp>
      <p:sp>
        <p:nvSpPr>
          <p:cNvPr id="10" name="Text Placeholder 7"/>
          <p:cNvSpPr>
            <a:spLocks noGrp="1"/>
          </p:cNvSpPr>
          <p:nvPr>
            <p:ph type="body" sz="quarter" idx="21" hasCustomPrompt="1"/>
          </p:nvPr>
        </p:nvSpPr>
        <p:spPr>
          <a:xfrm>
            <a:off x="36576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1" name="Text Placeholder 7"/>
          <p:cNvSpPr>
            <a:spLocks noGrp="1"/>
          </p:cNvSpPr>
          <p:nvPr>
            <p:ph type="body" sz="quarter" idx="22" hasCustomPrompt="1"/>
          </p:nvPr>
        </p:nvSpPr>
        <p:spPr>
          <a:xfrm>
            <a:off x="633984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2505372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38511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372706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10/31/2023</a:t>
            </a:fld>
            <a:endParaRPr lang="en-US"/>
          </a:p>
        </p:txBody>
      </p:sp>
    </p:spTree>
    <p:extLst>
      <p:ext uri="{BB962C8B-B14F-4D97-AF65-F5344CB8AC3E}">
        <p14:creationId xmlns:p14="http://schemas.microsoft.com/office/powerpoint/2010/main" val="314937212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Tree>
    <p:extLst>
      <p:ext uri="{BB962C8B-B14F-4D97-AF65-F5344CB8AC3E}">
        <p14:creationId xmlns:p14="http://schemas.microsoft.com/office/powerpoint/2010/main" val="235097168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83231589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Tree>
    <p:extLst>
      <p:ext uri="{BB962C8B-B14F-4D97-AF65-F5344CB8AC3E}">
        <p14:creationId xmlns:p14="http://schemas.microsoft.com/office/powerpoint/2010/main" val="62218401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Tree>
    <p:extLst>
      <p:ext uri="{BB962C8B-B14F-4D97-AF65-F5344CB8AC3E}">
        <p14:creationId xmlns:p14="http://schemas.microsoft.com/office/powerpoint/2010/main" val="417827431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175660541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10/31/2023</a:t>
            </a:fld>
            <a:endParaRPr lang="en-US"/>
          </a:p>
        </p:txBody>
      </p:sp>
    </p:spTree>
    <p:extLst>
      <p:ext uri="{BB962C8B-B14F-4D97-AF65-F5344CB8AC3E}">
        <p14:creationId xmlns:p14="http://schemas.microsoft.com/office/powerpoint/2010/main" val="290891422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Tree>
    <p:extLst>
      <p:ext uri="{BB962C8B-B14F-4D97-AF65-F5344CB8AC3E}">
        <p14:creationId xmlns:p14="http://schemas.microsoft.com/office/powerpoint/2010/main" val="2572294597"/>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272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10/31/2023</a:t>
            </a:fld>
            <a:endParaRPr lang="en-US"/>
          </a:p>
        </p:txBody>
      </p:sp>
    </p:spTree>
    <p:extLst>
      <p:ext uri="{BB962C8B-B14F-4D97-AF65-F5344CB8AC3E}">
        <p14:creationId xmlns:p14="http://schemas.microsoft.com/office/powerpoint/2010/main" val="40557974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10/31/2023</a:t>
            </a:fld>
            <a:endParaRPr lang="en-US"/>
          </a:p>
        </p:txBody>
      </p:sp>
    </p:spTree>
    <p:extLst>
      <p:ext uri="{BB962C8B-B14F-4D97-AF65-F5344CB8AC3E}">
        <p14:creationId xmlns:p14="http://schemas.microsoft.com/office/powerpoint/2010/main" val="9076849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43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10/31/2023</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3"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3"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239361198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57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86666313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13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355210477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95573172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972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51122639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073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44102522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323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96694637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76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09422811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7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254145700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10/31/2023</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61427830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10/31/2023</a:t>
            </a:fld>
            <a:endParaRPr lang="en-US"/>
          </a:p>
        </p:txBody>
      </p:sp>
    </p:spTree>
    <p:extLst>
      <p:ext uri="{BB962C8B-B14F-4D97-AF65-F5344CB8AC3E}">
        <p14:creationId xmlns:p14="http://schemas.microsoft.com/office/powerpoint/2010/main" val="66928231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10/31/2023</a:t>
            </a:fld>
            <a:endParaRPr lang="en-US"/>
          </a:p>
        </p:txBody>
      </p:sp>
    </p:spTree>
    <p:extLst>
      <p:ext uri="{BB962C8B-B14F-4D97-AF65-F5344CB8AC3E}">
        <p14:creationId xmlns:p14="http://schemas.microsoft.com/office/powerpoint/2010/main" val="238744569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10/31/2023</a:t>
            </a:fld>
            <a:endParaRPr lang="en-US"/>
          </a:p>
        </p:txBody>
      </p:sp>
    </p:spTree>
    <p:extLst>
      <p:ext uri="{BB962C8B-B14F-4D97-AF65-F5344CB8AC3E}">
        <p14:creationId xmlns:p14="http://schemas.microsoft.com/office/powerpoint/2010/main" val="220846078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78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Tree>
    <p:extLst>
      <p:ext uri="{BB962C8B-B14F-4D97-AF65-F5344CB8AC3E}">
        <p14:creationId xmlns:p14="http://schemas.microsoft.com/office/powerpoint/2010/main" val="171550638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Tree>
    <p:extLst>
      <p:ext uri="{BB962C8B-B14F-4D97-AF65-F5344CB8AC3E}">
        <p14:creationId xmlns:p14="http://schemas.microsoft.com/office/powerpoint/2010/main" val="235777855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Tree>
    <p:extLst>
      <p:ext uri="{BB962C8B-B14F-4D97-AF65-F5344CB8AC3E}">
        <p14:creationId xmlns:p14="http://schemas.microsoft.com/office/powerpoint/2010/main" val="364470587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10/31/2023</a:t>
            </a:fld>
            <a:endParaRPr lang="en-US"/>
          </a:p>
        </p:txBody>
      </p:sp>
    </p:spTree>
    <p:extLst>
      <p:ext uri="{BB962C8B-B14F-4D97-AF65-F5344CB8AC3E}">
        <p14:creationId xmlns:p14="http://schemas.microsoft.com/office/powerpoint/2010/main" val="1185896171"/>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10/31/2023</a:t>
            </a:fld>
            <a:endParaRPr lang="en-US"/>
          </a:p>
        </p:txBody>
      </p:sp>
    </p:spTree>
    <p:extLst>
      <p:ext uri="{BB962C8B-B14F-4D97-AF65-F5344CB8AC3E}">
        <p14:creationId xmlns:p14="http://schemas.microsoft.com/office/powerpoint/2010/main" val="23320819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198785718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10/31/2023</a:t>
            </a:fld>
            <a:endParaRPr lang="en-US"/>
          </a:p>
        </p:txBody>
      </p:sp>
    </p:spTree>
    <p:extLst>
      <p:ext uri="{BB962C8B-B14F-4D97-AF65-F5344CB8AC3E}">
        <p14:creationId xmlns:p14="http://schemas.microsoft.com/office/powerpoint/2010/main" val="151727043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477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13377174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746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10/31/2023</a:t>
            </a:fld>
            <a:endParaRPr lang="en-US"/>
          </a:p>
        </p:txBody>
      </p:sp>
    </p:spTree>
    <p:extLst>
      <p:ext uri="{BB962C8B-B14F-4D97-AF65-F5344CB8AC3E}">
        <p14:creationId xmlns:p14="http://schemas.microsoft.com/office/powerpoint/2010/main" val="41085015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10/31/2023</a:t>
            </a:fld>
            <a:endParaRPr lang="en-US"/>
          </a:p>
        </p:txBody>
      </p:sp>
    </p:spTree>
    <p:extLst>
      <p:ext uri="{BB962C8B-B14F-4D97-AF65-F5344CB8AC3E}">
        <p14:creationId xmlns:p14="http://schemas.microsoft.com/office/powerpoint/2010/main" val="149095895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10/31/2023</a:t>
            </a:fld>
            <a:endParaRPr lang="en-US"/>
          </a:p>
        </p:txBody>
      </p:sp>
    </p:spTree>
    <p:extLst>
      <p:ext uri="{BB962C8B-B14F-4D97-AF65-F5344CB8AC3E}">
        <p14:creationId xmlns:p14="http://schemas.microsoft.com/office/powerpoint/2010/main" val="8345937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10/31/2023</a:t>
            </a:fld>
            <a:endParaRPr lang="en-US"/>
          </a:p>
        </p:txBody>
      </p:sp>
    </p:spTree>
    <p:extLst>
      <p:ext uri="{BB962C8B-B14F-4D97-AF65-F5344CB8AC3E}">
        <p14:creationId xmlns:p14="http://schemas.microsoft.com/office/powerpoint/2010/main" val="197998960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10/31/2023</a:t>
            </a:fld>
            <a:endParaRPr lang="en-US"/>
          </a:p>
        </p:txBody>
      </p:sp>
    </p:spTree>
    <p:extLst>
      <p:ext uri="{BB962C8B-B14F-4D97-AF65-F5344CB8AC3E}">
        <p14:creationId xmlns:p14="http://schemas.microsoft.com/office/powerpoint/2010/main" val="63249919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10/31/2023</a:t>
            </a:fld>
            <a:endParaRPr lang="en-US"/>
          </a:p>
        </p:txBody>
      </p:sp>
    </p:spTree>
    <p:extLst>
      <p:ext uri="{BB962C8B-B14F-4D97-AF65-F5344CB8AC3E}">
        <p14:creationId xmlns:p14="http://schemas.microsoft.com/office/powerpoint/2010/main" val="321525019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2931890826"/>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10/31/2023</a:t>
            </a:fld>
            <a:endParaRPr lang="en-US"/>
          </a:p>
        </p:txBody>
      </p:sp>
    </p:spTree>
    <p:extLst>
      <p:ext uri="{BB962C8B-B14F-4D97-AF65-F5344CB8AC3E}">
        <p14:creationId xmlns:p14="http://schemas.microsoft.com/office/powerpoint/2010/main" val="188683412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7" name="Text Placeholder 40"/>
          <p:cNvSpPr>
            <a:spLocks noGrp="1"/>
          </p:cNvSpPr>
          <p:nvPr>
            <p:ph type="body" sz="quarter" idx="15" hasCustomPrompt="1"/>
          </p:nvPr>
        </p:nvSpPr>
        <p:spPr>
          <a:xfrm>
            <a:off x="10363200" y="1148612"/>
            <a:ext cx="1524000" cy="381000"/>
          </a:xfrm>
          <a:prstGeom prst="rect">
            <a:avLst/>
          </a:prstGeom>
        </p:spPr>
        <p:txBody>
          <a:bodyPr anchor="ctr"/>
          <a:lstStyle>
            <a:lvl1pPr marL="0" indent="0">
              <a:buNone/>
              <a:defRPr sz="1200" i="1"/>
            </a:lvl1pPr>
          </a:lstStyle>
          <a:p>
            <a:pPr lvl="0"/>
            <a:r>
              <a:rPr lang="en-US"/>
              <a:t>Add Time</a:t>
            </a:r>
          </a:p>
        </p:txBody>
      </p:sp>
      <p:grpSp>
        <p:nvGrpSpPr>
          <p:cNvPr id="8" name="Group 7"/>
          <p:cNvGrpSpPr/>
          <p:nvPr userDrawn="1"/>
        </p:nvGrpSpPr>
        <p:grpSpPr>
          <a:xfrm>
            <a:off x="9617817" y="1087112"/>
            <a:ext cx="672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8"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579691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2338562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3799487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83053769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53177883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16744296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310845481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84613517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10/31/2023</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195256920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theme" Target="../theme/theme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image" Target="../media/image2.sv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8" Type="http://schemas.openxmlformats.org/officeDocument/2006/relationships/slideLayout" Target="../slideLayouts/slideLayout50.xml"/><Relationship Id="rId51"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image" Target="../media/image1.png"/><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theme" Target="../theme/theme3.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image" Target="../media/image2.svg"/><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10/31/2023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227403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10/31/2023</a:t>
            </a:fld>
            <a:endParaRPr lang="en-US"/>
          </a:p>
        </p:txBody>
      </p:sp>
    </p:spTree>
    <p:extLst>
      <p:ext uri="{BB962C8B-B14F-4D97-AF65-F5344CB8AC3E}">
        <p14:creationId xmlns:p14="http://schemas.microsoft.com/office/powerpoint/2010/main" val="28025008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91" r:id="rId49"/>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10/31/2023</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1775960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 id="2147483786" r:id="rId33"/>
    <p:sldLayoutId id="2147483787" r:id="rId34"/>
    <p:sldLayoutId id="2147483788" r:id="rId35"/>
    <p:sldLayoutId id="2147483789" r:id="rId36"/>
    <p:sldLayoutId id="2147483790"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56.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5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hyperlink" Target="mailto:laylabahramijovein@optum.com" TargetMode="Externa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0.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info.optum.co.uk/evaluation-toolkit" TargetMode="Externa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D35271-1580-4975-BB9A-C93D3A041FBF}"/>
              </a:ext>
            </a:extLst>
          </p:cNvPr>
          <p:cNvSpPr>
            <a:spLocks noGrp="1"/>
          </p:cNvSpPr>
          <p:nvPr>
            <p:ph type="body" sz="quarter" idx="10"/>
          </p:nvPr>
        </p:nvSpPr>
        <p:spPr>
          <a:xfrm>
            <a:off x="463462" y="4635651"/>
            <a:ext cx="4709160" cy="553998"/>
          </a:xfrm>
        </p:spPr>
        <p:txBody>
          <a:bodyPr/>
          <a:lstStyle/>
          <a:p>
            <a:endParaRPr lang="en-US"/>
          </a:p>
          <a:p>
            <a:endParaRPr lang="en-US"/>
          </a:p>
        </p:txBody>
      </p:sp>
      <p:sp>
        <p:nvSpPr>
          <p:cNvPr id="4" name="Title 3">
            <a:extLst>
              <a:ext uri="{FF2B5EF4-FFF2-40B4-BE49-F238E27FC236}">
                <a16:creationId xmlns:a16="http://schemas.microsoft.com/office/drawing/2014/main" id="{ABC0982C-2118-4A1A-8224-B7E36B5D8471}"/>
              </a:ext>
            </a:extLst>
          </p:cNvPr>
          <p:cNvSpPr>
            <a:spLocks noGrp="1"/>
          </p:cNvSpPr>
          <p:nvPr>
            <p:ph type="title"/>
          </p:nvPr>
        </p:nvSpPr>
        <p:spPr>
          <a:xfrm>
            <a:off x="444775" y="1993007"/>
            <a:ext cx="4607648" cy="3046988"/>
          </a:xfrm>
        </p:spPr>
        <p:txBody>
          <a:bodyPr/>
          <a:lstStyle/>
          <a:p>
            <a:r>
              <a:rPr lang="en-US" sz="4400"/>
              <a:t>The Evaluation Toolkit and Introduction to the Programme of Support</a:t>
            </a:r>
          </a:p>
        </p:txBody>
      </p:sp>
      <p:sp>
        <p:nvSpPr>
          <p:cNvPr id="6" name="Text Placeholder 5">
            <a:extLst>
              <a:ext uri="{FF2B5EF4-FFF2-40B4-BE49-F238E27FC236}">
                <a16:creationId xmlns:a16="http://schemas.microsoft.com/office/drawing/2014/main" id="{91183A3F-4321-4206-933F-5EC1EDE9418F}"/>
              </a:ext>
            </a:extLst>
          </p:cNvPr>
          <p:cNvSpPr>
            <a:spLocks noGrp="1"/>
          </p:cNvSpPr>
          <p:nvPr>
            <p:ph type="body" sz="quarter" idx="11"/>
          </p:nvPr>
        </p:nvSpPr>
        <p:spPr>
          <a:xfrm>
            <a:off x="463462" y="6197353"/>
            <a:ext cx="4709160" cy="215444"/>
          </a:xfrm>
        </p:spPr>
        <p:txBody>
          <a:bodyPr/>
          <a:lstStyle/>
          <a:p>
            <a:r>
              <a:rPr lang="en-GB"/>
              <a:t>31</a:t>
            </a:r>
            <a:r>
              <a:rPr lang="en-GB" baseline="30000"/>
              <a:t>st</a:t>
            </a:r>
            <a:r>
              <a:rPr lang="en-GB"/>
              <a:t> October 2023</a:t>
            </a:r>
            <a:endParaRPr lang="en-US"/>
          </a:p>
        </p:txBody>
      </p:sp>
    </p:spTree>
    <p:extLst>
      <p:ext uri="{BB962C8B-B14F-4D97-AF65-F5344CB8AC3E}">
        <p14:creationId xmlns:p14="http://schemas.microsoft.com/office/powerpoint/2010/main" val="172547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22E6F-380A-482D-B709-47FD28C08653}"/>
              </a:ext>
            </a:extLst>
          </p:cNvPr>
          <p:cNvSpPr>
            <a:spLocks noGrp="1"/>
          </p:cNvSpPr>
          <p:nvPr>
            <p:ph type="title"/>
          </p:nvPr>
        </p:nvSpPr>
        <p:spPr>
          <a:xfrm>
            <a:off x="694182" y="826727"/>
            <a:ext cx="9601200" cy="304699"/>
          </a:xfrm>
        </p:spPr>
        <p:txBody>
          <a:bodyPr/>
          <a:lstStyle/>
          <a:p>
            <a:r>
              <a:rPr lang="en-US"/>
              <a:t>Welcome</a:t>
            </a:r>
          </a:p>
        </p:txBody>
      </p:sp>
      <p:pic>
        <p:nvPicPr>
          <p:cNvPr id="6" name="Graphic 5">
            <a:extLst>
              <a:ext uri="{FF2B5EF4-FFF2-40B4-BE49-F238E27FC236}">
                <a16:creationId xmlns:a16="http://schemas.microsoft.com/office/drawing/2014/main" id="{243ADC2F-CFBD-8706-46E1-A430F25D1A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182" y="6450021"/>
            <a:ext cx="769079" cy="221599"/>
          </a:xfrm>
          <a:prstGeom prst="rect">
            <a:avLst/>
          </a:prstGeom>
        </p:spPr>
      </p:pic>
      <p:sp>
        <p:nvSpPr>
          <p:cNvPr id="24" name="TextBox 23">
            <a:extLst>
              <a:ext uri="{FF2B5EF4-FFF2-40B4-BE49-F238E27FC236}">
                <a16:creationId xmlns:a16="http://schemas.microsoft.com/office/drawing/2014/main" id="{E6079A35-0EEF-6D80-A418-207C2085D6F0}"/>
              </a:ext>
            </a:extLst>
          </p:cNvPr>
          <p:cNvSpPr txBox="1"/>
          <p:nvPr/>
        </p:nvSpPr>
        <p:spPr bwMode="gray">
          <a:xfrm>
            <a:off x="694182" y="1462400"/>
            <a:ext cx="5010582" cy="4524315"/>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This toolkit has been created to help you to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plan and design evaluation of a service or intervention. It was not designed to support activities like identification of improvement opportunities or service/intervention planning, design and implementation. The toolkit might be particularly useful for people involved in service evaluation including community and voluntary sector staff, frontline health and care professionals, analysts, commissioners and managers.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toolkit is designed to be interactive and is made up of sections that describe aspects of evaluation and questions you might need to think about to complete your evaluation.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You can also use the tabs at the top of each page to navigate to the section </a:t>
            </a:r>
            <a:b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you want.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The next page shows how these sections should work in order when you are planning and implementing an evaluation.</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 </a:t>
            </a:r>
          </a:p>
          <a:p>
            <a:pPr marL="444500" marR="0" lvl="0" indent="-255588"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Use the guide button to take you to additional information about a subject</a:t>
            </a:r>
          </a:p>
          <a:p>
            <a:pPr marL="444500" marR="0" lvl="0" indent="-255588"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Use the back arrow to return to where you were before</a:t>
            </a:r>
          </a:p>
          <a:p>
            <a:pPr marL="444500" marR="0" lvl="0" indent="-255588"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Use the forward arrow to navigate forward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to the next page</a:t>
            </a:r>
          </a:p>
          <a:p>
            <a:pPr marL="444500" marR="0" lvl="0" indent="-255588"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Use the home button to return to this page</a:t>
            </a:r>
          </a:p>
          <a:p>
            <a:pPr marL="444500" marR="0" lvl="0" indent="-255588"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Terms are explained in the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hlinkClick r:id="" action="ppaction://noaction"/>
              </a:rPr>
              <a:t>Glossary</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 and there is a Resources tab above for further information and useful tools. </a:t>
            </a:r>
            <a:endParaRPr kumimoji="0" lang="en-US" sz="1100" b="0" i="0" u="none" strike="noStrike" kern="1200" cap="none" spc="0" normalizeH="0" baseline="0" noProof="0">
              <a:ln>
                <a:noFill/>
              </a:ln>
              <a:solidFill>
                <a:srgbClr val="4B4D4F"/>
              </a:solidFill>
              <a:effectLst/>
              <a:highlight>
                <a:srgbClr val="FFFF00"/>
              </a:highligh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D542E0E0-CEC4-94CA-9D7D-E1D36ED43BDC}"/>
              </a:ext>
            </a:extLst>
          </p:cNvPr>
          <p:cNvSpPr txBox="1"/>
          <p:nvPr/>
        </p:nvSpPr>
        <p:spPr bwMode="gray">
          <a:xfrm>
            <a:off x="6487238" y="1462400"/>
            <a:ext cx="5120931" cy="444737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Why evaluate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Helping you to think about why evaluation is important and what questions you are trying to answer when you evaluate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Measures</a:t>
            </a:r>
            <a:endParaRPr kumimoji="0" lang="en-GB" sz="14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More details on outcomes, measures and resources to help you collect information that will help you answer your evaluation questions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Things to think about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Questions to ask yourself before you begin to design an evaluation and resources to help you think through how to answer each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Design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How to go about designing the best possible evaluation to answer your questions with resources to help you in the design and planning stage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Analysis</a:t>
            </a:r>
            <a:endParaRPr kumimoji="0" lang="en-GB" sz="14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Considerations and resources to support your thinking about analysis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Conclusions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Drawing conclusions from your evaluation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2677"/>
                </a:solidFill>
                <a:effectLst/>
                <a:uLnTx/>
                <a:uFillTx/>
                <a:latin typeface="Arial" panose="020B0604020202020204"/>
                <a:ea typeface="+mn-ea"/>
                <a:cs typeface="+mn-cs"/>
              </a:rPr>
              <a:t>Resources</a:t>
            </a:r>
            <a:endParaRPr kumimoji="0" lang="en-GB" sz="14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Further resources to support your evaluation</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nvGrpSpPr>
          <p:cNvPr id="40" name="Group 39">
            <a:extLst>
              <a:ext uri="{FF2B5EF4-FFF2-40B4-BE49-F238E27FC236}">
                <a16:creationId xmlns:a16="http://schemas.microsoft.com/office/drawing/2014/main" id="{BDFE02F1-98A0-0D42-9BA1-5AB70554C148}"/>
              </a:ext>
            </a:extLst>
          </p:cNvPr>
          <p:cNvGrpSpPr/>
          <p:nvPr/>
        </p:nvGrpSpPr>
        <p:grpSpPr>
          <a:xfrm>
            <a:off x="693040" y="4365041"/>
            <a:ext cx="295764" cy="292598"/>
            <a:chOff x="4213013" y="5734097"/>
            <a:chExt cx="295764" cy="292598"/>
          </a:xfrm>
        </p:grpSpPr>
        <p:sp>
          <p:nvSpPr>
            <p:cNvPr id="33" name="Freeform 32">
              <a:hlinkClick r:id="" action="ppaction://hlinkshowjump?jump=lastslideviewed"/>
              <a:extLst>
                <a:ext uri="{FF2B5EF4-FFF2-40B4-BE49-F238E27FC236}">
                  <a16:creationId xmlns:a16="http://schemas.microsoft.com/office/drawing/2014/main" id="{497E230E-A9CE-4325-4A6F-30995E1CC332}"/>
                </a:ext>
              </a:extLst>
            </p:cNvPr>
            <p:cNvSpPr/>
            <p:nvPr/>
          </p:nvSpPr>
          <p:spPr>
            <a:xfrm>
              <a:off x="4213013" y="5734097"/>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solidFill>
              <a:schemeClr val="bg1"/>
            </a:solidFill>
            <a:ln w="12700" cap="flat">
              <a:solidFill>
                <a:schemeClr val="accent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34" name="Freeform 33">
              <a:extLst>
                <a:ext uri="{FF2B5EF4-FFF2-40B4-BE49-F238E27FC236}">
                  <a16:creationId xmlns:a16="http://schemas.microsoft.com/office/drawing/2014/main" id="{393EB9F1-E3A1-A740-2A78-E99626CEC9AA}"/>
                </a:ext>
              </a:extLst>
            </p:cNvPr>
            <p:cNvSpPr/>
            <p:nvPr/>
          </p:nvSpPr>
          <p:spPr>
            <a:xfrm>
              <a:off x="4304143" y="5814626"/>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grpSp>
        <p:nvGrpSpPr>
          <p:cNvPr id="41" name="Group 40">
            <a:extLst>
              <a:ext uri="{FF2B5EF4-FFF2-40B4-BE49-F238E27FC236}">
                <a16:creationId xmlns:a16="http://schemas.microsoft.com/office/drawing/2014/main" id="{211884D7-B6E9-D3D5-E7AB-4971DB070731}"/>
              </a:ext>
            </a:extLst>
          </p:cNvPr>
          <p:cNvGrpSpPr/>
          <p:nvPr/>
        </p:nvGrpSpPr>
        <p:grpSpPr>
          <a:xfrm>
            <a:off x="701422" y="4772538"/>
            <a:ext cx="295764" cy="292599"/>
            <a:chOff x="5054861" y="5734097"/>
            <a:chExt cx="295764" cy="292599"/>
          </a:xfrm>
        </p:grpSpPr>
        <p:sp>
          <p:nvSpPr>
            <p:cNvPr id="35" name="Freeform 34">
              <a:hlinkClick r:id="" action="ppaction://hlinkshowjump?jump=nextslide"/>
              <a:extLst>
                <a:ext uri="{FF2B5EF4-FFF2-40B4-BE49-F238E27FC236}">
                  <a16:creationId xmlns:a16="http://schemas.microsoft.com/office/drawing/2014/main" id="{D6FD3D20-19D0-6A0C-5380-8FAB12E83CAF}"/>
                </a:ext>
              </a:extLst>
            </p:cNvPr>
            <p:cNvSpPr/>
            <p:nvPr/>
          </p:nvSpPr>
          <p:spPr>
            <a:xfrm>
              <a:off x="5054861" y="573409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solidFill>
              <a:schemeClr val="bg1"/>
            </a:solidFill>
            <a:ln w="12700" cap="flat">
              <a:solidFill>
                <a:schemeClr val="accent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36" name="Freeform 35">
              <a:extLst>
                <a:ext uri="{FF2B5EF4-FFF2-40B4-BE49-F238E27FC236}">
                  <a16:creationId xmlns:a16="http://schemas.microsoft.com/office/drawing/2014/main" id="{79226848-6CF9-7D07-0AF6-F9948169ACD2}"/>
                </a:ext>
              </a:extLst>
            </p:cNvPr>
            <p:cNvSpPr/>
            <p:nvPr/>
          </p:nvSpPr>
          <p:spPr>
            <a:xfrm>
              <a:off x="5174498" y="5814627"/>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grpSp>
        <p:nvGrpSpPr>
          <p:cNvPr id="12" name="Group 11">
            <a:extLst>
              <a:ext uri="{FF2B5EF4-FFF2-40B4-BE49-F238E27FC236}">
                <a16:creationId xmlns:a16="http://schemas.microsoft.com/office/drawing/2014/main" id="{66925401-6952-CD6F-CC94-07427A6DD254}"/>
              </a:ext>
            </a:extLst>
          </p:cNvPr>
          <p:cNvGrpSpPr/>
          <p:nvPr/>
        </p:nvGrpSpPr>
        <p:grpSpPr>
          <a:xfrm>
            <a:off x="541625" y="4034067"/>
            <a:ext cx="551515" cy="162038"/>
            <a:chOff x="577742" y="5905623"/>
            <a:chExt cx="551515" cy="162038"/>
          </a:xfrm>
        </p:grpSpPr>
        <p:sp>
          <p:nvSpPr>
            <p:cNvPr id="4" name="Freeform 3">
              <a:hlinkClick r:id="" action="ppaction://hlinkshowjump?jump=nextslide"/>
              <a:extLst>
                <a:ext uri="{FF2B5EF4-FFF2-40B4-BE49-F238E27FC236}">
                  <a16:creationId xmlns:a16="http://schemas.microsoft.com/office/drawing/2014/main" id="{0C4B21FB-4161-3E34-3BD7-0096D1BD2394}"/>
                </a:ext>
              </a:extLst>
            </p:cNvPr>
            <p:cNvSpPr/>
            <p:nvPr userDrawn="1"/>
          </p:nvSpPr>
          <p:spPr bwMode="gray">
            <a:xfrm>
              <a:off x="577742" y="5905623"/>
              <a:ext cx="551515"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169DB68-D97C-024C-D5FE-471610C5DED0}"/>
                </a:ext>
              </a:extLst>
            </p:cNvPr>
            <p:cNvSpPr txBox="1"/>
            <p:nvPr/>
          </p:nvSpPr>
          <p:spPr bwMode="gray">
            <a:xfrm>
              <a:off x="606654" y="5915216"/>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Guide</a:t>
              </a:r>
            </a:p>
          </p:txBody>
        </p:sp>
      </p:grpSp>
      <p:grpSp>
        <p:nvGrpSpPr>
          <p:cNvPr id="13" name="Group 12">
            <a:extLst>
              <a:ext uri="{FF2B5EF4-FFF2-40B4-BE49-F238E27FC236}">
                <a16:creationId xmlns:a16="http://schemas.microsoft.com/office/drawing/2014/main" id="{8AA3AD7B-3FB0-11F4-6800-AD162E8F1792}"/>
              </a:ext>
            </a:extLst>
          </p:cNvPr>
          <p:cNvGrpSpPr/>
          <p:nvPr/>
        </p:nvGrpSpPr>
        <p:grpSpPr>
          <a:xfrm>
            <a:off x="524048" y="5674653"/>
            <a:ext cx="554673" cy="162038"/>
            <a:chOff x="574585" y="5685302"/>
            <a:chExt cx="554673" cy="162038"/>
          </a:xfrm>
        </p:grpSpPr>
        <p:sp>
          <p:nvSpPr>
            <p:cNvPr id="10" name="Freeform 9">
              <a:hlinkClick r:id="" action="ppaction://hlinkshowjump?jump=nextslide"/>
              <a:extLst>
                <a:ext uri="{FF2B5EF4-FFF2-40B4-BE49-F238E27FC236}">
                  <a16:creationId xmlns:a16="http://schemas.microsoft.com/office/drawing/2014/main" id="{143FAF87-4AFD-4811-2A2C-FA9C86FAB157}"/>
                </a:ext>
              </a:extLst>
            </p:cNvPr>
            <p:cNvSpPr/>
            <p:nvPr/>
          </p:nvSpPr>
          <p:spPr bwMode="gray">
            <a:xfrm>
              <a:off x="574585" y="5685302"/>
              <a:ext cx="554673" cy="162038"/>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08CB6F02-9188-4CE6-2093-308727A76885}"/>
                </a:ext>
              </a:extLst>
            </p:cNvPr>
            <p:cNvSpPr txBox="1"/>
            <p:nvPr/>
          </p:nvSpPr>
          <p:spPr bwMode="gray">
            <a:xfrm>
              <a:off x="606654" y="5694542"/>
              <a:ext cx="500290" cy="138499"/>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t>Glossary</a:t>
              </a:r>
            </a:p>
          </p:txBody>
        </p:sp>
      </p:grpSp>
      <p:grpSp>
        <p:nvGrpSpPr>
          <p:cNvPr id="9" name="Group 8">
            <a:extLst>
              <a:ext uri="{FF2B5EF4-FFF2-40B4-BE49-F238E27FC236}">
                <a16:creationId xmlns:a16="http://schemas.microsoft.com/office/drawing/2014/main" id="{CE2767D8-FA50-78D6-0DAB-F6341A373B43}"/>
              </a:ext>
            </a:extLst>
          </p:cNvPr>
          <p:cNvGrpSpPr/>
          <p:nvPr/>
        </p:nvGrpSpPr>
        <p:grpSpPr>
          <a:xfrm>
            <a:off x="693040" y="5147267"/>
            <a:ext cx="295764" cy="292599"/>
            <a:chOff x="3946479" y="5174233"/>
            <a:chExt cx="295764" cy="292599"/>
          </a:xfrm>
        </p:grpSpPr>
        <p:sp>
          <p:nvSpPr>
            <p:cNvPr id="2" name="Freeform 39">
              <a:extLst>
                <a:ext uri="{FF2B5EF4-FFF2-40B4-BE49-F238E27FC236}">
                  <a16:creationId xmlns:a16="http://schemas.microsoft.com/office/drawing/2014/main" id="{43F5FCF4-895C-2107-3DEC-9AB94B3DDE79}"/>
                </a:ext>
              </a:extLst>
            </p:cNvPr>
            <p:cNvSpPr/>
            <p:nvPr/>
          </p:nvSpPr>
          <p:spPr>
            <a:xfrm>
              <a:off x="3946479" y="5174233"/>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solidFill>
              <a:schemeClr val="bg1"/>
            </a:solidFill>
            <a:ln w="12700" cap="flat">
              <a:solidFill>
                <a:schemeClr val="accent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 name="Freeform 40">
              <a:hlinkClick r:id="rId4" action="ppaction://hlinksldjump"/>
              <a:extLst>
                <a:ext uri="{FF2B5EF4-FFF2-40B4-BE49-F238E27FC236}">
                  <a16:creationId xmlns:a16="http://schemas.microsoft.com/office/drawing/2014/main" id="{B5C7592E-9537-7CEA-4427-8B2D5CC69EAE}"/>
                </a:ext>
              </a:extLst>
            </p:cNvPr>
            <p:cNvSpPr/>
            <p:nvPr/>
          </p:nvSpPr>
          <p:spPr>
            <a:xfrm>
              <a:off x="4023498" y="5241453"/>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40742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6A1BC21-9110-8DB5-7EB7-2CA1C7102899}"/>
              </a:ext>
            </a:extLst>
          </p:cNvPr>
          <p:cNvSpPr>
            <a:spLocks noGrp="1"/>
          </p:cNvSpPr>
          <p:nvPr>
            <p:ph type="title"/>
          </p:nvPr>
        </p:nvSpPr>
        <p:spPr/>
        <p:txBody>
          <a:bodyPr/>
          <a:lstStyle/>
          <a:p>
            <a:r>
              <a:rPr lang="en-US"/>
              <a:t>Navigating the toolkit</a:t>
            </a:r>
          </a:p>
        </p:txBody>
      </p:sp>
      <p:sp>
        <p:nvSpPr>
          <p:cNvPr id="24" name="TextBox 23">
            <a:extLst>
              <a:ext uri="{FF2B5EF4-FFF2-40B4-BE49-F238E27FC236}">
                <a16:creationId xmlns:a16="http://schemas.microsoft.com/office/drawing/2014/main" id="{5DEAB0AB-54B2-B5ED-483A-3BEF23721950}"/>
              </a:ext>
            </a:extLst>
          </p:cNvPr>
          <p:cNvSpPr txBox="1"/>
          <p:nvPr/>
        </p:nvSpPr>
        <p:spPr bwMode="gray">
          <a:xfrm>
            <a:off x="880689" y="2736557"/>
            <a:ext cx="1894115" cy="661720"/>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Start with Why</a:t>
            </a:r>
            <a:endParaRPr kumimoji="0" lang="en-150" sz="1600" b="1"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Why are you evaluating? What do you hope to show? </a:t>
            </a:r>
            <a:endParaRPr kumimoji="0" lang="en-150"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nvGrpSpPr>
          <p:cNvPr id="38" name="Group 37">
            <a:extLst>
              <a:ext uri="{FF2B5EF4-FFF2-40B4-BE49-F238E27FC236}">
                <a16:creationId xmlns:a16="http://schemas.microsoft.com/office/drawing/2014/main" id="{8A552BD6-9AC9-7B39-14ED-149E3F564374}"/>
              </a:ext>
            </a:extLst>
          </p:cNvPr>
          <p:cNvGrpSpPr/>
          <p:nvPr/>
        </p:nvGrpSpPr>
        <p:grpSpPr>
          <a:xfrm>
            <a:off x="880689" y="1831562"/>
            <a:ext cx="725023" cy="725023"/>
            <a:chOff x="457199" y="1923189"/>
            <a:chExt cx="725023" cy="725023"/>
          </a:xfrm>
          <a:solidFill>
            <a:srgbClr val="FCF9F4"/>
          </a:solidFill>
        </p:grpSpPr>
        <p:sp>
          <p:nvSpPr>
            <p:cNvPr id="26" name="Oval 25">
              <a:extLst>
                <a:ext uri="{FF2B5EF4-FFF2-40B4-BE49-F238E27FC236}">
                  <a16:creationId xmlns:a16="http://schemas.microsoft.com/office/drawing/2014/main" id="{71B0F231-D014-07A7-4C78-1C936352DD41}"/>
                </a:ext>
              </a:extLst>
            </p:cNvPr>
            <p:cNvSpPr/>
            <p:nvPr/>
          </p:nvSpPr>
          <p:spPr bwMode="gray">
            <a:xfrm>
              <a:off x="457199" y="1923189"/>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B6FFFE38-1DED-E9B3-42F6-098886F48E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82832" y="2048822"/>
              <a:ext cx="473757" cy="473757"/>
            </a:xfrm>
            <a:prstGeom prst="rect">
              <a:avLst/>
            </a:prstGeom>
            <a:grpFill/>
          </p:spPr>
        </p:pic>
      </p:grpSp>
      <p:sp>
        <p:nvSpPr>
          <p:cNvPr id="27" name="TextBox 26">
            <a:extLst>
              <a:ext uri="{FF2B5EF4-FFF2-40B4-BE49-F238E27FC236}">
                <a16:creationId xmlns:a16="http://schemas.microsoft.com/office/drawing/2014/main" id="{E84F381A-A8F4-00B7-A9C7-003B86F3CF80}"/>
              </a:ext>
            </a:extLst>
          </p:cNvPr>
          <p:cNvSpPr txBox="1"/>
          <p:nvPr/>
        </p:nvSpPr>
        <p:spPr bwMode="gray">
          <a:xfrm>
            <a:off x="3849365" y="2736557"/>
            <a:ext cx="1672278" cy="661720"/>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Measures</a:t>
            </a:r>
            <a:r>
              <a:rPr kumimoji="0" lang="en-150" sz="1600" b="1" i="0" u="none" strike="noStrike" kern="1200" cap="none" spc="0" normalizeH="0" baseline="0" noProof="0">
                <a:ln>
                  <a:noFill/>
                </a:ln>
                <a:solidFill>
                  <a:srgbClr val="002677"/>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What data do you have and what do you need?</a:t>
            </a:r>
            <a:endParaRPr kumimoji="0" lang="en-150"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nvGrpSpPr>
          <p:cNvPr id="30" name="Group 29">
            <a:extLst>
              <a:ext uri="{FF2B5EF4-FFF2-40B4-BE49-F238E27FC236}">
                <a16:creationId xmlns:a16="http://schemas.microsoft.com/office/drawing/2014/main" id="{2F8A3E7B-2C47-381A-FB7E-B52C41FDAA5C}"/>
              </a:ext>
            </a:extLst>
          </p:cNvPr>
          <p:cNvGrpSpPr/>
          <p:nvPr/>
        </p:nvGrpSpPr>
        <p:grpSpPr>
          <a:xfrm>
            <a:off x="3823143" y="1831561"/>
            <a:ext cx="725023" cy="725023"/>
            <a:chOff x="4160332" y="1956396"/>
            <a:chExt cx="725023" cy="725023"/>
          </a:xfrm>
          <a:solidFill>
            <a:srgbClr val="FCF9F4"/>
          </a:solidFill>
        </p:grpSpPr>
        <p:sp>
          <p:nvSpPr>
            <p:cNvPr id="29" name="Oval 28">
              <a:extLst>
                <a:ext uri="{FF2B5EF4-FFF2-40B4-BE49-F238E27FC236}">
                  <a16:creationId xmlns:a16="http://schemas.microsoft.com/office/drawing/2014/main" id="{F6830B4F-8531-E3E9-AC74-51BA929A2FAB}"/>
                </a:ext>
              </a:extLst>
            </p:cNvPr>
            <p:cNvSpPr/>
            <p:nvPr/>
          </p:nvSpPr>
          <p:spPr bwMode="gray">
            <a:xfrm>
              <a:off x="4160332" y="195639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8" name="Picture 27">
              <a:extLst>
                <a:ext uri="{FF2B5EF4-FFF2-40B4-BE49-F238E27FC236}">
                  <a16:creationId xmlns:a16="http://schemas.microsoft.com/office/drawing/2014/main" id="{9345FB0D-7029-ACE1-610A-603466F08B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29929" y="2071818"/>
              <a:ext cx="609601" cy="609601"/>
            </a:xfrm>
            <a:prstGeom prst="rect">
              <a:avLst/>
            </a:prstGeom>
            <a:noFill/>
          </p:spPr>
        </p:pic>
      </p:grpSp>
      <p:sp>
        <p:nvSpPr>
          <p:cNvPr id="39" name="TextBox 38">
            <a:extLst>
              <a:ext uri="{FF2B5EF4-FFF2-40B4-BE49-F238E27FC236}">
                <a16:creationId xmlns:a16="http://schemas.microsoft.com/office/drawing/2014/main" id="{7AEAFE11-49A4-4EF9-3F13-ECB18FB8F437}"/>
              </a:ext>
            </a:extLst>
          </p:cNvPr>
          <p:cNvSpPr txBox="1"/>
          <p:nvPr/>
        </p:nvSpPr>
        <p:spPr bwMode="gray">
          <a:xfrm>
            <a:off x="6670358" y="2736558"/>
            <a:ext cx="2158708" cy="661720"/>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Things to think about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What other considerations go into evaluation design?</a:t>
            </a:r>
            <a:endParaRPr kumimoji="0" lang="en-150"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99F0569B-6D23-DE7D-2D89-DE18527FE194}"/>
              </a:ext>
            </a:extLst>
          </p:cNvPr>
          <p:cNvSpPr txBox="1"/>
          <p:nvPr/>
        </p:nvSpPr>
        <p:spPr bwMode="gray">
          <a:xfrm>
            <a:off x="9903627" y="2736556"/>
            <a:ext cx="1575011" cy="661720"/>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Design</a:t>
            </a:r>
            <a:endParaRPr kumimoji="0" lang="en-150" sz="1600" b="1"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Best possible design of your evaluation</a:t>
            </a:r>
            <a:endParaRPr kumimoji="0" lang="en-150"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001ED480-4AEC-3415-34F6-48513CC4260C}"/>
              </a:ext>
            </a:extLst>
          </p:cNvPr>
          <p:cNvSpPr/>
          <p:nvPr/>
        </p:nvSpPr>
        <p:spPr bwMode="gray">
          <a:xfrm>
            <a:off x="9846563" y="1831561"/>
            <a:ext cx="725023" cy="725023"/>
          </a:xfrm>
          <a:prstGeom prst="ellipse">
            <a:avLst/>
          </a:prstGeom>
          <a:solidFill>
            <a:srgbClr val="FC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9" name="Group 48">
            <a:extLst>
              <a:ext uri="{FF2B5EF4-FFF2-40B4-BE49-F238E27FC236}">
                <a16:creationId xmlns:a16="http://schemas.microsoft.com/office/drawing/2014/main" id="{B3A4A15E-42BA-513C-4257-4D74F2E10D16}"/>
              </a:ext>
            </a:extLst>
          </p:cNvPr>
          <p:cNvGrpSpPr/>
          <p:nvPr/>
        </p:nvGrpSpPr>
        <p:grpSpPr>
          <a:xfrm>
            <a:off x="6670358" y="1831562"/>
            <a:ext cx="725023" cy="725023"/>
            <a:chOff x="6765598" y="1846896"/>
            <a:chExt cx="725023" cy="725023"/>
          </a:xfrm>
          <a:solidFill>
            <a:srgbClr val="FCF9F4"/>
          </a:solidFill>
        </p:grpSpPr>
        <p:sp>
          <p:nvSpPr>
            <p:cNvPr id="41" name="Oval 40">
              <a:extLst>
                <a:ext uri="{FF2B5EF4-FFF2-40B4-BE49-F238E27FC236}">
                  <a16:creationId xmlns:a16="http://schemas.microsoft.com/office/drawing/2014/main" id="{069F10C8-448B-DC04-A759-7E7B4E1A588E}"/>
                </a:ext>
              </a:extLst>
            </p:cNvPr>
            <p:cNvSpPr/>
            <p:nvPr/>
          </p:nvSpPr>
          <p:spPr bwMode="gray">
            <a:xfrm>
              <a:off x="6765598" y="184689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7" name="Picture 46">
              <a:extLst>
                <a:ext uri="{FF2B5EF4-FFF2-40B4-BE49-F238E27FC236}">
                  <a16:creationId xmlns:a16="http://schemas.microsoft.com/office/drawing/2014/main" id="{CC8F8121-2A2B-0731-2B3B-45CA31F84C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891231" y="1972529"/>
              <a:ext cx="473757" cy="473757"/>
            </a:xfrm>
            <a:prstGeom prst="rect">
              <a:avLst/>
            </a:prstGeom>
            <a:grpFill/>
          </p:spPr>
        </p:pic>
      </p:grpSp>
      <p:pic>
        <p:nvPicPr>
          <p:cNvPr id="48" name="Picture 47">
            <a:extLst>
              <a:ext uri="{FF2B5EF4-FFF2-40B4-BE49-F238E27FC236}">
                <a16:creationId xmlns:a16="http://schemas.microsoft.com/office/drawing/2014/main" id="{FAF5120B-02E5-117A-E907-591C2D926C5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9955159" y="1940157"/>
            <a:ext cx="507831" cy="507831"/>
          </a:xfrm>
          <a:prstGeom prst="rect">
            <a:avLst/>
          </a:prstGeom>
        </p:spPr>
      </p:pic>
      <p:grpSp>
        <p:nvGrpSpPr>
          <p:cNvPr id="82" name="Group 81">
            <a:extLst>
              <a:ext uri="{FF2B5EF4-FFF2-40B4-BE49-F238E27FC236}">
                <a16:creationId xmlns:a16="http://schemas.microsoft.com/office/drawing/2014/main" id="{249F5A72-C87E-4B71-7801-373F0B1964A2}"/>
              </a:ext>
            </a:extLst>
          </p:cNvPr>
          <p:cNvGrpSpPr/>
          <p:nvPr/>
        </p:nvGrpSpPr>
        <p:grpSpPr>
          <a:xfrm>
            <a:off x="457197" y="1352197"/>
            <a:ext cx="2690493" cy="323189"/>
            <a:chOff x="457197" y="1352197"/>
            <a:chExt cx="2690493" cy="323189"/>
          </a:xfrm>
        </p:grpSpPr>
        <p:sp>
          <p:nvSpPr>
            <p:cNvPr id="78" name="Rectangle 77">
              <a:extLst>
                <a:ext uri="{FF2B5EF4-FFF2-40B4-BE49-F238E27FC236}">
                  <a16:creationId xmlns:a16="http://schemas.microsoft.com/office/drawing/2014/main" id="{EAB369BC-664B-B70A-759A-59475E770D56}"/>
                </a:ext>
              </a:extLst>
            </p:cNvPr>
            <p:cNvSpPr/>
            <p:nvPr/>
          </p:nvSpPr>
          <p:spPr bwMode="gray">
            <a:xfrm>
              <a:off x="457197" y="1352197"/>
              <a:ext cx="2690493" cy="323189"/>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919DD476-51F7-9075-64F0-26988D6A97C7}"/>
                </a:ext>
              </a:extLst>
            </p:cNvPr>
            <p:cNvSpPr txBox="1"/>
            <p:nvPr/>
          </p:nvSpPr>
          <p:spPr bwMode="gray">
            <a:xfrm>
              <a:off x="570134" y="1375292"/>
              <a:ext cx="2436237" cy="24622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Before you start (ideally)</a:t>
              </a:r>
              <a:endParaRPr kumimoji="0" lang="en-US" sz="1600" b="1" i="0" u="none" strike="noStrike" kern="1200" cap="none" spc="0" normalizeH="0" baseline="0" noProof="0">
                <a:ln>
                  <a:noFill/>
                </a:ln>
                <a:solidFill>
                  <a:srgbClr val="002677"/>
                </a:solidFill>
                <a:effectLst/>
                <a:uLnTx/>
                <a:uFillTx/>
                <a:latin typeface="Arial" panose="020B0604020202020204"/>
                <a:ea typeface="+mn-ea"/>
                <a:cs typeface="+mn-cs"/>
              </a:endParaRPr>
            </a:p>
          </p:txBody>
        </p:sp>
      </p:grpSp>
      <p:grpSp>
        <p:nvGrpSpPr>
          <p:cNvPr id="83" name="Group 82">
            <a:extLst>
              <a:ext uri="{FF2B5EF4-FFF2-40B4-BE49-F238E27FC236}">
                <a16:creationId xmlns:a16="http://schemas.microsoft.com/office/drawing/2014/main" id="{41D61A7A-6152-5845-5ED5-887D294C94B7}"/>
              </a:ext>
            </a:extLst>
          </p:cNvPr>
          <p:cNvGrpSpPr/>
          <p:nvPr/>
        </p:nvGrpSpPr>
        <p:grpSpPr>
          <a:xfrm>
            <a:off x="420385" y="3863209"/>
            <a:ext cx="2727306" cy="323189"/>
            <a:chOff x="420385" y="3958209"/>
            <a:chExt cx="2727306" cy="323189"/>
          </a:xfrm>
        </p:grpSpPr>
        <p:sp>
          <p:nvSpPr>
            <p:cNvPr id="80" name="Rectangle 79">
              <a:extLst>
                <a:ext uri="{FF2B5EF4-FFF2-40B4-BE49-F238E27FC236}">
                  <a16:creationId xmlns:a16="http://schemas.microsoft.com/office/drawing/2014/main" id="{5F765289-046C-0055-CAB8-B8269F5F1D4C}"/>
                </a:ext>
              </a:extLst>
            </p:cNvPr>
            <p:cNvSpPr/>
            <p:nvPr/>
          </p:nvSpPr>
          <p:spPr bwMode="gray">
            <a:xfrm>
              <a:off x="420385" y="3958209"/>
              <a:ext cx="2727305" cy="323189"/>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58F7896C-D857-3EC9-0A3D-7CD871B571E3}"/>
                </a:ext>
              </a:extLst>
            </p:cNvPr>
            <p:cNvSpPr txBox="1"/>
            <p:nvPr/>
          </p:nvSpPr>
          <p:spPr bwMode="gray">
            <a:xfrm>
              <a:off x="457199" y="3981304"/>
              <a:ext cx="2690492" cy="246221"/>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When you have some data </a:t>
              </a:r>
              <a:endParaRPr kumimoji="0" lang="en-US" sz="1600" b="1" i="0" u="none" strike="noStrike" kern="1200" cap="none" spc="0" normalizeH="0" baseline="0" noProof="0">
                <a:ln>
                  <a:noFill/>
                </a:ln>
                <a:solidFill>
                  <a:srgbClr val="002677"/>
                </a:solidFill>
                <a:effectLst/>
                <a:uLnTx/>
                <a:uFillTx/>
                <a:latin typeface="Arial" panose="020B0604020202020204"/>
                <a:ea typeface="+mn-ea"/>
                <a:cs typeface="+mn-cs"/>
              </a:endParaRPr>
            </a:p>
          </p:txBody>
        </p:sp>
      </p:grpSp>
      <p:sp>
        <p:nvSpPr>
          <p:cNvPr id="60" name="TextBox 59">
            <a:extLst>
              <a:ext uri="{FF2B5EF4-FFF2-40B4-BE49-F238E27FC236}">
                <a16:creationId xmlns:a16="http://schemas.microsoft.com/office/drawing/2014/main" id="{153468CF-FA9E-9023-5119-D31B2F1B410F}"/>
              </a:ext>
            </a:extLst>
          </p:cNvPr>
          <p:cNvSpPr txBox="1"/>
          <p:nvPr/>
        </p:nvSpPr>
        <p:spPr bwMode="gray">
          <a:xfrm>
            <a:off x="937753" y="5283102"/>
            <a:ext cx="1936076" cy="507831"/>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Analysis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Bringing together your data</a:t>
            </a:r>
            <a:endParaRPr kumimoji="0" lang="en-150"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nvGrpSpPr>
          <p:cNvPr id="63" name="Group 62">
            <a:extLst>
              <a:ext uri="{FF2B5EF4-FFF2-40B4-BE49-F238E27FC236}">
                <a16:creationId xmlns:a16="http://schemas.microsoft.com/office/drawing/2014/main" id="{F0B5DCC4-6504-DC3C-60A7-9E5FC7B501B0}"/>
              </a:ext>
            </a:extLst>
          </p:cNvPr>
          <p:cNvGrpSpPr/>
          <p:nvPr/>
        </p:nvGrpSpPr>
        <p:grpSpPr>
          <a:xfrm>
            <a:off x="880689" y="4387113"/>
            <a:ext cx="725023" cy="725023"/>
            <a:chOff x="880689" y="4369826"/>
            <a:chExt cx="725023" cy="725023"/>
          </a:xfrm>
          <a:solidFill>
            <a:srgbClr val="FCF9F4"/>
          </a:solidFill>
        </p:grpSpPr>
        <p:sp>
          <p:nvSpPr>
            <p:cNvPr id="61" name="Oval 60">
              <a:extLst>
                <a:ext uri="{FF2B5EF4-FFF2-40B4-BE49-F238E27FC236}">
                  <a16:creationId xmlns:a16="http://schemas.microsoft.com/office/drawing/2014/main" id="{ED509908-80E7-C21F-2DD6-1D2FD3B6BB99}"/>
                </a:ext>
              </a:extLst>
            </p:cNvPr>
            <p:cNvSpPr/>
            <p:nvPr/>
          </p:nvSpPr>
          <p:spPr bwMode="gray">
            <a:xfrm>
              <a:off x="880689" y="436982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2" name="Picture 61">
              <a:extLst>
                <a:ext uri="{FF2B5EF4-FFF2-40B4-BE49-F238E27FC236}">
                  <a16:creationId xmlns:a16="http://schemas.microsoft.com/office/drawing/2014/main" id="{AEED7EAA-7F32-76D1-2D56-CF83764AD69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1033902" y="4540792"/>
              <a:ext cx="383091" cy="383091"/>
            </a:xfrm>
            <a:prstGeom prst="rect">
              <a:avLst/>
            </a:prstGeom>
            <a:grpFill/>
          </p:spPr>
        </p:pic>
      </p:grpSp>
      <p:sp>
        <p:nvSpPr>
          <p:cNvPr id="67" name="TextBox 66">
            <a:extLst>
              <a:ext uri="{FF2B5EF4-FFF2-40B4-BE49-F238E27FC236}">
                <a16:creationId xmlns:a16="http://schemas.microsoft.com/office/drawing/2014/main" id="{FF9C602B-6DC7-8690-E9C4-D4EAE2E4608B}"/>
              </a:ext>
            </a:extLst>
          </p:cNvPr>
          <p:cNvSpPr txBox="1"/>
          <p:nvPr/>
        </p:nvSpPr>
        <p:spPr bwMode="gray">
          <a:xfrm>
            <a:off x="3903993" y="5283102"/>
            <a:ext cx="2886124" cy="507831"/>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Drawing conclusions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So what?</a:t>
            </a:r>
            <a:endParaRPr kumimoji="0" lang="en-150"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grpSp>
        <p:nvGrpSpPr>
          <p:cNvPr id="69" name="Group 68">
            <a:extLst>
              <a:ext uri="{FF2B5EF4-FFF2-40B4-BE49-F238E27FC236}">
                <a16:creationId xmlns:a16="http://schemas.microsoft.com/office/drawing/2014/main" id="{B48F8724-1A85-F8B8-AD23-14E37B24D411}"/>
              </a:ext>
            </a:extLst>
          </p:cNvPr>
          <p:cNvGrpSpPr/>
          <p:nvPr/>
        </p:nvGrpSpPr>
        <p:grpSpPr>
          <a:xfrm>
            <a:off x="3817269" y="4430264"/>
            <a:ext cx="725023" cy="725023"/>
            <a:chOff x="3823143" y="4369826"/>
            <a:chExt cx="725023" cy="725023"/>
          </a:xfrm>
          <a:solidFill>
            <a:srgbClr val="FCF9F4"/>
          </a:solidFill>
        </p:grpSpPr>
        <p:sp>
          <p:nvSpPr>
            <p:cNvPr id="65" name="Oval 64">
              <a:extLst>
                <a:ext uri="{FF2B5EF4-FFF2-40B4-BE49-F238E27FC236}">
                  <a16:creationId xmlns:a16="http://schemas.microsoft.com/office/drawing/2014/main" id="{99BCFE13-9C7B-C2EA-2B50-45EEA8C87858}"/>
                </a:ext>
              </a:extLst>
            </p:cNvPr>
            <p:cNvSpPr/>
            <p:nvPr/>
          </p:nvSpPr>
          <p:spPr bwMode="gray">
            <a:xfrm>
              <a:off x="3823143" y="436982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8" name="Picture 67">
              <a:extLst>
                <a:ext uri="{FF2B5EF4-FFF2-40B4-BE49-F238E27FC236}">
                  <a16:creationId xmlns:a16="http://schemas.microsoft.com/office/drawing/2014/main" id="{A5C42CDB-6212-28DB-3355-21EC56DA2D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3971074" y="4505871"/>
              <a:ext cx="452931" cy="452931"/>
            </a:xfrm>
            <a:prstGeom prst="rect">
              <a:avLst/>
            </a:prstGeom>
            <a:grpFill/>
          </p:spPr>
        </p:pic>
      </p:grpSp>
      <p:cxnSp>
        <p:nvCxnSpPr>
          <p:cNvPr id="3" name="Straight Arrow Connector 2">
            <a:extLst>
              <a:ext uri="{FF2B5EF4-FFF2-40B4-BE49-F238E27FC236}">
                <a16:creationId xmlns:a16="http://schemas.microsoft.com/office/drawing/2014/main" id="{A10EB8AC-3B54-9B61-3D72-2D2931344FF0}"/>
              </a:ext>
            </a:extLst>
          </p:cNvPr>
          <p:cNvCxnSpPr/>
          <p:nvPr/>
        </p:nvCxnSpPr>
        <p:spPr bwMode="gray">
          <a:xfrm>
            <a:off x="2774804" y="2430952"/>
            <a:ext cx="517036" cy="0"/>
          </a:xfrm>
          <a:prstGeom prst="straightConnector1">
            <a:avLst/>
          </a:prstGeom>
          <a:ln w="38100" cap="rnd">
            <a:solidFill>
              <a:schemeClr val="tx2"/>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4C75A36-1864-B72B-E4CD-3CE9858CED26}"/>
              </a:ext>
            </a:extLst>
          </p:cNvPr>
          <p:cNvCxnSpPr/>
          <p:nvPr/>
        </p:nvCxnSpPr>
        <p:spPr bwMode="gray">
          <a:xfrm>
            <a:off x="5578964" y="2419694"/>
            <a:ext cx="517036" cy="0"/>
          </a:xfrm>
          <a:prstGeom prst="straightConnector1">
            <a:avLst/>
          </a:prstGeom>
          <a:ln w="38100" cap="rnd">
            <a:solidFill>
              <a:schemeClr val="tx2"/>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C05985F-48A3-AD32-3AE5-1C769DC5FE84}"/>
              </a:ext>
            </a:extLst>
          </p:cNvPr>
          <p:cNvCxnSpPr/>
          <p:nvPr/>
        </p:nvCxnSpPr>
        <p:spPr bwMode="gray">
          <a:xfrm>
            <a:off x="8962244" y="2374146"/>
            <a:ext cx="517036" cy="0"/>
          </a:xfrm>
          <a:prstGeom prst="straightConnector1">
            <a:avLst/>
          </a:prstGeom>
          <a:ln w="38100" cap="rnd">
            <a:solidFill>
              <a:schemeClr val="tx2"/>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005CFD8-414A-6AE5-C57C-77F1E6614409}"/>
              </a:ext>
            </a:extLst>
          </p:cNvPr>
          <p:cNvCxnSpPr/>
          <p:nvPr/>
        </p:nvCxnSpPr>
        <p:spPr bwMode="gray">
          <a:xfrm>
            <a:off x="53098" y="4861332"/>
            <a:ext cx="517036" cy="0"/>
          </a:xfrm>
          <a:prstGeom prst="straightConnector1">
            <a:avLst/>
          </a:prstGeom>
          <a:ln w="38100" cap="rnd">
            <a:solidFill>
              <a:schemeClr val="tx2"/>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68691A-4E69-A993-EF28-870404CDFD9C}"/>
              </a:ext>
            </a:extLst>
          </p:cNvPr>
          <p:cNvCxnSpPr/>
          <p:nvPr/>
        </p:nvCxnSpPr>
        <p:spPr bwMode="gray">
          <a:xfrm>
            <a:off x="2774804" y="4781494"/>
            <a:ext cx="517036" cy="0"/>
          </a:xfrm>
          <a:prstGeom prst="straightConnector1">
            <a:avLst/>
          </a:prstGeom>
          <a:ln w="38100" cap="rnd">
            <a:solidFill>
              <a:schemeClr val="tx2"/>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4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550528207"/>
              </p:ext>
            </p:extLst>
          </p:nvPr>
        </p:nvGraphicFramePr>
        <p:xfrm>
          <a:off x="650526" y="1117869"/>
          <a:ext cx="10874830" cy="4788864"/>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7015038">
                  <a:extLst>
                    <a:ext uri="{9D8B030D-6E8A-4147-A177-3AD203B41FA5}">
                      <a16:colId xmlns:a16="http://schemas.microsoft.com/office/drawing/2014/main" val="20001"/>
                    </a:ext>
                  </a:extLst>
                </a:gridCol>
                <a:gridCol w="2442316">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(15 min)</a:t>
                      </a:r>
                      <a:endParaRPr lang="en-GB" sz="1400">
                        <a:solidFill>
                          <a:schemeClr val="tx1">
                            <a:lumMod val="50000"/>
                          </a:schemeClr>
                        </a:solidFill>
                        <a:latin typeface="+mn-lt"/>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starting on a positive and objectives</a:t>
                      </a:r>
                      <a:endParaRPr lang="en-GB" sz="1400" b="1" kern="1200">
                        <a:solidFill>
                          <a:schemeClr val="tx1">
                            <a:lumMod val="50000"/>
                          </a:schemeClr>
                        </a:solidFill>
                        <a:latin typeface="+mn-lt"/>
                      </a:endParaRP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no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chemeClr val="tx1">
                              <a:lumMod val="50000"/>
                            </a:schemeClr>
                          </a:solidFill>
                          <a:effectLst/>
                          <a:uLnTx/>
                          <a:uFillTx/>
                        </a:rPr>
                        <a:t>(15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a:solidFill>
                            <a:schemeClr val="tx1">
                              <a:lumMod val="50000"/>
                            </a:schemeClr>
                          </a:solidFill>
                        </a:rPr>
                        <a:t>The Evaluation Framework</a:t>
                      </a: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latin typeface="+mn-lt"/>
                        </a:rPr>
                        <a:t>Introduction to the </a:t>
                      </a:r>
                      <a:r>
                        <a:rPr lang="en-US" sz="1000" b="0" i="1" kern="1200" baseline="0" err="1">
                          <a:solidFill>
                            <a:schemeClr val="tx1">
                              <a:lumMod val="50000"/>
                            </a:schemeClr>
                          </a:solidFill>
                          <a:latin typeface="+mn-lt"/>
                        </a:rPr>
                        <a:t>programme</a:t>
                      </a:r>
                      <a:r>
                        <a:rPr lang="en-US" sz="1000" b="0" i="1" kern="1200" baseline="0">
                          <a:solidFill>
                            <a:schemeClr val="tx1">
                              <a:lumMod val="50000"/>
                            </a:schemeClr>
                          </a:solidFill>
                          <a:latin typeface="+mn-lt"/>
                        </a:rPr>
                        <a:t> of support for evaluating your local health inequalities projects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(30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chemeClr val="bg1">
                        <a:alpha val="20000"/>
                      </a:scheme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kern="1200" baseline="0">
                          <a:solidFill>
                            <a:schemeClr val="tx1">
                              <a:lumMod val="50000"/>
                            </a:schemeClr>
                          </a:solidFill>
                        </a:rPr>
                        <a:t>Introducing the Evaluation Toolkit</a:t>
                      </a:r>
                    </a:p>
                    <a:p>
                      <a:pPr marL="171450" marR="0" lvl="0" indent="-171450" algn="l" defTabSz="914309"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kern="1200" baseline="0">
                          <a:solidFill>
                            <a:schemeClr val="tx1">
                              <a:lumMod val="50000"/>
                            </a:schemeClr>
                          </a:solidFill>
                          <a:latin typeface="Arial"/>
                          <a:ea typeface="+mn-ea"/>
                          <a:cs typeface="+mn-cs"/>
                        </a:rPr>
                        <a:t>How you can access the Toolkit</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Demonstrating how the Evaluation Toolkit can support the planning and implementation of your evaluation </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A chance to hear from one of the local health inequalities projects on how the Toolkit may be able to support their evaluation</a:t>
                      </a:r>
                    </a:p>
                  </a:txBody>
                  <a:tcPr marL="142606" marR="106955" marT="71303" marB="71303" anchor="ctr">
                    <a:solidFill>
                      <a:schemeClr val="bg1">
                        <a:alpha val="2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Nadine Wyatt, Health and Care Integration Programme Lead (Health Inequalities, Children and Young People and Frailty) </a:t>
                      </a:r>
                      <a:endParaRPr lang="en-US" sz="1400" b="0" kern="1200" baseline="0">
                        <a:solidFill>
                          <a:schemeClr val="tx1">
                            <a:lumMod val="50000"/>
                          </a:schemeClr>
                        </a:solidFill>
                        <a:latin typeface="+mn-lt"/>
                        <a:ea typeface="+mn-ea"/>
                        <a:cs typeface="Arial"/>
                      </a:endParaRPr>
                    </a:p>
                  </a:txBody>
                  <a:tcPr marL="142606" marR="106955" marT="71303" marB="71303" anchor="ctr">
                    <a:solidFill>
                      <a:schemeClr val="bg1">
                        <a:alpha val="20000"/>
                      </a:scheme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chemeClr val="bg2"/>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GB" sz="1400" b="1" kern="1200" baseline="0">
                          <a:solidFill>
                            <a:schemeClr val="tx1">
                              <a:lumMod val="50000"/>
                            </a:schemeClr>
                          </a:solidFill>
                        </a:rPr>
                        <a:t>Reflections and potential application of the Toolkit for your local project</a:t>
                      </a:r>
                      <a:endParaRPr lang="en-US" sz="1400" b="1" kern="1200" baseline="0">
                        <a:solidFill>
                          <a:schemeClr val="tx1">
                            <a:lumMod val="50000"/>
                          </a:schemeClr>
                        </a:solidFill>
                      </a:endParaRP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rPr>
                        <a:t>Exploring the application of the Framework and Toolkit given any challenges you may be facing with evaluating your local health inequalities project</a:t>
                      </a:r>
                    </a:p>
                  </a:txBody>
                  <a:tcPr marL="142606" marR="106955" marT="71303" marB="71303" anchor="ctr">
                    <a:solidFill>
                      <a:schemeClr val="bg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solidFill>
                      <a:schemeClr val="bg2"/>
                    </a:solidFill>
                  </a:tcPr>
                </a:tc>
                <a:extLst>
                  <a:ext uri="{0D108BD9-81ED-4DB2-BD59-A6C34878D82A}">
                    <a16:rowId xmlns:a16="http://schemas.microsoft.com/office/drawing/2014/main" val="1661774282"/>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694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62C09511-C7E2-B150-E02F-12785F94ECBC}"/>
              </a:ext>
            </a:extLst>
          </p:cNvPr>
          <p:cNvSpPr>
            <a:spLocks noGrp="1"/>
          </p:cNvSpPr>
          <p:nvPr>
            <p:ph type="title"/>
          </p:nvPr>
        </p:nvSpPr>
        <p:spPr>
          <a:xfrm>
            <a:off x="457199" y="412764"/>
            <a:ext cx="9601200" cy="609398"/>
          </a:xfrm>
        </p:spPr>
        <p:txBody>
          <a:bodyPr/>
          <a:lstStyle/>
          <a:p>
            <a:r>
              <a:rPr lang="en-US"/>
              <a:t>Discussion: Reflections and potential application for your local project</a:t>
            </a:r>
            <a:br>
              <a:rPr lang="en-US"/>
            </a:br>
            <a:endParaRPr lang="en-US"/>
          </a:p>
        </p:txBody>
      </p:sp>
      <p:pic>
        <p:nvPicPr>
          <p:cNvPr id="2" name="Picture 1">
            <a:extLst>
              <a:ext uri="{FF2B5EF4-FFF2-40B4-BE49-F238E27FC236}">
                <a16:creationId xmlns:a16="http://schemas.microsoft.com/office/drawing/2014/main" id="{33D421C4-05BC-AC3E-28DF-E0DF009A67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7594" y="2079364"/>
            <a:ext cx="2837950" cy="2427025"/>
          </a:xfrm>
          <a:prstGeom prst="rect">
            <a:avLst/>
          </a:prstGeom>
          <a:noFill/>
          <a:effectLst>
            <a:outerShdw blurRad="50800" dist="50800" dir="5400000" algn="ctr" rotWithShape="0">
              <a:sysClr val="window" lastClr="FFFFFF"/>
            </a:outerShdw>
          </a:effectLst>
        </p:spPr>
      </p:pic>
      <p:sp>
        <p:nvSpPr>
          <p:cNvPr id="3" name="Text Placeholder 5">
            <a:extLst>
              <a:ext uri="{FF2B5EF4-FFF2-40B4-BE49-F238E27FC236}">
                <a16:creationId xmlns:a16="http://schemas.microsoft.com/office/drawing/2014/main" id="{53C51CEB-684E-69BF-F6F4-E0BF28DF02BB}"/>
              </a:ext>
            </a:extLst>
          </p:cNvPr>
          <p:cNvSpPr txBox="1">
            <a:spLocks/>
          </p:cNvSpPr>
          <p:nvPr/>
        </p:nvSpPr>
        <p:spPr>
          <a:xfrm>
            <a:off x="5391785" y="2752725"/>
            <a:ext cx="4511040" cy="1647826"/>
          </a:xfrm>
          <a:prstGeom prst="rect">
            <a:avLst/>
          </a:prstGeom>
          <a:no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FF612B"/>
              </a:buClr>
              <a:buSzTx/>
              <a:buFont typeface="Arial"/>
              <a:buNone/>
              <a:tabLst/>
              <a:defRPr/>
            </a:pPr>
            <a:r>
              <a:rPr kumimoji="0" lang="en-US" sz="1800" b="0" i="0" u="none" strike="noStrike" kern="1200" cap="none" spc="0" normalizeH="0" baseline="0" noProof="0">
                <a:ln>
                  <a:noFill/>
                </a:ln>
                <a:solidFill>
                  <a:schemeClr val="accent6"/>
                </a:solidFill>
                <a:effectLst/>
                <a:uLnTx/>
                <a:uFillTx/>
                <a:latin typeface="Arial" panose="020B0604020202020204"/>
                <a:ea typeface="+mn-ea"/>
                <a:cs typeface="+mn-cs"/>
              </a:rPr>
              <a:t>Given any local challenges you may be facing, what are your thoughts and reflections on the potential application of the Evaluation Toolkit for your evaluation?</a:t>
            </a:r>
            <a:endParaRPr kumimoji="0" lang="en-GB" sz="1800" b="0" i="0" u="none" strike="noStrike" kern="1200" cap="none" spc="0" normalizeH="0" baseline="0" noProof="0">
              <a:ln>
                <a:noFill/>
              </a:ln>
              <a:solidFill>
                <a:schemeClr val="accent6"/>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BA8EC12-03D7-BB13-699F-E4CB723FF0AC}"/>
              </a:ext>
            </a:extLst>
          </p:cNvPr>
          <p:cNvSpPr txBox="1"/>
          <p:nvPr/>
        </p:nvSpPr>
        <p:spPr>
          <a:xfrm>
            <a:off x="5383530" y="2037225"/>
            <a:ext cx="4521200" cy="707886"/>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chemeClr val="accent6"/>
                </a:solidFill>
                <a:effectLst/>
                <a:uLnTx/>
                <a:uFillTx/>
                <a:latin typeface="Arial" panose="020B0604020202020204"/>
                <a:ea typeface="+mn-ea"/>
                <a:cs typeface="+mn-cs"/>
              </a:rPr>
              <a:t>Please raise your </a:t>
            </a:r>
            <a:r>
              <a:rPr lang="en-GB" sz="2000" b="1">
                <a:solidFill>
                  <a:schemeClr val="accent6"/>
                </a:solidFill>
                <a:latin typeface="Arial" panose="020B0604020202020204"/>
              </a:rPr>
              <a:t>Teams</a:t>
            </a:r>
            <a:r>
              <a:rPr kumimoji="0" lang="en-GB" sz="2000" b="1" i="0" u="none" strike="noStrike" kern="1200" cap="none" spc="0" normalizeH="0" baseline="0" noProof="0">
                <a:ln>
                  <a:noFill/>
                </a:ln>
                <a:solidFill>
                  <a:schemeClr val="accent6"/>
                </a:solidFill>
                <a:effectLst/>
                <a:uLnTx/>
                <a:uFillTx/>
                <a:latin typeface="Arial" panose="020B0604020202020204"/>
                <a:ea typeface="+mn-ea"/>
                <a:cs typeface="+mn-cs"/>
              </a:rPr>
              <a:t> hand and use the teams chat to discuss:</a:t>
            </a:r>
          </a:p>
        </p:txBody>
      </p:sp>
    </p:spTree>
    <p:extLst>
      <p:ext uri="{BB962C8B-B14F-4D97-AF65-F5344CB8AC3E}">
        <p14:creationId xmlns:p14="http://schemas.microsoft.com/office/powerpoint/2010/main" val="220544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1388772095"/>
              </p:ext>
            </p:extLst>
          </p:nvPr>
        </p:nvGraphicFramePr>
        <p:xfrm>
          <a:off x="650526" y="1117869"/>
          <a:ext cx="10874830" cy="4788864"/>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7015038">
                  <a:extLst>
                    <a:ext uri="{9D8B030D-6E8A-4147-A177-3AD203B41FA5}">
                      <a16:colId xmlns:a16="http://schemas.microsoft.com/office/drawing/2014/main" val="20001"/>
                    </a:ext>
                  </a:extLst>
                </a:gridCol>
                <a:gridCol w="2442316">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(15 min)</a:t>
                      </a:r>
                      <a:endParaRPr lang="en-GB" sz="1400">
                        <a:solidFill>
                          <a:schemeClr val="tx1">
                            <a:lumMod val="50000"/>
                          </a:schemeClr>
                        </a:solidFill>
                        <a:latin typeface="+mn-lt"/>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starting on a positive and objectives</a:t>
                      </a:r>
                      <a:endParaRPr lang="en-GB" sz="1400" b="1" kern="1200">
                        <a:solidFill>
                          <a:schemeClr val="tx1">
                            <a:lumMod val="50000"/>
                          </a:schemeClr>
                        </a:solidFill>
                        <a:latin typeface="+mn-lt"/>
                      </a:endParaRP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no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chemeClr val="tx1">
                              <a:lumMod val="50000"/>
                            </a:schemeClr>
                          </a:solidFill>
                          <a:effectLst/>
                          <a:uLnTx/>
                          <a:uFillTx/>
                        </a:rPr>
                        <a:t>(15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a:solidFill>
                            <a:schemeClr val="tx1">
                              <a:lumMod val="50000"/>
                            </a:schemeClr>
                          </a:solidFill>
                        </a:rPr>
                        <a:t>The Evaluation Framework</a:t>
                      </a: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latin typeface="+mn-lt"/>
                        </a:rPr>
                        <a:t>Introduction to the </a:t>
                      </a:r>
                      <a:r>
                        <a:rPr lang="en-US" sz="1000" b="0" i="1" kern="1200" baseline="0" err="1">
                          <a:solidFill>
                            <a:schemeClr val="tx1">
                              <a:lumMod val="50000"/>
                            </a:schemeClr>
                          </a:solidFill>
                          <a:latin typeface="+mn-lt"/>
                        </a:rPr>
                        <a:t>programme</a:t>
                      </a:r>
                      <a:r>
                        <a:rPr lang="en-US" sz="1000" b="0" i="1" kern="1200" baseline="0">
                          <a:solidFill>
                            <a:schemeClr val="tx1">
                              <a:lumMod val="50000"/>
                            </a:schemeClr>
                          </a:solidFill>
                          <a:latin typeface="+mn-lt"/>
                        </a:rPr>
                        <a:t> of support for evaluating your local health inequalities projects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(30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chemeClr val="bg1">
                        <a:alpha val="20000"/>
                      </a:scheme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kern="1200" baseline="0">
                          <a:solidFill>
                            <a:schemeClr val="tx1">
                              <a:lumMod val="50000"/>
                            </a:schemeClr>
                          </a:solidFill>
                        </a:rPr>
                        <a:t>Introducing the Evaluation Toolkit</a:t>
                      </a:r>
                    </a:p>
                    <a:p>
                      <a:pPr marL="171450" marR="0" lvl="0" indent="-171450" algn="l" defTabSz="914309"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kern="1200" baseline="0">
                          <a:solidFill>
                            <a:schemeClr val="tx1">
                              <a:lumMod val="50000"/>
                            </a:schemeClr>
                          </a:solidFill>
                          <a:latin typeface="Arial"/>
                          <a:ea typeface="+mn-ea"/>
                          <a:cs typeface="+mn-cs"/>
                        </a:rPr>
                        <a:t>How you can access the Toolkit</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Demonstrating how the Evaluation Toolkit can support the planning and implementation of your evaluation </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A chance to hear from one of the local health inequalities projects on how the Toolkit may be able to support their evaluation</a:t>
                      </a:r>
                    </a:p>
                  </a:txBody>
                  <a:tcPr marL="142606" marR="106955" marT="71303" marB="71303" anchor="ctr">
                    <a:solidFill>
                      <a:schemeClr val="bg1">
                        <a:alpha val="2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Nadine Wyatt, Health and Care Integration Programme Lead (Health Inequalities, Children and Young People and Frailty) </a:t>
                      </a:r>
                      <a:endParaRPr lang="en-US" sz="1400" b="0" kern="1200" baseline="0">
                        <a:solidFill>
                          <a:schemeClr val="tx1">
                            <a:lumMod val="50000"/>
                          </a:schemeClr>
                        </a:solidFill>
                        <a:latin typeface="+mn-lt"/>
                        <a:ea typeface="+mn-ea"/>
                        <a:cs typeface="Arial"/>
                      </a:endParaRPr>
                    </a:p>
                  </a:txBody>
                  <a:tcPr marL="142606" marR="106955" marT="71303" marB="71303" anchor="ctr">
                    <a:solidFill>
                      <a:schemeClr val="bg1">
                        <a:alpha val="20000"/>
                      </a:scheme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GB" sz="1400" b="1" kern="1200" baseline="0">
                          <a:solidFill>
                            <a:schemeClr val="tx1">
                              <a:lumMod val="50000"/>
                            </a:schemeClr>
                          </a:solidFill>
                        </a:rPr>
                        <a:t>Reflections and potential application of the Toolkit for your local project</a:t>
                      </a:r>
                      <a:endParaRPr lang="en-US" sz="1400" b="1" kern="1200" baseline="0">
                        <a:solidFill>
                          <a:schemeClr val="tx1">
                            <a:lumMod val="50000"/>
                          </a:schemeClr>
                        </a:solidFill>
                      </a:endParaRP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rPr>
                        <a:t>Exploring the application of the Framework and Toolkit given any challenges you may be facing with evaluating your local health inequalities project</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solidFill>
                      <a:srgbClr val="FBF9F4"/>
                    </a:solidFill>
                  </a:tcPr>
                </a:tc>
                <a:extLst>
                  <a:ext uri="{0D108BD9-81ED-4DB2-BD59-A6C34878D82A}">
                    <a16:rowId xmlns:a16="http://schemas.microsoft.com/office/drawing/2014/main" val="1661774282"/>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chemeClr val="bg2"/>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solidFill>
                      <a:schemeClr val="bg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771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366496"/>
            <a:ext cx="10126980" cy="304699"/>
          </a:xfrm>
        </p:spPr>
        <p:txBody>
          <a:bodyPr/>
          <a:lstStyle/>
          <a:p>
            <a:pPr algn="l"/>
            <a:r>
              <a:rPr lang="en-GB" sz="2200"/>
              <a:t>Lightbulbs from today</a:t>
            </a:r>
          </a:p>
        </p:txBody>
      </p:sp>
      <p:sp>
        <p:nvSpPr>
          <p:cNvPr id="2" name="Text Placeholder 5">
            <a:extLst>
              <a:ext uri="{FF2B5EF4-FFF2-40B4-BE49-F238E27FC236}">
                <a16:creationId xmlns:a16="http://schemas.microsoft.com/office/drawing/2014/main" id="{AAC5A790-107B-3E8C-52D7-BE80C715A034}"/>
              </a:ext>
            </a:extLst>
          </p:cNvPr>
          <p:cNvSpPr txBox="1">
            <a:spLocks/>
          </p:cNvSpPr>
          <p:nvPr/>
        </p:nvSpPr>
        <p:spPr>
          <a:xfrm>
            <a:off x="5306060" y="3216258"/>
            <a:ext cx="4511040" cy="965218"/>
          </a:xfrm>
          <a:prstGeom prst="rect">
            <a:avLst/>
          </a:prstGeom>
          <a:no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ts val="300"/>
              </a:spcBef>
              <a:spcAft>
                <a:spcPts val="300"/>
              </a:spcAft>
              <a:buClr>
                <a:srgbClr val="FF612B"/>
              </a:buClr>
              <a:buSzTx/>
              <a:tabLst/>
              <a:defRPr/>
            </a:pPr>
            <a:r>
              <a:rPr lang="en-GB" sz="1800" b="0">
                <a:solidFill>
                  <a:srgbClr val="002677"/>
                </a:solidFill>
                <a:latin typeface="Arial" panose="020B0604020202020204"/>
              </a:rPr>
              <a:t>W</a:t>
            </a:r>
            <a:r>
              <a:rPr lang="en-US" sz="1800" b="0">
                <a:solidFill>
                  <a:srgbClr val="002677"/>
                </a:solidFill>
                <a:latin typeface="Arial" panose="020B0604020202020204"/>
              </a:rPr>
              <a:t>hat’s been your lightbulb from today’s session?</a:t>
            </a:r>
          </a:p>
        </p:txBody>
      </p:sp>
      <p:sp>
        <p:nvSpPr>
          <p:cNvPr id="3" name="TextBox 2">
            <a:extLst>
              <a:ext uri="{FF2B5EF4-FFF2-40B4-BE49-F238E27FC236}">
                <a16:creationId xmlns:a16="http://schemas.microsoft.com/office/drawing/2014/main" id="{292A43E2-30F7-40E8-F6E1-9E7A1B2EA3BA}"/>
              </a:ext>
            </a:extLst>
          </p:cNvPr>
          <p:cNvSpPr txBox="1"/>
          <p:nvPr/>
        </p:nvSpPr>
        <p:spPr>
          <a:xfrm>
            <a:off x="5326380" y="2216712"/>
            <a:ext cx="4521200" cy="1015663"/>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rgbClr val="002677"/>
                </a:solidFill>
                <a:effectLst/>
                <a:uLnTx/>
                <a:uFillTx/>
                <a:latin typeface="Arial" panose="020B0604020202020204"/>
                <a:ea typeface="+mn-ea"/>
                <a:cs typeface="+mn-cs"/>
              </a:rPr>
              <a:t>Use the Chat function or raise your hand to contribute to this open discussion</a:t>
            </a:r>
            <a:endParaRPr kumimoji="0" lang="en-GB" sz="2000" b="1" i="0" u="none" strike="noStrike" kern="1200" cap="none" spc="0" normalizeH="0" baseline="0" noProof="0">
              <a:ln>
                <a:noFill/>
              </a:ln>
              <a:solidFill>
                <a:srgbClr val="002677"/>
              </a:solidFill>
              <a:effectLst/>
              <a:highlight>
                <a:srgbClr val="FFFF00"/>
              </a:highligh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4791245-89B2-B8A6-0C64-00115A01F05A}"/>
              </a:ext>
            </a:extLst>
          </p:cNvPr>
          <p:cNvPicPr>
            <a:picLocks noChangeAspect="1"/>
          </p:cNvPicPr>
          <p:nvPr/>
        </p:nvPicPr>
        <p:blipFill>
          <a:blip r:embed="rId2"/>
          <a:stretch>
            <a:fillRect/>
          </a:stretch>
        </p:blipFill>
        <p:spPr>
          <a:xfrm>
            <a:off x="1571441" y="1555956"/>
            <a:ext cx="3429000" cy="3429000"/>
          </a:xfrm>
          <a:prstGeom prst="rect">
            <a:avLst/>
          </a:prstGeom>
        </p:spPr>
      </p:pic>
    </p:spTree>
    <p:extLst>
      <p:ext uri="{BB962C8B-B14F-4D97-AF65-F5344CB8AC3E}">
        <p14:creationId xmlns:p14="http://schemas.microsoft.com/office/powerpoint/2010/main" val="334091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7C9B6-E415-4194-AE16-8C4F7DAF9744}"/>
              </a:ext>
            </a:extLst>
          </p:cNvPr>
          <p:cNvSpPr>
            <a:spLocks noGrp="1"/>
          </p:cNvSpPr>
          <p:nvPr>
            <p:ph type="title"/>
          </p:nvPr>
        </p:nvSpPr>
        <p:spPr>
          <a:xfrm>
            <a:off x="575310" y="369671"/>
            <a:ext cx="11768976" cy="304699"/>
          </a:xfrm>
        </p:spPr>
        <p:txBody>
          <a:bodyPr/>
          <a:lstStyle/>
          <a:p>
            <a:r>
              <a:rPr lang="en-US"/>
              <a:t>Evaluation: How have we met the objectives of today’s session?</a:t>
            </a:r>
          </a:p>
        </p:txBody>
      </p:sp>
      <p:sp>
        <p:nvSpPr>
          <p:cNvPr id="5" name="Text Placeholder 4">
            <a:extLst>
              <a:ext uri="{FF2B5EF4-FFF2-40B4-BE49-F238E27FC236}">
                <a16:creationId xmlns:a16="http://schemas.microsoft.com/office/drawing/2014/main" id="{9C033F2B-7FE8-4FF6-8B60-8AC7303AE0FF}"/>
              </a:ext>
            </a:extLst>
          </p:cNvPr>
          <p:cNvSpPr>
            <a:spLocks noGrp="1"/>
          </p:cNvSpPr>
          <p:nvPr>
            <p:ph type="body" sz="quarter" idx="11"/>
          </p:nvPr>
        </p:nvSpPr>
        <p:spPr>
          <a:xfrm>
            <a:off x="5486915" y="1877674"/>
            <a:ext cx="5024411" cy="2724930"/>
          </a:xfrm>
          <a:solidFill>
            <a:schemeClr val="bg1">
              <a:lumMod val="95000"/>
            </a:schemeClr>
          </a:solidFill>
        </p:spPr>
        <p:txBody>
          <a:bodyPr>
            <a:normAutofit fontScale="92500" lnSpcReduction="20000"/>
          </a:bodyPr>
          <a:lstStyle/>
          <a:p>
            <a:r>
              <a:rPr lang="en-GB"/>
              <a:t>Your views and feedback are important to us.</a:t>
            </a:r>
          </a:p>
          <a:p>
            <a:r>
              <a:rPr lang="en-GB"/>
              <a:t>Please provide feedback via </a:t>
            </a:r>
            <a:r>
              <a:rPr lang="en-GB" err="1"/>
              <a:t>Menti</a:t>
            </a:r>
            <a:r>
              <a:rPr lang="en-GB"/>
              <a:t> regarding your experience in this session:</a:t>
            </a:r>
          </a:p>
          <a:p>
            <a:pPr marL="285750" indent="-285750">
              <a:buFont typeface="Arial" panose="020B0604020202020204" pitchFamily="34" charset="0"/>
              <a:buChar char="•"/>
            </a:pPr>
            <a:r>
              <a:rPr lang="en-US" b="0"/>
              <a:t>Scoring the session experience and outcomes (quantitative)</a:t>
            </a:r>
          </a:p>
          <a:p>
            <a:pPr marL="285750" indent="-285750">
              <a:buFont typeface="Arial" panose="020B0604020202020204" pitchFamily="34" charset="0"/>
              <a:buChar char="•"/>
            </a:pPr>
            <a:r>
              <a:rPr lang="en-US" b="0"/>
              <a:t>Feedback on what was good, and what would make this even better (qualitative)</a:t>
            </a:r>
          </a:p>
          <a:p>
            <a:r>
              <a:rPr lang="en-GB" b="0"/>
              <a:t>Should you wish to discuss any part of your feedback, please contact: </a:t>
            </a:r>
          </a:p>
          <a:p>
            <a:r>
              <a:rPr lang="en-GB" b="0">
                <a:hlinkClick r:id="rId2"/>
              </a:rPr>
              <a:t>laylabahramijovein@optum.com</a:t>
            </a:r>
            <a:r>
              <a:rPr lang="en-GB" b="0"/>
              <a:t> </a:t>
            </a:r>
          </a:p>
        </p:txBody>
      </p:sp>
      <p:sp>
        <p:nvSpPr>
          <p:cNvPr id="8" name="Rectangle 7">
            <a:extLst>
              <a:ext uri="{FF2B5EF4-FFF2-40B4-BE49-F238E27FC236}">
                <a16:creationId xmlns:a16="http://schemas.microsoft.com/office/drawing/2014/main" id="{A66A1332-0723-433B-A618-1231173F9273}"/>
              </a:ext>
            </a:extLst>
          </p:cNvPr>
          <p:cNvSpPr/>
          <p:nvPr/>
        </p:nvSpPr>
        <p:spPr>
          <a:xfrm>
            <a:off x="8305800" y="914400"/>
            <a:ext cx="2319252"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EECEE92-4A61-4070-9F1C-102F54A4FF1A}"/>
              </a:ext>
            </a:extLst>
          </p:cNvPr>
          <p:cNvGrpSpPr/>
          <p:nvPr/>
        </p:nvGrpSpPr>
        <p:grpSpPr>
          <a:xfrm>
            <a:off x="1673947" y="1883379"/>
            <a:ext cx="3520440" cy="2594047"/>
            <a:chOff x="1791393" y="3510843"/>
            <a:chExt cx="3520440" cy="2594047"/>
          </a:xfrm>
        </p:grpSpPr>
        <p:sp>
          <p:nvSpPr>
            <p:cNvPr id="12" name="Rectangle 11">
              <a:extLst>
                <a:ext uri="{FF2B5EF4-FFF2-40B4-BE49-F238E27FC236}">
                  <a16:creationId xmlns:a16="http://schemas.microsoft.com/office/drawing/2014/main" id="{AD99B8E7-F7C9-46EB-8B7B-7FF236ABA5CB}"/>
                </a:ext>
              </a:extLst>
            </p:cNvPr>
            <p:cNvSpPr/>
            <p:nvPr/>
          </p:nvSpPr>
          <p:spPr>
            <a:xfrm>
              <a:off x="1791393" y="3510843"/>
              <a:ext cx="3520440" cy="619872"/>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a:ea typeface="+mn-ea"/>
                  <a:cs typeface="+mn-cs"/>
                </a:rPr>
                <a:t>Log in to: </a:t>
              </a:r>
              <a:r>
                <a:rPr kumimoji="0" lang="en-US" sz="1900" b="1" i="0" u="none" strike="noStrike" kern="1200" cap="none" spc="0" normalizeH="0" baseline="0" noProof="0" dirty="0">
                  <a:ln>
                    <a:noFill/>
                  </a:ln>
                  <a:solidFill>
                    <a:srgbClr val="FFFFFF"/>
                  </a:solidFill>
                  <a:effectLst/>
                  <a:uLnTx/>
                  <a:uFillTx/>
                  <a:latin typeface="Arial"/>
                  <a:ea typeface="+mn-ea"/>
                  <a:cs typeface="+mn-cs"/>
                </a:rPr>
                <a:t>Menti.com</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a:ea typeface="+mn-ea"/>
                  <a:cs typeface="+mn-cs"/>
                </a:rPr>
                <a:t> Code: 9519 8895</a:t>
              </a:r>
              <a:endParaRPr kumimoji="0" lang="en-US" sz="19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311A1C3A-2EDB-4AE1-AECB-283D4B72CD81}"/>
                </a:ext>
              </a:extLst>
            </p:cNvPr>
            <p:cNvGrpSpPr/>
            <p:nvPr/>
          </p:nvGrpSpPr>
          <p:grpSpPr>
            <a:xfrm>
              <a:off x="2929478" y="4304215"/>
              <a:ext cx="1521143" cy="1800675"/>
              <a:chOff x="1341193" y="2834219"/>
              <a:chExt cx="2162862" cy="2560320"/>
            </a:xfrm>
          </p:grpSpPr>
          <p:sp>
            <p:nvSpPr>
              <p:cNvPr id="13" name="Freeform 65">
                <a:extLst>
                  <a:ext uri="{FF2B5EF4-FFF2-40B4-BE49-F238E27FC236}">
                    <a16:creationId xmlns:a16="http://schemas.microsoft.com/office/drawing/2014/main" id="{9543BCE1-B093-4A27-9431-330DEE38CC42}"/>
                  </a:ext>
                </a:extLst>
              </p:cNvPr>
              <p:cNvSpPr>
                <a:spLocks noEditPoints="1"/>
              </p:cNvSpPr>
              <p:nvPr/>
            </p:nvSpPr>
            <p:spPr bwMode="gray">
              <a:xfrm>
                <a:off x="1849558" y="4843038"/>
                <a:ext cx="415935" cy="415936"/>
              </a:xfrm>
              <a:custGeom>
                <a:avLst/>
                <a:gdLst>
                  <a:gd name="T0" fmla="*/ 93 w 187"/>
                  <a:gd name="T1" fmla="*/ 187 h 187"/>
                  <a:gd name="T2" fmla="*/ 0 w 187"/>
                  <a:gd name="T3" fmla="*/ 93 h 187"/>
                  <a:gd name="T4" fmla="*/ 93 w 187"/>
                  <a:gd name="T5" fmla="*/ 0 h 187"/>
                  <a:gd name="T6" fmla="*/ 187 w 187"/>
                  <a:gd name="T7" fmla="*/ 93 h 187"/>
                  <a:gd name="T8" fmla="*/ 93 w 187"/>
                  <a:gd name="T9" fmla="*/ 187 h 187"/>
                  <a:gd name="T10" fmla="*/ 93 w 187"/>
                  <a:gd name="T11" fmla="*/ 36 h 187"/>
                  <a:gd name="T12" fmla="*/ 36 w 187"/>
                  <a:gd name="T13" fmla="*/ 93 h 187"/>
                  <a:gd name="T14" fmla="*/ 93 w 187"/>
                  <a:gd name="T15" fmla="*/ 151 h 187"/>
                  <a:gd name="T16" fmla="*/ 151 w 187"/>
                  <a:gd name="T17" fmla="*/ 93 h 187"/>
                  <a:gd name="T18" fmla="*/ 93 w 187"/>
                  <a:gd name="T19" fmla="*/ 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187"/>
                    </a:moveTo>
                    <a:cubicBezTo>
                      <a:pt x="41" y="187"/>
                      <a:pt x="0" y="145"/>
                      <a:pt x="0" y="93"/>
                    </a:cubicBezTo>
                    <a:cubicBezTo>
                      <a:pt x="0" y="41"/>
                      <a:pt x="41" y="0"/>
                      <a:pt x="93" y="0"/>
                    </a:cubicBezTo>
                    <a:cubicBezTo>
                      <a:pt x="145" y="0"/>
                      <a:pt x="187" y="41"/>
                      <a:pt x="187" y="93"/>
                    </a:cubicBezTo>
                    <a:cubicBezTo>
                      <a:pt x="187" y="145"/>
                      <a:pt x="145" y="187"/>
                      <a:pt x="93" y="187"/>
                    </a:cubicBezTo>
                    <a:close/>
                    <a:moveTo>
                      <a:pt x="93" y="36"/>
                    </a:moveTo>
                    <a:cubicBezTo>
                      <a:pt x="61" y="36"/>
                      <a:pt x="36" y="61"/>
                      <a:pt x="36" y="93"/>
                    </a:cubicBezTo>
                    <a:cubicBezTo>
                      <a:pt x="36" y="126"/>
                      <a:pt x="61" y="151"/>
                      <a:pt x="93" y="151"/>
                    </a:cubicBezTo>
                    <a:cubicBezTo>
                      <a:pt x="126" y="151"/>
                      <a:pt x="151" y="126"/>
                      <a:pt x="151" y="93"/>
                    </a:cubicBezTo>
                    <a:cubicBezTo>
                      <a:pt x="151" y="63"/>
                      <a:pt x="126" y="36"/>
                      <a:pt x="93" y="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66">
                <a:extLst>
                  <a:ext uri="{FF2B5EF4-FFF2-40B4-BE49-F238E27FC236}">
                    <a16:creationId xmlns:a16="http://schemas.microsoft.com/office/drawing/2014/main" id="{FF03CE6F-0849-4B63-B1FA-276509D3EA04}"/>
                  </a:ext>
                </a:extLst>
              </p:cNvPr>
              <p:cNvSpPr>
                <a:spLocks/>
              </p:cNvSpPr>
              <p:nvPr/>
            </p:nvSpPr>
            <p:spPr bwMode="gray">
              <a:xfrm>
                <a:off x="1341193" y="2834219"/>
                <a:ext cx="1435746" cy="2560320"/>
              </a:xfrm>
              <a:custGeom>
                <a:avLst/>
                <a:gdLst>
                  <a:gd name="T0" fmla="*/ 646 w 646"/>
                  <a:gd name="T1" fmla="*/ 610 h 1152"/>
                  <a:gd name="T2" fmla="*/ 646 w 646"/>
                  <a:gd name="T3" fmla="*/ 1060 h 1152"/>
                  <a:gd name="T4" fmla="*/ 554 w 646"/>
                  <a:gd name="T5" fmla="*/ 1152 h 1152"/>
                  <a:gd name="T6" fmla="*/ 92 w 646"/>
                  <a:gd name="T7" fmla="*/ 1152 h 1152"/>
                  <a:gd name="T8" fmla="*/ 0 w 646"/>
                  <a:gd name="T9" fmla="*/ 1060 h 1152"/>
                  <a:gd name="T10" fmla="*/ 0 w 646"/>
                  <a:gd name="T11" fmla="*/ 92 h 1152"/>
                  <a:gd name="T12" fmla="*/ 92 w 646"/>
                  <a:gd name="T13" fmla="*/ 0 h 1152"/>
                  <a:gd name="T14" fmla="*/ 553 w 646"/>
                  <a:gd name="T15" fmla="*/ 0 h 1152"/>
                  <a:gd name="T16" fmla="*/ 644 w 646"/>
                  <a:gd name="T17" fmla="*/ 92 h 1152"/>
                  <a:gd name="T18" fmla="*/ 644 w 646"/>
                  <a:gd name="T19" fmla="*/ 151 h 1152"/>
                  <a:gd name="T20" fmla="*/ 608 w 646"/>
                  <a:gd name="T21" fmla="*/ 149 h 1152"/>
                  <a:gd name="T22" fmla="*/ 608 w 646"/>
                  <a:gd name="T23" fmla="*/ 92 h 1152"/>
                  <a:gd name="T24" fmla="*/ 553 w 646"/>
                  <a:gd name="T25" fmla="*/ 36 h 1152"/>
                  <a:gd name="T26" fmla="*/ 92 w 646"/>
                  <a:gd name="T27" fmla="*/ 36 h 1152"/>
                  <a:gd name="T28" fmla="*/ 36 w 646"/>
                  <a:gd name="T29" fmla="*/ 92 h 1152"/>
                  <a:gd name="T30" fmla="*/ 36 w 646"/>
                  <a:gd name="T31" fmla="*/ 1060 h 1152"/>
                  <a:gd name="T32" fmla="*/ 92 w 646"/>
                  <a:gd name="T33" fmla="*/ 1116 h 1152"/>
                  <a:gd name="T34" fmla="*/ 553 w 646"/>
                  <a:gd name="T35" fmla="*/ 1116 h 1152"/>
                  <a:gd name="T36" fmla="*/ 608 w 646"/>
                  <a:gd name="T37" fmla="*/ 1060 h 1152"/>
                  <a:gd name="T38" fmla="*/ 608 w 646"/>
                  <a:gd name="T39" fmla="*/ 612 h 1152"/>
                  <a:gd name="T40" fmla="*/ 646 w 646"/>
                  <a:gd name="T41" fmla="*/ 61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6" h="1152">
                    <a:moveTo>
                      <a:pt x="646" y="610"/>
                    </a:moveTo>
                    <a:cubicBezTo>
                      <a:pt x="646" y="1060"/>
                      <a:pt x="646" y="1060"/>
                      <a:pt x="646" y="1060"/>
                    </a:cubicBezTo>
                    <a:cubicBezTo>
                      <a:pt x="646" y="1111"/>
                      <a:pt x="605" y="1152"/>
                      <a:pt x="554" y="1152"/>
                    </a:cubicBezTo>
                    <a:cubicBezTo>
                      <a:pt x="92" y="1152"/>
                      <a:pt x="92" y="1152"/>
                      <a:pt x="92" y="1152"/>
                    </a:cubicBezTo>
                    <a:cubicBezTo>
                      <a:pt x="41" y="1152"/>
                      <a:pt x="0" y="1111"/>
                      <a:pt x="0" y="1060"/>
                    </a:cubicBezTo>
                    <a:cubicBezTo>
                      <a:pt x="0" y="92"/>
                      <a:pt x="0" y="92"/>
                      <a:pt x="0" y="92"/>
                    </a:cubicBezTo>
                    <a:cubicBezTo>
                      <a:pt x="0" y="41"/>
                      <a:pt x="41" y="0"/>
                      <a:pt x="92" y="0"/>
                    </a:cubicBezTo>
                    <a:cubicBezTo>
                      <a:pt x="553" y="0"/>
                      <a:pt x="553" y="0"/>
                      <a:pt x="553" y="0"/>
                    </a:cubicBezTo>
                    <a:cubicBezTo>
                      <a:pt x="603" y="0"/>
                      <a:pt x="644" y="41"/>
                      <a:pt x="644" y="92"/>
                    </a:cubicBezTo>
                    <a:cubicBezTo>
                      <a:pt x="644" y="151"/>
                      <a:pt x="644" y="151"/>
                      <a:pt x="644" y="151"/>
                    </a:cubicBezTo>
                    <a:cubicBezTo>
                      <a:pt x="608" y="149"/>
                      <a:pt x="608" y="149"/>
                      <a:pt x="608" y="149"/>
                    </a:cubicBezTo>
                    <a:cubicBezTo>
                      <a:pt x="608" y="92"/>
                      <a:pt x="608" y="92"/>
                      <a:pt x="608" y="92"/>
                    </a:cubicBezTo>
                    <a:cubicBezTo>
                      <a:pt x="608" y="61"/>
                      <a:pt x="583" y="36"/>
                      <a:pt x="553" y="36"/>
                    </a:cubicBezTo>
                    <a:cubicBezTo>
                      <a:pt x="92" y="36"/>
                      <a:pt x="92" y="36"/>
                      <a:pt x="92" y="36"/>
                    </a:cubicBezTo>
                    <a:cubicBezTo>
                      <a:pt x="61" y="36"/>
                      <a:pt x="36" y="61"/>
                      <a:pt x="36" y="92"/>
                    </a:cubicBezTo>
                    <a:cubicBezTo>
                      <a:pt x="36" y="1060"/>
                      <a:pt x="36" y="1060"/>
                      <a:pt x="36" y="1060"/>
                    </a:cubicBezTo>
                    <a:cubicBezTo>
                      <a:pt x="36" y="1091"/>
                      <a:pt x="61" y="1116"/>
                      <a:pt x="92" y="1116"/>
                    </a:cubicBezTo>
                    <a:cubicBezTo>
                      <a:pt x="553" y="1116"/>
                      <a:pt x="553" y="1116"/>
                      <a:pt x="553" y="1116"/>
                    </a:cubicBezTo>
                    <a:cubicBezTo>
                      <a:pt x="583" y="1116"/>
                      <a:pt x="608" y="1091"/>
                      <a:pt x="608" y="1060"/>
                    </a:cubicBezTo>
                    <a:cubicBezTo>
                      <a:pt x="608" y="612"/>
                      <a:pt x="608" y="612"/>
                      <a:pt x="608" y="612"/>
                    </a:cubicBezTo>
                    <a:lnTo>
                      <a:pt x="646" y="6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67">
                <a:extLst>
                  <a:ext uri="{FF2B5EF4-FFF2-40B4-BE49-F238E27FC236}">
                    <a16:creationId xmlns:a16="http://schemas.microsoft.com/office/drawing/2014/main" id="{5D8EC7D4-7BA2-45C7-8B83-96AE2D494833}"/>
                  </a:ext>
                </a:extLst>
              </p:cNvPr>
              <p:cNvSpPr>
                <a:spLocks noChangeArrowheads="1"/>
              </p:cNvSpPr>
              <p:nvPr/>
            </p:nvSpPr>
            <p:spPr bwMode="gray">
              <a:xfrm>
                <a:off x="1381246" y="3133077"/>
                <a:ext cx="1334073"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68">
                <a:extLst>
                  <a:ext uri="{FF2B5EF4-FFF2-40B4-BE49-F238E27FC236}">
                    <a16:creationId xmlns:a16="http://schemas.microsoft.com/office/drawing/2014/main" id="{46CECF72-20BE-4FAF-B7D6-E66C09F268AF}"/>
                  </a:ext>
                </a:extLst>
              </p:cNvPr>
              <p:cNvSpPr>
                <a:spLocks noChangeArrowheads="1"/>
              </p:cNvSpPr>
              <p:nvPr/>
            </p:nvSpPr>
            <p:spPr bwMode="gray">
              <a:xfrm>
                <a:off x="1405894" y="4704393"/>
                <a:ext cx="1330992" cy="8010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69">
                <a:extLst>
                  <a:ext uri="{FF2B5EF4-FFF2-40B4-BE49-F238E27FC236}">
                    <a16:creationId xmlns:a16="http://schemas.microsoft.com/office/drawing/2014/main" id="{39DB7FFB-A802-4831-886E-976F1FAF1049}"/>
                  </a:ext>
                </a:extLst>
              </p:cNvPr>
              <p:cNvSpPr>
                <a:spLocks noEditPoints="1"/>
              </p:cNvSpPr>
              <p:nvPr/>
            </p:nvSpPr>
            <p:spPr bwMode="gray">
              <a:xfrm>
                <a:off x="2025175" y="3139239"/>
                <a:ext cx="1478880" cy="1398779"/>
              </a:xfrm>
              <a:custGeom>
                <a:avLst/>
                <a:gdLst>
                  <a:gd name="T0" fmla="*/ 135 w 666"/>
                  <a:gd name="T1" fmla="*/ 630 h 630"/>
                  <a:gd name="T2" fmla="*/ 135 w 666"/>
                  <a:gd name="T3" fmla="*/ 489 h 630"/>
                  <a:gd name="T4" fmla="*/ 93 w 666"/>
                  <a:gd name="T5" fmla="*/ 491 h 630"/>
                  <a:gd name="T6" fmla="*/ 0 w 666"/>
                  <a:gd name="T7" fmla="*/ 398 h 630"/>
                  <a:gd name="T8" fmla="*/ 0 w 666"/>
                  <a:gd name="T9" fmla="*/ 93 h 630"/>
                  <a:gd name="T10" fmla="*/ 93 w 666"/>
                  <a:gd name="T11" fmla="*/ 0 h 630"/>
                  <a:gd name="T12" fmla="*/ 572 w 666"/>
                  <a:gd name="T13" fmla="*/ 0 h 630"/>
                  <a:gd name="T14" fmla="*/ 666 w 666"/>
                  <a:gd name="T15" fmla="*/ 93 h 630"/>
                  <a:gd name="T16" fmla="*/ 666 w 666"/>
                  <a:gd name="T17" fmla="*/ 398 h 630"/>
                  <a:gd name="T18" fmla="*/ 572 w 666"/>
                  <a:gd name="T19" fmla="*/ 491 h 630"/>
                  <a:gd name="T20" fmla="*/ 297 w 666"/>
                  <a:gd name="T21" fmla="*/ 491 h 630"/>
                  <a:gd name="T22" fmla="*/ 135 w 666"/>
                  <a:gd name="T23" fmla="*/ 630 h 630"/>
                  <a:gd name="T24" fmla="*/ 93 w 666"/>
                  <a:gd name="T25" fmla="*/ 36 h 630"/>
                  <a:gd name="T26" fmla="*/ 36 w 666"/>
                  <a:gd name="T27" fmla="*/ 93 h 630"/>
                  <a:gd name="T28" fmla="*/ 36 w 666"/>
                  <a:gd name="T29" fmla="*/ 398 h 630"/>
                  <a:gd name="T30" fmla="*/ 93 w 666"/>
                  <a:gd name="T31" fmla="*/ 455 h 630"/>
                  <a:gd name="T32" fmla="*/ 137 w 666"/>
                  <a:gd name="T33" fmla="*/ 455 h 630"/>
                  <a:gd name="T34" fmla="*/ 171 w 666"/>
                  <a:gd name="T35" fmla="*/ 489 h 630"/>
                  <a:gd name="T36" fmla="*/ 171 w 666"/>
                  <a:gd name="T37" fmla="*/ 552 h 630"/>
                  <a:gd name="T38" fmla="*/ 275 w 666"/>
                  <a:gd name="T39" fmla="*/ 464 h 630"/>
                  <a:gd name="T40" fmla="*/ 297 w 666"/>
                  <a:gd name="T41" fmla="*/ 457 h 630"/>
                  <a:gd name="T42" fmla="*/ 572 w 666"/>
                  <a:gd name="T43" fmla="*/ 457 h 630"/>
                  <a:gd name="T44" fmla="*/ 630 w 666"/>
                  <a:gd name="T45" fmla="*/ 399 h 630"/>
                  <a:gd name="T46" fmla="*/ 630 w 666"/>
                  <a:gd name="T47" fmla="*/ 93 h 630"/>
                  <a:gd name="T48" fmla="*/ 572 w 666"/>
                  <a:gd name="T49" fmla="*/ 36 h 630"/>
                  <a:gd name="T50" fmla="*/ 93 w 666"/>
                  <a:gd name="T51" fmla="*/ 3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6" h="630">
                    <a:moveTo>
                      <a:pt x="135" y="630"/>
                    </a:moveTo>
                    <a:cubicBezTo>
                      <a:pt x="135" y="489"/>
                      <a:pt x="135" y="489"/>
                      <a:pt x="135" y="489"/>
                    </a:cubicBezTo>
                    <a:cubicBezTo>
                      <a:pt x="93" y="491"/>
                      <a:pt x="93" y="491"/>
                      <a:pt x="93" y="491"/>
                    </a:cubicBezTo>
                    <a:cubicBezTo>
                      <a:pt x="41" y="491"/>
                      <a:pt x="0" y="450"/>
                      <a:pt x="0" y="398"/>
                    </a:cubicBezTo>
                    <a:cubicBezTo>
                      <a:pt x="0" y="93"/>
                      <a:pt x="0" y="93"/>
                      <a:pt x="0" y="93"/>
                    </a:cubicBezTo>
                    <a:cubicBezTo>
                      <a:pt x="0" y="41"/>
                      <a:pt x="41" y="0"/>
                      <a:pt x="93" y="0"/>
                    </a:cubicBezTo>
                    <a:cubicBezTo>
                      <a:pt x="572" y="0"/>
                      <a:pt x="572" y="0"/>
                      <a:pt x="572" y="0"/>
                    </a:cubicBezTo>
                    <a:cubicBezTo>
                      <a:pt x="624" y="0"/>
                      <a:pt x="666" y="41"/>
                      <a:pt x="666" y="93"/>
                    </a:cubicBezTo>
                    <a:cubicBezTo>
                      <a:pt x="666" y="398"/>
                      <a:pt x="666" y="398"/>
                      <a:pt x="666" y="398"/>
                    </a:cubicBezTo>
                    <a:cubicBezTo>
                      <a:pt x="666" y="450"/>
                      <a:pt x="624" y="491"/>
                      <a:pt x="572" y="491"/>
                    </a:cubicBezTo>
                    <a:cubicBezTo>
                      <a:pt x="297" y="491"/>
                      <a:pt x="297" y="491"/>
                      <a:pt x="297" y="491"/>
                    </a:cubicBezTo>
                    <a:lnTo>
                      <a:pt x="135" y="630"/>
                    </a:lnTo>
                    <a:close/>
                    <a:moveTo>
                      <a:pt x="93" y="36"/>
                    </a:moveTo>
                    <a:cubicBezTo>
                      <a:pt x="63" y="36"/>
                      <a:pt x="36" y="61"/>
                      <a:pt x="36" y="93"/>
                    </a:cubicBezTo>
                    <a:cubicBezTo>
                      <a:pt x="36" y="398"/>
                      <a:pt x="36" y="398"/>
                      <a:pt x="36" y="398"/>
                    </a:cubicBezTo>
                    <a:cubicBezTo>
                      <a:pt x="36" y="430"/>
                      <a:pt x="61" y="455"/>
                      <a:pt x="93" y="455"/>
                    </a:cubicBezTo>
                    <a:cubicBezTo>
                      <a:pt x="137" y="455"/>
                      <a:pt x="137" y="455"/>
                      <a:pt x="137" y="455"/>
                    </a:cubicBezTo>
                    <a:cubicBezTo>
                      <a:pt x="155" y="455"/>
                      <a:pt x="171" y="470"/>
                      <a:pt x="171" y="489"/>
                    </a:cubicBezTo>
                    <a:cubicBezTo>
                      <a:pt x="171" y="552"/>
                      <a:pt x="171" y="552"/>
                      <a:pt x="171" y="552"/>
                    </a:cubicBezTo>
                    <a:cubicBezTo>
                      <a:pt x="275" y="464"/>
                      <a:pt x="275" y="464"/>
                      <a:pt x="275" y="464"/>
                    </a:cubicBezTo>
                    <a:cubicBezTo>
                      <a:pt x="281" y="459"/>
                      <a:pt x="290" y="457"/>
                      <a:pt x="297" y="457"/>
                    </a:cubicBezTo>
                    <a:cubicBezTo>
                      <a:pt x="572" y="457"/>
                      <a:pt x="572" y="457"/>
                      <a:pt x="572" y="457"/>
                    </a:cubicBezTo>
                    <a:cubicBezTo>
                      <a:pt x="603" y="457"/>
                      <a:pt x="630" y="432"/>
                      <a:pt x="630" y="399"/>
                    </a:cubicBezTo>
                    <a:cubicBezTo>
                      <a:pt x="630" y="93"/>
                      <a:pt x="630" y="93"/>
                      <a:pt x="630" y="93"/>
                    </a:cubicBezTo>
                    <a:cubicBezTo>
                      <a:pt x="630" y="61"/>
                      <a:pt x="605" y="36"/>
                      <a:pt x="572" y="36"/>
                    </a:cubicBezTo>
                    <a:lnTo>
                      <a:pt x="93"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70">
                <a:extLst>
                  <a:ext uri="{FF2B5EF4-FFF2-40B4-BE49-F238E27FC236}">
                    <a16:creationId xmlns:a16="http://schemas.microsoft.com/office/drawing/2014/main" id="{2EA7260C-F3E1-4C32-9DCE-41FE2FC441E1}"/>
                  </a:ext>
                </a:extLst>
              </p:cNvPr>
              <p:cNvSpPr>
                <a:spLocks/>
              </p:cNvSpPr>
              <p:nvPr/>
            </p:nvSpPr>
            <p:spPr bwMode="gray">
              <a:xfrm>
                <a:off x="3001852" y="3635282"/>
                <a:ext cx="126321" cy="123240"/>
              </a:xfrm>
              <a:custGeom>
                <a:avLst/>
                <a:gdLst>
                  <a:gd name="T0" fmla="*/ 2 w 58"/>
                  <a:gd name="T1" fmla="*/ 29 h 56"/>
                  <a:gd name="T2" fmla="*/ 31 w 58"/>
                  <a:gd name="T3" fmla="*/ 56 h 56"/>
                  <a:gd name="T4" fmla="*/ 58 w 58"/>
                  <a:gd name="T5" fmla="*/ 27 h 56"/>
                  <a:gd name="T6" fmla="*/ 29 w 58"/>
                  <a:gd name="T7" fmla="*/ 0 h 56"/>
                  <a:gd name="T8" fmla="*/ 2 w 58"/>
                  <a:gd name="T9" fmla="*/ 29 h 56"/>
                </a:gdLst>
                <a:ahLst/>
                <a:cxnLst>
                  <a:cxn ang="0">
                    <a:pos x="T0" y="T1"/>
                  </a:cxn>
                  <a:cxn ang="0">
                    <a:pos x="T2" y="T3"/>
                  </a:cxn>
                  <a:cxn ang="0">
                    <a:pos x="T4" y="T5"/>
                  </a:cxn>
                  <a:cxn ang="0">
                    <a:pos x="T6" y="T7"/>
                  </a:cxn>
                  <a:cxn ang="0">
                    <a:pos x="T8" y="T9"/>
                  </a:cxn>
                </a:cxnLst>
                <a:rect l="0" t="0" r="r" b="b"/>
                <a:pathLst>
                  <a:path w="58" h="56">
                    <a:moveTo>
                      <a:pt x="2" y="29"/>
                    </a:moveTo>
                    <a:cubicBezTo>
                      <a:pt x="2" y="43"/>
                      <a:pt x="14" y="56"/>
                      <a:pt x="31" y="56"/>
                    </a:cubicBezTo>
                    <a:cubicBezTo>
                      <a:pt x="45" y="56"/>
                      <a:pt x="58" y="43"/>
                      <a:pt x="58" y="27"/>
                    </a:cubicBezTo>
                    <a:cubicBezTo>
                      <a:pt x="58" y="13"/>
                      <a:pt x="45" y="0"/>
                      <a:pt x="29" y="0"/>
                    </a:cubicBezTo>
                    <a:cubicBezTo>
                      <a:pt x="13" y="0"/>
                      <a:pt x="0" y="13"/>
                      <a:pt x="2"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71">
                <a:extLst>
                  <a:ext uri="{FF2B5EF4-FFF2-40B4-BE49-F238E27FC236}">
                    <a16:creationId xmlns:a16="http://schemas.microsoft.com/office/drawing/2014/main" id="{432D239C-52F4-47B6-BD0A-7D4FD810409D}"/>
                  </a:ext>
                </a:extLst>
              </p:cNvPr>
              <p:cNvSpPr>
                <a:spLocks/>
              </p:cNvSpPr>
              <p:nvPr/>
            </p:nvSpPr>
            <p:spPr bwMode="gray">
              <a:xfrm>
                <a:off x="2730724" y="3635282"/>
                <a:ext cx="120159" cy="123240"/>
              </a:xfrm>
              <a:custGeom>
                <a:avLst/>
                <a:gdLst>
                  <a:gd name="T0" fmla="*/ 0 w 55"/>
                  <a:gd name="T1" fmla="*/ 29 h 56"/>
                  <a:gd name="T2" fmla="*/ 28 w 55"/>
                  <a:gd name="T3" fmla="*/ 56 h 56"/>
                  <a:gd name="T4" fmla="*/ 55 w 55"/>
                  <a:gd name="T5" fmla="*/ 27 h 56"/>
                  <a:gd name="T6" fmla="*/ 27 w 55"/>
                  <a:gd name="T7" fmla="*/ 0 h 56"/>
                  <a:gd name="T8" fmla="*/ 0 w 55"/>
                  <a:gd name="T9" fmla="*/ 29 h 56"/>
                </a:gdLst>
                <a:ahLst/>
                <a:cxnLst>
                  <a:cxn ang="0">
                    <a:pos x="T0" y="T1"/>
                  </a:cxn>
                  <a:cxn ang="0">
                    <a:pos x="T2" y="T3"/>
                  </a:cxn>
                  <a:cxn ang="0">
                    <a:pos x="T4" y="T5"/>
                  </a:cxn>
                  <a:cxn ang="0">
                    <a:pos x="T6" y="T7"/>
                  </a:cxn>
                  <a:cxn ang="0">
                    <a:pos x="T8" y="T9"/>
                  </a:cxn>
                </a:cxnLst>
                <a:rect l="0" t="0" r="r" b="b"/>
                <a:pathLst>
                  <a:path w="55" h="56">
                    <a:moveTo>
                      <a:pt x="0" y="29"/>
                    </a:moveTo>
                    <a:cubicBezTo>
                      <a:pt x="0" y="43"/>
                      <a:pt x="12" y="56"/>
                      <a:pt x="28" y="56"/>
                    </a:cubicBezTo>
                    <a:cubicBezTo>
                      <a:pt x="43" y="56"/>
                      <a:pt x="55" y="43"/>
                      <a:pt x="55" y="27"/>
                    </a:cubicBezTo>
                    <a:cubicBezTo>
                      <a:pt x="55" y="13"/>
                      <a:pt x="43" y="0"/>
                      <a:pt x="27" y="0"/>
                    </a:cubicBezTo>
                    <a:cubicBezTo>
                      <a:pt x="12"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72">
                <a:extLst>
                  <a:ext uri="{FF2B5EF4-FFF2-40B4-BE49-F238E27FC236}">
                    <a16:creationId xmlns:a16="http://schemas.microsoft.com/office/drawing/2014/main" id="{87EEB1B6-FE9F-45E0-A46C-E52DBC5CAB71}"/>
                  </a:ext>
                </a:extLst>
              </p:cNvPr>
              <p:cNvSpPr>
                <a:spLocks/>
              </p:cNvSpPr>
              <p:nvPr/>
            </p:nvSpPr>
            <p:spPr bwMode="gray">
              <a:xfrm>
                <a:off x="2441110" y="3635282"/>
                <a:ext cx="123240" cy="123240"/>
              </a:xfrm>
              <a:custGeom>
                <a:avLst/>
                <a:gdLst>
                  <a:gd name="T0" fmla="*/ 0 w 56"/>
                  <a:gd name="T1" fmla="*/ 29 h 56"/>
                  <a:gd name="T2" fmla="*/ 29 w 56"/>
                  <a:gd name="T3" fmla="*/ 56 h 56"/>
                  <a:gd name="T4" fmla="*/ 56 w 56"/>
                  <a:gd name="T5" fmla="*/ 27 h 56"/>
                  <a:gd name="T6" fmla="*/ 27 w 56"/>
                  <a:gd name="T7" fmla="*/ 0 h 56"/>
                  <a:gd name="T8" fmla="*/ 0 w 56"/>
                  <a:gd name="T9" fmla="*/ 29 h 56"/>
                </a:gdLst>
                <a:ahLst/>
                <a:cxnLst>
                  <a:cxn ang="0">
                    <a:pos x="T0" y="T1"/>
                  </a:cxn>
                  <a:cxn ang="0">
                    <a:pos x="T2" y="T3"/>
                  </a:cxn>
                  <a:cxn ang="0">
                    <a:pos x="T4" y="T5"/>
                  </a:cxn>
                  <a:cxn ang="0">
                    <a:pos x="T6" y="T7"/>
                  </a:cxn>
                  <a:cxn ang="0">
                    <a:pos x="T8" y="T9"/>
                  </a:cxn>
                </a:cxnLst>
                <a:rect l="0" t="0" r="r" b="b"/>
                <a:pathLst>
                  <a:path w="56" h="56">
                    <a:moveTo>
                      <a:pt x="0" y="29"/>
                    </a:moveTo>
                    <a:cubicBezTo>
                      <a:pt x="0" y="43"/>
                      <a:pt x="13" y="56"/>
                      <a:pt x="29" y="56"/>
                    </a:cubicBezTo>
                    <a:cubicBezTo>
                      <a:pt x="43" y="56"/>
                      <a:pt x="56" y="43"/>
                      <a:pt x="56" y="27"/>
                    </a:cubicBezTo>
                    <a:cubicBezTo>
                      <a:pt x="56" y="13"/>
                      <a:pt x="43" y="0"/>
                      <a:pt x="27" y="0"/>
                    </a:cubicBezTo>
                    <a:cubicBezTo>
                      <a:pt x="13" y="0"/>
                      <a:pt x="0" y="13"/>
                      <a:pt x="0" y="2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1996753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4AAE0B-E413-47E2-AA18-A9B413478384}"/>
              </a:ext>
            </a:extLst>
          </p:cNvPr>
          <p:cNvSpPr>
            <a:spLocks noGrp="1"/>
          </p:cNvSpPr>
          <p:nvPr>
            <p:ph type="title"/>
          </p:nvPr>
        </p:nvSpPr>
        <p:spPr/>
        <p:txBody>
          <a:bodyPr/>
          <a:lstStyle/>
          <a:p>
            <a:r>
              <a:rPr lang="en-US"/>
              <a:t>Our Evaluation Journey</a:t>
            </a:r>
          </a:p>
        </p:txBody>
      </p:sp>
      <p:sp>
        <p:nvSpPr>
          <p:cNvPr id="3" name="Slide Number Placeholder 2">
            <a:extLst>
              <a:ext uri="{FF2B5EF4-FFF2-40B4-BE49-F238E27FC236}">
                <a16:creationId xmlns:a16="http://schemas.microsoft.com/office/drawing/2014/main" id="{5D868B2A-0D88-486B-B81B-2C76E3C50FEC}"/>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E112CC-F5C7-5E43-8EAA-F554FEB5E453}" type="slidenum">
              <a:rPr kumimoji="0" lang="en-US" sz="200" b="0" i="0" u="none" strike="noStrike" kern="1200" cap="none" spc="0" normalizeH="0" baseline="0" noProof="0" smtClean="0">
                <a:ln>
                  <a:noFill/>
                </a:ln>
                <a:solidFill>
                  <a:srgbClr val="005EB8"/>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200" b="0" i="0" u="none" strike="noStrike" kern="1200" cap="none" spc="0" normalizeH="0" baseline="0" noProof="0">
              <a:ln>
                <a:noFill/>
              </a:ln>
              <a:solidFill>
                <a:srgbClr val="005EB8"/>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78F66D6A-6979-619A-6347-FDB189FCB9E7}"/>
              </a:ext>
            </a:extLst>
          </p:cNvPr>
          <p:cNvGrpSpPr/>
          <p:nvPr/>
        </p:nvGrpSpPr>
        <p:grpSpPr>
          <a:xfrm>
            <a:off x="696078" y="3286528"/>
            <a:ext cx="10799843" cy="2113324"/>
            <a:chOff x="657867" y="2309985"/>
            <a:chExt cx="10799843" cy="1645920"/>
          </a:xfrm>
        </p:grpSpPr>
        <p:sp>
          <p:nvSpPr>
            <p:cNvPr id="2" name="Text Placeholder 6">
              <a:extLst>
                <a:ext uri="{FF2B5EF4-FFF2-40B4-BE49-F238E27FC236}">
                  <a16:creationId xmlns:a16="http://schemas.microsoft.com/office/drawing/2014/main" id="{FE9FC74A-C573-3B4B-ACCD-327368FB1B97}"/>
                </a:ext>
              </a:extLst>
            </p:cNvPr>
            <p:cNvSpPr txBox="1">
              <a:spLocks/>
            </p:cNvSpPr>
            <p:nvPr/>
          </p:nvSpPr>
          <p:spPr bwMode="gray">
            <a:xfrm>
              <a:off x="657867" y="2309985"/>
              <a:ext cx="2168461" cy="1645920"/>
            </a:xfrm>
            <a:prstGeom prst="rect">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3: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Data Sources for Evaluation of Health I</a:t>
              </a:r>
              <a:r>
                <a:rPr kumimoji="0" lang="en-US" sz="15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nequalities</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P</a:t>
              </a:r>
              <a:r>
                <a:rPr kumimoji="0" lang="en-US" sz="15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rogrammes</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21</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st</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November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4" name="Text Placeholder 6">
              <a:extLst>
                <a:ext uri="{FF2B5EF4-FFF2-40B4-BE49-F238E27FC236}">
                  <a16:creationId xmlns:a16="http://schemas.microsoft.com/office/drawing/2014/main" id="{2996496C-F2C8-E488-47BE-339CDFDC48FB}"/>
                </a:ext>
              </a:extLst>
            </p:cNvPr>
            <p:cNvSpPr txBox="1">
              <a:spLocks/>
            </p:cNvSpPr>
            <p:nvPr/>
          </p:nvSpPr>
          <p:spPr bwMode="gray">
            <a:xfrm>
              <a:off x="2934630" y="2309985"/>
              <a:ext cx="2053007" cy="1645920"/>
            </a:xfrm>
            <a:prstGeom prst="rect">
              <a:avLst/>
            </a:prstGeom>
            <a:solidFill>
              <a:schemeClr val="bg2"/>
            </a:solidFill>
          </p:spPr>
          <p:txBody>
            <a:bodyPr vert="horz" lIns="137160" tIns="0" rIns="0" bIns="0" rtlCol="0" anchor="ctr">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4: </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Qualitative Study M</a:t>
              </a:r>
              <a:r>
                <a:rPr kumimoji="0" lang="en-US" sz="16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ethods</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5</a:t>
              </a:r>
              <a:r>
                <a:rPr kumimoji="0" lang="en-US" sz="16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December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5" name="Text Placeholder 6">
              <a:extLst>
                <a:ext uri="{FF2B5EF4-FFF2-40B4-BE49-F238E27FC236}">
                  <a16:creationId xmlns:a16="http://schemas.microsoft.com/office/drawing/2014/main" id="{4DCC031D-A424-71B5-65BB-F63749AE7DE3}"/>
                </a:ext>
              </a:extLst>
            </p:cNvPr>
            <p:cNvSpPr txBox="1">
              <a:spLocks/>
            </p:cNvSpPr>
            <p:nvPr/>
          </p:nvSpPr>
          <p:spPr bwMode="gray">
            <a:xfrm>
              <a:off x="5082085" y="2309985"/>
              <a:ext cx="2053007" cy="1645920"/>
            </a:xfrm>
            <a:prstGeom prst="rect">
              <a:avLst/>
            </a:prstGeom>
            <a:solidFill>
              <a:schemeClr val="bg2"/>
            </a:solidFill>
          </p:spPr>
          <p:txBody>
            <a:bodyPr vert="horz" lIns="137160" tIns="0" rIns="0" bIns="0" rtlCol="0" anchor="ctr">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5: </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Quantitative S</a:t>
              </a:r>
              <a:r>
                <a:rPr kumimoji="0" lang="en-US" sz="16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tudy</a:t>
              </a:r>
              <a:r>
                <a:rPr kumimoji="0" lang="en-US" sz="16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Methods </a:t>
              </a:r>
            </a:p>
            <a:p>
              <a:pPr marL="0" marR="0" lvl="0" indent="0" algn="ctr" defTabSz="10389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19</a:t>
              </a:r>
              <a:r>
                <a:rPr kumimoji="0" lang="en-US" sz="16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December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7" name="Text Placeholder 6">
              <a:extLst>
                <a:ext uri="{FF2B5EF4-FFF2-40B4-BE49-F238E27FC236}">
                  <a16:creationId xmlns:a16="http://schemas.microsoft.com/office/drawing/2014/main" id="{29FB7403-FB2D-19AA-69B2-7F6FF9548B27}"/>
                </a:ext>
              </a:extLst>
            </p:cNvPr>
            <p:cNvSpPr txBox="1">
              <a:spLocks/>
            </p:cNvSpPr>
            <p:nvPr/>
          </p:nvSpPr>
          <p:spPr bwMode="gray">
            <a:xfrm>
              <a:off x="7238776" y="2309985"/>
              <a:ext cx="2053007" cy="1645920"/>
            </a:xfrm>
            <a:prstGeom prst="rect">
              <a:avLst/>
            </a:prstGeom>
            <a:solidFill>
              <a:schemeClr val="bg2"/>
            </a:solidFill>
          </p:spPr>
          <p:txBody>
            <a:bodyPr vert="horz" lIns="137160" tIns="0" rIns="0" bIns="0" rtlCol="0" anchor="ctr">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6: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Bias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9</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8" name="Text Placeholder 6">
              <a:extLst>
                <a:ext uri="{FF2B5EF4-FFF2-40B4-BE49-F238E27FC236}">
                  <a16:creationId xmlns:a16="http://schemas.microsoft.com/office/drawing/2014/main" id="{5B85DB7D-37E9-27DC-664C-B7CB3988C6D8}"/>
                </a:ext>
              </a:extLst>
            </p:cNvPr>
            <p:cNvSpPr txBox="1">
              <a:spLocks/>
            </p:cNvSpPr>
            <p:nvPr/>
          </p:nvSpPr>
          <p:spPr bwMode="gray">
            <a:xfrm>
              <a:off x="9404703" y="2309985"/>
              <a:ext cx="2053007" cy="1645920"/>
            </a:xfrm>
            <a:prstGeom prst="rect">
              <a:avLst/>
            </a:prstGeom>
            <a:solidFill>
              <a:schemeClr val="bg2"/>
            </a:solidFill>
          </p:spPr>
          <p:txBody>
            <a:bodyPr vert="horz" wrap="square"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7: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Value for Money </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23</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rd</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January 2024</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grpSp>
      <p:sp>
        <p:nvSpPr>
          <p:cNvPr id="10" name="Text Placeholder 6">
            <a:extLst>
              <a:ext uri="{FF2B5EF4-FFF2-40B4-BE49-F238E27FC236}">
                <a16:creationId xmlns:a16="http://schemas.microsoft.com/office/drawing/2014/main" id="{327C276E-0C9F-7B79-295B-B8C2404EF0A2}"/>
              </a:ext>
            </a:extLst>
          </p:cNvPr>
          <p:cNvSpPr txBox="1">
            <a:spLocks/>
          </p:cNvSpPr>
          <p:nvPr/>
        </p:nvSpPr>
        <p:spPr bwMode="gray">
          <a:xfrm>
            <a:off x="3928188" y="990744"/>
            <a:ext cx="2276338" cy="2113324"/>
          </a:xfrm>
          <a:prstGeom prst="rect">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1: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The Evaluation Toolkit and Introduction to the</a:t>
            </a:r>
          </a:p>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err="1">
                <a:ln>
                  <a:noFill/>
                </a:ln>
                <a:solidFill>
                  <a:srgbClr val="002677"/>
                </a:solidFill>
                <a:effectLst/>
                <a:uLnTx/>
                <a:uFillTx/>
                <a:latin typeface="Arial" panose="020B0604020202020204" pitchFamily="34" charset="0"/>
                <a:ea typeface="+mn-ea"/>
                <a:cs typeface="Arial" panose="020B0604020202020204" pitchFamily="34" charset="0"/>
              </a:rPr>
              <a:t>Programme</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of Support </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31</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st</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October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
        <p:nvSpPr>
          <p:cNvPr id="12" name="Text Placeholder 6">
            <a:extLst>
              <a:ext uri="{FF2B5EF4-FFF2-40B4-BE49-F238E27FC236}">
                <a16:creationId xmlns:a16="http://schemas.microsoft.com/office/drawing/2014/main" id="{3679FC6C-464C-10E3-0D7D-7251A053BAAF}"/>
              </a:ext>
            </a:extLst>
          </p:cNvPr>
          <p:cNvSpPr txBox="1">
            <a:spLocks/>
          </p:cNvSpPr>
          <p:nvPr/>
        </p:nvSpPr>
        <p:spPr bwMode="gray">
          <a:xfrm>
            <a:off x="6326001" y="990744"/>
            <a:ext cx="2276338" cy="2113324"/>
          </a:xfrm>
          <a:prstGeom prst="rect">
            <a:avLst/>
          </a:prstGeom>
          <a:solidFill>
            <a:schemeClr val="bg2"/>
          </a:solidFill>
        </p:spPr>
        <p:txBody>
          <a:bodyPr vert="horz" lIns="137160" tIns="0" rIns="0" bIns="0" rtlCol="0" anchor="ctr">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1400" kern="1200">
                <a:solidFill>
                  <a:schemeClr val="bg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03899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Evaluation Framework Workshop 2: </a:t>
            </a:r>
            <a:r>
              <a:rPr kumimoji="0" lang="en-US" sz="1500" b="1" i="1"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From Data, to Measures and Measurement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7</a:t>
            </a:r>
            <a:r>
              <a:rPr kumimoji="0" lang="en-US" sz="1500" b="0" i="0" u="none" strike="noStrike" kern="1200" cap="none" spc="0" normalizeH="0" baseline="30000" noProof="0">
                <a:ln>
                  <a:noFill/>
                </a:ln>
                <a:solidFill>
                  <a:srgbClr val="002677"/>
                </a:solidFill>
                <a:effectLst/>
                <a:uLnTx/>
                <a:uFillTx/>
                <a:latin typeface="Arial" panose="020B0604020202020204" pitchFamily="34" charset="0"/>
                <a:ea typeface="+mn-ea"/>
                <a:cs typeface="Arial" panose="020B0604020202020204" pitchFamily="34" charset="0"/>
              </a:rPr>
              <a:t>th</a:t>
            </a: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 November 2023</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1400-1530</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a:ln>
                  <a:noFill/>
                </a:ln>
                <a:solidFill>
                  <a:srgbClr val="002677"/>
                </a:solidFill>
                <a:effectLst/>
                <a:uLnTx/>
                <a:uFillTx/>
                <a:latin typeface="Arial" panose="020B0604020202020204" pitchFamily="34" charset="0"/>
                <a:ea typeface="+mn-ea"/>
                <a:cs typeface="Arial" panose="020B0604020202020204" pitchFamily="34" charset="0"/>
              </a:rPr>
              <a:t>Virtual</a:t>
            </a:r>
          </a:p>
        </p:txBody>
      </p:sp>
    </p:spTree>
    <p:extLst>
      <p:ext uri="{BB962C8B-B14F-4D97-AF65-F5344CB8AC3E}">
        <p14:creationId xmlns:p14="http://schemas.microsoft.com/office/powerpoint/2010/main" val="34509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2583" y="2736833"/>
            <a:ext cx="8686800" cy="2285241"/>
          </a:xfrm>
        </p:spPr>
        <p:txBody>
          <a:bodyPr/>
          <a:lstStyle/>
          <a:p>
            <a:r>
              <a:rPr lang="en-GB"/>
              <a:t>Thank you and next steps</a:t>
            </a:r>
            <a:br>
              <a:rPr lang="en-GB"/>
            </a:br>
            <a:br>
              <a:rPr lang="en-GB"/>
            </a:br>
            <a:endParaRPr lang="en-GB"/>
          </a:p>
        </p:txBody>
      </p:sp>
    </p:spTree>
    <p:extLst>
      <p:ext uri="{BB962C8B-B14F-4D97-AF65-F5344CB8AC3E}">
        <p14:creationId xmlns:p14="http://schemas.microsoft.com/office/powerpoint/2010/main" val="388079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2847687121"/>
              </p:ext>
            </p:extLst>
          </p:nvPr>
        </p:nvGraphicFramePr>
        <p:xfrm>
          <a:off x="650526" y="1117869"/>
          <a:ext cx="10874830" cy="4788864"/>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7015038">
                  <a:extLst>
                    <a:ext uri="{9D8B030D-6E8A-4147-A177-3AD203B41FA5}">
                      <a16:colId xmlns:a16="http://schemas.microsoft.com/office/drawing/2014/main" val="20001"/>
                    </a:ext>
                  </a:extLst>
                </a:gridCol>
                <a:gridCol w="2442316">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(15 min)</a:t>
                      </a:r>
                      <a:endParaRPr lang="en-GB" sz="1400">
                        <a:solidFill>
                          <a:schemeClr val="tx1">
                            <a:lumMod val="50000"/>
                          </a:schemeClr>
                        </a:solidFill>
                        <a:latin typeface="+mn-lt"/>
                      </a:endParaRPr>
                    </a:p>
                  </a:txBody>
                  <a:tcPr marL="142606" marR="106955" marT="71303" marB="71303" anchor="ctr">
                    <a:solidFill>
                      <a:srgbClr val="00B0F0">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starting on a positive and objectives</a:t>
                      </a:r>
                      <a:endParaRPr lang="en-GB" sz="1400" b="1" kern="1200">
                        <a:solidFill>
                          <a:schemeClr val="tx1">
                            <a:lumMod val="50000"/>
                          </a:schemeClr>
                        </a:solidFill>
                        <a:latin typeface="+mn-lt"/>
                      </a:endParaRPr>
                    </a:p>
                  </a:txBody>
                  <a:tcPr marL="142606" marR="106955" marT="71303" marB="71303" anchor="ctr">
                    <a:solidFill>
                      <a:srgbClr val="00B0F0">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solidFill>
                      <a:srgbClr val="00B0F0">
                        <a:alpha val="20000"/>
                      </a:srgbClr>
                    </a:solid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chemeClr val="tx1">
                              <a:lumMod val="50000"/>
                            </a:schemeClr>
                          </a:solidFill>
                          <a:effectLst/>
                          <a:uLnTx/>
                          <a:uFillTx/>
                        </a:rPr>
                        <a:t>(15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a:solidFill>
                            <a:schemeClr val="tx1">
                              <a:lumMod val="50000"/>
                            </a:schemeClr>
                          </a:solidFill>
                        </a:rPr>
                        <a:t>The Evaluation Framework</a:t>
                      </a: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latin typeface="+mn-lt"/>
                        </a:rPr>
                        <a:t>Introduction to the </a:t>
                      </a:r>
                      <a:r>
                        <a:rPr lang="en-US" sz="1000" b="0" i="1" kern="1200" baseline="0" err="1">
                          <a:solidFill>
                            <a:schemeClr val="tx1">
                              <a:lumMod val="50000"/>
                            </a:schemeClr>
                          </a:solidFill>
                          <a:latin typeface="+mn-lt"/>
                        </a:rPr>
                        <a:t>programme</a:t>
                      </a:r>
                      <a:r>
                        <a:rPr lang="en-US" sz="1000" b="0" i="1" kern="1200" baseline="0">
                          <a:solidFill>
                            <a:schemeClr val="tx1">
                              <a:lumMod val="50000"/>
                            </a:schemeClr>
                          </a:solidFill>
                          <a:latin typeface="+mn-lt"/>
                        </a:rPr>
                        <a:t> of support for evaluating your local health inequalities projects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(30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kern="1200" baseline="0">
                          <a:solidFill>
                            <a:schemeClr val="tx1">
                              <a:lumMod val="50000"/>
                            </a:schemeClr>
                          </a:solidFill>
                        </a:rPr>
                        <a:t>Introducing the Evaluation Toolkit</a:t>
                      </a:r>
                    </a:p>
                    <a:p>
                      <a:pPr marL="171450" marR="0" lvl="0" indent="-171450" algn="l" defTabSz="914309"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kern="1200" baseline="0">
                          <a:solidFill>
                            <a:schemeClr val="tx1">
                              <a:lumMod val="50000"/>
                            </a:schemeClr>
                          </a:solidFill>
                          <a:latin typeface="Arial"/>
                          <a:ea typeface="+mn-ea"/>
                          <a:cs typeface="+mn-cs"/>
                        </a:rPr>
                        <a:t>How you can access the Toolkit</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Demonstrating how the Evaluation Toolkit can support the planning and implementation of your evaluation </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A chance to hear from one of the local health inequalities projects on how the Toolkit may be able to support their evaluation</a:t>
                      </a: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Nadine Wyatt, Health and Care Integration Programme Lead (Health Inequalities, Children and Young People and Frailty) </a:t>
                      </a:r>
                      <a:endParaRPr lang="en-US" sz="1400" b="0" kern="1200" baseline="0">
                        <a:solidFill>
                          <a:schemeClr val="tx1">
                            <a:lumMod val="50000"/>
                          </a:schemeClr>
                        </a:solidFill>
                        <a:latin typeface="+mn-lt"/>
                        <a:ea typeface="+mn-ea"/>
                        <a:cs typeface="Arial"/>
                      </a:endParaRPr>
                    </a:p>
                  </a:txBody>
                  <a:tcPr marL="142606" marR="106955" marT="71303" marB="71303" anchor="ctr">
                    <a:solidFill>
                      <a:srgbClr val="FBF9F4">
                        <a:alpha val="20000"/>
                      </a:srgb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GB" sz="1400" b="1" kern="1200" baseline="0">
                          <a:solidFill>
                            <a:schemeClr val="tx1">
                              <a:lumMod val="50000"/>
                            </a:schemeClr>
                          </a:solidFill>
                        </a:rPr>
                        <a:t>Reflections and potential application of the Toolkit for your local project</a:t>
                      </a:r>
                      <a:endParaRPr lang="en-US" sz="1400" b="1" kern="1200" baseline="0">
                        <a:solidFill>
                          <a:schemeClr val="tx1">
                            <a:lumMod val="50000"/>
                          </a:schemeClr>
                        </a:solidFill>
                      </a:endParaRP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rPr>
                        <a:t>Exploring the application of the Framework and Toolkit given any challenges you may be facing with evaluating your local health inequalities project</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solidFill>
                      <a:srgbClr val="FBF9F4"/>
                    </a:solidFill>
                  </a:tcPr>
                </a:tc>
                <a:extLst>
                  <a:ext uri="{0D108BD9-81ED-4DB2-BD59-A6C34878D82A}">
                    <a16:rowId xmlns:a16="http://schemas.microsoft.com/office/drawing/2014/main" val="1661774282"/>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6179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3</a:t>
            </a:fld>
            <a:endParaRPr lang="en-US">
              <a:solidFill>
                <a:srgbClr val="005EB8"/>
              </a:solidFill>
            </a:endParaRPr>
          </a:p>
        </p:txBody>
      </p:sp>
      <p:sp>
        <p:nvSpPr>
          <p:cNvPr id="4" name="Title 3"/>
          <p:cNvSpPr>
            <a:spLocks noGrp="1"/>
          </p:cNvSpPr>
          <p:nvPr>
            <p:ph type="title"/>
          </p:nvPr>
        </p:nvSpPr>
        <p:spPr>
          <a:xfrm>
            <a:off x="616676" y="0"/>
            <a:ext cx="11768976" cy="731520"/>
          </a:xfrm>
        </p:spPr>
        <p:txBody>
          <a:bodyPr/>
          <a:lstStyle/>
          <a:p>
            <a:r>
              <a:rPr lang="en-US"/>
              <a:t>In the chat: Creating a positive ‘thinking environment’</a:t>
            </a:r>
            <a:endParaRPr lang="en-GB"/>
          </a:p>
        </p:txBody>
      </p:sp>
      <p:sp>
        <p:nvSpPr>
          <p:cNvPr id="7" name="Text Placeholder 2"/>
          <p:cNvSpPr txBox="1">
            <a:spLocks/>
          </p:cNvSpPr>
          <p:nvPr/>
        </p:nvSpPr>
        <p:spPr>
          <a:xfrm>
            <a:off x="8782050" y="1589225"/>
            <a:ext cx="1005840" cy="388937"/>
          </a:xfrm>
          <a:prstGeom prst="rect">
            <a:avLst/>
          </a:prstGeom>
        </p:spPr>
        <p:txBody>
          <a:bodyPr anchor="ctr"/>
          <a:lstStyle>
            <a:lvl1pPr marL="0" indent="0" algn="l" defTabSz="457200" rtl="0" eaLnBrk="1" latinLnBrk="0" hangingPunct="1">
              <a:spcBef>
                <a:spcPct val="20000"/>
              </a:spcBef>
              <a:buClr>
                <a:schemeClr val="tx2"/>
              </a:buClr>
              <a:buFont typeface="Arial"/>
              <a:buNone/>
              <a:defRPr sz="1200" i="1"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10 mins</a:t>
            </a:r>
          </a:p>
        </p:txBody>
      </p:sp>
      <p:grpSp>
        <p:nvGrpSpPr>
          <p:cNvPr id="8" name="Group 7"/>
          <p:cNvGrpSpPr/>
          <p:nvPr/>
        </p:nvGrpSpPr>
        <p:grpSpPr>
          <a:xfrm>
            <a:off x="9574530" y="1560807"/>
            <a:ext cx="502920" cy="502920"/>
            <a:chOff x="5257799" y="990599"/>
            <a:chExt cx="502920" cy="502920"/>
          </a:xfrm>
        </p:grpSpPr>
        <p:sp>
          <p:nvSpPr>
            <p:cNvPr id="9" name="Oval 8"/>
            <p:cNvSpPr/>
            <p:nvPr userDrawn="1"/>
          </p:nvSpPr>
          <p:spPr>
            <a:xfrm>
              <a:off x="5257799" y="990599"/>
              <a:ext cx="502920" cy="5029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userDrawn="1"/>
          </p:nvSpPr>
          <p:spPr>
            <a:xfrm>
              <a:off x="5317235" y="1050035"/>
              <a:ext cx="384048" cy="384048"/>
            </a:xfrm>
            <a:prstGeom prst="ellipse">
              <a:avLst/>
            </a:prstGeom>
            <a:solidFill>
              <a:schemeClr val="tx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5318669" y="1051469"/>
              <a:ext cx="381180" cy="381180"/>
              <a:chOff x="7274773" y="920278"/>
              <a:chExt cx="381180" cy="381180"/>
            </a:xfrm>
          </p:grpSpPr>
          <p:cxnSp>
            <p:nvCxnSpPr>
              <p:cNvPr id="17" name="Straight Connector 16"/>
              <p:cNvCxnSpPr/>
              <p:nvPr/>
            </p:nvCxnSpPr>
            <p:spPr>
              <a:xfrm>
                <a:off x="7274773" y="1110868"/>
                <a:ext cx="381180" cy="0"/>
              </a:xfrm>
              <a:prstGeom prst="line">
                <a:avLst/>
              </a:prstGeom>
              <a:noFill/>
              <a:ln w="9525" cap="flat" cmpd="sng" algn="ctr">
                <a:solidFill>
                  <a:srgbClr val="FFFFFF"/>
                </a:solidFill>
                <a:prstDash val="solid"/>
              </a:ln>
              <a:effectLst/>
            </p:spPr>
          </p:cxnSp>
          <p:cxnSp>
            <p:nvCxnSpPr>
              <p:cNvPr id="18" name="Straight Connector 17"/>
              <p:cNvCxnSpPr/>
              <p:nvPr/>
            </p:nvCxnSpPr>
            <p:spPr>
              <a:xfrm flipV="1">
                <a:off x="7465363" y="920278"/>
                <a:ext cx="0" cy="381180"/>
              </a:xfrm>
              <a:prstGeom prst="line">
                <a:avLst/>
              </a:prstGeom>
              <a:noFill/>
              <a:ln w="9525" cap="flat" cmpd="sng" algn="ctr">
                <a:solidFill>
                  <a:srgbClr val="FFFFFF"/>
                </a:solidFill>
                <a:prstDash val="solid"/>
              </a:ln>
              <a:effectLst/>
            </p:spPr>
          </p:cxnSp>
        </p:grpSp>
        <p:sp>
          <p:nvSpPr>
            <p:cNvPr id="12" name="Oval 11"/>
            <p:cNvSpPr/>
            <p:nvPr userDrawn="1"/>
          </p:nvSpPr>
          <p:spPr>
            <a:xfrm>
              <a:off x="5372099" y="1104899"/>
              <a:ext cx="274320" cy="27432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p:cNvGrpSpPr/>
            <p:nvPr/>
          </p:nvGrpSpPr>
          <p:grpSpPr>
            <a:xfrm>
              <a:off x="5402383" y="1146368"/>
              <a:ext cx="217805" cy="133046"/>
              <a:chOff x="2173587" y="4641056"/>
              <a:chExt cx="264813" cy="161760"/>
            </a:xfrm>
          </p:grpSpPr>
          <p:cxnSp>
            <p:nvCxnSpPr>
              <p:cNvPr id="14" name="Straight Connector 13"/>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5" name="Straight Connector 14"/>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6" name="Oval 15"/>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algn="ctr">
                  <a:defRPr/>
                </a:pPr>
                <a:endParaRPr lang="en-GB" kern="0">
                  <a:solidFill>
                    <a:srgbClr val="FFFFFF"/>
                  </a:solidFill>
                  <a:latin typeface="Georgia" pitchFamily="18" charset="0"/>
                </a:endParaRPr>
              </a:p>
            </p:txBody>
          </p:sp>
        </p:grpSp>
      </p:grpSp>
      <p:sp>
        <p:nvSpPr>
          <p:cNvPr id="19" name="Text Placeholder 5">
            <a:extLst>
              <a:ext uri="{FF2B5EF4-FFF2-40B4-BE49-F238E27FC236}">
                <a16:creationId xmlns:a16="http://schemas.microsoft.com/office/drawing/2014/main" id="{43853592-F1F6-767F-517B-CC0E4128C6D9}"/>
              </a:ext>
            </a:extLst>
          </p:cNvPr>
          <p:cNvSpPr txBox="1">
            <a:spLocks/>
          </p:cNvSpPr>
          <p:nvPr/>
        </p:nvSpPr>
        <p:spPr>
          <a:xfrm>
            <a:off x="5648960" y="2619375"/>
            <a:ext cx="4511040" cy="1647826"/>
          </a:xfrm>
          <a:prstGeom prst="rect">
            <a:avLst/>
          </a:prstGeom>
          <a:no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0"/>
              <a:t>In the chat, please introduce yourself, state your role and share something that happened this week that was positive (professionally or personally).</a:t>
            </a:r>
            <a:endParaRPr lang="en-GB" sz="1800"/>
          </a:p>
        </p:txBody>
      </p:sp>
      <p:sp>
        <p:nvSpPr>
          <p:cNvPr id="20" name="TextBox 19">
            <a:extLst>
              <a:ext uri="{FF2B5EF4-FFF2-40B4-BE49-F238E27FC236}">
                <a16:creationId xmlns:a16="http://schemas.microsoft.com/office/drawing/2014/main" id="{CEF26655-6C44-7F4A-E769-2145A25ABCCB}"/>
              </a:ext>
            </a:extLst>
          </p:cNvPr>
          <p:cNvSpPr txBox="1"/>
          <p:nvPr/>
        </p:nvSpPr>
        <p:spPr>
          <a:xfrm>
            <a:off x="5631180" y="2229213"/>
            <a:ext cx="4521200" cy="400110"/>
          </a:xfrm>
          <a:prstGeom prst="rect">
            <a:avLst/>
          </a:prstGeom>
          <a:solidFill>
            <a:schemeClr val="bg2"/>
          </a:solidFill>
        </p:spPr>
        <p:txBody>
          <a:bodyPr wrap="square" rtlCol="0" anchor="ctr">
            <a:spAutoFit/>
          </a:bodyPr>
          <a:lstStyle/>
          <a:p>
            <a:pPr marL="0" marR="0" lvl="0" indent="0" algn="l" defTabSz="914309" rtl="0" eaLnBrk="1" fontAlgn="auto" latinLnBrk="0" hangingPunct="1">
              <a:lnSpc>
                <a:spcPct val="100000"/>
              </a:lnSpc>
              <a:spcBef>
                <a:spcPts val="600"/>
              </a:spcBef>
              <a:spcAft>
                <a:spcPts val="600"/>
              </a:spcAft>
              <a:buClrTx/>
              <a:buSzTx/>
              <a:buFontTx/>
              <a:buNone/>
              <a:tabLst>
                <a:tab pos="1604963" algn="l"/>
              </a:tabLst>
              <a:defRPr/>
            </a:pPr>
            <a:r>
              <a:rPr kumimoji="0" lang="en-GB" sz="2000" b="1" i="0" u="none" strike="noStrike" kern="1200" cap="none" spc="0" normalizeH="0" baseline="0" noProof="0">
                <a:ln>
                  <a:noFill/>
                </a:ln>
                <a:solidFill>
                  <a:schemeClr val="accent6"/>
                </a:solidFill>
                <a:effectLst/>
                <a:uLnTx/>
                <a:uFillTx/>
                <a:latin typeface="Arial" panose="020B0604020202020204"/>
                <a:ea typeface="+mn-ea"/>
                <a:cs typeface="+mn-cs"/>
              </a:rPr>
              <a:t>Start on a positive</a:t>
            </a:r>
          </a:p>
        </p:txBody>
      </p:sp>
      <p:pic>
        <p:nvPicPr>
          <p:cNvPr id="21" name="Picture 20">
            <a:extLst>
              <a:ext uri="{FF2B5EF4-FFF2-40B4-BE49-F238E27FC236}">
                <a16:creationId xmlns:a16="http://schemas.microsoft.com/office/drawing/2014/main" id="{C3138AF6-C204-31F1-1828-84DA7F28004F}"/>
              </a:ext>
            </a:extLst>
          </p:cNvPr>
          <p:cNvPicPr>
            <a:picLocks noChangeAspect="1"/>
          </p:cNvPicPr>
          <p:nvPr/>
        </p:nvPicPr>
        <p:blipFill>
          <a:blip r:embed="rId2"/>
          <a:stretch>
            <a:fillRect/>
          </a:stretch>
        </p:blipFill>
        <p:spPr>
          <a:xfrm>
            <a:off x="1845779" y="1984123"/>
            <a:ext cx="2889754" cy="2889754"/>
          </a:xfrm>
          <a:prstGeom prst="rect">
            <a:avLst/>
          </a:prstGeom>
        </p:spPr>
      </p:pic>
    </p:spTree>
    <p:extLst>
      <p:ext uri="{BB962C8B-B14F-4D97-AF65-F5344CB8AC3E}">
        <p14:creationId xmlns:p14="http://schemas.microsoft.com/office/powerpoint/2010/main" val="286610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257" y="0"/>
            <a:ext cx="11768977" cy="731520"/>
          </a:xfrm>
          <a:prstGeom prst="rect">
            <a:avLst/>
          </a:prstGeom>
        </p:spPr>
        <p:txBody>
          <a:bodyPr anchor="b">
            <a:normAutofit/>
          </a:bodyPr>
          <a:lstStyle/>
          <a:p>
            <a:r>
              <a:rPr lang="en-GB"/>
              <a:t>Objectives for the session</a:t>
            </a:r>
          </a:p>
        </p:txBody>
      </p:sp>
      <p:sp>
        <p:nvSpPr>
          <p:cNvPr id="8" name="Slide Number Placeholder 3"/>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4</a:t>
            </a:fld>
            <a:endParaRPr lang="en-US">
              <a:solidFill>
                <a:srgbClr val="005EB8"/>
              </a:solidFill>
            </a:endParaRPr>
          </a:p>
        </p:txBody>
      </p:sp>
      <p:sp>
        <p:nvSpPr>
          <p:cNvPr id="3" name="Text Placeholder 2"/>
          <p:cNvSpPr>
            <a:spLocks noGrp="1"/>
          </p:cNvSpPr>
          <p:nvPr>
            <p:ph type="body" sz="quarter" idx="11"/>
          </p:nvPr>
        </p:nvSpPr>
        <p:spPr>
          <a:xfrm>
            <a:off x="678940" y="1508969"/>
            <a:ext cx="10834120" cy="3840061"/>
          </a:xfrm>
          <a:solidFill>
            <a:schemeClr val="tx2">
              <a:lumMod val="60000"/>
              <a:lumOff val="40000"/>
            </a:schemeClr>
          </a:solidFill>
          <a:effectLst>
            <a:outerShdw blurRad="63500" sx="102000" sy="102000" algn="ctr" rotWithShape="0">
              <a:prstClr val="black">
                <a:alpha val="40000"/>
              </a:prstClr>
            </a:outerShdw>
          </a:effectLst>
        </p:spPr>
        <p:txBody>
          <a:bodyPr>
            <a:normAutofit/>
          </a:bodyPr>
          <a:lstStyle/>
          <a:p>
            <a:r>
              <a:rPr lang="en-GB" sz="1800" b="1">
                <a:solidFill>
                  <a:schemeClr val="bg2">
                    <a:lumMod val="10000"/>
                  </a:schemeClr>
                </a:solidFill>
              </a:rPr>
              <a:t>We will:</a:t>
            </a:r>
          </a:p>
          <a:p>
            <a:pPr marL="171450" indent="-171450">
              <a:buClr>
                <a:schemeClr val="bg1"/>
              </a:buClr>
              <a:buFont typeface="Arial" panose="020B0604020202020204" pitchFamily="34" charset="0"/>
              <a:buChar char="•"/>
            </a:pPr>
            <a:r>
              <a:rPr lang="en-US" sz="1800">
                <a:solidFill>
                  <a:schemeClr val="bg2">
                    <a:lumMod val="10000"/>
                  </a:schemeClr>
                </a:solidFill>
              </a:rPr>
              <a:t>Introduce the </a:t>
            </a:r>
            <a:r>
              <a:rPr lang="en-US" sz="1800" err="1">
                <a:solidFill>
                  <a:schemeClr val="bg2">
                    <a:lumMod val="10000"/>
                  </a:schemeClr>
                </a:solidFill>
              </a:rPr>
              <a:t>programme</a:t>
            </a:r>
            <a:r>
              <a:rPr lang="en-US" sz="1800">
                <a:solidFill>
                  <a:schemeClr val="bg2">
                    <a:lumMod val="10000"/>
                  </a:schemeClr>
                </a:solidFill>
              </a:rPr>
              <a:t> of support from Optum as part of an Evaluation Framework for South West London</a:t>
            </a:r>
          </a:p>
          <a:p>
            <a:pPr>
              <a:buClr>
                <a:schemeClr val="bg1"/>
              </a:buClr>
            </a:pPr>
            <a:endParaRPr lang="en-US" sz="1800">
              <a:solidFill>
                <a:schemeClr val="bg2">
                  <a:lumMod val="10000"/>
                </a:schemeClr>
              </a:solidFill>
            </a:endParaRPr>
          </a:p>
          <a:p>
            <a:pPr marL="171450" indent="-171450">
              <a:buClr>
                <a:schemeClr val="bg1"/>
              </a:buClr>
              <a:buFont typeface="Arial" panose="020B0604020202020204" pitchFamily="34" charset="0"/>
              <a:buChar char="•"/>
            </a:pPr>
            <a:r>
              <a:rPr lang="en-US" sz="1800">
                <a:solidFill>
                  <a:schemeClr val="bg2">
                    <a:lumMod val="10000"/>
                  </a:schemeClr>
                </a:solidFill>
              </a:rPr>
              <a:t>Present the Evaluation Toolkit and position how it will be useful to support the planning and implementation of evaluation for your local health inequalities projects</a:t>
            </a:r>
          </a:p>
          <a:p>
            <a:pPr marL="171450" indent="-171450">
              <a:buClr>
                <a:schemeClr val="bg1"/>
              </a:buClr>
              <a:buFont typeface="Arial" panose="020B0604020202020204" pitchFamily="34" charset="0"/>
              <a:buChar char="•"/>
            </a:pPr>
            <a:endParaRPr lang="en-US" sz="1800">
              <a:solidFill>
                <a:schemeClr val="bg2">
                  <a:lumMod val="10000"/>
                </a:schemeClr>
              </a:solidFill>
            </a:endParaRPr>
          </a:p>
          <a:p>
            <a:pPr marL="171450" indent="-171450">
              <a:buClr>
                <a:schemeClr val="bg1"/>
              </a:buClr>
              <a:buFont typeface="Arial" panose="020B0604020202020204" pitchFamily="34" charset="0"/>
              <a:buChar char="•"/>
            </a:pPr>
            <a:r>
              <a:rPr lang="en-US" sz="1800">
                <a:solidFill>
                  <a:schemeClr val="bg2">
                    <a:lumMod val="10000"/>
                  </a:schemeClr>
                </a:solidFill>
              </a:rPr>
              <a:t>Help you to access and navigate the Evaluation Toolkit to get maximum value from it to support practical day-to-day evaluation of your health inequalities projects</a:t>
            </a:r>
          </a:p>
        </p:txBody>
      </p:sp>
    </p:spTree>
    <p:extLst>
      <p:ext uri="{BB962C8B-B14F-4D97-AF65-F5344CB8AC3E}">
        <p14:creationId xmlns:p14="http://schemas.microsoft.com/office/powerpoint/2010/main" val="428881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2157605378"/>
              </p:ext>
            </p:extLst>
          </p:nvPr>
        </p:nvGraphicFramePr>
        <p:xfrm>
          <a:off x="650526" y="1117869"/>
          <a:ext cx="10874830" cy="4788864"/>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7015038">
                  <a:extLst>
                    <a:ext uri="{9D8B030D-6E8A-4147-A177-3AD203B41FA5}">
                      <a16:colId xmlns:a16="http://schemas.microsoft.com/office/drawing/2014/main" val="20001"/>
                    </a:ext>
                  </a:extLst>
                </a:gridCol>
                <a:gridCol w="2442316">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(15 min)</a:t>
                      </a:r>
                      <a:endParaRPr lang="en-GB" sz="1400">
                        <a:solidFill>
                          <a:schemeClr val="tx1">
                            <a:lumMod val="50000"/>
                          </a:schemeClr>
                        </a:solidFill>
                        <a:latin typeface="+mn-lt"/>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starting on a positive and objectives</a:t>
                      </a:r>
                      <a:endParaRPr lang="en-GB" sz="1400" b="1" kern="1200">
                        <a:solidFill>
                          <a:schemeClr val="tx1">
                            <a:lumMod val="50000"/>
                          </a:schemeClr>
                        </a:solidFill>
                        <a:latin typeface="+mn-lt"/>
                      </a:endParaRP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no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chemeClr val="tx1">
                              <a:lumMod val="50000"/>
                            </a:schemeClr>
                          </a:solidFill>
                          <a:effectLst/>
                          <a:uLnTx/>
                          <a:uFillTx/>
                        </a:rPr>
                        <a:t>(15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chemeClr val="bg2"/>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a:solidFill>
                            <a:schemeClr val="tx1">
                              <a:lumMod val="50000"/>
                            </a:schemeClr>
                          </a:solidFill>
                        </a:rPr>
                        <a:t>The Evaluation Framework</a:t>
                      </a: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latin typeface="+mn-lt"/>
                        </a:rPr>
                        <a:t>Introduction to the </a:t>
                      </a:r>
                      <a:r>
                        <a:rPr lang="en-US" sz="1000" b="0" i="1" kern="1200" baseline="0" err="1">
                          <a:solidFill>
                            <a:schemeClr val="tx1">
                              <a:lumMod val="50000"/>
                            </a:schemeClr>
                          </a:solidFill>
                          <a:latin typeface="+mn-lt"/>
                        </a:rPr>
                        <a:t>programme</a:t>
                      </a:r>
                      <a:r>
                        <a:rPr lang="en-US" sz="1000" b="0" i="1" kern="1200" baseline="0">
                          <a:solidFill>
                            <a:schemeClr val="tx1">
                              <a:lumMod val="50000"/>
                            </a:schemeClr>
                          </a:solidFill>
                          <a:latin typeface="+mn-lt"/>
                        </a:rPr>
                        <a:t> of support for evaluating your local health inequalities projects</a:t>
                      </a:r>
                    </a:p>
                  </a:txBody>
                  <a:tcPr marL="142606" marR="106955" marT="71303" marB="71303" anchor="ctr">
                    <a:solidFill>
                      <a:schemeClr val="bg2"/>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solidFill>
                      <a:schemeClr val="bg2"/>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(30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kern="1200" baseline="0">
                          <a:solidFill>
                            <a:schemeClr val="tx1">
                              <a:lumMod val="50000"/>
                            </a:schemeClr>
                          </a:solidFill>
                        </a:rPr>
                        <a:t>Introducing the Evaluation Toolkit</a:t>
                      </a:r>
                    </a:p>
                    <a:p>
                      <a:pPr marL="171450" marR="0" lvl="0" indent="-171450" algn="l" defTabSz="914309"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kern="1200" baseline="0">
                          <a:solidFill>
                            <a:schemeClr val="tx1">
                              <a:lumMod val="50000"/>
                            </a:schemeClr>
                          </a:solidFill>
                          <a:latin typeface="Arial"/>
                          <a:ea typeface="+mn-ea"/>
                          <a:cs typeface="+mn-cs"/>
                        </a:rPr>
                        <a:t>How you can access the Toolkit</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Demonstrating how the Evaluation Toolkit can support the planning and implementation of your evaluation </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A chance to hear from one of the local health inequalities projects on how the Toolkit may be able to support their evaluation</a:t>
                      </a: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Nadine Wyatt, Health and Care Integration Programme Lead (Health Inequalities, Children and Young People and Frailty) </a:t>
                      </a:r>
                      <a:endParaRPr lang="en-US" sz="1400" b="0" kern="1200" baseline="0">
                        <a:solidFill>
                          <a:schemeClr val="tx1">
                            <a:lumMod val="50000"/>
                          </a:schemeClr>
                        </a:solidFill>
                        <a:latin typeface="+mn-lt"/>
                        <a:ea typeface="+mn-ea"/>
                        <a:cs typeface="Arial"/>
                      </a:endParaRPr>
                    </a:p>
                  </a:txBody>
                  <a:tcPr marL="142606" marR="106955" marT="71303" marB="71303" anchor="ctr">
                    <a:solidFill>
                      <a:srgbClr val="FBF9F4">
                        <a:alpha val="20000"/>
                      </a:srgb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GB" sz="1400" b="1" kern="1200" baseline="0">
                          <a:solidFill>
                            <a:schemeClr val="tx1">
                              <a:lumMod val="50000"/>
                            </a:schemeClr>
                          </a:solidFill>
                        </a:rPr>
                        <a:t>Reflections and potential application of the Toolkit for your local project</a:t>
                      </a:r>
                      <a:endParaRPr lang="en-US" sz="1400" b="1" kern="1200" baseline="0">
                        <a:solidFill>
                          <a:schemeClr val="tx1">
                            <a:lumMod val="50000"/>
                          </a:schemeClr>
                        </a:solidFill>
                      </a:endParaRP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rPr>
                        <a:t>Exploring the application of the Framework and Toolkit given any challenges you may be facing with evaluating your local health inequalities project</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solidFill>
                      <a:srgbClr val="FBF9F4"/>
                    </a:solidFill>
                  </a:tcPr>
                </a:tc>
                <a:extLst>
                  <a:ext uri="{0D108BD9-81ED-4DB2-BD59-A6C34878D82A}">
                    <a16:rowId xmlns:a16="http://schemas.microsoft.com/office/drawing/2014/main" val="1661774282"/>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707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1F77330C-E3DD-0019-DB27-51F3C92C69F8}"/>
              </a:ext>
            </a:extLst>
          </p:cNvPr>
          <p:cNvGraphicFramePr>
            <a:graphicFrameLocks noGrp="1"/>
          </p:cNvGraphicFramePr>
          <p:nvPr>
            <p:extLst>
              <p:ext uri="{D42A27DB-BD31-4B8C-83A1-F6EECF244321}">
                <p14:modId xmlns:p14="http://schemas.microsoft.com/office/powerpoint/2010/main" val="895862686"/>
              </p:ext>
            </p:extLst>
          </p:nvPr>
        </p:nvGraphicFramePr>
        <p:xfrm>
          <a:off x="282851" y="694925"/>
          <a:ext cx="11626297" cy="5468149"/>
        </p:xfrm>
        <a:graphic>
          <a:graphicData uri="http://schemas.openxmlformats.org/drawingml/2006/table">
            <a:tbl>
              <a:tblPr firstRow="1" bandRow="1">
                <a:tableStyleId>{5940675A-B579-460E-94D1-54222C63F5DA}</a:tableStyleId>
              </a:tblPr>
              <a:tblGrid>
                <a:gridCol w="1590568">
                  <a:extLst>
                    <a:ext uri="{9D8B030D-6E8A-4147-A177-3AD203B41FA5}">
                      <a16:colId xmlns:a16="http://schemas.microsoft.com/office/drawing/2014/main" val="2743914531"/>
                    </a:ext>
                  </a:extLst>
                </a:gridCol>
                <a:gridCol w="4070181">
                  <a:extLst>
                    <a:ext uri="{9D8B030D-6E8A-4147-A177-3AD203B41FA5}">
                      <a16:colId xmlns:a16="http://schemas.microsoft.com/office/drawing/2014/main" val="274406641"/>
                    </a:ext>
                  </a:extLst>
                </a:gridCol>
                <a:gridCol w="3409122">
                  <a:extLst>
                    <a:ext uri="{9D8B030D-6E8A-4147-A177-3AD203B41FA5}">
                      <a16:colId xmlns:a16="http://schemas.microsoft.com/office/drawing/2014/main" val="2351389898"/>
                    </a:ext>
                  </a:extLst>
                </a:gridCol>
                <a:gridCol w="2556426">
                  <a:extLst>
                    <a:ext uri="{9D8B030D-6E8A-4147-A177-3AD203B41FA5}">
                      <a16:colId xmlns:a16="http://schemas.microsoft.com/office/drawing/2014/main" val="1119963748"/>
                    </a:ext>
                  </a:extLst>
                </a:gridCol>
              </a:tblGrid>
              <a:tr h="444029">
                <a:tc>
                  <a:txBody>
                    <a:bodyPr/>
                    <a:lstStyle/>
                    <a:p>
                      <a:pPr algn="ctr"/>
                      <a:r>
                        <a:rPr lang="en-US" sz="1100" b="1">
                          <a:solidFill>
                            <a:schemeClr val="bg1"/>
                          </a:solidFill>
                        </a:rPr>
                        <a:t>Workshop </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b="1">
                          <a:solidFill>
                            <a:schemeClr val="bg1"/>
                          </a:solidFill>
                        </a:rPr>
                        <a:t>Content of the Session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100" b="1">
                          <a:solidFill>
                            <a:schemeClr val="bg1"/>
                          </a:solidFill>
                        </a:rPr>
                        <a:t>Learning outcomes. </a:t>
                      </a:r>
                    </a:p>
                    <a:p>
                      <a:pPr algn="ctr"/>
                      <a:r>
                        <a:rPr lang="en-GB" sz="1100" b="1">
                          <a:solidFill>
                            <a:schemeClr val="bg1"/>
                          </a:solidFill>
                        </a:rPr>
                        <a:t>By the end of this session attendees will…</a:t>
                      </a:r>
                      <a:endParaRPr lang="en-US" sz="11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100" b="1">
                          <a:solidFill>
                            <a:schemeClr val="bg1"/>
                          </a:solidFill>
                        </a:rPr>
                        <a:t>Relevant Evaluation Toolkit section</a:t>
                      </a:r>
                      <a:endParaRPr lang="en-US" sz="1100" b="1">
                        <a:solidFill>
                          <a:schemeClr val="bg1"/>
                        </a:solidFill>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94265244"/>
                  </a:ext>
                </a:extLst>
              </a:tr>
              <a:tr h="1211489">
                <a:tc>
                  <a:txBody>
                    <a:bodyPr/>
                    <a:lstStyle/>
                    <a:p>
                      <a:r>
                        <a:rPr lang="en-US" sz="1100" b="1">
                          <a:solidFill>
                            <a:schemeClr val="accent6"/>
                          </a:solidFill>
                        </a:rPr>
                        <a:t>Workshop 1: </a:t>
                      </a:r>
                      <a:br>
                        <a:rPr lang="en-US" sz="1100" b="1">
                          <a:solidFill>
                            <a:schemeClr val="accent6"/>
                          </a:solidFill>
                        </a:rPr>
                      </a:br>
                      <a:r>
                        <a:rPr lang="en-US" sz="1100" b="0">
                          <a:solidFill>
                            <a:schemeClr val="accent6"/>
                          </a:solidFill>
                        </a:rPr>
                        <a:t>The Evaluation Toolkit and introduction to the programme of support</a:t>
                      </a:r>
                    </a:p>
                    <a:p>
                      <a:endParaRPr lang="en-US" sz="1100" b="0">
                        <a:solidFill>
                          <a:schemeClr val="accent6"/>
                        </a:solidFill>
                      </a:endParaRPr>
                    </a:p>
                    <a:p>
                      <a:r>
                        <a:rPr lang="en-US" sz="1100" b="1" i="1">
                          <a:solidFill>
                            <a:schemeClr val="accent6"/>
                          </a:solidFill>
                        </a:rPr>
                        <a:t>31</a:t>
                      </a:r>
                      <a:r>
                        <a:rPr lang="en-US" sz="1100" b="1" i="1" baseline="30000">
                          <a:solidFill>
                            <a:schemeClr val="accent6"/>
                          </a:solidFill>
                        </a:rPr>
                        <a:t>st</a:t>
                      </a:r>
                      <a:r>
                        <a:rPr lang="en-US" sz="1100" b="1" i="1">
                          <a:solidFill>
                            <a:schemeClr val="accent6"/>
                          </a:solidFill>
                        </a:rPr>
                        <a:t> October 2023</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spcAft>
                          <a:spcPts val="400"/>
                        </a:spcAft>
                        <a:buFont typeface="Arial" panose="020B0604020202020204" pitchFamily="34" charset="0"/>
                        <a:buChar char="•"/>
                      </a:pPr>
                      <a:r>
                        <a:rPr lang="en-GB" sz="1100">
                          <a:solidFill>
                            <a:schemeClr val="tx1"/>
                          </a:solidFill>
                        </a:rPr>
                        <a:t>Finding your way around the Evaluation Toolkit</a:t>
                      </a:r>
                    </a:p>
                    <a:p>
                      <a:pPr marL="171450" indent="-171450">
                        <a:spcAft>
                          <a:spcPts val="400"/>
                        </a:spcAft>
                        <a:buFont typeface="Arial" panose="020B0604020202020204" pitchFamily="34" charset="0"/>
                        <a:buChar char="•"/>
                      </a:pPr>
                      <a:r>
                        <a:rPr lang="en-GB" sz="1100">
                          <a:solidFill>
                            <a:schemeClr val="tx1"/>
                          </a:solidFill>
                        </a:rPr>
                        <a:t>Demonstrating how the Evaluation Toolkit can support practical evaluation of your health inequalities programmes</a:t>
                      </a:r>
                    </a:p>
                    <a:p>
                      <a:pPr marL="171450" indent="-171450">
                        <a:spcAft>
                          <a:spcPts val="400"/>
                        </a:spcAft>
                        <a:buFont typeface="Arial" panose="020B0604020202020204" pitchFamily="34" charset="0"/>
                        <a:buChar char="•"/>
                      </a:pPr>
                      <a:r>
                        <a:rPr lang="en-GB" sz="1100">
                          <a:solidFill>
                            <a:schemeClr val="tx1"/>
                          </a:solidFill>
                        </a:rPr>
                        <a:t>How to access and use the Evaluation Toolkit in your day-to-day work</a:t>
                      </a:r>
                    </a:p>
                    <a:p>
                      <a:pPr marL="171450" indent="-171450">
                        <a:spcAft>
                          <a:spcPts val="400"/>
                        </a:spcAft>
                        <a:buFont typeface="Arial" panose="020B0604020202020204" pitchFamily="34" charset="0"/>
                        <a:buChar char="•"/>
                      </a:pPr>
                      <a:r>
                        <a:rPr lang="en-GB" sz="1100">
                          <a:solidFill>
                            <a:schemeClr val="tx1"/>
                          </a:solidFill>
                        </a:rPr>
                        <a:t>An outline of the local programme of support available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171450" indent="-171450">
                        <a:spcAft>
                          <a:spcPts val="400"/>
                        </a:spcAft>
                        <a:buFont typeface="Arial" panose="020B0604020202020204" pitchFamily="34" charset="0"/>
                        <a:buChar char="•"/>
                      </a:pPr>
                      <a:r>
                        <a:rPr lang="en-GB" sz="1100" kern="1200">
                          <a:solidFill>
                            <a:schemeClr val="tx1"/>
                          </a:solidFill>
                          <a:latin typeface="+mn-lt"/>
                          <a:ea typeface="+mn-ea"/>
                          <a:cs typeface="+mn-cs"/>
                        </a:rPr>
                        <a:t>Be aware of the Evaluation Toolkit and how it can support their local programmes of evaluation</a:t>
                      </a:r>
                    </a:p>
                    <a:p>
                      <a:pPr marL="171450" indent="-171450">
                        <a:spcAft>
                          <a:spcPts val="400"/>
                        </a:spcAft>
                        <a:buFont typeface="Arial" panose="020B0604020202020204" pitchFamily="34" charset="0"/>
                        <a:buChar char="•"/>
                      </a:pPr>
                      <a:r>
                        <a:rPr lang="en-GB" sz="1100" kern="1200">
                          <a:solidFill>
                            <a:schemeClr val="tx1"/>
                          </a:solidFill>
                          <a:latin typeface="+mn-lt"/>
                          <a:ea typeface="+mn-ea"/>
                          <a:cs typeface="+mn-cs"/>
                        </a:rPr>
                        <a:t>Be aware of the wider programme of support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tx1">
                            <a:lumMod val="50000"/>
                          </a:schemeClr>
                        </a:solidFill>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41890559"/>
                  </a:ext>
                </a:extLst>
              </a:tr>
              <a:tr h="2062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accent6"/>
                          </a:solidFill>
                        </a:rPr>
                        <a:t>Workshop 2: </a:t>
                      </a:r>
                      <a:br>
                        <a:rPr lang="en-GB" sz="1100" b="1">
                          <a:solidFill>
                            <a:schemeClr val="accent6"/>
                          </a:solidFill>
                        </a:rPr>
                      </a:br>
                      <a:r>
                        <a:rPr lang="en-GB" sz="1100" b="0">
                          <a:solidFill>
                            <a:schemeClr val="accent6"/>
                          </a:solidFill>
                        </a:rPr>
                        <a:t>From data, to measures and measurement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a:solidFill>
                            <a:schemeClr val="accent6"/>
                          </a:solidFill>
                        </a:rPr>
                        <a:t>7</a:t>
                      </a:r>
                      <a:r>
                        <a:rPr lang="en-GB" sz="1100" b="1" i="1" baseline="30000">
                          <a:solidFill>
                            <a:schemeClr val="accent6"/>
                          </a:solidFill>
                        </a:rPr>
                        <a:t>th</a:t>
                      </a:r>
                      <a:r>
                        <a:rPr lang="en-GB" sz="1100" b="1" i="1">
                          <a:solidFill>
                            <a:schemeClr val="accent6"/>
                          </a:solidFill>
                        </a:rPr>
                        <a:t> November 2023</a:t>
                      </a:r>
                      <a:endParaRPr lang="en-US" sz="1100" b="1" i="1">
                        <a:solidFill>
                          <a:schemeClr val="accent6"/>
                        </a:solidFill>
                      </a:endParaRPr>
                    </a:p>
                    <a:p>
                      <a:endParaRPr lang="en-US" sz="1100" b="1">
                        <a:solidFill>
                          <a:schemeClr val="accent6"/>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spcAft>
                          <a:spcPts val="400"/>
                        </a:spcAft>
                        <a:buFont typeface="Arial" panose="020B0604020202020204" pitchFamily="34" charset="0"/>
                        <a:buChar char="•"/>
                      </a:pPr>
                      <a:r>
                        <a:rPr lang="en-GB" sz="1100">
                          <a:solidFill>
                            <a:schemeClr val="tx1"/>
                          </a:solidFill>
                        </a:rPr>
                        <a:t>Understanding how to conceptualise outputs and outcomes for your programmes of work</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a:solidFill>
                            <a:schemeClr val="tx1"/>
                          </a:solidFill>
                        </a:rPr>
                        <a:t>Getting familiar with using a measurement checklist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100">
                          <a:solidFill>
                            <a:schemeClr val="tx1"/>
                          </a:solidFill>
                        </a:rPr>
                        <a:t>Understanding different types of measures and how to express them</a:t>
                      </a:r>
                      <a:endParaRPr lang="en-GB" sz="1100">
                        <a:solidFill>
                          <a:schemeClr val="tx1"/>
                        </a:solidFill>
                      </a:endParaRPr>
                    </a:p>
                    <a:p>
                      <a:pPr marL="171450" indent="-171450">
                        <a:spcAft>
                          <a:spcPts val="400"/>
                        </a:spcAft>
                        <a:buFont typeface="Arial" panose="020B0604020202020204" pitchFamily="34" charset="0"/>
                        <a:buChar char="•"/>
                      </a:pPr>
                      <a:r>
                        <a:rPr lang="en-US" sz="1100">
                          <a:solidFill>
                            <a:schemeClr val="tx1"/>
                          </a:solidFill>
                        </a:rPr>
                        <a:t>Learning how to assess measurability (mapping measures to available data)</a:t>
                      </a:r>
                    </a:p>
                    <a:p>
                      <a:pPr marL="171450" indent="-171450">
                        <a:spcAft>
                          <a:spcPts val="400"/>
                        </a:spcAft>
                        <a:buFont typeface="Arial" panose="020B0604020202020204" pitchFamily="34" charset="0"/>
                        <a:buChar char="•"/>
                      </a:pPr>
                      <a:r>
                        <a:rPr lang="en-US" sz="1100">
                          <a:solidFill>
                            <a:schemeClr val="tx1"/>
                          </a:solidFill>
                        </a:rPr>
                        <a:t>Balancing value with measurability </a:t>
                      </a:r>
                    </a:p>
                    <a:p>
                      <a:pPr marL="171450" indent="-171450">
                        <a:spcAft>
                          <a:spcPts val="400"/>
                        </a:spcAft>
                        <a:buFont typeface="Arial" panose="020B0604020202020204" pitchFamily="34" charset="0"/>
                        <a:buChar char="•"/>
                      </a:pPr>
                      <a:r>
                        <a:rPr lang="en-US" sz="1100">
                          <a:solidFill>
                            <a:schemeClr val="tx1"/>
                          </a:solidFill>
                        </a:rPr>
                        <a:t>Identifying the need to collect new data</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chemeClr val="tx1"/>
                          </a:solidFill>
                        </a:rPr>
                        <a:t>A focus on data and approaches to measuring health inequalities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171450" indent="-171450" algn="l" defTabSz="914400" rtl="0" eaLnBrk="1" latinLnBrk="0" hangingPunct="1">
                        <a:spcAft>
                          <a:spcPts val="400"/>
                        </a:spcAft>
                        <a:buFont typeface="Arial" panose="020B0604020202020204" pitchFamily="34" charset="0"/>
                        <a:buChar char="•"/>
                      </a:pPr>
                      <a:r>
                        <a:rPr lang="en-GB" sz="1100" kern="1200">
                          <a:solidFill>
                            <a:schemeClr val="tx1"/>
                          </a:solidFill>
                          <a:latin typeface="+mn-lt"/>
                          <a:ea typeface="+mn-ea"/>
                          <a:cs typeface="+mn-cs"/>
                        </a:rPr>
                        <a:t>Have reviewed some real examples from the logic model workshops and expressions of interest</a:t>
                      </a:r>
                    </a:p>
                    <a:p>
                      <a:pPr marL="171450" indent="-171450" algn="l" defTabSz="914400" rtl="0" eaLnBrk="1" latinLnBrk="0" hangingPunct="1">
                        <a:spcAft>
                          <a:spcPts val="400"/>
                        </a:spcAft>
                        <a:buFont typeface="Arial" panose="020B0604020202020204" pitchFamily="34" charset="0"/>
                        <a:buChar char="•"/>
                      </a:pPr>
                      <a:r>
                        <a:rPr lang="en-GB" sz="1100" kern="1200">
                          <a:solidFill>
                            <a:schemeClr val="tx1"/>
                          </a:solidFill>
                          <a:latin typeface="+mn-lt"/>
                          <a:ea typeface="+mn-ea"/>
                          <a:cs typeface="+mn-cs"/>
                        </a:rPr>
                        <a:t>Have explored the best ways to practically measure outcomes for their local programmes </a:t>
                      </a:r>
                    </a:p>
                    <a:p>
                      <a:pPr marL="171450" indent="-171450" algn="l" defTabSz="914400" rtl="0" eaLnBrk="1" latinLnBrk="0" hangingPunct="1">
                        <a:spcAft>
                          <a:spcPts val="400"/>
                        </a:spcAft>
                        <a:buFont typeface="Arial" panose="020B0604020202020204" pitchFamily="34" charset="0"/>
                        <a:buChar char="•"/>
                      </a:pPr>
                      <a:r>
                        <a:rPr lang="en-GB" sz="1100" kern="1200">
                          <a:solidFill>
                            <a:schemeClr val="tx1"/>
                          </a:solidFill>
                          <a:latin typeface="+mn-lt"/>
                          <a:ea typeface="+mn-ea"/>
                          <a:cs typeface="+mn-cs"/>
                        </a:rPr>
                        <a:t>Understand better how to define metrics that measure health inequalities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tx1">
                            <a:lumMod val="50000"/>
                          </a:schemeClr>
                        </a:solidFill>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36366328"/>
                  </a:ext>
                </a:extLst>
              </a:tr>
              <a:tr h="1421950">
                <a:tc>
                  <a:txBody>
                    <a:bodyPr/>
                    <a:lstStyle/>
                    <a:p>
                      <a:r>
                        <a:rPr lang="en-US" sz="1100" b="1">
                          <a:solidFill>
                            <a:schemeClr val="accent6"/>
                          </a:solidFill>
                        </a:rPr>
                        <a:t>Workshop 3: </a:t>
                      </a:r>
                      <a:br>
                        <a:rPr lang="en-US" sz="1100" b="1">
                          <a:solidFill>
                            <a:schemeClr val="accent6"/>
                          </a:solidFill>
                        </a:rPr>
                      </a:br>
                      <a:r>
                        <a:rPr lang="en-US" sz="1100" b="0">
                          <a:solidFill>
                            <a:schemeClr val="accent6"/>
                          </a:solidFill>
                        </a:rPr>
                        <a:t>Data sources for evaluation of health inequalities programmes </a:t>
                      </a:r>
                    </a:p>
                    <a:p>
                      <a:endParaRPr lang="en-US" sz="1100" b="0">
                        <a:solidFill>
                          <a:schemeClr val="accent6"/>
                        </a:solidFill>
                      </a:endParaRPr>
                    </a:p>
                    <a:p>
                      <a:r>
                        <a:rPr lang="en-US" sz="1100" b="1" i="1">
                          <a:solidFill>
                            <a:schemeClr val="accent6"/>
                          </a:solidFill>
                        </a:rPr>
                        <a:t>21</a:t>
                      </a:r>
                      <a:r>
                        <a:rPr lang="en-US" sz="1100" b="1" i="1" baseline="30000">
                          <a:solidFill>
                            <a:schemeClr val="accent6"/>
                          </a:solidFill>
                        </a:rPr>
                        <a:t>st</a:t>
                      </a:r>
                      <a:r>
                        <a:rPr lang="en-US" sz="1100" b="1" i="1">
                          <a:solidFill>
                            <a:schemeClr val="accent6"/>
                          </a:solidFill>
                        </a:rPr>
                        <a:t> November 2023</a:t>
                      </a:r>
                    </a:p>
                    <a:p>
                      <a:pPr marL="0" indent="0">
                        <a:buFontTx/>
                        <a:buNone/>
                      </a:pPr>
                      <a:endParaRPr lang="en-GB" sz="1100">
                        <a:solidFill>
                          <a:schemeClr val="accent6"/>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chemeClr val="tx1"/>
                          </a:solidFill>
                        </a:rPr>
                        <a:t>Local data and intelligence tools and their application in evaluation </a:t>
                      </a:r>
                    </a:p>
                    <a:p>
                      <a:pPr marL="171450" indent="-171450">
                        <a:spcAft>
                          <a:spcPts val="400"/>
                        </a:spcAft>
                        <a:buFont typeface="Arial" panose="020B0604020202020204" pitchFamily="34" charset="0"/>
                        <a:buChar char="•"/>
                      </a:pPr>
                      <a:r>
                        <a:rPr lang="en-GB" sz="1100">
                          <a:solidFill>
                            <a:schemeClr val="tx1"/>
                          </a:solidFill>
                        </a:rPr>
                        <a:t>An introduction to other health and care data sources (including health and wellbeing status, quality, patient experience, utilisation, cost and organisational process measures)</a:t>
                      </a:r>
                    </a:p>
                    <a:p>
                      <a:pPr marL="171450" indent="-171450">
                        <a:spcAft>
                          <a:spcPts val="400"/>
                        </a:spcAft>
                        <a:buFont typeface="Arial" panose="020B0604020202020204" pitchFamily="34" charset="0"/>
                        <a:buChar char="•"/>
                      </a:pPr>
                      <a:r>
                        <a:rPr lang="en-GB" sz="1100">
                          <a:solidFill>
                            <a:schemeClr val="tx1"/>
                          </a:solidFill>
                        </a:rPr>
                        <a:t>A focus on data sources across partnerships and for the wider determinants of health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F9F4"/>
                    </a:solidFill>
                  </a:tcPr>
                </a:tc>
                <a:tc>
                  <a:txBody>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kern="1200">
                          <a:solidFill>
                            <a:schemeClr val="tx1"/>
                          </a:solidFill>
                          <a:latin typeface="+mn-lt"/>
                          <a:ea typeface="+mn-ea"/>
                          <a:cs typeface="+mn-cs"/>
                        </a:rPr>
                        <a:t>Increase awareness of the types of data useful for local evaluation</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kern="1200">
                          <a:solidFill>
                            <a:schemeClr val="tx1"/>
                          </a:solidFill>
                          <a:latin typeface="+mn-lt"/>
                          <a:ea typeface="+mn-ea"/>
                          <a:cs typeface="+mn-cs"/>
                        </a:rPr>
                        <a:t>Hear information about the local availability of different types of data and data sources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kern="1200">
                          <a:solidFill>
                            <a:schemeClr val="tx1"/>
                          </a:solidFill>
                          <a:latin typeface="+mn-lt"/>
                          <a:ea typeface="+mn-ea"/>
                          <a:cs typeface="+mn-cs"/>
                        </a:rPr>
                        <a:t>Get familiar with local resources and teams to support data collection, reports and analysis that can support evaluation of programmes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F9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tx1">
                            <a:lumMod val="50000"/>
                          </a:schemeClr>
                        </a:solidFill>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7137680"/>
                  </a:ext>
                </a:extLst>
              </a:tr>
            </a:tbl>
          </a:graphicData>
        </a:graphic>
      </p:graphicFrame>
      <p:grpSp>
        <p:nvGrpSpPr>
          <p:cNvPr id="15" name="Group 14">
            <a:extLst>
              <a:ext uri="{FF2B5EF4-FFF2-40B4-BE49-F238E27FC236}">
                <a16:creationId xmlns:a16="http://schemas.microsoft.com/office/drawing/2014/main" id="{CC7D2063-DF0F-8CA6-9868-3BD689DA1674}"/>
              </a:ext>
            </a:extLst>
          </p:cNvPr>
          <p:cNvGrpSpPr/>
          <p:nvPr/>
        </p:nvGrpSpPr>
        <p:grpSpPr>
          <a:xfrm>
            <a:off x="9436434" y="1425159"/>
            <a:ext cx="2385726" cy="600164"/>
            <a:chOff x="9436434" y="1425159"/>
            <a:chExt cx="2385726" cy="600164"/>
          </a:xfrm>
        </p:grpSpPr>
        <p:sp>
          <p:nvSpPr>
            <p:cNvPr id="5" name="TextBox 4">
              <a:extLst>
                <a:ext uri="{FF2B5EF4-FFF2-40B4-BE49-F238E27FC236}">
                  <a16:creationId xmlns:a16="http://schemas.microsoft.com/office/drawing/2014/main" id="{39BC4140-4ADB-8CA9-F3B6-0BCF1B217DD2}"/>
                </a:ext>
              </a:extLst>
            </p:cNvPr>
            <p:cNvSpPr txBox="1"/>
            <p:nvPr/>
          </p:nvSpPr>
          <p:spPr bwMode="gray">
            <a:xfrm>
              <a:off x="10050925" y="1425159"/>
              <a:ext cx="1771235" cy="600164"/>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2677"/>
                  </a:solidFill>
                  <a:effectLst/>
                  <a:uLnTx/>
                  <a:uFillTx/>
                  <a:latin typeface="Arial" panose="020B0604020202020204"/>
                  <a:ea typeface="+mn-ea"/>
                  <a:cs typeface="+mn-cs"/>
                </a:rPr>
                <a:t>Start with Why</a:t>
              </a:r>
              <a:endParaRPr kumimoji="0" lang="en-150" sz="1200" b="1"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Why are you evaluating? What do you hope to show? </a:t>
              </a:r>
              <a:endParaRPr kumimoji="0" lang="en-150"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7D47F35C-FB20-16C8-5427-0E8FB56EA111}"/>
                </a:ext>
              </a:extLst>
            </p:cNvPr>
            <p:cNvGrpSpPr/>
            <p:nvPr/>
          </p:nvGrpSpPr>
          <p:grpSpPr>
            <a:xfrm>
              <a:off x="9436434" y="1425159"/>
              <a:ext cx="527504" cy="527504"/>
              <a:chOff x="457199" y="1923189"/>
              <a:chExt cx="725023" cy="725023"/>
            </a:xfrm>
            <a:solidFill>
              <a:srgbClr val="FCF9F4"/>
            </a:solidFill>
          </p:grpSpPr>
          <p:sp>
            <p:nvSpPr>
              <p:cNvPr id="7" name="Oval 6">
                <a:extLst>
                  <a:ext uri="{FF2B5EF4-FFF2-40B4-BE49-F238E27FC236}">
                    <a16:creationId xmlns:a16="http://schemas.microsoft.com/office/drawing/2014/main" id="{78D1711B-9C25-7B93-3E71-C697115FFEB0}"/>
                  </a:ext>
                </a:extLst>
              </p:cNvPr>
              <p:cNvSpPr/>
              <p:nvPr/>
            </p:nvSpPr>
            <p:spPr bwMode="gray">
              <a:xfrm>
                <a:off x="457199" y="1923189"/>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91C1FC56-B632-EF4B-21F1-E0EA4E8D94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82832" y="2048822"/>
                <a:ext cx="473757" cy="473757"/>
              </a:xfrm>
              <a:prstGeom prst="rect">
                <a:avLst/>
              </a:prstGeom>
              <a:grpFill/>
            </p:spPr>
          </p:pic>
        </p:grpSp>
      </p:grpSp>
      <p:grpSp>
        <p:nvGrpSpPr>
          <p:cNvPr id="14" name="Group 13">
            <a:extLst>
              <a:ext uri="{FF2B5EF4-FFF2-40B4-BE49-F238E27FC236}">
                <a16:creationId xmlns:a16="http://schemas.microsoft.com/office/drawing/2014/main" id="{DC712A13-592C-8472-5118-1A8C732DDD77}"/>
              </a:ext>
            </a:extLst>
          </p:cNvPr>
          <p:cNvGrpSpPr/>
          <p:nvPr/>
        </p:nvGrpSpPr>
        <p:grpSpPr>
          <a:xfrm>
            <a:off x="9436433" y="2543687"/>
            <a:ext cx="2281802" cy="605822"/>
            <a:chOff x="9436433" y="2543687"/>
            <a:chExt cx="2281802" cy="605822"/>
          </a:xfrm>
        </p:grpSpPr>
        <p:sp>
          <p:nvSpPr>
            <p:cNvPr id="10" name="TextBox 9">
              <a:extLst>
                <a:ext uri="{FF2B5EF4-FFF2-40B4-BE49-F238E27FC236}">
                  <a16:creationId xmlns:a16="http://schemas.microsoft.com/office/drawing/2014/main" id="{FAA66DBF-DCFC-09D7-7B01-90E308052C1C}"/>
                </a:ext>
              </a:extLst>
            </p:cNvPr>
            <p:cNvSpPr txBox="1"/>
            <p:nvPr/>
          </p:nvSpPr>
          <p:spPr bwMode="gray">
            <a:xfrm>
              <a:off x="10063326" y="2549345"/>
              <a:ext cx="1654909" cy="600164"/>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2677"/>
                  </a:solidFill>
                  <a:effectLst/>
                  <a:uLnTx/>
                  <a:uFillTx/>
                  <a:latin typeface="Arial" panose="020B0604020202020204"/>
                  <a:ea typeface="+mn-ea"/>
                  <a:cs typeface="+mn-cs"/>
                </a:rPr>
                <a:t>Measures</a:t>
              </a:r>
              <a:r>
                <a:rPr kumimoji="0" lang="en-150" sz="1200" b="1" i="0" u="none" strike="noStrike" kern="1200" cap="none" spc="0" normalizeH="0" baseline="0" noProof="0">
                  <a:ln>
                    <a:noFill/>
                  </a:ln>
                  <a:solidFill>
                    <a:srgbClr val="002677"/>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What data do you have and what do you need?</a:t>
              </a:r>
              <a:endParaRPr kumimoji="0" lang="en-150"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96A90EBD-4E64-2227-2525-3B504BB3CC2B}"/>
                </a:ext>
              </a:extLst>
            </p:cNvPr>
            <p:cNvGrpSpPr/>
            <p:nvPr/>
          </p:nvGrpSpPr>
          <p:grpSpPr>
            <a:xfrm>
              <a:off x="9436433" y="2543687"/>
              <a:ext cx="527504" cy="527504"/>
              <a:chOff x="4160332" y="1956396"/>
              <a:chExt cx="725023" cy="725023"/>
            </a:xfrm>
            <a:solidFill>
              <a:srgbClr val="FCF9F4"/>
            </a:solidFill>
          </p:grpSpPr>
          <p:sp>
            <p:nvSpPr>
              <p:cNvPr id="12" name="Oval 11">
                <a:extLst>
                  <a:ext uri="{FF2B5EF4-FFF2-40B4-BE49-F238E27FC236}">
                    <a16:creationId xmlns:a16="http://schemas.microsoft.com/office/drawing/2014/main" id="{4405A240-690F-2998-D629-F3A4F136822E}"/>
                  </a:ext>
                </a:extLst>
              </p:cNvPr>
              <p:cNvSpPr/>
              <p:nvPr/>
            </p:nvSpPr>
            <p:spPr bwMode="gray">
              <a:xfrm>
                <a:off x="4160332" y="195639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47C1EE31-D58F-1CFB-34A6-900716A150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29929" y="2071818"/>
                <a:ext cx="609601" cy="609601"/>
              </a:xfrm>
              <a:prstGeom prst="rect">
                <a:avLst/>
              </a:prstGeom>
              <a:noFill/>
            </p:spPr>
          </p:pic>
        </p:grpSp>
      </p:grpSp>
      <p:grpSp>
        <p:nvGrpSpPr>
          <p:cNvPr id="16" name="Group 15">
            <a:extLst>
              <a:ext uri="{FF2B5EF4-FFF2-40B4-BE49-F238E27FC236}">
                <a16:creationId xmlns:a16="http://schemas.microsoft.com/office/drawing/2014/main" id="{9F3650D2-3202-4F3C-2CE8-FE3031CDC700}"/>
              </a:ext>
            </a:extLst>
          </p:cNvPr>
          <p:cNvGrpSpPr/>
          <p:nvPr/>
        </p:nvGrpSpPr>
        <p:grpSpPr>
          <a:xfrm>
            <a:off x="9436433" y="4773043"/>
            <a:ext cx="2281802" cy="605822"/>
            <a:chOff x="9436433" y="2543687"/>
            <a:chExt cx="2281802" cy="605822"/>
          </a:xfrm>
        </p:grpSpPr>
        <p:sp>
          <p:nvSpPr>
            <p:cNvPr id="17" name="TextBox 16">
              <a:extLst>
                <a:ext uri="{FF2B5EF4-FFF2-40B4-BE49-F238E27FC236}">
                  <a16:creationId xmlns:a16="http://schemas.microsoft.com/office/drawing/2014/main" id="{4B15B621-AED2-8884-776E-F5CE89AFA9F7}"/>
                </a:ext>
              </a:extLst>
            </p:cNvPr>
            <p:cNvSpPr txBox="1"/>
            <p:nvPr/>
          </p:nvSpPr>
          <p:spPr bwMode="gray">
            <a:xfrm>
              <a:off x="10063326" y="2549345"/>
              <a:ext cx="1654909" cy="600164"/>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2677"/>
                  </a:solidFill>
                  <a:effectLst/>
                  <a:uLnTx/>
                  <a:uFillTx/>
                  <a:latin typeface="Arial" panose="020B0604020202020204"/>
                  <a:ea typeface="+mn-ea"/>
                  <a:cs typeface="+mn-cs"/>
                </a:rPr>
                <a:t>Measures</a:t>
              </a:r>
              <a:r>
                <a:rPr kumimoji="0" lang="en-150" sz="1200" b="1" i="0" u="none" strike="noStrike" kern="1200" cap="none" spc="0" normalizeH="0" baseline="0" noProof="0">
                  <a:ln>
                    <a:noFill/>
                  </a:ln>
                  <a:solidFill>
                    <a:srgbClr val="002677"/>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What data do you have and what do you need?</a:t>
              </a:r>
              <a:endParaRPr kumimoji="0" lang="en-150"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9152137F-CFFA-CDD1-326B-E20C466A7EA1}"/>
                </a:ext>
              </a:extLst>
            </p:cNvPr>
            <p:cNvGrpSpPr/>
            <p:nvPr/>
          </p:nvGrpSpPr>
          <p:grpSpPr>
            <a:xfrm>
              <a:off x="9436433" y="2543687"/>
              <a:ext cx="527504" cy="527504"/>
              <a:chOff x="4160332" y="1956396"/>
              <a:chExt cx="725023" cy="725023"/>
            </a:xfrm>
            <a:solidFill>
              <a:srgbClr val="FCF9F4"/>
            </a:solidFill>
          </p:grpSpPr>
          <p:sp>
            <p:nvSpPr>
              <p:cNvPr id="19" name="Oval 18">
                <a:extLst>
                  <a:ext uri="{FF2B5EF4-FFF2-40B4-BE49-F238E27FC236}">
                    <a16:creationId xmlns:a16="http://schemas.microsoft.com/office/drawing/2014/main" id="{709CDE15-16AF-198C-C618-C94494361F11}"/>
                  </a:ext>
                </a:extLst>
              </p:cNvPr>
              <p:cNvSpPr/>
              <p:nvPr/>
            </p:nvSpPr>
            <p:spPr bwMode="gray">
              <a:xfrm>
                <a:off x="4160332" y="195639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7319D8BA-EFEF-E36D-11E4-3B48BAF870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29929" y="2071818"/>
                <a:ext cx="609601" cy="609601"/>
              </a:xfrm>
              <a:prstGeom prst="rect">
                <a:avLst/>
              </a:prstGeom>
              <a:noFill/>
            </p:spPr>
          </p:pic>
        </p:grpSp>
      </p:grpSp>
    </p:spTree>
    <p:extLst>
      <p:ext uri="{BB962C8B-B14F-4D97-AF65-F5344CB8AC3E}">
        <p14:creationId xmlns:p14="http://schemas.microsoft.com/office/powerpoint/2010/main" val="36562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1F77330C-E3DD-0019-DB27-51F3C92C69F8}"/>
              </a:ext>
            </a:extLst>
          </p:cNvPr>
          <p:cNvGraphicFramePr>
            <a:graphicFrameLocks noGrp="1"/>
          </p:cNvGraphicFramePr>
          <p:nvPr>
            <p:extLst>
              <p:ext uri="{D42A27DB-BD31-4B8C-83A1-F6EECF244321}">
                <p14:modId xmlns:p14="http://schemas.microsoft.com/office/powerpoint/2010/main" val="1255481145"/>
              </p:ext>
            </p:extLst>
          </p:nvPr>
        </p:nvGraphicFramePr>
        <p:xfrm>
          <a:off x="282851" y="708660"/>
          <a:ext cx="11626297" cy="5440680"/>
        </p:xfrm>
        <a:graphic>
          <a:graphicData uri="http://schemas.openxmlformats.org/drawingml/2006/table">
            <a:tbl>
              <a:tblPr firstRow="1" bandRow="1">
                <a:tableStyleId>{5940675A-B579-460E-94D1-54222C63F5DA}</a:tableStyleId>
              </a:tblPr>
              <a:tblGrid>
                <a:gridCol w="1590568">
                  <a:extLst>
                    <a:ext uri="{9D8B030D-6E8A-4147-A177-3AD203B41FA5}">
                      <a16:colId xmlns:a16="http://schemas.microsoft.com/office/drawing/2014/main" val="2743914531"/>
                    </a:ext>
                  </a:extLst>
                </a:gridCol>
                <a:gridCol w="4070181">
                  <a:extLst>
                    <a:ext uri="{9D8B030D-6E8A-4147-A177-3AD203B41FA5}">
                      <a16:colId xmlns:a16="http://schemas.microsoft.com/office/drawing/2014/main" val="274406641"/>
                    </a:ext>
                  </a:extLst>
                </a:gridCol>
                <a:gridCol w="3409122">
                  <a:extLst>
                    <a:ext uri="{9D8B030D-6E8A-4147-A177-3AD203B41FA5}">
                      <a16:colId xmlns:a16="http://schemas.microsoft.com/office/drawing/2014/main" val="2351389898"/>
                    </a:ext>
                  </a:extLst>
                </a:gridCol>
                <a:gridCol w="2556426">
                  <a:extLst>
                    <a:ext uri="{9D8B030D-6E8A-4147-A177-3AD203B41FA5}">
                      <a16:colId xmlns:a16="http://schemas.microsoft.com/office/drawing/2014/main" val="1119963748"/>
                    </a:ext>
                  </a:extLst>
                </a:gridCol>
              </a:tblGrid>
              <a:tr h="394526">
                <a:tc>
                  <a:txBody>
                    <a:bodyPr/>
                    <a:lstStyle/>
                    <a:p>
                      <a:pPr algn="ctr"/>
                      <a:r>
                        <a:rPr lang="en-US" sz="1100" b="1">
                          <a:solidFill>
                            <a:schemeClr val="bg1"/>
                          </a:solidFill>
                        </a:rPr>
                        <a:t>Workshop </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b="1">
                          <a:solidFill>
                            <a:schemeClr val="bg1"/>
                          </a:solidFill>
                        </a:rPr>
                        <a:t>Content of the Session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100" b="1">
                          <a:solidFill>
                            <a:schemeClr val="bg1"/>
                          </a:solidFill>
                        </a:rPr>
                        <a:t>Learning outcomes. </a:t>
                      </a:r>
                    </a:p>
                    <a:p>
                      <a:pPr algn="ctr"/>
                      <a:r>
                        <a:rPr lang="en-GB" sz="1100" b="1">
                          <a:solidFill>
                            <a:schemeClr val="bg1"/>
                          </a:solidFill>
                        </a:rPr>
                        <a:t>By the end of this session attendees will…</a:t>
                      </a:r>
                      <a:endParaRPr lang="en-US" sz="11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100" b="1">
                          <a:solidFill>
                            <a:schemeClr val="bg1"/>
                          </a:solidFill>
                        </a:rPr>
                        <a:t>Relevant Evaluation Toolkit section</a:t>
                      </a:r>
                      <a:endParaRPr lang="en-US" sz="1100" b="1">
                        <a:solidFill>
                          <a:schemeClr val="bg1"/>
                        </a:solidFill>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94265244"/>
                  </a:ext>
                </a:extLst>
              </a:tr>
              <a:tr h="1352662">
                <a:tc>
                  <a:txBody>
                    <a:bodyPr/>
                    <a:lstStyle/>
                    <a:p>
                      <a:r>
                        <a:rPr lang="en-US" sz="1100" b="1">
                          <a:solidFill>
                            <a:schemeClr val="accent6"/>
                          </a:solidFill>
                        </a:rPr>
                        <a:t>Workshop 4: </a:t>
                      </a:r>
                      <a:r>
                        <a:rPr lang="en-US" sz="1100" b="0">
                          <a:solidFill>
                            <a:schemeClr val="accent6"/>
                          </a:solidFill>
                        </a:rPr>
                        <a:t>Qualitative study methods</a:t>
                      </a:r>
                    </a:p>
                    <a:p>
                      <a:endParaRPr lang="en-US" sz="1100" b="0">
                        <a:solidFill>
                          <a:schemeClr val="accent6"/>
                        </a:solidFill>
                      </a:endParaRPr>
                    </a:p>
                    <a:p>
                      <a:r>
                        <a:rPr lang="en-US" sz="1100" b="1" i="1">
                          <a:solidFill>
                            <a:schemeClr val="accent6"/>
                          </a:solidFill>
                        </a:rPr>
                        <a:t>5</a:t>
                      </a:r>
                      <a:r>
                        <a:rPr lang="en-US" sz="1100" b="1" i="1" baseline="30000">
                          <a:solidFill>
                            <a:schemeClr val="accent6"/>
                          </a:solidFill>
                        </a:rPr>
                        <a:t>th</a:t>
                      </a:r>
                      <a:r>
                        <a:rPr lang="en-US" sz="1100" b="1" i="1">
                          <a:solidFill>
                            <a:schemeClr val="accent6"/>
                          </a:solidFill>
                        </a:rPr>
                        <a:t> December 2023</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spcAft>
                          <a:spcPts val="300"/>
                        </a:spcAft>
                        <a:buFont typeface="Arial" panose="020B0604020202020204" pitchFamily="34" charset="0"/>
                        <a:buChar char="•"/>
                      </a:pPr>
                      <a:r>
                        <a:rPr lang="en-GB" sz="1000">
                          <a:solidFill>
                            <a:schemeClr val="tx1"/>
                          </a:solidFill>
                        </a:rPr>
                        <a:t>Introduction to qualitative data and analysis methods </a:t>
                      </a:r>
                      <a:br>
                        <a:rPr lang="en-GB" sz="1000">
                          <a:solidFill>
                            <a:schemeClr val="tx1"/>
                          </a:solidFill>
                        </a:rPr>
                      </a:br>
                      <a:r>
                        <a:rPr lang="en-GB" sz="1000">
                          <a:solidFill>
                            <a:schemeClr val="tx1"/>
                          </a:solidFill>
                        </a:rPr>
                        <a:t>for evaluation</a:t>
                      </a:r>
                    </a:p>
                    <a:p>
                      <a:pPr marL="171450" indent="-171450">
                        <a:spcAft>
                          <a:spcPts val="300"/>
                        </a:spcAft>
                        <a:buFont typeface="Arial" panose="020B0604020202020204" pitchFamily="34" charset="0"/>
                        <a:buChar char="•"/>
                      </a:pPr>
                      <a:r>
                        <a:rPr lang="en-GB" sz="1000">
                          <a:solidFill>
                            <a:schemeClr val="tx1"/>
                          </a:solidFill>
                        </a:rPr>
                        <a:t>Explore community-based participatory research and its application in participatory evaluation</a:t>
                      </a:r>
                    </a:p>
                    <a:p>
                      <a:pPr marL="171450" indent="-171450">
                        <a:spcAft>
                          <a:spcPts val="300"/>
                        </a:spcAft>
                        <a:buFont typeface="Arial" panose="020B0604020202020204" pitchFamily="34" charset="0"/>
                        <a:buChar char="•"/>
                      </a:pPr>
                      <a:r>
                        <a:rPr lang="en-GB" sz="1000">
                          <a:solidFill>
                            <a:schemeClr val="tx1"/>
                          </a:solidFill>
                        </a:rPr>
                        <a:t>Understand how and when to apply these methods for </a:t>
                      </a:r>
                      <a:br>
                        <a:rPr lang="en-GB" sz="1000">
                          <a:solidFill>
                            <a:schemeClr val="tx1"/>
                          </a:solidFill>
                        </a:rPr>
                      </a:br>
                      <a:r>
                        <a:rPr lang="en-GB" sz="1000">
                          <a:solidFill>
                            <a:schemeClr val="tx1"/>
                          </a:solidFill>
                        </a:rPr>
                        <a:t>intervention evaluation</a:t>
                      </a:r>
                    </a:p>
                    <a:p>
                      <a:pPr marL="171450" indent="-171450">
                        <a:spcAft>
                          <a:spcPts val="300"/>
                        </a:spcAft>
                        <a:buFont typeface="Arial" panose="020B0604020202020204" pitchFamily="34" charset="0"/>
                        <a:buChar char="•"/>
                      </a:pPr>
                      <a:r>
                        <a:rPr lang="en-GB" sz="1000">
                          <a:solidFill>
                            <a:schemeClr val="tx1"/>
                          </a:solidFill>
                        </a:rPr>
                        <a:t>Gain an understanding of how qualitative methods complement quantitative methods in a mixed approach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171450" indent="-171450">
                        <a:spcAft>
                          <a:spcPts val="300"/>
                        </a:spcAft>
                        <a:buFont typeface="Arial" panose="020B0604020202020204" pitchFamily="34" charset="0"/>
                        <a:buChar char="•"/>
                      </a:pPr>
                      <a:r>
                        <a:rPr lang="en-GB" sz="1000" kern="1200">
                          <a:solidFill>
                            <a:schemeClr val="tx1"/>
                          </a:solidFill>
                          <a:latin typeface="+mn-lt"/>
                          <a:ea typeface="+mn-ea"/>
                          <a:cs typeface="+mn-cs"/>
                        </a:rPr>
                        <a:t>Have a better understanding of how to collect qualitative data through engagement with communities</a:t>
                      </a:r>
                    </a:p>
                    <a:p>
                      <a:pPr marL="171450" indent="-171450">
                        <a:spcAft>
                          <a:spcPts val="300"/>
                        </a:spcAft>
                        <a:buFont typeface="Arial" panose="020B0604020202020204" pitchFamily="34" charset="0"/>
                        <a:buChar char="•"/>
                      </a:pPr>
                      <a:r>
                        <a:rPr lang="en-GB" sz="1000" kern="1200">
                          <a:solidFill>
                            <a:schemeClr val="tx1"/>
                          </a:solidFill>
                          <a:latin typeface="+mn-lt"/>
                          <a:ea typeface="+mn-ea"/>
                          <a:cs typeface="+mn-cs"/>
                        </a:rPr>
                        <a:t>Improve their knowledge about analysing qualitative data to evaluate programmes of work </a:t>
                      </a:r>
                    </a:p>
                    <a:p>
                      <a:pPr marL="171450" indent="-171450">
                        <a:spcAft>
                          <a:spcPts val="300"/>
                        </a:spcAft>
                        <a:buFont typeface="Arial" panose="020B0604020202020204" pitchFamily="34" charset="0"/>
                        <a:buChar char="•"/>
                      </a:pPr>
                      <a:r>
                        <a:rPr lang="en-GB" sz="1000" kern="1200">
                          <a:solidFill>
                            <a:schemeClr val="tx1"/>
                          </a:solidFill>
                          <a:latin typeface="+mn-lt"/>
                          <a:ea typeface="+mn-ea"/>
                          <a:cs typeface="+mn-cs"/>
                        </a:rPr>
                        <a:t>Understand more about how to blend quantitative and qualitative methods in practical programme evaluation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tx1">
                            <a:lumMod val="50000"/>
                          </a:schemeClr>
                        </a:solidFill>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41890559"/>
                  </a:ext>
                </a:extLst>
              </a:tr>
              <a:tr h="1399629">
                <a:tc>
                  <a:txBody>
                    <a:bodyPr/>
                    <a:lstStyle/>
                    <a:p>
                      <a:r>
                        <a:rPr lang="en-US" sz="1100" b="1">
                          <a:solidFill>
                            <a:schemeClr val="accent6"/>
                          </a:solidFill>
                        </a:rPr>
                        <a:t>Workshop 5: </a:t>
                      </a:r>
                      <a:r>
                        <a:rPr lang="en-US" sz="1100" b="0">
                          <a:solidFill>
                            <a:schemeClr val="accent6"/>
                          </a:solidFill>
                        </a:rPr>
                        <a:t>Quantitative study methods</a:t>
                      </a:r>
                    </a:p>
                    <a:p>
                      <a:endParaRPr lang="en-US" sz="1100" b="0">
                        <a:solidFill>
                          <a:schemeClr val="accent6"/>
                        </a:solidFill>
                      </a:endParaRPr>
                    </a:p>
                    <a:p>
                      <a:r>
                        <a:rPr lang="en-US" sz="1100" b="1" i="1">
                          <a:solidFill>
                            <a:schemeClr val="accent6"/>
                          </a:solidFill>
                        </a:rPr>
                        <a:t>19</a:t>
                      </a:r>
                      <a:r>
                        <a:rPr lang="en-US" sz="1100" b="1" i="1" baseline="30000">
                          <a:solidFill>
                            <a:schemeClr val="accent6"/>
                          </a:solidFill>
                        </a:rPr>
                        <a:t>th</a:t>
                      </a:r>
                      <a:r>
                        <a:rPr lang="en-US" sz="1100" b="1" i="1">
                          <a:solidFill>
                            <a:schemeClr val="accent6"/>
                          </a:solidFill>
                        </a:rPr>
                        <a:t> December 2023</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spcAft>
                          <a:spcPts val="300"/>
                        </a:spcAft>
                        <a:buFont typeface="Arial" panose="020B0604020202020204" pitchFamily="34" charset="0"/>
                        <a:buChar char="•"/>
                      </a:pPr>
                      <a:r>
                        <a:rPr lang="en-GB" sz="1000">
                          <a:solidFill>
                            <a:schemeClr val="tx1"/>
                          </a:solidFill>
                        </a:rPr>
                        <a:t>Introduce quantitative data and analysis methods for </a:t>
                      </a:r>
                      <a:br>
                        <a:rPr lang="en-GB" sz="1000">
                          <a:solidFill>
                            <a:schemeClr val="tx1"/>
                          </a:solidFill>
                        </a:rPr>
                      </a:br>
                      <a:r>
                        <a:rPr lang="en-GB" sz="1000">
                          <a:solidFill>
                            <a:schemeClr val="tx1"/>
                          </a:solidFill>
                        </a:rPr>
                        <a:t>intervention evaluation</a:t>
                      </a:r>
                    </a:p>
                    <a:p>
                      <a:pPr marL="171450" indent="-171450">
                        <a:spcAft>
                          <a:spcPts val="300"/>
                        </a:spcAft>
                        <a:buFont typeface="Arial" panose="020B0604020202020204" pitchFamily="34" charset="0"/>
                        <a:buChar char="•"/>
                      </a:pPr>
                      <a:r>
                        <a:rPr lang="en-GB" sz="1000">
                          <a:solidFill>
                            <a:schemeClr val="tx1"/>
                          </a:solidFill>
                        </a:rPr>
                        <a:t>Explore the routes from evaluation questions to hypothesis generation and testing</a:t>
                      </a:r>
                    </a:p>
                    <a:p>
                      <a:pPr marL="171450" indent="-171450">
                        <a:spcAft>
                          <a:spcPts val="300"/>
                        </a:spcAft>
                        <a:buFont typeface="Arial" panose="020B0604020202020204" pitchFamily="34" charset="0"/>
                        <a:buChar char="•"/>
                      </a:pPr>
                      <a:r>
                        <a:rPr lang="en-GB" sz="1000">
                          <a:solidFill>
                            <a:schemeClr val="tx1"/>
                          </a:solidFill>
                        </a:rPr>
                        <a:t>Surveys, questionnaires, longitudinal data series and </a:t>
                      </a:r>
                      <a:br>
                        <a:rPr lang="en-GB" sz="1000">
                          <a:solidFill>
                            <a:schemeClr val="tx1"/>
                          </a:solidFill>
                        </a:rPr>
                      </a:br>
                      <a:r>
                        <a:rPr lang="en-GB" sz="1000">
                          <a:solidFill>
                            <a:schemeClr val="tx1"/>
                          </a:solidFill>
                        </a:rPr>
                        <a:t>other formats</a:t>
                      </a:r>
                    </a:p>
                    <a:p>
                      <a:pPr marL="171450" indent="-171450">
                        <a:spcAft>
                          <a:spcPts val="300"/>
                        </a:spcAft>
                        <a:buFont typeface="Arial" panose="020B0604020202020204" pitchFamily="34" charset="0"/>
                        <a:buChar char="•"/>
                      </a:pPr>
                      <a:r>
                        <a:rPr lang="en-GB" sz="1000">
                          <a:solidFill>
                            <a:schemeClr val="tx1"/>
                          </a:solidFill>
                        </a:rPr>
                        <a:t>Baselining, tracking, monitoring and following up</a:t>
                      </a:r>
                    </a:p>
                    <a:p>
                      <a:pPr marL="171450" indent="-171450">
                        <a:spcAft>
                          <a:spcPts val="300"/>
                        </a:spcAft>
                        <a:buFont typeface="Arial" panose="020B0604020202020204" pitchFamily="34" charset="0"/>
                        <a:buChar char="•"/>
                      </a:pPr>
                      <a:r>
                        <a:rPr lang="en-GB" sz="1000">
                          <a:solidFill>
                            <a:schemeClr val="tx1"/>
                          </a:solidFill>
                        </a:rPr>
                        <a:t>Statistical analysis to disentangle causality from association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171450" indent="-171450" algn="l" defTabSz="914400" rtl="0" eaLnBrk="1" latinLnBrk="0" hangingPunct="1">
                        <a:spcAft>
                          <a:spcPts val="300"/>
                        </a:spcAft>
                        <a:buFont typeface="Arial" panose="020B0604020202020204" pitchFamily="34" charset="0"/>
                        <a:buChar char="•"/>
                      </a:pPr>
                      <a:r>
                        <a:rPr lang="en-GB" sz="1000" kern="1200">
                          <a:solidFill>
                            <a:schemeClr val="tx1"/>
                          </a:solidFill>
                          <a:latin typeface="+mn-lt"/>
                          <a:ea typeface="+mn-ea"/>
                          <a:cs typeface="+mn-cs"/>
                        </a:rPr>
                        <a:t>A better understanding of how to collect quantitative data where necessary</a:t>
                      </a:r>
                    </a:p>
                    <a:p>
                      <a:pPr marL="171450" indent="-171450" algn="l" defTabSz="914400" rtl="0" eaLnBrk="1" latinLnBrk="0" hangingPunct="1">
                        <a:spcAft>
                          <a:spcPts val="300"/>
                        </a:spcAft>
                        <a:buFont typeface="Arial" panose="020B0604020202020204" pitchFamily="34" charset="0"/>
                        <a:buChar char="•"/>
                      </a:pPr>
                      <a:r>
                        <a:rPr lang="en-GB" sz="1000" kern="1200">
                          <a:solidFill>
                            <a:schemeClr val="tx1"/>
                          </a:solidFill>
                          <a:latin typeface="+mn-lt"/>
                          <a:ea typeface="+mn-ea"/>
                          <a:cs typeface="+mn-cs"/>
                        </a:rPr>
                        <a:t>Knowledge of how to analyse quantitative data in programme evaluation </a:t>
                      </a:r>
                    </a:p>
                    <a:p>
                      <a:pPr marL="171450" indent="-171450" algn="l" defTabSz="914400" rtl="0" eaLnBrk="1" latinLnBrk="0" hangingPunct="1">
                        <a:spcAft>
                          <a:spcPts val="300"/>
                        </a:spcAft>
                        <a:buFont typeface="Arial" panose="020B0604020202020204" pitchFamily="34" charset="0"/>
                        <a:buChar char="•"/>
                      </a:pPr>
                      <a:r>
                        <a:rPr lang="en-GB" sz="1000" kern="1200">
                          <a:solidFill>
                            <a:schemeClr val="tx1"/>
                          </a:solidFill>
                          <a:latin typeface="+mn-lt"/>
                          <a:ea typeface="+mn-ea"/>
                          <a:cs typeface="+mn-cs"/>
                        </a:rPr>
                        <a:t>Knowledge of where to go for secondary data analysis to support evaluation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tx1">
                            <a:lumMod val="50000"/>
                          </a:schemeClr>
                        </a:solidFill>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36366328"/>
                  </a:ext>
                </a:extLst>
              </a:tr>
              <a:tr h="789053">
                <a:tc>
                  <a:txBody>
                    <a:bodyPr/>
                    <a:lstStyle/>
                    <a:p>
                      <a:r>
                        <a:rPr lang="en-US" sz="1100" b="1">
                          <a:solidFill>
                            <a:schemeClr val="accent6"/>
                          </a:solidFill>
                        </a:rPr>
                        <a:t>Workshop 6: </a:t>
                      </a:r>
                      <a:r>
                        <a:rPr lang="en-US" sz="1100" b="0">
                          <a:solidFill>
                            <a:schemeClr val="accent6"/>
                          </a:solidFill>
                        </a:rPr>
                        <a:t>Evaluation bias</a:t>
                      </a:r>
                    </a:p>
                    <a:p>
                      <a:endParaRPr lang="en-US" sz="1100" b="0">
                        <a:solidFill>
                          <a:schemeClr val="accent6"/>
                        </a:solidFill>
                      </a:endParaRPr>
                    </a:p>
                    <a:p>
                      <a:r>
                        <a:rPr lang="en-US" sz="1100" b="1" i="1">
                          <a:solidFill>
                            <a:schemeClr val="accent6"/>
                          </a:solidFill>
                        </a:rPr>
                        <a:t>9</a:t>
                      </a:r>
                      <a:r>
                        <a:rPr lang="en-US" sz="1100" b="1" i="1" baseline="30000">
                          <a:solidFill>
                            <a:schemeClr val="accent6"/>
                          </a:solidFill>
                        </a:rPr>
                        <a:t>th</a:t>
                      </a:r>
                      <a:r>
                        <a:rPr lang="en-US" sz="1100" b="1" i="1">
                          <a:solidFill>
                            <a:schemeClr val="accent6"/>
                          </a:solidFill>
                        </a:rPr>
                        <a:t> January 2024</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An introduction to different forms of bias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Outlining the links between evaluation design and bias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Approaches to minimise bias in study design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Ways to build in comparison and control groups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kern="1200">
                          <a:solidFill>
                            <a:schemeClr val="tx1"/>
                          </a:solidFill>
                          <a:latin typeface="+mn-lt"/>
                          <a:ea typeface="+mn-ea"/>
                          <a:cs typeface="+mn-cs"/>
                        </a:rPr>
                        <a:t>Have gained knowledge to support better design of programme evaluation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kern="1200">
                          <a:solidFill>
                            <a:schemeClr val="tx1"/>
                          </a:solidFill>
                          <a:latin typeface="+mn-lt"/>
                          <a:ea typeface="+mn-ea"/>
                          <a:cs typeface="+mn-cs"/>
                        </a:rPr>
                        <a:t>Gained the ability to identify and mitigate potential biases in programme evaluation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9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tx1">
                            <a:lumMod val="50000"/>
                          </a:schemeClr>
                        </a:solidFill>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67137680"/>
                  </a:ext>
                </a:extLst>
              </a:tr>
              <a:tr h="1258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a:solidFill>
                            <a:schemeClr val="accent6"/>
                          </a:solidFill>
                          <a:latin typeface="+mn-lt"/>
                          <a:ea typeface="+mn-ea"/>
                          <a:cs typeface="+mn-cs"/>
                        </a:rPr>
                        <a:t>Workshop 7: </a:t>
                      </a:r>
                      <a:br>
                        <a:rPr lang="en-US" sz="1100" b="0" kern="1200">
                          <a:solidFill>
                            <a:schemeClr val="accent6"/>
                          </a:solidFill>
                          <a:latin typeface="+mn-lt"/>
                          <a:ea typeface="+mn-ea"/>
                          <a:cs typeface="+mn-cs"/>
                        </a:rPr>
                      </a:br>
                      <a:r>
                        <a:rPr lang="en-US" sz="1100" b="0" kern="1200">
                          <a:solidFill>
                            <a:schemeClr val="accent6"/>
                          </a:solidFill>
                          <a:latin typeface="+mn-lt"/>
                          <a:ea typeface="+mn-ea"/>
                          <a:cs typeface="+mn-cs"/>
                        </a:rPr>
                        <a:t>Value for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a:solidFill>
                          <a:schemeClr val="accent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kern="1200">
                          <a:solidFill>
                            <a:schemeClr val="accent6"/>
                          </a:solidFill>
                          <a:latin typeface="+mn-lt"/>
                          <a:ea typeface="+mn-ea"/>
                          <a:cs typeface="+mn-cs"/>
                        </a:rPr>
                        <a:t>23</a:t>
                      </a:r>
                      <a:r>
                        <a:rPr lang="en-US" sz="1100" b="1" i="1" kern="1200" baseline="30000">
                          <a:solidFill>
                            <a:schemeClr val="accent6"/>
                          </a:solidFill>
                          <a:latin typeface="+mn-lt"/>
                          <a:ea typeface="+mn-ea"/>
                          <a:cs typeface="+mn-cs"/>
                        </a:rPr>
                        <a:t>rd</a:t>
                      </a:r>
                      <a:r>
                        <a:rPr lang="en-US" sz="1100" b="1" i="1" kern="1200">
                          <a:solidFill>
                            <a:schemeClr val="accent6"/>
                          </a:solidFill>
                          <a:latin typeface="+mn-lt"/>
                          <a:ea typeface="+mn-ea"/>
                          <a:cs typeface="+mn-cs"/>
                        </a:rPr>
                        <a:t> January 2024</a:t>
                      </a:r>
                    </a:p>
                    <a:p>
                      <a:endParaRPr lang="en-US" sz="1100" b="0">
                        <a:solidFill>
                          <a:schemeClr val="accent6"/>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How is value understood and measured?</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Methods for quantifying value for money from </a:t>
                      </a:r>
                      <a:br>
                        <a:rPr lang="en-GB" sz="1000">
                          <a:solidFill>
                            <a:schemeClr val="tx1"/>
                          </a:solidFill>
                        </a:rPr>
                      </a:br>
                      <a:r>
                        <a:rPr lang="en-GB" sz="1000">
                          <a:solidFill>
                            <a:schemeClr val="tx1"/>
                          </a:solidFill>
                        </a:rPr>
                        <a:t>intervention investment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Identifying cost-saving opportunities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How to prove that your intervention has delivered value for money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a:solidFill>
                            <a:schemeClr val="tx1"/>
                          </a:solidFill>
                        </a:rPr>
                        <a:t>Social return on investment methodology – reputable sources and use of financial proxies for outcomes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F9F4"/>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kern="1200">
                          <a:solidFill>
                            <a:schemeClr val="tx1"/>
                          </a:solidFill>
                          <a:latin typeface="+mn-lt"/>
                          <a:ea typeface="+mn-ea"/>
                          <a:cs typeface="+mn-cs"/>
                        </a:rPr>
                        <a:t>Understand the construct and measurement of value and how to demonstrate a return on investment through evaluation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F9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tx1">
                            <a:lumMod val="50000"/>
                          </a:schemeClr>
                        </a:solidFill>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01942734"/>
                  </a:ext>
                </a:extLst>
              </a:tr>
            </a:tbl>
          </a:graphicData>
        </a:graphic>
      </p:graphicFrame>
      <p:grpSp>
        <p:nvGrpSpPr>
          <p:cNvPr id="24" name="Group 23">
            <a:extLst>
              <a:ext uri="{FF2B5EF4-FFF2-40B4-BE49-F238E27FC236}">
                <a16:creationId xmlns:a16="http://schemas.microsoft.com/office/drawing/2014/main" id="{5273E4D1-E8EE-C46F-9DD0-A200F48CDFD6}"/>
              </a:ext>
            </a:extLst>
          </p:cNvPr>
          <p:cNvGrpSpPr/>
          <p:nvPr/>
        </p:nvGrpSpPr>
        <p:grpSpPr>
          <a:xfrm>
            <a:off x="9474701" y="1304910"/>
            <a:ext cx="2137196" cy="630562"/>
            <a:chOff x="9425539" y="2812574"/>
            <a:chExt cx="2137196" cy="630562"/>
          </a:xfrm>
        </p:grpSpPr>
        <p:grpSp>
          <p:nvGrpSpPr>
            <p:cNvPr id="22" name="Group 21">
              <a:extLst>
                <a:ext uri="{FF2B5EF4-FFF2-40B4-BE49-F238E27FC236}">
                  <a16:creationId xmlns:a16="http://schemas.microsoft.com/office/drawing/2014/main" id="{CA9FCDBB-9C01-5ED3-5CD5-F44F79482545}"/>
                </a:ext>
              </a:extLst>
            </p:cNvPr>
            <p:cNvGrpSpPr/>
            <p:nvPr/>
          </p:nvGrpSpPr>
          <p:grpSpPr>
            <a:xfrm>
              <a:off x="9425539" y="2812574"/>
              <a:ext cx="527504" cy="527504"/>
              <a:chOff x="9425538" y="2812573"/>
              <a:chExt cx="725023" cy="725023"/>
            </a:xfrm>
          </p:grpSpPr>
          <p:sp>
            <p:nvSpPr>
              <p:cNvPr id="9" name="Oval 8">
                <a:extLst>
                  <a:ext uri="{FF2B5EF4-FFF2-40B4-BE49-F238E27FC236}">
                    <a16:creationId xmlns:a16="http://schemas.microsoft.com/office/drawing/2014/main" id="{BFBEBE55-200C-ADD2-73A6-C21D77D304AB}"/>
                  </a:ext>
                </a:extLst>
              </p:cNvPr>
              <p:cNvSpPr/>
              <p:nvPr/>
            </p:nvSpPr>
            <p:spPr bwMode="gray">
              <a:xfrm>
                <a:off x="9425538" y="2812573"/>
                <a:ext cx="725023" cy="725023"/>
              </a:xfrm>
              <a:prstGeom prst="ellipse">
                <a:avLst/>
              </a:prstGeom>
              <a:solidFill>
                <a:srgbClr val="FC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D4CF9096-612C-CBBF-822E-282B0186A4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9534134" y="2921169"/>
                <a:ext cx="507831" cy="507831"/>
              </a:xfrm>
              <a:prstGeom prst="rect">
                <a:avLst/>
              </a:prstGeom>
            </p:spPr>
          </p:pic>
        </p:grpSp>
        <p:sp>
          <p:nvSpPr>
            <p:cNvPr id="23" name="TextBox 22">
              <a:extLst>
                <a:ext uri="{FF2B5EF4-FFF2-40B4-BE49-F238E27FC236}">
                  <a16:creationId xmlns:a16="http://schemas.microsoft.com/office/drawing/2014/main" id="{1FC4A4AB-6F44-4F66-AC81-FAD669C6CB53}"/>
                </a:ext>
              </a:extLst>
            </p:cNvPr>
            <p:cNvSpPr txBox="1"/>
            <p:nvPr/>
          </p:nvSpPr>
          <p:spPr bwMode="gray">
            <a:xfrm>
              <a:off x="10032054" y="2842972"/>
              <a:ext cx="1530681" cy="600164"/>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2677"/>
                  </a:solidFill>
                  <a:effectLst/>
                  <a:uLnTx/>
                  <a:uFillTx/>
                  <a:latin typeface="Arial" panose="020B0604020202020204"/>
                  <a:ea typeface="+mn-ea"/>
                  <a:cs typeface="+mn-cs"/>
                </a:rPr>
                <a:t>Design</a:t>
              </a:r>
              <a:endParaRPr kumimoji="0" lang="en-150" sz="1200" b="1"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Best possible design of your evaluation</a:t>
              </a:r>
              <a:endParaRPr kumimoji="0" lang="en-150"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id="{07E0811B-8C06-59C9-845C-030902794DF0}"/>
              </a:ext>
            </a:extLst>
          </p:cNvPr>
          <p:cNvGrpSpPr/>
          <p:nvPr/>
        </p:nvGrpSpPr>
        <p:grpSpPr>
          <a:xfrm>
            <a:off x="9474701" y="2719168"/>
            <a:ext cx="2137196" cy="630562"/>
            <a:chOff x="9425539" y="2812574"/>
            <a:chExt cx="2137196" cy="630562"/>
          </a:xfrm>
        </p:grpSpPr>
        <p:grpSp>
          <p:nvGrpSpPr>
            <p:cNvPr id="26" name="Group 25">
              <a:extLst>
                <a:ext uri="{FF2B5EF4-FFF2-40B4-BE49-F238E27FC236}">
                  <a16:creationId xmlns:a16="http://schemas.microsoft.com/office/drawing/2014/main" id="{A36D563D-F2E9-E1AB-8421-9A07DCA8D97C}"/>
                </a:ext>
              </a:extLst>
            </p:cNvPr>
            <p:cNvGrpSpPr/>
            <p:nvPr/>
          </p:nvGrpSpPr>
          <p:grpSpPr>
            <a:xfrm>
              <a:off x="9425539" y="2812574"/>
              <a:ext cx="527504" cy="527504"/>
              <a:chOff x="9425538" y="2812573"/>
              <a:chExt cx="725023" cy="725023"/>
            </a:xfrm>
          </p:grpSpPr>
          <p:sp>
            <p:nvSpPr>
              <p:cNvPr id="28" name="Oval 27">
                <a:extLst>
                  <a:ext uri="{FF2B5EF4-FFF2-40B4-BE49-F238E27FC236}">
                    <a16:creationId xmlns:a16="http://schemas.microsoft.com/office/drawing/2014/main" id="{F51AA00F-D2AB-D0A5-DC8C-F8A0E2EFC190}"/>
                  </a:ext>
                </a:extLst>
              </p:cNvPr>
              <p:cNvSpPr/>
              <p:nvPr/>
            </p:nvSpPr>
            <p:spPr bwMode="gray">
              <a:xfrm>
                <a:off x="9425538" y="2812573"/>
                <a:ext cx="725023" cy="725023"/>
              </a:xfrm>
              <a:prstGeom prst="ellipse">
                <a:avLst/>
              </a:prstGeom>
              <a:solidFill>
                <a:srgbClr val="FC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9" name="Picture 28">
                <a:extLst>
                  <a:ext uri="{FF2B5EF4-FFF2-40B4-BE49-F238E27FC236}">
                    <a16:creationId xmlns:a16="http://schemas.microsoft.com/office/drawing/2014/main" id="{F820ADDD-EEC4-36A1-719A-2FF4A11167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9534134" y="2921169"/>
                <a:ext cx="507831" cy="507831"/>
              </a:xfrm>
              <a:prstGeom prst="rect">
                <a:avLst/>
              </a:prstGeom>
            </p:spPr>
          </p:pic>
        </p:grpSp>
        <p:sp>
          <p:nvSpPr>
            <p:cNvPr id="27" name="TextBox 26">
              <a:extLst>
                <a:ext uri="{FF2B5EF4-FFF2-40B4-BE49-F238E27FC236}">
                  <a16:creationId xmlns:a16="http://schemas.microsoft.com/office/drawing/2014/main" id="{F08BFCE2-042B-5883-4E68-D1D602CB00B7}"/>
                </a:ext>
              </a:extLst>
            </p:cNvPr>
            <p:cNvSpPr txBox="1"/>
            <p:nvPr/>
          </p:nvSpPr>
          <p:spPr bwMode="gray">
            <a:xfrm>
              <a:off x="10032054" y="2842972"/>
              <a:ext cx="1530681" cy="600164"/>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2677"/>
                  </a:solidFill>
                  <a:effectLst/>
                  <a:uLnTx/>
                  <a:uFillTx/>
                  <a:latin typeface="Arial" panose="020B0604020202020204"/>
                  <a:ea typeface="+mn-ea"/>
                  <a:cs typeface="+mn-cs"/>
                </a:rPr>
                <a:t>Design</a:t>
              </a:r>
              <a:endParaRPr kumimoji="0" lang="en-150" sz="1200" b="1" i="0" u="none" strike="noStrike" kern="1200" cap="none" spc="0" normalizeH="0" baseline="0" noProof="0">
                <a:ln>
                  <a:noFill/>
                </a:ln>
                <a:solidFill>
                  <a:srgbClr val="0026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Best possible design of your evaluation</a:t>
              </a:r>
              <a:endParaRPr kumimoji="0" lang="en-150"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sp>
        <p:nvSpPr>
          <p:cNvPr id="30" name="TextBox 29">
            <a:extLst>
              <a:ext uri="{FF2B5EF4-FFF2-40B4-BE49-F238E27FC236}">
                <a16:creationId xmlns:a16="http://schemas.microsoft.com/office/drawing/2014/main" id="{B1045B10-6987-D373-9C67-8CDC69E126F4}"/>
              </a:ext>
            </a:extLst>
          </p:cNvPr>
          <p:cNvSpPr txBox="1"/>
          <p:nvPr/>
        </p:nvSpPr>
        <p:spPr bwMode="gray">
          <a:xfrm>
            <a:off x="10081215" y="4234009"/>
            <a:ext cx="1707661" cy="430887"/>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2677"/>
                </a:solidFill>
                <a:effectLst/>
                <a:uLnTx/>
                <a:uFillTx/>
                <a:latin typeface="Arial" panose="020B0604020202020204"/>
                <a:ea typeface="+mn-ea"/>
                <a:cs typeface="+mn-cs"/>
              </a:rPr>
              <a:t>Analysis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Bringing together your data</a:t>
            </a:r>
            <a:endParaRPr kumimoji="0" lang="en-150"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E2BA24F7-5FA7-1D65-0104-E6F1B971527B}"/>
              </a:ext>
            </a:extLst>
          </p:cNvPr>
          <p:cNvGrpSpPr/>
          <p:nvPr/>
        </p:nvGrpSpPr>
        <p:grpSpPr>
          <a:xfrm>
            <a:off x="9474701" y="4131431"/>
            <a:ext cx="527504" cy="527504"/>
            <a:chOff x="880689" y="4369826"/>
            <a:chExt cx="725023" cy="725023"/>
          </a:xfrm>
          <a:solidFill>
            <a:srgbClr val="FCF9F4"/>
          </a:solidFill>
        </p:grpSpPr>
        <p:sp>
          <p:nvSpPr>
            <p:cNvPr id="32" name="Oval 31">
              <a:extLst>
                <a:ext uri="{FF2B5EF4-FFF2-40B4-BE49-F238E27FC236}">
                  <a16:creationId xmlns:a16="http://schemas.microsoft.com/office/drawing/2014/main" id="{31813A8F-94C9-4663-0C38-913EB754BF89}"/>
                </a:ext>
              </a:extLst>
            </p:cNvPr>
            <p:cNvSpPr/>
            <p:nvPr/>
          </p:nvSpPr>
          <p:spPr bwMode="gray">
            <a:xfrm>
              <a:off x="880689" y="436982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Picture 32">
              <a:extLst>
                <a:ext uri="{FF2B5EF4-FFF2-40B4-BE49-F238E27FC236}">
                  <a16:creationId xmlns:a16="http://schemas.microsoft.com/office/drawing/2014/main" id="{5C99F569-BC70-0A48-6831-605B33CBB3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1033902" y="4540792"/>
              <a:ext cx="383091" cy="383091"/>
            </a:xfrm>
            <a:prstGeom prst="rect">
              <a:avLst/>
            </a:prstGeom>
            <a:grpFill/>
          </p:spPr>
        </p:pic>
      </p:grpSp>
      <p:sp>
        <p:nvSpPr>
          <p:cNvPr id="34" name="TextBox 33">
            <a:extLst>
              <a:ext uri="{FF2B5EF4-FFF2-40B4-BE49-F238E27FC236}">
                <a16:creationId xmlns:a16="http://schemas.microsoft.com/office/drawing/2014/main" id="{CD9C86D8-7663-BF0C-85E9-8672F55FBA39}"/>
              </a:ext>
            </a:extLst>
          </p:cNvPr>
          <p:cNvSpPr txBox="1"/>
          <p:nvPr/>
        </p:nvSpPr>
        <p:spPr bwMode="gray">
          <a:xfrm>
            <a:off x="10081215" y="5100578"/>
            <a:ext cx="1707662" cy="446276"/>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2677"/>
                </a:solidFill>
                <a:effectLst/>
                <a:uLnTx/>
                <a:uFillTx/>
                <a:latin typeface="Arial" panose="020B0604020202020204"/>
                <a:ea typeface="+mn-ea"/>
                <a:cs typeface="+mn-cs"/>
              </a:rPr>
              <a:t>Drawing conclusions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2677"/>
                </a:solidFill>
                <a:effectLst/>
                <a:uLnTx/>
                <a:uFillTx/>
                <a:latin typeface="Arial" panose="020B0604020202020204"/>
                <a:ea typeface="+mn-ea"/>
                <a:cs typeface="+mn-cs"/>
              </a:rPr>
              <a:t>So what?</a:t>
            </a:r>
            <a:endParaRPr kumimoji="0" lang="en-150" sz="1100" b="0" i="0" u="none" strike="noStrike" kern="1200" cap="none" spc="0" normalizeH="0" baseline="0" noProof="0">
              <a:ln>
                <a:noFill/>
              </a:ln>
              <a:solidFill>
                <a:srgbClr val="002677"/>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47692648-5B92-8CB0-2018-5F1B00356B7D}"/>
              </a:ext>
            </a:extLst>
          </p:cNvPr>
          <p:cNvGrpSpPr/>
          <p:nvPr/>
        </p:nvGrpSpPr>
        <p:grpSpPr>
          <a:xfrm>
            <a:off x="9474702" y="5019350"/>
            <a:ext cx="527504" cy="527504"/>
            <a:chOff x="3823143" y="4369826"/>
            <a:chExt cx="725023" cy="725023"/>
          </a:xfrm>
          <a:solidFill>
            <a:srgbClr val="FCF9F4"/>
          </a:solidFill>
        </p:grpSpPr>
        <p:sp>
          <p:nvSpPr>
            <p:cNvPr id="36" name="Oval 35">
              <a:extLst>
                <a:ext uri="{FF2B5EF4-FFF2-40B4-BE49-F238E27FC236}">
                  <a16:creationId xmlns:a16="http://schemas.microsoft.com/office/drawing/2014/main" id="{40B3D6B4-C9EB-8F89-C8C1-5829644994A0}"/>
                </a:ext>
              </a:extLst>
            </p:cNvPr>
            <p:cNvSpPr/>
            <p:nvPr/>
          </p:nvSpPr>
          <p:spPr bwMode="gray">
            <a:xfrm>
              <a:off x="3823143" y="4369826"/>
              <a:ext cx="725023" cy="725023"/>
            </a:xfrm>
            <a:prstGeom prst="ellipse">
              <a:avLst/>
            </a:prstGeom>
            <a:gr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Picture 36">
              <a:extLst>
                <a:ext uri="{FF2B5EF4-FFF2-40B4-BE49-F238E27FC236}">
                  <a16:creationId xmlns:a16="http://schemas.microsoft.com/office/drawing/2014/main" id="{7DF70ACB-4546-A07D-D34B-95ABAB5979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3971074" y="4505871"/>
              <a:ext cx="452931" cy="452931"/>
            </a:xfrm>
            <a:prstGeom prst="rect">
              <a:avLst/>
            </a:prstGeom>
            <a:grpFill/>
          </p:spPr>
        </p:pic>
      </p:grpSp>
    </p:spTree>
    <p:extLst>
      <p:ext uri="{BB962C8B-B14F-4D97-AF65-F5344CB8AC3E}">
        <p14:creationId xmlns:p14="http://schemas.microsoft.com/office/powerpoint/2010/main" val="66294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3974105181"/>
              </p:ext>
            </p:extLst>
          </p:nvPr>
        </p:nvGraphicFramePr>
        <p:xfrm>
          <a:off x="650526" y="1117869"/>
          <a:ext cx="10874830" cy="4788864"/>
        </p:xfrm>
        <a:graphic>
          <a:graphicData uri="http://schemas.openxmlformats.org/drawingml/2006/table">
            <a:tbl>
              <a:tblPr firstRow="1" bandRow="1">
                <a:tableStyleId>{68D230F3-CF80-4859-8CE7-A43EE81993B5}</a:tableStyleId>
              </a:tblPr>
              <a:tblGrid>
                <a:gridCol w="1417476">
                  <a:extLst>
                    <a:ext uri="{9D8B030D-6E8A-4147-A177-3AD203B41FA5}">
                      <a16:colId xmlns:a16="http://schemas.microsoft.com/office/drawing/2014/main" val="20000"/>
                    </a:ext>
                  </a:extLst>
                </a:gridCol>
                <a:gridCol w="7015038">
                  <a:extLst>
                    <a:ext uri="{9D8B030D-6E8A-4147-A177-3AD203B41FA5}">
                      <a16:colId xmlns:a16="http://schemas.microsoft.com/office/drawing/2014/main" val="20001"/>
                    </a:ext>
                  </a:extLst>
                </a:gridCol>
                <a:gridCol w="2442316">
                  <a:extLst>
                    <a:ext uri="{9D8B030D-6E8A-4147-A177-3AD203B41FA5}">
                      <a16:colId xmlns:a16="http://schemas.microsoft.com/office/drawing/2014/main" val="1847236233"/>
                    </a:ext>
                  </a:extLst>
                </a:gridCol>
              </a:tblGrid>
              <a:tr h="467744">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636011">
                <a:tc>
                  <a:txBody>
                    <a:bodyPr/>
                    <a:lstStyle/>
                    <a:p>
                      <a:pPr algn="ctr"/>
                      <a:r>
                        <a:rPr lang="en-US" sz="1400">
                          <a:solidFill>
                            <a:schemeClr val="tx1">
                              <a:lumMod val="50000"/>
                            </a:schemeClr>
                          </a:solidFill>
                        </a:rPr>
                        <a:t>(15 min)</a:t>
                      </a:r>
                      <a:endParaRPr lang="en-GB" sz="1400">
                        <a:solidFill>
                          <a:schemeClr val="tx1">
                            <a:lumMod val="50000"/>
                          </a:schemeClr>
                        </a:solidFill>
                        <a:latin typeface="+mn-lt"/>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rPr>
                        <a:t>Welcome, starting on a positive and objectives</a:t>
                      </a:r>
                      <a:endParaRPr lang="en-GB" sz="1400" b="1" kern="1200">
                        <a:solidFill>
                          <a:schemeClr val="tx1">
                            <a:lumMod val="50000"/>
                          </a:schemeClr>
                        </a:solidFill>
                        <a:latin typeface="+mn-lt"/>
                      </a:endParaRP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noFill/>
                  </a:tcPr>
                </a:tc>
                <a:extLst>
                  <a:ext uri="{0D108BD9-81ED-4DB2-BD59-A6C34878D82A}">
                    <a16:rowId xmlns:a16="http://schemas.microsoft.com/office/drawing/2014/main" val="10001"/>
                  </a:ext>
                </a:extLst>
              </a:tr>
              <a:tr h="6360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chemeClr val="tx1">
                              <a:lumMod val="50000"/>
                            </a:schemeClr>
                          </a:solidFill>
                          <a:effectLst/>
                          <a:uLnTx/>
                          <a:uFillTx/>
                        </a:rPr>
                        <a:t>(15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a:solidFill>
                            <a:schemeClr val="tx1">
                              <a:lumMod val="50000"/>
                            </a:schemeClr>
                          </a:solidFill>
                        </a:rPr>
                        <a:t>The Evaluation Framework</a:t>
                      </a: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latin typeface="+mn-lt"/>
                        </a:rPr>
                        <a:t>Introduction to the </a:t>
                      </a:r>
                      <a:r>
                        <a:rPr lang="en-US" sz="1000" b="0" i="1" kern="1200" baseline="0" err="1">
                          <a:solidFill>
                            <a:schemeClr val="tx1">
                              <a:lumMod val="50000"/>
                            </a:schemeClr>
                          </a:solidFill>
                          <a:latin typeface="+mn-lt"/>
                        </a:rPr>
                        <a:t>programme</a:t>
                      </a:r>
                      <a:r>
                        <a:rPr lang="en-US" sz="1000" b="0" i="1" kern="1200" baseline="0">
                          <a:solidFill>
                            <a:schemeClr val="tx1">
                              <a:lumMod val="50000"/>
                            </a:schemeClr>
                          </a:solidFill>
                          <a:latin typeface="+mn-lt"/>
                        </a:rPr>
                        <a:t> of support for evaluating your local health inequalities projects</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endParaRPr lang="en-US" sz="1400" b="0" kern="1200" baseline="0">
                        <a:solidFill>
                          <a:schemeClr val="tx1">
                            <a:lumMod val="50000"/>
                          </a:schemeClr>
                        </a:solidFill>
                        <a:latin typeface="+mn-lt"/>
                        <a:ea typeface="+mn-ea"/>
                        <a:cs typeface="Arial"/>
                      </a:endParaRPr>
                    </a:p>
                  </a:txBody>
                  <a:tcPr marL="142606" marR="106955" marT="71303" marB="71303" anchor="ctr">
                    <a:solidFill>
                      <a:srgbClr val="FBF9F4"/>
                    </a:solidFill>
                  </a:tcPr>
                </a:tc>
                <a:extLst>
                  <a:ext uri="{0D108BD9-81ED-4DB2-BD59-A6C34878D82A}">
                    <a16:rowId xmlns:a16="http://schemas.microsoft.com/office/drawing/2014/main" val="2372141458"/>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(30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solidFill>
                      <a:schemeClr val="bg2">
                        <a:lumMod val="50000"/>
                        <a:alpha val="20000"/>
                      </a:scheme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indent="0" algn="l" rtl="0" eaLnBrk="1" fontAlgn="auto" latinLnBrk="0" hangingPunct="1">
                        <a:lnSpc>
                          <a:spcPct val="100000"/>
                        </a:lnSpc>
                        <a:spcBef>
                          <a:spcPts val="300"/>
                        </a:spcBef>
                        <a:spcAft>
                          <a:spcPts val="300"/>
                        </a:spcAft>
                        <a:buClrTx/>
                        <a:buSzTx/>
                        <a:buFontTx/>
                        <a:buNone/>
                      </a:pPr>
                      <a:r>
                        <a:rPr lang="en-US" sz="1400" b="1" kern="1200" baseline="0">
                          <a:solidFill>
                            <a:schemeClr val="tx1">
                              <a:lumMod val="50000"/>
                            </a:schemeClr>
                          </a:solidFill>
                        </a:rPr>
                        <a:t>Introducing the Evaluation Toolkit</a:t>
                      </a:r>
                    </a:p>
                    <a:p>
                      <a:pPr marL="171450" marR="0" lvl="0" indent="-171450" algn="l" defTabSz="914309"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kern="1200" baseline="0">
                          <a:solidFill>
                            <a:schemeClr val="tx1">
                              <a:lumMod val="50000"/>
                            </a:schemeClr>
                          </a:solidFill>
                          <a:latin typeface="Arial"/>
                          <a:ea typeface="+mn-ea"/>
                          <a:cs typeface="+mn-cs"/>
                        </a:rPr>
                        <a:t>How you can access the Toolkit</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Demonstrating how the Evaluation Toolkit can support the planning and implementation of your evaluation </a:t>
                      </a:r>
                    </a:p>
                    <a:p>
                      <a:pPr marL="171450" marR="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000" b="0" i="1" kern="1200" baseline="0">
                          <a:solidFill>
                            <a:schemeClr val="tx1">
                              <a:lumMod val="50000"/>
                            </a:schemeClr>
                          </a:solidFill>
                          <a:latin typeface="Arial"/>
                          <a:ea typeface="+mn-ea"/>
                          <a:cs typeface="+mn-cs"/>
                        </a:rPr>
                        <a:t>A chance to hear from one of the local health inequalities projects on how the Toolkit may be able to support their evaluation</a:t>
                      </a:r>
                    </a:p>
                  </a:txBody>
                  <a:tcPr marL="142606" marR="106955" marT="71303" marB="71303" anchor="ctr">
                    <a:solidFill>
                      <a:schemeClr val="bg2">
                        <a:lumMod val="50000"/>
                        <a:alpha val="2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Optum</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Nadine Wyatt, Health and Care Integration Programme Lead (Health Inequalities, Children and Young People and Frailty) </a:t>
                      </a:r>
                      <a:endParaRPr lang="en-US" sz="1400" b="0" kern="1200" baseline="0">
                        <a:solidFill>
                          <a:schemeClr val="tx1">
                            <a:lumMod val="50000"/>
                          </a:schemeClr>
                        </a:solidFill>
                        <a:latin typeface="+mn-lt"/>
                        <a:ea typeface="+mn-ea"/>
                        <a:cs typeface="Arial"/>
                      </a:endParaRPr>
                    </a:p>
                  </a:txBody>
                  <a:tcPr marL="142606" marR="106955" marT="71303" marB="71303" anchor="ctr">
                    <a:solidFill>
                      <a:schemeClr val="bg2">
                        <a:lumMod val="50000"/>
                        <a:alpha val="20000"/>
                      </a:schemeClr>
                    </a:solidFill>
                  </a:tcPr>
                </a:tc>
                <a:extLst>
                  <a:ext uri="{0D108BD9-81ED-4DB2-BD59-A6C34878D82A}">
                    <a16:rowId xmlns:a16="http://schemas.microsoft.com/office/drawing/2014/main" val="2748083053"/>
                  </a:ext>
                </a:extLst>
              </a:tr>
              <a:tr h="6968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(20 min)</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GB" sz="1400" b="1" kern="1200" baseline="0">
                          <a:solidFill>
                            <a:schemeClr val="tx1">
                              <a:lumMod val="50000"/>
                            </a:schemeClr>
                          </a:solidFill>
                        </a:rPr>
                        <a:t>Reflections and potential application of the Toolkit for your local project</a:t>
                      </a:r>
                      <a:endParaRPr lang="en-US" sz="1400" b="1" kern="1200" baseline="0">
                        <a:solidFill>
                          <a:schemeClr val="tx1">
                            <a:lumMod val="50000"/>
                          </a:schemeClr>
                        </a:solidFill>
                      </a:endParaRPr>
                    </a:p>
                    <a:p>
                      <a:pPr marL="0" marR="0" indent="0" algn="l" rtl="0" eaLnBrk="1" fontAlgn="auto" latinLnBrk="0" hangingPunct="1">
                        <a:lnSpc>
                          <a:spcPct val="100000"/>
                        </a:lnSpc>
                        <a:spcBef>
                          <a:spcPts val="300"/>
                        </a:spcBef>
                        <a:spcAft>
                          <a:spcPts val="300"/>
                        </a:spcAft>
                        <a:buClrTx/>
                        <a:buSzTx/>
                        <a:buFontTx/>
                        <a:buNone/>
                      </a:pPr>
                      <a:r>
                        <a:rPr lang="en-US" sz="1000" b="0" i="1" kern="1200" baseline="0">
                          <a:solidFill>
                            <a:schemeClr val="tx1">
                              <a:lumMod val="50000"/>
                            </a:schemeClr>
                          </a:solidFill>
                        </a:rPr>
                        <a:t>Exploring the application of the Framework and Toolkit given any challenges you may be facing with evaluating your local health inequalities project</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solidFill>
                      <a:srgbClr val="FBF9F4"/>
                    </a:solidFill>
                  </a:tcPr>
                </a:tc>
                <a:extLst>
                  <a:ext uri="{0D108BD9-81ED-4DB2-BD59-A6C34878D82A}">
                    <a16:rowId xmlns:a16="http://schemas.microsoft.com/office/drawing/2014/main" val="1661774282"/>
                  </a:ext>
                </a:extLst>
              </a:tr>
              <a:tr h="657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chemeClr val="tx1">
                              <a:lumMod val="50000"/>
                            </a:schemeClr>
                          </a:solidFill>
                          <a:effectLst/>
                          <a:uLnTx/>
                          <a:uFillTx/>
                        </a:rPr>
                        <a:t>(10 min)</a:t>
                      </a:r>
                      <a:endParaRPr kumimoji="0" lang="en-GB" sz="1400" b="0" i="0" u="none" strike="noStrike" kern="1200" cap="none" spc="0" normalizeH="0" baseline="0" noProof="0">
                        <a:ln>
                          <a:noFill/>
                        </a:ln>
                        <a:solidFill>
                          <a:schemeClr val="tx1">
                            <a:lumMod val="50000"/>
                          </a:schemeClr>
                        </a:solidFill>
                        <a:effectLst/>
                        <a:uLnTx/>
                        <a:uFillTx/>
                        <a:latin typeface="+mn-lt"/>
                        <a:ea typeface="+mn-ea"/>
                        <a:cs typeface="+mn-cs"/>
                      </a:endParaRPr>
                    </a:p>
                  </a:txBody>
                  <a:tcPr marL="142606" marR="106955" marT="71303" marB="71303" anchor="ctr">
                    <a:no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a:solidFill>
                            <a:schemeClr val="tx1">
                              <a:lumMod val="50000"/>
                            </a:schemeClr>
                          </a:solidFill>
                          <a:latin typeface="+mn-lt"/>
                        </a:rPr>
                        <a:t>Wrap up</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Final thoughts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00" b="0" i="1">
                          <a:solidFill>
                            <a:schemeClr val="tx1">
                              <a:lumMod val="50000"/>
                            </a:schemeClr>
                          </a:solidFill>
                          <a:latin typeface="+mn-lt"/>
                        </a:rPr>
                        <a:t>Next steps</a:t>
                      </a:r>
                    </a:p>
                  </a:txBody>
                  <a:tcPr marL="142606" marR="106955" marT="71303" marB="71303" anchor="ctr">
                    <a:no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All</a:t>
                      </a:r>
                    </a:p>
                  </a:txBody>
                  <a:tcPr marL="142606" marR="106955" marT="71303" marB="71303"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1824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0382-4730-7AA1-F037-D18D587819E8}"/>
              </a:ext>
            </a:extLst>
          </p:cNvPr>
          <p:cNvSpPr>
            <a:spLocks noGrp="1"/>
          </p:cNvSpPr>
          <p:nvPr>
            <p:ph type="title"/>
          </p:nvPr>
        </p:nvSpPr>
        <p:spPr/>
        <p:txBody>
          <a:bodyPr/>
          <a:lstStyle/>
          <a:p>
            <a:r>
              <a:rPr lang="en-GB"/>
              <a:t>How to access the Evaluation Toolkit</a:t>
            </a:r>
            <a:endParaRPr lang="en-US"/>
          </a:p>
        </p:txBody>
      </p:sp>
      <p:sp>
        <p:nvSpPr>
          <p:cNvPr id="3" name="Content Placeholder 2">
            <a:extLst>
              <a:ext uri="{FF2B5EF4-FFF2-40B4-BE49-F238E27FC236}">
                <a16:creationId xmlns:a16="http://schemas.microsoft.com/office/drawing/2014/main" id="{C52BDB2A-A0C4-A0D0-113D-B241E25380F3}"/>
              </a:ext>
            </a:extLst>
          </p:cNvPr>
          <p:cNvSpPr>
            <a:spLocks noGrp="1"/>
          </p:cNvSpPr>
          <p:nvPr>
            <p:ph idx="1"/>
          </p:nvPr>
        </p:nvSpPr>
        <p:spPr>
          <a:xfrm>
            <a:off x="457200" y="2005031"/>
            <a:ext cx="4993690" cy="4173827"/>
          </a:xfrm>
        </p:spPr>
        <p:txBody>
          <a:bodyPr/>
          <a:lstStyle/>
          <a:p>
            <a:pPr marL="285750" indent="-285750">
              <a:buFont typeface="Arial" panose="020B0604020202020204" pitchFamily="34" charset="0"/>
              <a:buChar char="•"/>
            </a:pPr>
            <a:r>
              <a:rPr lang="en-GB" dirty="0"/>
              <a:t>Simply visit - </a:t>
            </a:r>
            <a:r>
              <a:rPr lang="en-GB" dirty="0">
                <a:hlinkClick r:id="rId2"/>
              </a:rPr>
              <a:t>https://info.optum.co.uk/evaluation-toolkit</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landing page describes what the Toolkit is and its purpose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form to fill in before you can access the Toolkit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Evaluation Toolkit is for partners across South West London to access. Please do not share more widely as this has been purpose-built for South West London</a:t>
            </a:r>
            <a:endParaRPr lang="en-US" dirty="0"/>
          </a:p>
        </p:txBody>
      </p:sp>
      <p:pic>
        <p:nvPicPr>
          <p:cNvPr id="5" name="Picture 4">
            <a:extLst>
              <a:ext uri="{FF2B5EF4-FFF2-40B4-BE49-F238E27FC236}">
                <a16:creationId xmlns:a16="http://schemas.microsoft.com/office/drawing/2014/main" id="{3FD321F6-3A9C-0044-F7E1-1BBBB325D8B8}"/>
              </a:ext>
            </a:extLst>
          </p:cNvPr>
          <p:cNvPicPr>
            <a:picLocks noChangeAspect="1"/>
          </p:cNvPicPr>
          <p:nvPr/>
        </p:nvPicPr>
        <p:blipFill>
          <a:blip r:embed="rId3"/>
          <a:stretch>
            <a:fillRect/>
          </a:stretch>
        </p:blipFill>
        <p:spPr>
          <a:xfrm>
            <a:off x="5848109" y="555639"/>
            <a:ext cx="5886691" cy="5007006"/>
          </a:xfrm>
          <a:prstGeom prst="rect">
            <a:avLst/>
          </a:prstGeom>
        </p:spPr>
      </p:pic>
    </p:spTree>
    <p:extLst>
      <p:ext uri="{BB962C8B-B14F-4D97-AF65-F5344CB8AC3E}">
        <p14:creationId xmlns:p14="http://schemas.microsoft.com/office/powerpoint/2010/main" val="2959286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BF78F144-9148-4FE2-90A3-22B02663985C}" vid="{7E0A84AD-0D61-494A-8D90-8D69DD71D350}"/>
    </a:ext>
  </a:extLst>
</a:theme>
</file>

<file path=ppt/theme/theme2.xml><?xml version="1.0" encoding="utf-8"?>
<a:theme xmlns:a="http://schemas.openxmlformats.org/drawingml/2006/main" name="1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3.xml><?xml version="1.0" encoding="utf-8"?>
<a:theme xmlns:a="http://schemas.openxmlformats.org/drawingml/2006/main" name="2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8" ma:contentTypeDescription="Create a new document." ma:contentTypeScope="" ma:versionID="ababf12d94df8b122be8c8113b7164d8">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d903383d28318af8f1784ae9a75ee576"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This is a 1st draft and is only a guidance sheet to compliment the onboarding tool"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2e8945-fec1-429e-8d58-1d2f39c7d296}" ma:internalName="TaxCatchAll" ma:showField="CatchAllData" ma:web="72e71d6a-dace-44cc-9edf-ed41cdb3b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1c8a05-ef8c-4d12-a116-d3b5c016c9d9">
      <Terms xmlns="http://schemas.microsoft.com/office/infopath/2007/PartnerControls"/>
    </lcf76f155ced4ddcb4097134ff3c332f>
    <TaxCatchAll xmlns="72e71d6a-dace-44cc-9edf-ed41cdb3bab6" xsi:nil="true"/>
    <Notes xmlns="931c8a05-ef8c-4d12-a116-d3b5c016c9d9" xsi:nil="true"/>
  </documentManagement>
</p:properties>
</file>

<file path=customXml/itemProps1.xml><?xml version="1.0" encoding="utf-8"?>
<ds:datastoreItem xmlns:ds="http://schemas.openxmlformats.org/officeDocument/2006/customXml" ds:itemID="{70F44477-E289-48FF-A587-FE7EAC6780B7}"/>
</file>

<file path=customXml/itemProps2.xml><?xml version="1.0" encoding="utf-8"?>
<ds:datastoreItem xmlns:ds="http://schemas.openxmlformats.org/officeDocument/2006/customXml" ds:itemID="{38952C44-CA64-4BB2-80FF-2B996CC44B4B}">
  <ds:schemaRefs>
    <ds:schemaRef ds:uri="http://schemas.microsoft.com/sharepoint/v3/contenttype/forms"/>
  </ds:schemaRefs>
</ds:datastoreItem>
</file>

<file path=customXml/itemProps3.xml><?xml version="1.0" encoding="utf-8"?>
<ds:datastoreItem xmlns:ds="http://schemas.openxmlformats.org/officeDocument/2006/customXml" ds:itemID="{8737DFC0-C597-47B9-B38A-D28E13DCEC2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4e3aa4-12ee-4888-a761-f39e68f759f5"/>
    <ds:schemaRef ds:uri="f338b914-ec86-4fc4-940b-d057681202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2458</Words>
  <Application>Microsoft Office PowerPoint</Application>
  <PresentationFormat>Widescreen</PresentationFormat>
  <Paragraphs>339</Paragraphs>
  <Slides>18</Slides>
  <Notes>0</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4" baseType="lpstr">
      <vt:lpstr>Arial</vt:lpstr>
      <vt:lpstr>Georgia</vt:lpstr>
      <vt:lpstr>Optum Theme</vt:lpstr>
      <vt:lpstr>1_Optum Theme</vt:lpstr>
      <vt:lpstr>2_Optum Theme</vt:lpstr>
      <vt:lpstr>think-cell Slide</vt:lpstr>
      <vt:lpstr>The Evaluation Toolkit and Introduction to the Programme of Support</vt:lpstr>
      <vt:lpstr>Agenda</vt:lpstr>
      <vt:lpstr>In the chat: Creating a positive ‘thinking environment’</vt:lpstr>
      <vt:lpstr>Objectives for the session</vt:lpstr>
      <vt:lpstr>Agenda</vt:lpstr>
      <vt:lpstr>PowerPoint Presentation</vt:lpstr>
      <vt:lpstr>PowerPoint Presentation</vt:lpstr>
      <vt:lpstr>Agenda</vt:lpstr>
      <vt:lpstr>How to access the Evaluation Toolkit</vt:lpstr>
      <vt:lpstr>Welcome</vt:lpstr>
      <vt:lpstr>Navigating the toolkit</vt:lpstr>
      <vt:lpstr>Agenda</vt:lpstr>
      <vt:lpstr>Discussion: Reflections and potential application for your local project </vt:lpstr>
      <vt:lpstr>Agenda</vt:lpstr>
      <vt:lpstr>Lightbulbs from today</vt:lpstr>
      <vt:lpstr>Evaluation: How have we met the objectives of today’s session?</vt:lpstr>
      <vt:lpstr>Our Evaluation Journey</vt:lpstr>
      <vt:lpstr>Thank you and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Evaluation Toolkit and Introduction to the Programme of Support</dc:title>
  <dc:creator>Green, Marcus</dc:creator>
  <cp:lastModifiedBy>Bahrami Jovein, Layla (she/her)</cp:lastModifiedBy>
  <cp:revision>1</cp:revision>
  <dcterms:created xsi:type="dcterms:W3CDTF">2023-10-09T15:13:18Z</dcterms:created>
  <dcterms:modified xsi:type="dcterms:W3CDTF">2023-11-01T17:41:21Z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0x01010021FD6445A5464847BC8D880FF86B1113</vt:lpwstr>
  </property>
  <property fmtid="{D5CDD505-2E9C-101B-9397-08002B2CF9AE}" pid="3" name="MediaServiceImageTags">
    <vt:lpwstr/>
  </property>
</Properties>
</file>