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6.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7.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E79F_6A84CEBA.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11" r:id="rId6"/>
    <p:sldMasterId id="2147483749" r:id="rId7"/>
    <p:sldMasterId id="2147483792" r:id="rId8"/>
    <p:sldMasterId id="2147483849" r:id="rId9"/>
    <p:sldMasterId id="2147483898" r:id="rId10"/>
    <p:sldMasterId id="2147483919" r:id="rId11"/>
  </p:sldMasterIdLst>
  <p:notesMasterIdLst>
    <p:notesMasterId r:id="rId57"/>
  </p:notesMasterIdLst>
  <p:sldIdLst>
    <p:sldId id="257" r:id="rId12"/>
    <p:sldId id="838839698" r:id="rId13"/>
    <p:sldId id="2147477641" r:id="rId14"/>
    <p:sldId id="2147477410" r:id="rId15"/>
    <p:sldId id="2147477642" r:id="rId16"/>
    <p:sldId id="2147477639" r:id="rId17"/>
    <p:sldId id="2147477646" r:id="rId18"/>
    <p:sldId id="2147477413" r:id="rId19"/>
    <p:sldId id="2147477643" r:id="rId20"/>
    <p:sldId id="2147477477" r:id="rId21"/>
    <p:sldId id="2146847300" r:id="rId22"/>
    <p:sldId id="491" r:id="rId23"/>
    <p:sldId id="2147477407" r:id="rId24"/>
    <p:sldId id="2147477652" r:id="rId25"/>
    <p:sldId id="2147477414" r:id="rId26"/>
    <p:sldId id="2147477647" r:id="rId27"/>
    <p:sldId id="2147477454" r:id="rId28"/>
    <p:sldId id="401" r:id="rId29"/>
    <p:sldId id="405" r:id="rId30"/>
    <p:sldId id="417" r:id="rId31"/>
    <p:sldId id="418" r:id="rId32"/>
    <p:sldId id="415" r:id="rId33"/>
    <p:sldId id="416" r:id="rId34"/>
    <p:sldId id="406" r:id="rId35"/>
    <p:sldId id="2147477648" r:id="rId36"/>
    <p:sldId id="2147477408" r:id="rId37"/>
    <p:sldId id="2147477653" r:id="rId38"/>
    <p:sldId id="2147477482" r:id="rId39"/>
    <p:sldId id="2147477649" r:id="rId40"/>
    <p:sldId id="2147477655" r:id="rId41"/>
    <p:sldId id="2498" r:id="rId42"/>
    <p:sldId id="2731" r:id="rId43"/>
    <p:sldId id="1198" r:id="rId44"/>
    <p:sldId id="2735" r:id="rId45"/>
    <p:sldId id="2736" r:id="rId46"/>
    <p:sldId id="2834" r:id="rId47"/>
    <p:sldId id="2147477644" r:id="rId48"/>
    <p:sldId id="2733" r:id="rId49"/>
    <p:sldId id="2147477445" r:id="rId50"/>
    <p:sldId id="2147477654" r:id="rId51"/>
    <p:sldId id="2147477650" r:id="rId52"/>
    <p:sldId id="2147477486" r:id="rId53"/>
    <p:sldId id="2741" r:id="rId54"/>
    <p:sldId id="2745" r:id="rId55"/>
    <p:sldId id="214587210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EB6824-77BE-946D-1C8A-A730F59CB83B}" name="Green, Marcus" initials="GM" userId="S::marcus.green@optum.com::30bed584-a595-42a2-9e97-835b8ce0a3d0" providerId="AD"/>
  <p188:author id="{80D1864D-C921-37B8-604C-3E721904623C}" name="Stone, Kris" initials="SK" userId="S::kristofer.stone@optum.com::9dc822e4-18b2-48c4-a37d-0c4b094c6a25" providerId="AD"/>
  <p188:author id="{5D8AC9B5-49AC-128D-23BC-8E958E894347}" name="Bahrami Jovein, Layla (she/her)" initials="BJL(" userId="S::layla.bahramijovein@optum.com::564c9fd6-df70-4614-9d39-b1969e2021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60CEB-E926-4753-B317-0870677827C0}" v="3145" dt="2023-11-02T13:48:54.039"/>
    <p1510:client id="{B8523DD6-DEBB-4137-924D-694B0FA02649}" v="2" dt="2023-11-01T14:46:39.029"/>
    <p1510:client id="{DB216B0E-06DF-4BAA-82F5-E1650F3C7192}" v="3774" vWet="3776" dt="2023-11-02T08:30:17.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5" d="100"/>
          <a:sy n="95" d="100"/>
        </p:scale>
        <p:origin x="1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omments/modernComment_7FFFE79F_6A84CEBA.xml><?xml version="1.0" encoding="utf-8"?>
<p188:cmLst xmlns:a="http://schemas.openxmlformats.org/drawingml/2006/main" xmlns:r="http://schemas.openxmlformats.org/officeDocument/2006/relationships" xmlns:p188="http://schemas.microsoft.com/office/powerpoint/2018/8/main">
  <p188:cm id="{A8E67466-AB70-4E7E-870E-3F2EE79E16D2}" authorId="{5D8AC9B5-49AC-128D-23BC-8E958E894347}" created="2023-11-02T09:44:04.733">
    <ac:txMkLst xmlns:ac="http://schemas.microsoft.com/office/drawing/2013/main/command">
      <pc:docMk xmlns:pc="http://schemas.microsoft.com/office/powerpoint/2013/main/command"/>
      <pc:sldMk xmlns:pc="http://schemas.microsoft.com/office/powerpoint/2013/main/command" cId="1787088570" sldId="2147477407"/>
      <ac:spMk id="9" creationId="{3320301E-9927-DA1B-731E-91385265C124}"/>
      <ac:txMk cp="37">
        <ac:context len="340" hash="2931845469"/>
      </ac:txMk>
    </ac:txMkLst>
    <p188:pos x="3896041" y="472239"/>
    <p188:txBody>
      <a:bodyPr/>
      <a:lstStyle/>
      <a:p>
        <a:r>
          <a:rPr lang="en-US"/>
          <a:t>[@Green, Marcus] what should this sentence say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2FE1A-91E7-4C6B-8E62-E6550E3CC15B}"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73E3-94A9-4909-B0E6-D7789AC0D427}" type="slidenum">
              <a:rPr lang="en-US" smtClean="0"/>
              <a:t>‹#›</a:t>
            </a:fld>
            <a:endParaRPr lang="en-US"/>
          </a:p>
        </p:txBody>
      </p:sp>
    </p:spTree>
    <p:extLst>
      <p:ext uri="{BB962C8B-B14F-4D97-AF65-F5344CB8AC3E}">
        <p14:creationId xmlns:p14="http://schemas.microsoft.com/office/powerpoint/2010/main" val="319056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in discussion slides + add references to tool kit </a:t>
            </a:r>
          </a:p>
        </p:txBody>
      </p:sp>
      <p:sp>
        <p:nvSpPr>
          <p:cNvPr id="4" name="Slide Number Placeholder 3"/>
          <p:cNvSpPr>
            <a:spLocks noGrp="1"/>
          </p:cNvSpPr>
          <p:nvPr>
            <p:ph type="sldNum" sz="quarter" idx="5"/>
          </p:nvPr>
        </p:nvSpPr>
        <p:spPr/>
        <p:txBody>
          <a:bodyPr/>
          <a:lstStyle/>
          <a:p>
            <a:fld id="{3E8873E3-94A9-4909-B0E6-D7789AC0D427}" type="slidenum">
              <a:rPr lang="en-US" smtClean="0"/>
              <a:t>2</a:t>
            </a:fld>
            <a:endParaRPr lang="en-US"/>
          </a:p>
        </p:txBody>
      </p:sp>
    </p:spTree>
    <p:extLst>
      <p:ext uri="{BB962C8B-B14F-4D97-AF65-F5344CB8AC3E}">
        <p14:creationId xmlns:p14="http://schemas.microsoft.com/office/powerpoint/2010/main" val="369368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873E3-94A9-4909-B0E6-D7789AC0D427}" type="slidenum">
              <a:rPr lang="en-US" smtClean="0"/>
              <a:t>3</a:t>
            </a:fld>
            <a:endParaRPr lang="en-US"/>
          </a:p>
        </p:txBody>
      </p:sp>
    </p:spTree>
    <p:extLst>
      <p:ext uri="{BB962C8B-B14F-4D97-AF65-F5344CB8AC3E}">
        <p14:creationId xmlns:p14="http://schemas.microsoft.com/office/powerpoint/2010/main" val="131532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C08D9-78AF-4B62-AF1B-DF307118C6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01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873E3-94A9-4909-B0E6-D7789AC0D427}" type="slidenum">
              <a:rPr lang="en-US" smtClean="0"/>
              <a:t>10</a:t>
            </a:fld>
            <a:endParaRPr lang="en-US"/>
          </a:p>
        </p:txBody>
      </p:sp>
    </p:spTree>
    <p:extLst>
      <p:ext uri="{BB962C8B-B14F-4D97-AF65-F5344CB8AC3E}">
        <p14:creationId xmlns:p14="http://schemas.microsoft.com/office/powerpoint/2010/main" val="15907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p>
        </p:txBody>
      </p:sp>
      <p:sp>
        <p:nvSpPr>
          <p:cNvPr id="4" name="Slide Number Placeholder 3"/>
          <p:cNvSpPr>
            <a:spLocks noGrp="1"/>
          </p:cNvSpPr>
          <p:nvPr>
            <p:ph type="sldNum" sz="quarter" idx="5"/>
          </p:nvPr>
        </p:nvSpPr>
        <p:spPr/>
        <p:txBody>
          <a:bodyPr/>
          <a:lstStyle/>
          <a:p>
            <a:fld id="{3E8873E3-94A9-4909-B0E6-D7789AC0D427}" type="slidenum">
              <a:rPr lang="en-US" smtClean="0"/>
              <a:t>13</a:t>
            </a:fld>
            <a:endParaRPr lang="en-US"/>
          </a:p>
        </p:txBody>
      </p:sp>
    </p:spTree>
    <p:extLst>
      <p:ext uri="{BB962C8B-B14F-4D97-AF65-F5344CB8AC3E}">
        <p14:creationId xmlns:p14="http://schemas.microsoft.com/office/powerpoint/2010/main" val="62741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873E3-94A9-4909-B0E6-D7789AC0D427}" type="slidenum">
              <a:rPr lang="en-US" smtClean="0"/>
              <a:t>25</a:t>
            </a:fld>
            <a:endParaRPr lang="en-US"/>
          </a:p>
        </p:txBody>
      </p:sp>
    </p:spTree>
    <p:extLst>
      <p:ext uri="{BB962C8B-B14F-4D97-AF65-F5344CB8AC3E}">
        <p14:creationId xmlns:p14="http://schemas.microsoft.com/office/powerpoint/2010/main" val="225545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873E3-94A9-4909-B0E6-D7789AC0D427}" type="slidenum">
              <a:rPr lang="en-US" smtClean="0"/>
              <a:t>26</a:t>
            </a:fld>
            <a:endParaRPr lang="en-US"/>
          </a:p>
        </p:txBody>
      </p:sp>
    </p:spTree>
    <p:extLst>
      <p:ext uri="{BB962C8B-B14F-4D97-AF65-F5344CB8AC3E}">
        <p14:creationId xmlns:p14="http://schemas.microsoft.com/office/powerpoint/2010/main" val="279352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873E3-94A9-4909-B0E6-D7789AC0D427}" type="slidenum">
              <a:rPr lang="en-US" smtClean="0"/>
              <a:t>28</a:t>
            </a:fld>
            <a:endParaRPr lang="en-US"/>
          </a:p>
        </p:txBody>
      </p:sp>
    </p:spTree>
    <p:extLst>
      <p:ext uri="{BB962C8B-B14F-4D97-AF65-F5344CB8AC3E}">
        <p14:creationId xmlns:p14="http://schemas.microsoft.com/office/powerpoint/2010/main" val="248401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outcomes/objectives slide</a:t>
            </a:r>
          </a:p>
        </p:txBody>
      </p:sp>
      <p:sp>
        <p:nvSpPr>
          <p:cNvPr id="4" name="Slide Number Placeholder 3"/>
          <p:cNvSpPr>
            <a:spLocks noGrp="1"/>
          </p:cNvSpPr>
          <p:nvPr>
            <p:ph type="sldNum" sz="quarter" idx="5"/>
          </p:nvPr>
        </p:nvSpPr>
        <p:spPr/>
        <p:txBody>
          <a:bodyPr/>
          <a:lstStyle/>
          <a:p>
            <a:fld id="{3E8873E3-94A9-4909-B0E6-D7789AC0D427}" type="slidenum">
              <a:rPr lang="en-US" smtClean="0"/>
              <a:t>42</a:t>
            </a:fld>
            <a:endParaRPr lang="en-US"/>
          </a:p>
        </p:txBody>
      </p:sp>
    </p:spTree>
    <p:extLst>
      <p:ext uri="{BB962C8B-B14F-4D97-AF65-F5344CB8AC3E}">
        <p14:creationId xmlns:p14="http://schemas.microsoft.com/office/powerpoint/2010/main" val="4118249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9.emf"/></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1.jpe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4.jpe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jpe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jpe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1.jpe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4.jpe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5.jpe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Master" Target="../slideMasters/slideMaster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slide" Target="../slides/slide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2.sv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2.xml"/><Relationship Id="rId1" Type="http://schemas.openxmlformats.org/officeDocument/2006/relationships/slideMaster" Target="../slideMasters/slideMaster6.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1.jpe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4.jpe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4.jpe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5.jpe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6.pn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s/slide12.xml"/><Relationship Id="rId7" Type="http://schemas.openxmlformats.org/officeDocument/2006/relationships/slide" Target="../slides/slide2.xml"/><Relationship Id="rId2" Type="http://schemas.openxmlformats.org/officeDocument/2006/relationships/slide" Target="../slides/slide4.xml"/><Relationship Id="rId1" Type="http://schemas.openxmlformats.org/officeDocument/2006/relationships/slideMaster" Target="../slideMasters/slideMaster8.xml"/><Relationship Id="rId6" Type="http://schemas.openxmlformats.org/officeDocument/2006/relationships/slide" Target="../slides/slide39.xml"/><Relationship Id="rId5" Type="http://schemas.openxmlformats.org/officeDocument/2006/relationships/slide" Target="../slides/slide31.xml"/><Relationship Id="rId4" Type="http://schemas.openxmlformats.org/officeDocument/2006/relationships/slide" Target="../slides/slide28.xml"/><Relationship Id="rId9" Type="http://schemas.openxmlformats.org/officeDocument/2006/relationships/image" Target="../media/image28.sv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27.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 Id="rId9" Type="http://schemas.openxmlformats.org/officeDocument/2006/relationships/slide" Target="../slides/slide3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27.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 Id="rId9" Type="http://schemas.openxmlformats.org/officeDocument/2006/relationships/slide" Target="../slides/slide3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27.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 Id="rId9" Type="http://schemas.openxmlformats.org/officeDocument/2006/relationships/slide" Target="../slides/slide3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27.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 Id="rId9" Type="http://schemas.openxmlformats.org/officeDocument/2006/relationships/slide" Target="../slides/slide3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27.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 Id="rId9" Type="http://schemas.openxmlformats.org/officeDocument/2006/relationships/slide" Target="../slides/slide3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27.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 Id="rId9" Type="http://schemas.openxmlformats.org/officeDocument/2006/relationships/slide" Target="../slides/slide3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27.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8.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 Id="rId9" Type="http://schemas.openxmlformats.org/officeDocument/2006/relationships/slide" Target="../slides/slide3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9.emf"/></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2.xml"/><Relationship Id="rId4" Type="http://schemas.openxmlformats.org/officeDocument/2006/relationships/tags" Target="../tags/tag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6.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7.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3.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4.jpe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6.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7.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59365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5B20C24A-7F63-4C9D-B8AA-DB5AFD0AB0C4}" type="datetimeFigureOut">
              <a:rPr lang="en-US" smtClean="0"/>
              <a:t>11/2/2023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endParaRPr lang="en-US"/>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411123301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403267870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648218551"/>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7597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11/2/2023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6251721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11/2/2023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0485671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5477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11/2/2023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649554387"/>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86229181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11/2/2023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178143529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11/2/2023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8206218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endParaRPr lang="en-US"/>
          </a:p>
        </p:txBody>
      </p:sp>
    </p:spTree>
    <p:extLst>
      <p:ext uri="{BB962C8B-B14F-4D97-AF65-F5344CB8AC3E}">
        <p14:creationId xmlns:p14="http://schemas.microsoft.com/office/powerpoint/2010/main" val="2080794141"/>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11/2/2023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3625812894"/>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5128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4107080436"/>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79289673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50217668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2573862806"/>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74208442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61932048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3004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179251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8064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8711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11/2/2023</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415256797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11/2/2023</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5661907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11/2/2023</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73793991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11/2/2023</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40269217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11/2/2023</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37932262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11/2/2023</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21568641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11/2/2023</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55152689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9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GB" dirty="0"/>
            </a:lvl1pPr>
          </a:lstStyle>
          <a:p>
            <a:pPr lvl="0"/>
            <a:r>
              <a:rPr lang="en-US"/>
              <a:t>Slide title</a:t>
            </a:r>
            <a:endParaRPr lang="en-GB"/>
          </a:p>
        </p:txBody>
      </p:sp>
      <p:sp>
        <p:nvSpPr>
          <p:cNvPr id="4"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5" name="Text Placeholder 4"/>
          <p:cNvSpPr>
            <a:spLocks noGrp="1"/>
          </p:cNvSpPr>
          <p:nvPr>
            <p:ph type="body" sz="quarter" idx="11"/>
          </p:nvPr>
        </p:nvSpPr>
        <p:spPr>
          <a:xfrm>
            <a:off x="1219200" y="2057400"/>
            <a:ext cx="9753600" cy="2743200"/>
          </a:xfrm>
          <a:prstGeom prst="rect">
            <a:avLst/>
          </a:prstGeom>
          <a:solidFill>
            <a:schemeClr val="tx2"/>
          </a:solidFill>
        </p:spPr>
        <p:txBody>
          <a:bodyPr lIns="182880" tIns="182880" rIns="182880" bIns="182880" anchor="t"/>
          <a:lstStyle>
            <a:lvl1pPr marL="0" indent="0">
              <a:spcBef>
                <a:spcPts val="600"/>
              </a:spcBef>
              <a:spcAft>
                <a:spcPts val="600"/>
              </a:spcAft>
              <a:buFont typeface="+mj-lt"/>
              <a:buNone/>
              <a:defRPr sz="1200">
                <a:solidFill>
                  <a:schemeClr val="bg1"/>
                </a:solidFill>
              </a:defRPr>
            </a:lvl1pPr>
          </a:lstStyle>
          <a:p>
            <a:pPr lvl="0"/>
            <a:r>
              <a:rPr lang="en-US"/>
              <a:t>Edit Master text styles</a:t>
            </a:r>
          </a:p>
        </p:txBody>
      </p:sp>
    </p:spTree>
    <p:extLst>
      <p:ext uri="{BB962C8B-B14F-4D97-AF65-F5344CB8AC3E}">
        <p14:creationId xmlns:p14="http://schemas.microsoft.com/office/powerpoint/2010/main" val="20900484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11768977" cy="731520"/>
          </a:xfrm>
          <a:prstGeom prst="rect">
            <a:avLst/>
          </a:prstGeom>
        </p:spPr>
        <p:txBody>
          <a:bodyPr vert="horz" lIns="91440" tIns="45720" rIns="91440" bIns="45720" rtlCol="0" anchor="b">
            <a:normAutofit/>
          </a:bodyPr>
          <a:lstStyle>
            <a:lvl1pPr>
              <a:defRPr lang="en-US" sz="2000"/>
            </a:lvl1pPr>
          </a:lstStyle>
          <a:p>
            <a:pPr lvl="0"/>
            <a:r>
              <a:rPr lang="en-GB"/>
              <a:t>Click to edit Master title style</a:t>
            </a:r>
            <a:endParaRPr lang="en-US"/>
          </a:p>
        </p:txBody>
      </p:sp>
      <p:sp>
        <p:nvSpPr>
          <p:cNvPr id="4" name="Content Placeholder 2"/>
          <p:cNvSpPr>
            <a:spLocks noGrp="1"/>
          </p:cNvSpPr>
          <p:nvPr>
            <p:ph idx="1"/>
          </p:nvPr>
        </p:nvSpPr>
        <p:spPr>
          <a:xfrm>
            <a:off x="365760" y="914400"/>
            <a:ext cx="11460480" cy="5486400"/>
          </a:xfrm>
          <a:prstGeom prst="rect">
            <a:avLst/>
          </a:prstGeom>
        </p:spPr>
        <p:txBody>
          <a:bodyPr/>
          <a:lstStyle>
            <a:lvl1pPr>
              <a:defRPr lang="en-GB" sz="1200" dirty="0" smtClean="0"/>
            </a:lvl1pPr>
            <a:lvl2pPr>
              <a:defRPr lang="en-GB" sz="1200" dirty="0" smtClean="0"/>
            </a:lvl2pPr>
            <a:lvl3pPr>
              <a:defRPr lang="en-GB" sz="1100" dirty="0" smtClean="0"/>
            </a:lvl3pPr>
            <a:lvl4pPr>
              <a:defRPr lang="en-GB" sz="1050" dirty="0" smtClean="0"/>
            </a:lvl4pPr>
            <a:lvl5pPr>
              <a:defRPr lang="en-US" sz="1000" dirty="0"/>
            </a:lvl5pPr>
          </a:lstStyle>
          <a:p>
            <a:pPr marL="274320" lvl="0" indent="-274320">
              <a:spcBef>
                <a:spcPts val="300"/>
              </a:spcBef>
              <a:spcAft>
                <a:spcPts val="300"/>
              </a:spcAft>
            </a:pPr>
            <a:r>
              <a:rPr lang="en-GB"/>
              <a:t>Click to edit Master text styles</a:t>
            </a:r>
          </a:p>
          <a:p>
            <a:pPr marL="548640" lvl="1" indent="-274320">
              <a:spcBef>
                <a:spcPts val="300"/>
              </a:spcBef>
              <a:spcAft>
                <a:spcPts val="300"/>
              </a:spcAft>
            </a:pPr>
            <a:r>
              <a:rPr lang="en-GB"/>
              <a:t>Second level</a:t>
            </a:r>
          </a:p>
          <a:p>
            <a:pPr marL="822960" lvl="2" indent="-274320">
              <a:spcBef>
                <a:spcPts val="300"/>
              </a:spcBef>
              <a:spcAft>
                <a:spcPts val="300"/>
              </a:spcAft>
            </a:pPr>
            <a:r>
              <a:rPr lang="en-GB"/>
              <a:t>Third level</a:t>
            </a:r>
          </a:p>
          <a:p>
            <a:pPr marL="1097280" lvl="3" indent="-274320">
              <a:spcBef>
                <a:spcPts val="300"/>
              </a:spcBef>
              <a:spcAft>
                <a:spcPts val="300"/>
              </a:spcAft>
            </a:pPr>
            <a:r>
              <a:rPr lang="en-GB"/>
              <a:t>Fourth level</a:t>
            </a:r>
          </a:p>
          <a:p>
            <a:pPr marL="1371600" lvl="4" indent="-274320">
              <a:spcBef>
                <a:spcPts val="300"/>
              </a:spcBef>
              <a:spcAft>
                <a:spcPts val="300"/>
              </a:spcAft>
            </a:pPr>
            <a:r>
              <a:rPr lang="en-GB"/>
              <a:t>Fifth level</a:t>
            </a:r>
            <a:endParaRPr lang="en-US"/>
          </a:p>
        </p:txBody>
      </p:sp>
      <p:sp>
        <p:nvSpPr>
          <p:cNvPr id="5"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198900989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62717006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8737600" y="6487322"/>
            <a:ext cx="28448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6" name="Title 1"/>
          <p:cNvSpPr>
            <a:spLocks noGrp="1"/>
          </p:cNvSpPr>
          <p:nvPr>
            <p:ph type="title"/>
          </p:nvPr>
        </p:nvSpPr>
        <p:spPr>
          <a:xfrm>
            <a:off x="431371" y="228601"/>
            <a:ext cx="9809087" cy="667725"/>
          </a:xfrm>
        </p:spPr>
        <p:txBody>
          <a:bodyPr>
            <a:normAutofit/>
          </a:bodyPr>
          <a:lstStyle>
            <a:lvl1pPr>
              <a:defRPr sz="1600"/>
            </a:lvl1pPr>
          </a:lstStyle>
          <a:p>
            <a:r>
              <a:rPr lang="en-US"/>
              <a:t>Click to edit Master title style</a:t>
            </a:r>
          </a:p>
        </p:txBody>
      </p:sp>
      <p:sp>
        <p:nvSpPr>
          <p:cNvPr id="9" name="Text Placeholder 8"/>
          <p:cNvSpPr>
            <a:spLocks noGrp="1"/>
          </p:cNvSpPr>
          <p:nvPr>
            <p:ph type="body" sz="quarter" idx="11"/>
          </p:nvPr>
        </p:nvSpPr>
        <p:spPr>
          <a:xfrm>
            <a:off x="406400" y="1066800"/>
            <a:ext cx="11379200" cy="5098504"/>
          </a:xfrm>
          <a:prstGeom prst="rect">
            <a:avLst/>
          </a:prstGeo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7858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dirty="0"/>
            </a:lvl1pPr>
          </a:lstStyle>
          <a:p>
            <a:pPr lvl="0"/>
            <a:r>
              <a:rPr lang="en-US"/>
              <a:t>Four items layout</a:t>
            </a:r>
          </a:p>
        </p:txBody>
      </p:sp>
      <p:sp>
        <p:nvSpPr>
          <p:cNvPr id="8" name="Text Placeholder 7"/>
          <p:cNvSpPr>
            <a:spLocks noGrp="1"/>
          </p:cNvSpPr>
          <p:nvPr>
            <p:ph type="body" sz="quarter" idx="14" hasCustomPrompt="1"/>
          </p:nvPr>
        </p:nvSpPr>
        <p:spPr>
          <a:xfrm>
            <a:off x="365760" y="914401"/>
            <a:ext cx="27432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 Header</a:t>
            </a:r>
          </a:p>
        </p:txBody>
      </p:sp>
      <p:sp>
        <p:nvSpPr>
          <p:cNvPr id="27" name="Text Placeholder 7"/>
          <p:cNvSpPr>
            <a:spLocks noGrp="1"/>
          </p:cNvSpPr>
          <p:nvPr>
            <p:ph type="body" sz="quarter" idx="15" hasCustomPrompt="1"/>
          </p:nvPr>
        </p:nvSpPr>
        <p:spPr>
          <a:xfrm>
            <a:off x="3271520" y="914401"/>
            <a:ext cx="27432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6177280" y="914401"/>
            <a:ext cx="27432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9" name="Text Placeholder 7"/>
          <p:cNvSpPr>
            <a:spLocks noGrp="1"/>
          </p:cNvSpPr>
          <p:nvPr>
            <p:ph type="body" sz="quarter" idx="17" hasCustomPrompt="1"/>
          </p:nvPr>
        </p:nvSpPr>
        <p:spPr>
          <a:xfrm>
            <a:off x="9083040" y="914401"/>
            <a:ext cx="2743200" cy="663575"/>
          </a:xfrm>
          <a:prstGeom prst="rect">
            <a:avLst/>
          </a:prstGeom>
          <a:solidFill>
            <a:schemeClr val="accent1"/>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2" name="Text Placeholder 7"/>
          <p:cNvSpPr>
            <a:spLocks noGrp="1"/>
          </p:cNvSpPr>
          <p:nvPr>
            <p:ph type="body" sz="quarter" idx="20" hasCustomPrompt="1"/>
          </p:nvPr>
        </p:nvSpPr>
        <p:spPr>
          <a:xfrm>
            <a:off x="327152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 </a:t>
            </a:r>
          </a:p>
        </p:txBody>
      </p:sp>
      <p:sp>
        <p:nvSpPr>
          <p:cNvPr id="33" name="Text Placeholder 7"/>
          <p:cNvSpPr>
            <a:spLocks noGrp="1"/>
          </p:cNvSpPr>
          <p:nvPr>
            <p:ph type="body" sz="quarter" idx="21" hasCustomPrompt="1"/>
          </p:nvPr>
        </p:nvSpPr>
        <p:spPr>
          <a:xfrm>
            <a:off x="617728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4" name="Text Placeholder 7"/>
          <p:cNvSpPr>
            <a:spLocks noGrp="1"/>
          </p:cNvSpPr>
          <p:nvPr>
            <p:ph type="body" sz="quarter" idx="22" hasCustomPrompt="1"/>
          </p:nvPr>
        </p:nvSpPr>
        <p:spPr>
          <a:xfrm>
            <a:off x="908304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12"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9351325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sz="2000" dirty="0"/>
            </a:lvl1pPr>
          </a:lstStyle>
          <a:p>
            <a:pPr lvl="0"/>
            <a:r>
              <a:rPr lang="en-US"/>
              <a:t>Two items layout</a:t>
            </a:r>
          </a:p>
        </p:txBody>
      </p:sp>
      <p:sp>
        <p:nvSpPr>
          <p:cNvPr id="8" name="Text Placeholder 7"/>
          <p:cNvSpPr>
            <a:spLocks noGrp="1"/>
          </p:cNvSpPr>
          <p:nvPr>
            <p:ph type="body" sz="quarter" idx="14" hasCustomPrompt="1"/>
          </p:nvPr>
        </p:nvSpPr>
        <p:spPr>
          <a:xfrm>
            <a:off x="365760" y="914401"/>
            <a:ext cx="54864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6339840" y="914401"/>
            <a:ext cx="54864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5486400" cy="457200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33" name="Text Placeholder 7"/>
          <p:cNvSpPr>
            <a:spLocks noGrp="1"/>
          </p:cNvSpPr>
          <p:nvPr>
            <p:ph type="body" sz="quarter" idx="21" hasCustomPrompt="1"/>
          </p:nvPr>
        </p:nvSpPr>
        <p:spPr>
          <a:xfrm>
            <a:off x="6339840" y="1645920"/>
            <a:ext cx="54864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9"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5630766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1768976" cy="304699"/>
          </a:xfrm>
          <a:prstGeom prst="rect">
            <a:avLst/>
          </a:prstGeom>
        </p:spPr>
        <p:txBody>
          <a:bodyPr anchor="b"/>
          <a:lstStyle/>
          <a:p>
            <a:r>
              <a:rPr lang="en-US"/>
              <a:t>Click to edit Master title style</a:t>
            </a:r>
            <a:endParaRPr lang="en-GB"/>
          </a:p>
        </p:txBody>
      </p:sp>
      <p:sp>
        <p:nvSpPr>
          <p:cNvPr id="4" name="Text Placeholder 7"/>
          <p:cNvSpPr>
            <a:spLocks noGrp="1"/>
          </p:cNvSpPr>
          <p:nvPr>
            <p:ph type="body" sz="quarter" idx="14" hasCustomPrompt="1"/>
          </p:nvPr>
        </p:nvSpPr>
        <p:spPr>
          <a:xfrm>
            <a:off x="365760" y="914401"/>
            <a:ext cx="54864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 Header</a:t>
            </a:r>
          </a:p>
        </p:txBody>
      </p:sp>
      <p:sp>
        <p:nvSpPr>
          <p:cNvPr id="5" name="Text Placeholder 7"/>
          <p:cNvSpPr>
            <a:spLocks noGrp="1"/>
          </p:cNvSpPr>
          <p:nvPr>
            <p:ph type="body" sz="quarter" idx="15" hasCustomPrompt="1"/>
          </p:nvPr>
        </p:nvSpPr>
        <p:spPr>
          <a:xfrm>
            <a:off x="6339840" y="914401"/>
            <a:ext cx="54864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6" name="Text Placeholder 7"/>
          <p:cNvSpPr>
            <a:spLocks noGrp="1"/>
          </p:cNvSpPr>
          <p:nvPr>
            <p:ph type="body" sz="quarter" idx="16" hasCustomPrompt="1"/>
          </p:nvPr>
        </p:nvSpPr>
        <p:spPr>
          <a:xfrm>
            <a:off x="365760" y="3810001"/>
            <a:ext cx="54864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7" name="Text Placeholder 7"/>
          <p:cNvSpPr>
            <a:spLocks noGrp="1"/>
          </p:cNvSpPr>
          <p:nvPr>
            <p:ph type="body" sz="quarter" idx="17" hasCustomPrompt="1"/>
          </p:nvPr>
        </p:nvSpPr>
        <p:spPr>
          <a:xfrm>
            <a:off x="6339840" y="3810001"/>
            <a:ext cx="5486400" cy="663575"/>
          </a:xfrm>
          <a:prstGeom prst="rect">
            <a:avLst/>
          </a:prstGeom>
          <a:solidFill>
            <a:schemeClr val="accent1"/>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8" name="Text Placeholder 7"/>
          <p:cNvSpPr>
            <a:spLocks noGrp="1"/>
          </p:cNvSpPr>
          <p:nvPr>
            <p:ph type="body" sz="quarter" idx="19" hasCustomPrompt="1"/>
          </p:nvPr>
        </p:nvSpPr>
        <p:spPr>
          <a:xfrm>
            <a:off x="365760" y="15977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9" name="Text Placeholder 7"/>
          <p:cNvSpPr>
            <a:spLocks noGrp="1"/>
          </p:cNvSpPr>
          <p:nvPr>
            <p:ph type="body" sz="quarter" idx="20" hasCustomPrompt="1"/>
          </p:nvPr>
        </p:nvSpPr>
        <p:spPr>
          <a:xfrm>
            <a:off x="6339840" y="15977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 </a:t>
            </a:r>
          </a:p>
        </p:txBody>
      </p:sp>
      <p:sp>
        <p:nvSpPr>
          <p:cNvPr id="10" name="Text Placeholder 7"/>
          <p:cNvSpPr>
            <a:spLocks noGrp="1"/>
          </p:cNvSpPr>
          <p:nvPr>
            <p:ph type="body" sz="quarter" idx="21" hasCustomPrompt="1"/>
          </p:nvPr>
        </p:nvSpPr>
        <p:spPr>
          <a:xfrm>
            <a:off x="365760" y="44933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11" name="Text Placeholder 7"/>
          <p:cNvSpPr>
            <a:spLocks noGrp="1"/>
          </p:cNvSpPr>
          <p:nvPr>
            <p:ph type="body" sz="quarter" idx="22" hasCustomPrompt="1"/>
          </p:nvPr>
        </p:nvSpPr>
        <p:spPr>
          <a:xfrm>
            <a:off x="6339840" y="44933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12"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25415313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10070727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27019006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2871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11/2/2023</a:t>
            </a:fld>
            <a:endParaRPr lang="en-US"/>
          </a:p>
        </p:txBody>
      </p:sp>
    </p:spTree>
    <p:extLst>
      <p:ext uri="{BB962C8B-B14F-4D97-AF65-F5344CB8AC3E}">
        <p14:creationId xmlns:p14="http://schemas.microsoft.com/office/powerpoint/2010/main" val="210158936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197148566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424893332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2693517443"/>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141600134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404525951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11/2/2023</a:t>
            </a:fld>
            <a:endParaRPr lang="en-US"/>
          </a:p>
        </p:txBody>
      </p:sp>
    </p:spTree>
    <p:extLst>
      <p:ext uri="{BB962C8B-B14F-4D97-AF65-F5344CB8AC3E}">
        <p14:creationId xmlns:p14="http://schemas.microsoft.com/office/powerpoint/2010/main" val="319729027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1068264388"/>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044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11/2/2023</a:t>
            </a:fld>
            <a:endParaRPr lang="en-US"/>
          </a:p>
        </p:txBody>
      </p:sp>
    </p:spTree>
    <p:extLst>
      <p:ext uri="{BB962C8B-B14F-4D97-AF65-F5344CB8AC3E}">
        <p14:creationId xmlns:p14="http://schemas.microsoft.com/office/powerpoint/2010/main" val="30346408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11/2/2023</a:t>
            </a:fld>
            <a:endParaRPr lang="en-US"/>
          </a:p>
        </p:txBody>
      </p:sp>
    </p:spTree>
    <p:extLst>
      <p:ext uri="{BB962C8B-B14F-4D97-AF65-F5344CB8AC3E}">
        <p14:creationId xmlns:p14="http://schemas.microsoft.com/office/powerpoint/2010/main" val="19617324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7100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11/2/2023</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 action="ppaction://noaction"/>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 action="ppaction://noaction"/>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 action="ppaction://noaction"/>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2"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2"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293963542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141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74224252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 action="ppaction://noaction"/>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 action="ppaction://noaction"/>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 action="ppaction://noaction"/>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 action="ppaction://noaction"/>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 action="ppaction://noaction"/>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01845138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44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 action="ppaction://noaction"/>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 action="ppaction://noaction"/>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 action="ppaction://noaction"/>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69569358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0330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93057525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4664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8758762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9320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 action="ppaction://noaction"/>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 action="ppaction://noaction"/>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 action="ppaction://noaction"/>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50361617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870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265676077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25030018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9776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99691296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11/2/2023</a:t>
            </a:fld>
            <a:endParaRPr lang="en-US"/>
          </a:p>
        </p:txBody>
      </p:sp>
    </p:spTree>
    <p:extLst>
      <p:ext uri="{BB962C8B-B14F-4D97-AF65-F5344CB8AC3E}">
        <p14:creationId xmlns:p14="http://schemas.microsoft.com/office/powerpoint/2010/main" val="211020842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11/2/2023</a:t>
            </a:fld>
            <a:endParaRPr lang="en-US"/>
          </a:p>
        </p:txBody>
      </p:sp>
    </p:spTree>
    <p:extLst>
      <p:ext uri="{BB962C8B-B14F-4D97-AF65-F5344CB8AC3E}">
        <p14:creationId xmlns:p14="http://schemas.microsoft.com/office/powerpoint/2010/main" val="295946893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11/2/2023</a:t>
            </a:fld>
            <a:endParaRPr lang="en-US"/>
          </a:p>
        </p:txBody>
      </p:sp>
    </p:spTree>
    <p:extLst>
      <p:ext uri="{BB962C8B-B14F-4D97-AF65-F5344CB8AC3E}">
        <p14:creationId xmlns:p14="http://schemas.microsoft.com/office/powerpoint/2010/main" val="196640196"/>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8315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317497852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358083944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240154054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396772868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273168729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Tree>
    <p:extLst>
      <p:ext uri="{BB962C8B-B14F-4D97-AF65-F5344CB8AC3E}">
        <p14:creationId xmlns:p14="http://schemas.microsoft.com/office/powerpoint/2010/main" val="246485791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Tree>
    <p:extLst>
      <p:ext uri="{BB962C8B-B14F-4D97-AF65-F5344CB8AC3E}">
        <p14:creationId xmlns:p14="http://schemas.microsoft.com/office/powerpoint/2010/main" val="309442905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9044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6682885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0866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11/2/2023</a:t>
            </a:fld>
            <a:endParaRPr lang="en-US"/>
          </a:p>
        </p:txBody>
      </p:sp>
    </p:spTree>
    <p:extLst>
      <p:ext uri="{BB962C8B-B14F-4D97-AF65-F5344CB8AC3E}">
        <p14:creationId xmlns:p14="http://schemas.microsoft.com/office/powerpoint/2010/main" val="259320773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11/2/2023</a:t>
            </a:fld>
            <a:endParaRPr lang="en-US"/>
          </a:p>
        </p:txBody>
      </p:sp>
    </p:spTree>
    <p:extLst>
      <p:ext uri="{BB962C8B-B14F-4D97-AF65-F5344CB8AC3E}">
        <p14:creationId xmlns:p14="http://schemas.microsoft.com/office/powerpoint/2010/main" val="424611085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11/2/2023</a:t>
            </a:fld>
            <a:endParaRPr lang="en-US"/>
          </a:p>
        </p:txBody>
      </p:sp>
    </p:spTree>
    <p:extLst>
      <p:ext uri="{BB962C8B-B14F-4D97-AF65-F5344CB8AC3E}">
        <p14:creationId xmlns:p14="http://schemas.microsoft.com/office/powerpoint/2010/main" val="286959288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11/2/2023</a:t>
            </a:fld>
            <a:endParaRPr lang="en-US"/>
          </a:p>
        </p:txBody>
      </p:sp>
    </p:spTree>
    <p:extLst>
      <p:ext uri="{BB962C8B-B14F-4D97-AF65-F5344CB8AC3E}">
        <p14:creationId xmlns:p14="http://schemas.microsoft.com/office/powerpoint/2010/main" val="228945807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68855638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11/2/2023</a:t>
            </a:fld>
            <a:endParaRPr lang="en-US"/>
          </a:p>
        </p:txBody>
      </p:sp>
    </p:spTree>
    <p:extLst>
      <p:ext uri="{BB962C8B-B14F-4D97-AF65-F5344CB8AC3E}">
        <p14:creationId xmlns:p14="http://schemas.microsoft.com/office/powerpoint/2010/main" val="28897432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11/2/2023</a:t>
            </a:fld>
            <a:endParaRPr lang="en-US"/>
          </a:p>
        </p:txBody>
      </p:sp>
    </p:spTree>
    <p:extLst>
      <p:ext uri="{BB962C8B-B14F-4D97-AF65-F5344CB8AC3E}">
        <p14:creationId xmlns:p14="http://schemas.microsoft.com/office/powerpoint/2010/main" val="163788089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11/2/2023</a:t>
            </a:fld>
            <a:endParaRPr lang="en-US"/>
          </a:p>
        </p:txBody>
      </p:sp>
    </p:spTree>
    <p:extLst>
      <p:ext uri="{BB962C8B-B14F-4D97-AF65-F5344CB8AC3E}">
        <p14:creationId xmlns:p14="http://schemas.microsoft.com/office/powerpoint/2010/main" val="16093653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1768976" cy="304699"/>
          </a:xfrm>
          <a:prstGeom prst="rect">
            <a:avLst/>
          </a:prstGeom>
        </p:spPr>
        <p:txBody>
          <a:bodyPr anchor="b"/>
          <a:lstStyle/>
          <a:p>
            <a:r>
              <a:rPr lang="en-US"/>
              <a:t>Click to edit Master title style</a:t>
            </a:r>
            <a:endParaRPr lang="en-GB"/>
          </a:p>
        </p:txBody>
      </p:sp>
      <p:sp>
        <p:nvSpPr>
          <p:cNvPr id="6" name="Text Placeholder 5"/>
          <p:cNvSpPr>
            <a:spLocks noGrp="1"/>
          </p:cNvSpPr>
          <p:nvPr>
            <p:ph type="body" sz="quarter" idx="11"/>
          </p:nvPr>
        </p:nvSpPr>
        <p:spPr>
          <a:xfrm>
            <a:off x="5791200" y="2133600"/>
            <a:ext cx="5892800" cy="3124200"/>
          </a:xfrm>
          <a:prstGeom prst="rect">
            <a:avLst/>
          </a:prstGeom>
          <a:solidFill>
            <a:schemeClr val="accent6">
              <a:lumMod val="20000"/>
              <a:lumOff val="80000"/>
            </a:schemeClr>
          </a:solidFill>
        </p:spPr>
        <p:txBody>
          <a:bodyPr lIns="182880" tIns="182880" rIns="182880" bIns="182880" anchor="ctr"/>
          <a:lstStyle>
            <a:lvl1pPr marL="0" indent="0">
              <a:spcBef>
                <a:spcPts val="600"/>
              </a:spcBef>
              <a:spcAft>
                <a:spcPts val="600"/>
              </a:spcAft>
              <a:buNone/>
              <a:defRPr sz="1400" b="1"/>
            </a:lvl1pPr>
            <a:lvl2pPr>
              <a:spcBef>
                <a:spcPts val="600"/>
              </a:spcBef>
              <a:spcAft>
                <a:spcPts val="600"/>
              </a:spcAft>
              <a:defRPr sz="1400"/>
            </a:lvl2pPr>
            <a:lvl3pPr>
              <a:defRPr sz="1400"/>
            </a:lvl3pPr>
            <a:lvl4pPr>
              <a:defRPr sz="1400"/>
            </a:lvl4pPr>
            <a:lvl5pPr>
              <a:defRPr sz="1400"/>
            </a:lvl5pPr>
          </a:lstStyle>
          <a:p>
            <a:pPr lvl="0"/>
            <a:r>
              <a:rPr lang="en-US"/>
              <a:t>Edit Master text styles</a:t>
            </a:r>
          </a:p>
          <a:p>
            <a:pPr lvl="1"/>
            <a:r>
              <a:rPr lang="en-US"/>
              <a:t>Second level</a:t>
            </a:r>
          </a:p>
        </p:txBody>
      </p:sp>
      <p:sp>
        <p:nvSpPr>
          <p:cNvPr id="7" name="Text Placeholder 40"/>
          <p:cNvSpPr>
            <a:spLocks noGrp="1"/>
          </p:cNvSpPr>
          <p:nvPr>
            <p:ph type="body" sz="quarter" idx="15" hasCustomPrompt="1"/>
          </p:nvPr>
        </p:nvSpPr>
        <p:spPr>
          <a:xfrm>
            <a:off x="10363200" y="1148612"/>
            <a:ext cx="1524000" cy="381000"/>
          </a:xfrm>
          <a:prstGeom prst="rect">
            <a:avLst/>
          </a:prstGeom>
        </p:spPr>
        <p:txBody>
          <a:bodyPr anchor="ctr"/>
          <a:lstStyle>
            <a:lvl1pPr marL="0" indent="0">
              <a:buNone/>
              <a:defRPr sz="1200" i="1"/>
            </a:lvl1pPr>
          </a:lstStyle>
          <a:p>
            <a:pPr lvl="0"/>
            <a:r>
              <a:rPr lang="en-US"/>
              <a:t>Add Time</a:t>
            </a:r>
          </a:p>
        </p:txBody>
      </p:sp>
      <p:grpSp>
        <p:nvGrpSpPr>
          <p:cNvPr id="8" name="Group 7"/>
          <p:cNvGrpSpPr/>
          <p:nvPr userDrawn="1"/>
        </p:nvGrpSpPr>
        <p:grpSpPr>
          <a:xfrm>
            <a:off x="9617817" y="1087112"/>
            <a:ext cx="672000" cy="504000"/>
            <a:chOff x="6705118" y="1309771"/>
            <a:chExt cx="504000" cy="504000"/>
          </a:xfrm>
        </p:grpSpPr>
        <p:sp>
          <p:nvSpPr>
            <p:cNvPr id="9" name="Oval 8"/>
            <p:cNvSpPr/>
            <p:nvPr/>
          </p:nvSpPr>
          <p:spPr bwMode="ltGray">
            <a:xfrm>
              <a:off x="6705118" y="1309771"/>
              <a:ext cx="504000" cy="504000"/>
            </a:xfrm>
            <a:prstGeom prst="ellipse">
              <a:avLst/>
            </a:prstGeom>
            <a:solidFill>
              <a:srgbClr val="005EB8"/>
            </a:solidFill>
            <a:ln w="3175" cap="flat" cmpd="sng" algn="ctr">
              <a:solidFill>
                <a:srgbClr val="005EB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sp>
          <p:nvSpPr>
            <p:cNvPr id="10" name="Oval 9"/>
            <p:cNvSpPr/>
            <p:nvPr/>
          </p:nvSpPr>
          <p:spPr bwMode="ltGray">
            <a:xfrm>
              <a:off x="6766528" y="1371181"/>
              <a:ext cx="381180" cy="381180"/>
            </a:xfrm>
            <a:prstGeom prst="ellipse">
              <a:avLst/>
            </a:prstGeom>
            <a:solidFill>
              <a:srgbClr val="005EB8"/>
            </a:solidFill>
            <a:ln w="381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cxnSp>
          <p:nvCxnSpPr>
            <p:cNvPr id="11" name="Straight Connector 10"/>
            <p:cNvCxnSpPr/>
            <p:nvPr/>
          </p:nvCxnSpPr>
          <p:spPr>
            <a:xfrm>
              <a:off x="6775320" y="1561771"/>
              <a:ext cx="381180" cy="0"/>
            </a:xfrm>
            <a:prstGeom prst="line">
              <a:avLst/>
            </a:prstGeom>
            <a:noFill/>
            <a:ln w="9525" cap="flat" cmpd="sng" algn="ctr">
              <a:solidFill>
                <a:srgbClr val="FFFFFF"/>
              </a:solidFill>
              <a:prstDash val="solid"/>
            </a:ln>
            <a:effectLst/>
          </p:spPr>
        </p:cxnSp>
        <p:cxnSp>
          <p:nvCxnSpPr>
            <p:cNvPr id="12" name="Straight Connector 11"/>
            <p:cNvCxnSpPr/>
            <p:nvPr/>
          </p:nvCxnSpPr>
          <p:spPr>
            <a:xfrm flipV="1">
              <a:off x="6965910" y="1371181"/>
              <a:ext cx="0" cy="381180"/>
            </a:xfrm>
            <a:prstGeom prst="line">
              <a:avLst/>
            </a:prstGeom>
            <a:noFill/>
            <a:ln w="9525" cap="flat" cmpd="sng" algn="ctr">
              <a:solidFill>
                <a:srgbClr val="FFFFFF"/>
              </a:solidFill>
              <a:prstDash val="solid"/>
            </a:ln>
            <a:effectLst/>
          </p:spPr>
        </p:cxnSp>
        <p:sp>
          <p:nvSpPr>
            <p:cNvPr id="13" name="Oval 12"/>
            <p:cNvSpPr/>
            <p:nvPr/>
          </p:nvSpPr>
          <p:spPr bwMode="ltGray">
            <a:xfrm>
              <a:off x="6828507" y="1424368"/>
              <a:ext cx="274807" cy="274807"/>
            </a:xfrm>
            <a:prstGeom prst="ellipse">
              <a:avLst/>
            </a:prstGeom>
            <a:solidFill>
              <a:srgbClr val="005EB8"/>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nvGrpSpPr>
            <p:cNvPr id="14" name="Group 13"/>
            <p:cNvGrpSpPr/>
            <p:nvPr/>
          </p:nvGrpSpPr>
          <p:grpSpPr>
            <a:xfrm>
              <a:off x="6857008" y="1468872"/>
              <a:ext cx="217805" cy="133046"/>
              <a:chOff x="2173587" y="4641056"/>
              <a:chExt cx="264813" cy="161760"/>
            </a:xfrm>
          </p:grpSpPr>
          <p:cxnSp>
            <p:nvCxnSpPr>
              <p:cNvPr id="15" name="Straight Connector 14"/>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6" name="Straight Connector 15"/>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7" name="Oval 16"/>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grpSp>
      <p:sp>
        <p:nvSpPr>
          <p:cNvPr id="18"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130453961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29574885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0370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11/2/2023</a:t>
            </a:fld>
            <a:endParaRPr lang="en-US"/>
          </a:p>
        </p:txBody>
      </p:sp>
    </p:spTree>
    <p:extLst>
      <p:ext uri="{BB962C8B-B14F-4D97-AF65-F5344CB8AC3E}">
        <p14:creationId xmlns:p14="http://schemas.microsoft.com/office/powerpoint/2010/main" val="64926287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40948926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238610274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199774841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7504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6866308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11/2/2023</a:t>
            </a:fld>
            <a:endParaRPr lang="en-US"/>
          </a:p>
        </p:txBody>
      </p:sp>
    </p:spTree>
    <p:extLst>
      <p:ext uri="{BB962C8B-B14F-4D97-AF65-F5344CB8AC3E}">
        <p14:creationId xmlns:p14="http://schemas.microsoft.com/office/powerpoint/2010/main" val="224364160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1602504632"/>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7617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11/2/2023</a:t>
            </a:fld>
            <a:endParaRPr lang="en-US"/>
          </a:p>
        </p:txBody>
      </p:sp>
    </p:spTree>
    <p:extLst>
      <p:ext uri="{BB962C8B-B14F-4D97-AF65-F5344CB8AC3E}">
        <p14:creationId xmlns:p14="http://schemas.microsoft.com/office/powerpoint/2010/main" val="29917884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11/2/2023</a:t>
            </a:fld>
            <a:endParaRPr lang="en-US"/>
          </a:p>
        </p:txBody>
      </p:sp>
    </p:spTree>
    <p:extLst>
      <p:ext uri="{BB962C8B-B14F-4D97-AF65-F5344CB8AC3E}">
        <p14:creationId xmlns:p14="http://schemas.microsoft.com/office/powerpoint/2010/main" val="17822819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70115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11/2/2023</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rId2" action="ppaction://hlinksldjump"/>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rId3" action="ppaction://hlinksldjump"/>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 action="ppaction://noaction"/>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4"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4"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319524883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5441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39848097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5B20C24A-7F63-4C9D-B8AA-DB5AFD0AB0C4}" type="datetimeFigureOut">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B519C85C-EAC9-48AD-98B2-AD409FB15711}" type="slidenum">
              <a:rPr lang="en-US" smtClean="0"/>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317314881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92811687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1020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rId5" action="ppaction://hlinksldjump"/>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rId6" action="ppaction://hlinksldjump"/>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 action="ppaction://noaction"/>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60239821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51158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56414291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0935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17247709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3948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rId6" action="ppaction://hlinksldjump"/>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 action="ppaction://noaction"/>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29896569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31233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8072584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ver 08">
    <p:bg>
      <p:bgPr>
        <a:solidFill>
          <a:srgbClr val="FBF9F4"/>
        </a:solidFill>
        <a:effectLst/>
      </p:bgPr>
    </p:bg>
    <p:spTree>
      <p:nvGrpSpPr>
        <p:cNvPr id="1" name=""/>
        <p:cNvGrpSpPr/>
        <p:nvPr/>
      </p:nvGrpSpPr>
      <p:grpSpPr>
        <a:xfrm>
          <a:off x="0" y="0"/>
          <a:ext cx="0" cy="0"/>
          <a:chOff x="0" y="0"/>
          <a:chExt cx="0" cy="0"/>
        </a:xfrm>
      </p:grpSpPr>
      <p:grpSp>
        <p:nvGrpSpPr>
          <p:cNvPr id="19" name="Group 18" descr="Inclusion note: When copying this cover option into the on-screen 16:9 template, it’s expected and permissible for this to be used even though it’s inserted after the “Layouts not for use” indicator.">
            <a:extLst>
              <a:ext uri="{FF2B5EF4-FFF2-40B4-BE49-F238E27FC236}">
                <a16:creationId xmlns:a16="http://schemas.microsoft.com/office/drawing/2014/main" id="{945B66E2-1010-4E62-994E-A291D7668AEB}"/>
              </a:ext>
            </a:extLst>
          </p:cNvPr>
          <p:cNvGrpSpPr/>
          <p:nvPr userDrawn="1"/>
        </p:nvGrpSpPr>
        <p:grpSpPr>
          <a:xfrm>
            <a:off x="12370949" y="3847399"/>
            <a:ext cx="1761363" cy="3010601"/>
            <a:chOff x="12370950" y="3847399"/>
            <a:chExt cx="1761363" cy="3010601"/>
          </a:xfrm>
        </p:grpSpPr>
        <p:sp>
          <p:nvSpPr>
            <p:cNvPr id="20" name="Text Placeholder 1">
              <a:extLst>
                <a:ext uri="{FF2B5EF4-FFF2-40B4-BE49-F238E27FC236}">
                  <a16:creationId xmlns:a16="http://schemas.microsoft.com/office/drawing/2014/main" id="{80F69CCF-794E-4F5A-AC0E-B7418714FDB5}"/>
                </a:ext>
                <a:ext uri="{C183D7F6-B498-43B3-948B-1728B52AA6E4}">
                  <adec:decorative xmlns:adec="http://schemas.microsoft.com/office/drawing/2017/decorative" val="0"/>
                </a:ext>
              </a:extLst>
            </p:cNvPr>
            <p:cNvSpPr txBox="1">
              <a:spLocks/>
            </p:cNvSpPr>
            <p:nvPr userDrawn="1"/>
          </p:nvSpPr>
          <p:spPr bwMode="gray">
            <a:xfrm>
              <a:off x="12370950" y="3847399"/>
              <a:ext cx="1761363" cy="3010601"/>
            </a:xfrm>
            <a:prstGeom prst="rect">
              <a:avLst/>
            </a:prstGeom>
            <a:solidFill>
              <a:srgbClr val="7030A0"/>
            </a:solidFill>
          </p:spPr>
          <p:txBody>
            <a:bodyPr vert="horz" wrap="square" lIns="64008" tIns="45720" rIns="64008" bIns="45720" rtlCol="0">
              <a:no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800" b="1" noProof="0">
                  <a:solidFill>
                    <a:schemeClr val="bg1"/>
                  </a:solidFill>
                </a:rPr>
                <a:t>Inclusion note:</a:t>
              </a:r>
            </a:p>
            <a:p>
              <a:pPr marL="0" indent="0">
                <a:spcBef>
                  <a:spcPts val="300"/>
                </a:spcBef>
                <a:buFont typeface="+mj-lt"/>
                <a:buNone/>
              </a:pPr>
              <a:r>
                <a:rPr lang="en-US" sz="900" b="0" i="0" baseline="0" noProof="0">
                  <a:solidFill>
                    <a:schemeClr val="bg1"/>
                  </a:solidFill>
                </a:rPr>
                <a:t>When copying this cover option into the on-screen 16:9 template, </a:t>
              </a:r>
              <a:r>
                <a:rPr lang="en-US" sz="900" b="1" i="0" baseline="0" noProof="0">
                  <a:solidFill>
                    <a:schemeClr val="bg1"/>
                  </a:solidFill>
                </a:rPr>
                <a:t>it’s expected </a:t>
              </a:r>
              <a:br>
                <a:rPr lang="en-US" sz="900" b="1" i="0" baseline="0" noProof="0">
                  <a:solidFill>
                    <a:schemeClr val="bg1"/>
                  </a:solidFill>
                </a:rPr>
              </a:br>
              <a:r>
                <a:rPr lang="en-US" sz="900" b="1" i="0" baseline="0" noProof="0">
                  <a:solidFill>
                    <a:schemeClr val="bg1"/>
                  </a:solidFill>
                </a:rPr>
                <a:t>and permissible for this to </a:t>
              </a:r>
              <a:br>
                <a:rPr lang="en-US" sz="900" b="1" i="0" baseline="0" noProof="0">
                  <a:solidFill>
                    <a:schemeClr val="bg1"/>
                  </a:solidFill>
                </a:rPr>
              </a:br>
              <a:r>
                <a:rPr lang="en-US" sz="900" b="1" i="0" baseline="0" noProof="0">
                  <a:solidFill>
                    <a:schemeClr val="bg1"/>
                  </a:solidFill>
                </a:rPr>
                <a:t>be used </a:t>
              </a:r>
              <a:r>
                <a:rPr lang="en-US" sz="900" b="0" i="0" baseline="0" noProof="0">
                  <a:solidFill>
                    <a:schemeClr val="bg1"/>
                  </a:solidFill>
                </a:rPr>
                <a:t>even though it’s inserted after the “Layouts not for use” indicator.</a:t>
              </a:r>
            </a:p>
          </p:txBody>
        </p:sp>
        <p:pic>
          <p:nvPicPr>
            <p:cNvPr id="21" name="Picture 20">
              <a:extLst>
                <a:ext uri="{FF2B5EF4-FFF2-40B4-BE49-F238E27FC236}">
                  <a16:creationId xmlns:a16="http://schemas.microsoft.com/office/drawing/2014/main" id="{E74015AF-5BDD-4E86-92B4-B4A59D4D16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59" t="42255" r="27044" b="1"/>
            <a:stretch/>
          </p:blipFill>
          <p:spPr>
            <a:xfrm>
              <a:off x="12438164" y="5403123"/>
              <a:ext cx="1640362" cy="1386360"/>
            </a:xfrm>
            <a:prstGeom prst="rect">
              <a:avLst/>
            </a:prstGeom>
          </p:spPr>
        </p:pic>
        <p:sp>
          <p:nvSpPr>
            <p:cNvPr id="22" name="Rectangle 21">
              <a:extLst>
                <a:ext uri="{FF2B5EF4-FFF2-40B4-BE49-F238E27FC236}">
                  <a16:creationId xmlns:a16="http://schemas.microsoft.com/office/drawing/2014/main" id="{3337F90C-1B91-483C-8679-905EA35605AF}"/>
                </a:ext>
              </a:extLst>
            </p:cNvPr>
            <p:cNvSpPr/>
            <p:nvPr userDrawn="1"/>
          </p:nvSpPr>
          <p:spPr bwMode="gray">
            <a:xfrm>
              <a:off x="13327856" y="6384130"/>
              <a:ext cx="478631" cy="276225"/>
            </a:xfrm>
            <a:prstGeom prst="rect">
              <a:avLst/>
            </a:prstGeom>
            <a:no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3" name="Graphic 3" descr="Checkmark">
              <a:extLst>
                <a:ext uri="{FF2B5EF4-FFF2-40B4-BE49-F238E27FC236}">
                  <a16:creationId xmlns:a16="http://schemas.microsoft.com/office/drawing/2014/main" id="{5CB2CD02-08E3-463D-86CB-4783865F1AAC}"/>
                </a:ext>
              </a:extLst>
            </p:cNvPr>
            <p:cNvSpPr>
              <a:spLocks noChangeAspect="1"/>
            </p:cNvSpPr>
            <p:nvPr userDrawn="1"/>
          </p:nvSpPr>
          <p:spPr bwMode="gray">
            <a:xfrm>
              <a:off x="13459239" y="6434594"/>
              <a:ext cx="215866" cy="175298"/>
            </a:xfrm>
            <a:custGeom>
              <a:avLst/>
              <a:gdLst>
                <a:gd name="connsiteX0" fmla="*/ 530288 w 549402"/>
                <a:gd name="connsiteY0" fmla="*/ 19131 h 446152"/>
                <a:gd name="connsiteX1" fmla="*/ 530288 w 549402"/>
                <a:gd name="connsiteY1" fmla="*/ 19131 h 446152"/>
                <a:gd name="connsiteX2" fmla="*/ 437838 w 549402"/>
                <a:gd name="connsiteY2" fmla="*/ 19131 h 446152"/>
                <a:gd name="connsiteX3" fmla="*/ 195577 w 549402"/>
                <a:gd name="connsiteY3" fmla="*/ 261392 h 446152"/>
                <a:gd name="connsiteX4" fmla="*/ 111582 w 549402"/>
                <a:gd name="connsiteY4" fmla="*/ 177397 h 446152"/>
                <a:gd name="connsiteX5" fmla="*/ 19131 w 549402"/>
                <a:gd name="connsiteY5" fmla="*/ 177397 h 446152"/>
                <a:gd name="connsiteX6" fmla="*/ 19131 w 549402"/>
                <a:gd name="connsiteY6" fmla="*/ 269848 h 446152"/>
                <a:gd name="connsiteX7" fmla="*/ 195436 w 549402"/>
                <a:gd name="connsiteY7" fmla="*/ 446152 h 446152"/>
                <a:gd name="connsiteX8" fmla="*/ 530147 w 549402"/>
                <a:gd name="connsiteY8" fmla="*/ 111441 h 446152"/>
                <a:gd name="connsiteX9" fmla="*/ 530288 w 549402"/>
                <a:gd name="connsiteY9" fmla="*/ 19131 h 4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02" h="446152">
                  <a:moveTo>
                    <a:pt x="530288" y="19131"/>
                  </a:moveTo>
                  <a:lnTo>
                    <a:pt x="530288" y="19131"/>
                  </a:lnTo>
                  <a:cubicBezTo>
                    <a:pt x="504780" y="-6377"/>
                    <a:pt x="463346" y="-6377"/>
                    <a:pt x="437838" y="19131"/>
                  </a:cubicBezTo>
                  <a:lnTo>
                    <a:pt x="195577" y="261392"/>
                  </a:lnTo>
                  <a:lnTo>
                    <a:pt x="111582" y="177397"/>
                  </a:lnTo>
                  <a:cubicBezTo>
                    <a:pt x="86074" y="151888"/>
                    <a:pt x="44640" y="151888"/>
                    <a:pt x="19131" y="177397"/>
                  </a:cubicBezTo>
                  <a:cubicBezTo>
                    <a:pt x="-6377" y="202905"/>
                    <a:pt x="-6377" y="244339"/>
                    <a:pt x="19131" y="269848"/>
                  </a:cubicBezTo>
                  <a:lnTo>
                    <a:pt x="195436" y="446152"/>
                  </a:lnTo>
                  <a:lnTo>
                    <a:pt x="530147" y="111441"/>
                  </a:lnTo>
                  <a:cubicBezTo>
                    <a:pt x="555797" y="85933"/>
                    <a:pt x="555797" y="44640"/>
                    <a:pt x="530288" y="19131"/>
                  </a:cubicBezTo>
                  <a:close/>
                </a:path>
              </a:pathLst>
            </a:custGeom>
            <a:solidFill>
              <a:srgbClr val="007000"/>
            </a:solidFill>
            <a:ln w="14089" cap="flat">
              <a:noFill/>
              <a:prstDash val="solid"/>
              <a:miter/>
            </a:ln>
          </p:spPr>
          <p:txBody>
            <a:bodyPr rtlCol="0" anchor="ctr"/>
            <a:lstStyle/>
            <a:p>
              <a:endParaRPr lang="en-US"/>
            </a:p>
          </p:txBody>
        </p:sp>
      </p:grpSp>
      <p:pic>
        <p:nvPicPr>
          <p:cNvPr id="15" name="Optum logo" descr="Optum">
            <a:extLst>
              <a:ext uri="{FF2B5EF4-FFF2-40B4-BE49-F238E27FC236}">
                <a16:creationId xmlns:a16="http://schemas.microsoft.com/office/drawing/2014/main" id="{B1312674-A8BF-432E-AF69-5FAB5265C1F3}"/>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n individual sitting in a medical exam room listening to a medical professional.">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6018276" y="0"/>
            <a:ext cx="6172200" cy="6858000"/>
          </a:xfrm>
          <a:prstGeom prst="rect">
            <a:avLst/>
          </a:prstGeom>
        </p:spPr>
      </p:pic>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141463910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54635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394198442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11/2/2023</a:t>
            </a:fld>
            <a:endParaRPr lang="en-US"/>
          </a:p>
        </p:txBody>
      </p:sp>
    </p:spTree>
    <p:extLst>
      <p:ext uri="{BB962C8B-B14F-4D97-AF65-F5344CB8AC3E}">
        <p14:creationId xmlns:p14="http://schemas.microsoft.com/office/powerpoint/2010/main" val="112846432"/>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11/2/2023</a:t>
            </a:fld>
            <a:endParaRPr lang="en-US"/>
          </a:p>
        </p:txBody>
      </p:sp>
    </p:spTree>
    <p:extLst>
      <p:ext uri="{BB962C8B-B14F-4D97-AF65-F5344CB8AC3E}">
        <p14:creationId xmlns:p14="http://schemas.microsoft.com/office/powerpoint/2010/main" val="416037658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11/2/2023</a:t>
            </a:fld>
            <a:endParaRPr lang="en-US"/>
          </a:p>
        </p:txBody>
      </p:sp>
    </p:spTree>
    <p:extLst>
      <p:ext uri="{BB962C8B-B14F-4D97-AF65-F5344CB8AC3E}">
        <p14:creationId xmlns:p14="http://schemas.microsoft.com/office/powerpoint/2010/main" val="1734410929"/>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77331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136559075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4166108666"/>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211047498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84465419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23859"/>
            <a:ext cx="609600" cy="182880"/>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39891738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Tree>
    <p:extLst>
      <p:ext uri="{BB962C8B-B14F-4D97-AF65-F5344CB8AC3E}">
        <p14:creationId xmlns:p14="http://schemas.microsoft.com/office/powerpoint/2010/main" val="118371713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Tree>
    <p:extLst>
      <p:ext uri="{BB962C8B-B14F-4D97-AF65-F5344CB8AC3E}">
        <p14:creationId xmlns:p14="http://schemas.microsoft.com/office/powerpoint/2010/main" val="73288692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493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22554171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8424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11/2/2023</a:t>
            </a:fld>
            <a:endParaRPr lang="en-US"/>
          </a:p>
        </p:txBody>
      </p:sp>
    </p:spTree>
    <p:extLst>
      <p:ext uri="{BB962C8B-B14F-4D97-AF65-F5344CB8AC3E}">
        <p14:creationId xmlns:p14="http://schemas.microsoft.com/office/powerpoint/2010/main" val="170124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11/2/2023</a:t>
            </a:fld>
            <a:endParaRPr lang="en-US"/>
          </a:p>
        </p:txBody>
      </p:sp>
    </p:spTree>
    <p:extLst>
      <p:ext uri="{BB962C8B-B14F-4D97-AF65-F5344CB8AC3E}">
        <p14:creationId xmlns:p14="http://schemas.microsoft.com/office/powerpoint/2010/main" val="216558469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11/2/2023</a:t>
            </a:fld>
            <a:endParaRPr lang="en-US"/>
          </a:p>
        </p:txBody>
      </p:sp>
    </p:spTree>
    <p:extLst>
      <p:ext uri="{BB962C8B-B14F-4D97-AF65-F5344CB8AC3E}">
        <p14:creationId xmlns:p14="http://schemas.microsoft.com/office/powerpoint/2010/main" val="91660329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11/2/2023</a:t>
            </a:fld>
            <a:endParaRPr lang="en-US"/>
          </a:p>
        </p:txBody>
      </p:sp>
    </p:spTree>
    <p:extLst>
      <p:ext uri="{BB962C8B-B14F-4D97-AF65-F5344CB8AC3E}">
        <p14:creationId xmlns:p14="http://schemas.microsoft.com/office/powerpoint/2010/main" val="197567269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11/2/2023</a:t>
            </a:fld>
            <a:endParaRPr lang="en-US"/>
          </a:p>
        </p:txBody>
      </p:sp>
    </p:spTree>
    <p:extLst>
      <p:ext uri="{BB962C8B-B14F-4D97-AF65-F5344CB8AC3E}">
        <p14:creationId xmlns:p14="http://schemas.microsoft.com/office/powerpoint/2010/main" val="393964234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184472912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11/2/2023</a:t>
            </a:fld>
            <a:endParaRPr lang="en-US"/>
          </a:p>
        </p:txBody>
      </p:sp>
    </p:spTree>
    <p:extLst>
      <p:ext uri="{BB962C8B-B14F-4D97-AF65-F5344CB8AC3E}">
        <p14:creationId xmlns:p14="http://schemas.microsoft.com/office/powerpoint/2010/main" val="391272199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11/2/2023</a:t>
            </a:fld>
            <a:endParaRPr lang="en-US"/>
          </a:p>
        </p:txBody>
      </p:sp>
    </p:spTree>
    <p:extLst>
      <p:ext uri="{BB962C8B-B14F-4D97-AF65-F5344CB8AC3E}">
        <p14:creationId xmlns:p14="http://schemas.microsoft.com/office/powerpoint/2010/main" val="96271897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spTree>
    <p:extLst>
      <p:ext uri="{BB962C8B-B14F-4D97-AF65-F5344CB8AC3E}">
        <p14:creationId xmlns:p14="http://schemas.microsoft.com/office/powerpoint/2010/main" val="21255428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AF8F2"/>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36981718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72621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11/2/2023</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32020468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11/2/2023</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2589837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37470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11/2/2023</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242806500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dirty="0"/>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61758841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04527958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11/2/2023</a:t>
            </a:fld>
            <a:endParaRPr lang="en-US" dirty="0"/>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798365949"/>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11/2/2023</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28075524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11/2/2023</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626246955"/>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57067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70524014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Tree>
    <p:extLst>
      <p:ext uri="{BB962C8B-B14F-4D97-AF65-F5344CB8AC3E}">
        <p14:creationId xmlns:p14="http://schemas.microsoft.com/office/powerpoint/2010/main" val="205360914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2368531406"/>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Tree>
    <p:extLst>
      <p:ext uri="{BB962C8B-B14F-4D97-AF65-F5344CB8AC3E}">
        <p14:creationId xmlns:p14="http://schemas.microsoft.com/office/powerpoint/2010/main" val="134962555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67914792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31791061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94451132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68295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2023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2740480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10995462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22314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11/2/2023</a:t>
            </a:fld>
            <a:endParaRPr lang="en-US"/>
          </a:p>
        </p:txBody>
      </p:sp>
    </p:spTree>
    <p:extLst>
      <p:ext uri="{BB962C8B-B14F-4D97-AF65-F5344CB8AC3E}">
        <p14:creationId xmlns:p14="http://schemas.microsoft.com/office/powerpoint/2010/main" val="122637930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188591732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76322023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19254821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371345691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11/2/2023</a:t>
            </a:fld>
            <a:endParaRPr lang="en-US"/>
          </a:p>
        </p:txBody>
      </p:sp>
    </p:spTree>
    <p:extLst>
      <p:ext uri="{BB962C8B-B14F-4D97-AF65-F5344CB8AC3E}">
        <p14:creationId xmlns:p14="http://schemas.microsoft.com/office/powerpoint/2010/main" val="294806483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0515600" cy="304699"/>
          </a:xfrm>
          <a:prstGeom prst="rect">
            <a:avLst/>
          </a:prstGeom>
        </p:spPr>
        <p:txBody>
          <a:bodyPr anchor="b"/>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6" name="Text Placeholder 5"/>
          <p:cNvSpPr>
            <a:spLocks noGrp="1"/>
          </p:cNvSpPr>
          <p:nvPr>
            <p:ph type="body" sz="quarter" idx="11"/>
          </p:nvPr>
        </p:nvSpPr>
        <p:spPr>
          <a:xfrm>
            <a:off x="5791200" y="2133600"/>
            <a:ext cx="5892800" cy="3124200"/>
          </a:xfrm>
          <a:prstGeom prst="rect">
            <a:avLst/>
          </a:prstGeom>
          <a:solidFill>
            <a:schemeClr val="accent6">
              <a:lumMod val="20000"/>
              <a:lumOff val="80000"/>
            </a:schemeClr>
          </a:solidFill>
        </p:spPr>
        <p:txBody>
          <a:bodyPr tIns="91440" bIns="91440" anchor="ctr"/>
          <a:lstStyle>
            <a:lvl1pPr marL="0" indent="0">
              <a:buNone/>
              <a:defRPr sz="1400" b="1"/>
            </a:lvl1pPr>
            <a:lvl2pPr>
              <a:defRPr sz="1400"/>
            </a:lvl2pPr>
            <a:lvl3pPr>
              <a:defRPr sz="1400"/>
            </a:lvl3pPr>
            <a:lvl4pPr>
              <a:defRPr sz="1400"/>
            </a:lvl4pPr>
            <a:lvl5pPr>
              <a:defRPr sz="14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18932635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Tree>
    <p:extLst>
      <p:ext uri="{BB962C8B-B14F-4D97-AF65-F5344CB8AC3E}">
        <p14:creationId xmlns:p14="http://schemas.microsoft.com/office/powerpoint/2010/main" val="2731756662"/>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36904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11/2/2023</a:t>
            </a:fld>
            <a:endParaRPr lang="en-US"/>
          </a:p>
        </p:txBody>
      </p:sp>
    </p:spTree>
    <p:extLst>
      <p:ext uri="{BB962C8B-B14F-4D97-AF65-F5344CB8AC3E}">
        <p14:creationId xmlns:p14="http://schemas.microsoft.com/office/powerpoint/2010/main" val="10154511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11/2/2023</a:t>
            </a:fld>
            <a:endParaRPr lang="en-US"/>
          </a:p>
        </p:txBody>
      </p:sp>
    </p:spTree>
    <p:extLst>
      <p:ext uri="{BB962C8B-B14F-4D97-AF65-F5344CB8AC3E}">
        <p14:creationId xmlns:p14="http://schemas.microsoft.com/office/powerpoint/2010/main" val="40678027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68693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11/2/2023</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rId2" action="ppaction://hlinksldjump"/>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rId3" action="ppaction://hlinksldjump"/>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rId4" action="ppaction://hlinksldjump"/>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rId5" action="ppaction://hlinksldjump"/>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rId6" action="ppaction://hlinksldjump"/>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7"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7"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146655699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07739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rId5" action="ppaction://hlinksldjump"/>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rId6" action="ppaction://hlinksldjump"/>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rId7" action="ppaction://hlinksldjump"/>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rId8" action="ppaction://hlinksldjump"/>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rId9" action="ppaction://hlinksldjump"/>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23165791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92738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rId5" action="ppaction://hlinksldjump"/>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rId6" action="ppaction://hlinksldjump"/>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rId7" action="ppaction://hlinksldjump"/>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rId8" action="ppaction://hlinksldjump"/>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rId9" action="ppaction://hlinksldjump"/>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91892257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54284226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37350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rId8" action="ppaction://hlinksldjump"/>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rId9" action="ppaction://hlinksldjump"/>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66910083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22807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rId9" action="ppaction://hlinksldjump"/>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72266677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8258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rId6" action="ppaction://hlinksldjump"/>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rId7" action="ppaction://hlinksldjump"/>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rId8" action="ppaction://hlinksldjump"/>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rId9" action="ppaction://hlinksldjump"/>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428214525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36827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rId9" action="ppaction://hlinksldjump"/>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74920547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72789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rId9" action="ppaction://hlinksldjump"/>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4900763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314925722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11/2/2023</a:t>
            </a:fld>
            <a:endParaRPr lang="en-US"/>
          </a:p>
        </p:txBody>
      </p:sp>
    </p:spTree>
    <p:extLst>
      <p:ext uri="{BB962C8B-B14F-4D97-AF65-F5344CB8AC3E}">
        <p14:creationId xmlns:p14="http://schemas.microsoft.com/office/powerpoint/2010/main" val="2264400501"/>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11/2/2023</a:t>
            </a:fld>
            <a:endParaRPr lang="en-US"/>
          </a:p>
        </p:txBody>
      </p:sp>
    </p:spTree>
    <p:extLst>
      <p:ext uri="{BB962C8B-B14F-4D97-AF65-F5344CB8AC3E}">
        <p14:creationId xmlns:p14="http://schemas.microsoft.com/office/powerpoint/2010/main" val="75392817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11/2/2023</a:t>
            </a:fld>
            <a:endParaRPr lang="en-US"/>
          </a:p>
        </p:txBody>
      </p:sp>
    </p:spTree>
    <p:extLst>
      <p:ext uri="{BB962C8B-B14F-4D97-AF65-F5344CB8AC3E}">
        <p14:creationId xmlns:p14="http://schemas.microsoft.com/office/powerpoint/2010/main" val="2403792779"/>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5370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1576793391"/>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839269056"/>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14669518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Tree>
    <p:extLst>
      <p:ext uri="{BB962C8B-B14F-4D97-AF65-F5344CB8AC3E}">
        <p14:creationId xmlns:p14="http://schemas.microsoft.com/office/powerpoint/2010/main" val="38579859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Tree>
    <p:extLst>
      <p:ext uri="{BB962C8B-B14F-4D97-AF65-F5344CB8AC3E}">
        <p14:creationId xmlns:p14="http://schemas.microsoft.com/office/powerpoint/2010/main" val="235068177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Tree>
    <p:extLst>
      <p:ext uri="{BB962C8B-B14F-4D97-AF65-F5344CB8AC3E}">
        <p14:creationId xmlns:p14="http://schemas.microsoft.com/office/powerpoint/2010/main" val="36856813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9212860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92180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429055213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33992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11/2/2023</a:t>
            </a:fld>
            <a:endParaRPr lang="en-US"/>
          </a:p>
        </p:txBody>
      </p:sp>
    </p:spTree>
    <p:extLst>
      <p:ext uri="{BB962C8B-B14F-4D97-AF65-F5344CB8AC3E}">
        <p14:creationId xmlns:p14="http://schemas.microsoft.com/office/powerpoint/2010/main" val="221314565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11/2/2023</a:t>
            </a:fld>
            <a:endParaRPr lang="en-US"/>
          </a:p>
        </p:txBody>
      </p:sp>
    </p:spTree>
    <p:extLst>
      <p:ext uri="{BB962C8B-B14F-4D97-AF65-F5344CB8AC3E}">
        <p14:creationId xmlns:p14="http://schemas.microsoft.com/office/powerpoint/2010/main" val="349484030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11/2/2023</a:t>
            </a:fld>
            <a:endParaRPr lang="en-US"/>
          </a:p>
        </p:txBody>
      </p:sp>
    </p:spTree>
    <p:extLst>
      <p:ext uri="{BB962C8B-B14F-4D97-AF65-F5344CB8AC3E}">
        <p14:creationId xmlns:p14="http://schemas.microsoft.com/office/powerpoint/2010/main" val="19864021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11/2/2023</a:t>
            </a:fld>
            <a:endParaRPr lang="en-US"/>
          </a:p>
        </p:txBody>
      </p:sp>
    </p:spTree>
    <p:extLst>
      <p:ext uri="{BB962C8B-B14F-4D97-AF65-F5344CB8AC3E}">
        <p14:creationId xmlns:p14="http://schemas.microsoft.com/office/powerpoint/2010/main" val="203633931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11/2/2023</a:t>
            </a:fld>
            <a:endParaRPr lang="en-US"/>
          </a:p>
        </p:txBody>
      </p:sp>
    </p:spTree>
    <p:extLst>
      <p:ext uri="{BB962C8B-B14F-4D97-AF65-F5344CB8AC3E}">
        <p14:creationId xmlns:p14="http://schemas.microsoft.com/office/powerpoint/2010/main" val="44960455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11/2/2023</a:t>
            </a:fld>
            <a:endParaRPr lang="en-US"/>
          </a:p>
        </p:txBody>
      </p:sp>
    </p:spTree>
    <p:extLst>
      <p:ext uri="{BB962C8B-B14F-4D97-AF65-F5344CB8AC3E}">
        <p14:creationId xmlns:p14="http://schemas.microsoft.com/office/powerpoint/2010/main" val="386803183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11/2/2023</a:t>
            </a:fld>
            <a:endParaRPr lang="en-US"/>
          </a:p>
        </p:txBody>
      </p:sp>
    </p:spTree>
    <p:extLst>
      <p:ext uri="{BB962C8B-B14F-4D97-AF65-F5344CB8AC3E}">
        <p14:creationId xmlns:p14="http://schemas.microsoft.com/office/powerpoint/2010/main" val="255244985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45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1809121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66386904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4" name="Picture 3" descr="A picture containing person, indoor&#10;&#10;Description automatically generated">
            <a:extLst>
              <a:ext uri="{FF2B5EF4-FFF2-40B4-BE49-F238E27FC236}">
                <a16:creationId xmlns:a16="http://schemas.microsoft.com/office/drawing/2014/main" id="{4768337E-0066-F5EB-9BCE-CB2133B78E7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964" t="105" r="23173" b="10019"/>
          <a:stretch/>
        </p:blipFill>
        <p:spPr>
          <a:xfrm>
            <a:off x="5683827" y="8048"/>
            <a:ext cx="6508173" cy="6857999"/>
          </a:xfrm>
          <a:prstGeom prst="rect">
            <a:avLst/>
          </a:prstGeom>
        </p:spPr>
      </p:pic>
    </p:spTree>
    <p:extLst>
      <p:ext uri="{BB962C8B-B14F-4D97-AF65-F5344CB8AC3E}">
        <p14:creationId xmlns:p14="http://schemas.microsoft.com/office/powerpoint/2010/main" val="371999971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41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11/2/2023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7" name="TextBox 6">
            <a:extLst>
              <a:ext uri="{FF2B5EF4-FFF2-40B4-BE49-F238E27FC236}">
                <a16:creationId xmlns:a16="http://schemas.microsoft.com/office/drawing/2014/main" id="{9B0DB888-F979-C1B0-27D3-35FBF2384765}"/>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0587935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11/2/2023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7" name="TextBox 6">
            <a:extLst>
              <a:ext uri="{FF2B5EF4-FFF2-40B4-BE49-F238E27FC236}">
                <a16:creationId xmlns:a16="http://schemas.microsoft.com/office/drawing/2014/main" id="{A80FC37A-BBA6-7FD6-5E64-F26AD7F241CF}"/>
              </a:ext>
            </a:extLst>
          </p:cNvPr>
          <p:cNvSpPr txBox="1"/>
          <p:nvPr userDrawn="1"/>
        </p:nvSpPr>
        <p:spPr bwMode="gray">
          <a:xfrm>
            <a:off x="4356409" y="6446880"/>
            <a:ext cx="3479181" cy="115416"/>
          </a:xfrm>
          <a:prstGeom prst="rect">
            <a:avLst/>
          </a:prstGeom>
          <a:solidFill>
            <a:schemeClr val="bg2"/>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7968225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807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11/2/2023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6" name="TextBox 5">
            <a:extLst>
              <a:ext uri="{FF2B5EF4-FFF2-40B4-BE49-F238E27FC236}">
                <a16:creationId xmlns:a16="http://schemas.microsoft.com/office/drawing/2014/main" id="{539BCEEA-0995-7AC3-44EC-75B3DA9261BE}"/>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74579266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6" name="TextBox 5">
            <a:extLst>
              <a:ext uri="{FF2B5EF4-FFF2-40B4-BE49-F238E27FC236}">
                <a16:creationId xmlns:a16="http://schemas.microsoft.com/office/drawing/2014/main" id="{581C71BA-5A92-2542-D4A4-FA61475FAF0C}"/>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86837343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11/2/2023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3" name="TextBox 2">
            <a:extLst>
              <a:ext uri="{FF2B5EF4-FFF2-40B4-BE49-F238E27FC236}">
                <a16:creationId xmlns:a16="http://schemas.microsoft.com/office/drawing/2014/main" id="{03145F47-BBF8-B9B3-FF78-A7FE79F42113}"/>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40250007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1756047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11/2/2023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7" name="TextBox 6">
            <a:extLst>
              <a:ext uri="{FF2B5EF4-FFF2-40B4-BE49-F238E27FC236}">
                <a16:creationId xmlns:a16="http://schemas.microsoft.com/office/drawing/2014/main" id="{D5A6C8F0-B169-F005-3975-D227D09B011D}"/>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43688645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11/2/2023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TextBox 4">
            <a:extLst>
              <a:ext uri="{FF2B5EF4-FFF2-40B4-BE49-F238E27FC236}">
                <a16:creationId xmlns:a16="http://schemas.microsoft.com/office/drawing/2014/main" id="{0E69B828-2C0B-D62B-0F74-D59D53CDEC0A}"/>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442294716"/>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883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2" name="TextBox 1">
            <a:extLst>
              <a:ext uri="{FF2B5EF4-FFF2-40B4-BE49-F238E27FC236}">
                <a16:creationId xmlns:a16="http://schemas.microsoft.com/office/drawing/2014/main" id="{374B04C6-2170-C8B5-EA4F-11E8F48BDBC4}"/>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872395482"/>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2" name="TextBox 1">
            <a:extLst>
              <a:ext uri="{FF2B5EF4-FFF2-40B4-BE49-F238E27FC236}">
                <a16:creationId xmlns:a16="http://schemas.microsoft.com/office/drawing/2014/main" id="{95880126-2D27-323A-9B9F-3038767DF3DD}"/>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410604877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2" name="TextBox 1">
            <a:extLst>
              <a:ext uri="{FF2B5EF4-FFF2-40B4-BE49-F238E27FC236}">
                <a16:creationId xmlns:a16="http://schemas.microsoft.com/office/drawing/2014/main" id="{A4F90687-2E1B-BF2B-A8F1-16040D3B1DA1}"/>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34854237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2" name="TextBox 1">
            <a:extLst>
              <a:ext uri="{FF2B5EF4-FFF2-40B4-BE49-F238E27FC236}">
                <a16:creationId xmlns:a16="http://schemas.microsoft.com/office/drawing/2014/main" id="{B81D381A-D78B-E9BE-6C30-AC9B3510DECC}"/>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99666292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2" name="TextBox 1">
            <a:extLst>
              <a:ext uri="{FF2B5EF4-FFF2-40B4-BE49-F238E27FC236}">
                <a16:creationId xmlns:a16="http://schemas.microsoft.com/office/drawing/2014/main" id="{1111B3AA-DCCA-C2A4-4C36-F56A383F3897}"/>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8160479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2" name="TextBox 1">
            <a:extLst>
              <a:ext uri="{FF2B5EF4-FFF2-40B4-BE49-F238E27FC236}">
                <a16:creationId xmlns:a16="http://schemas.microsoft.com/office/drawing/2014/main" id="{17820577-C674-DF86-14A4-244731CD65C7}"/>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08734593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48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1407826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2" name="TextBox 1">
            <a:extLst>
              <a:ext uri="{FF2B5EF4-FFF2-40B4-BE49-F238E27FC236}">
                <a16:creationId xmlns:a16="http://schemas.microsoft.com/office/drawing/2014/main" id="{2C0A76A6-F6E4-6583-E27C-325F65ED63D9}"/>
              </a:ext>
            </a:extLst>
          </p:cNvPr>
          <p:cNvSpPr txBox="1"/>
          <p:nvPr userDrawn="1"/>
        </p:nvSpPr>
        <p:spPr bwMode="gray">
          <a:xfrm>
            <a:off x="4356409" y="6229544"/>
            <a:ext cx="3479181" cy="115416"/>
          </a:xfrm>
          <a:prstGeom prst="rect">
            <a:avLst/>
          </a:prstGeom>
          <a:solidFill>
            <a:srgbClr val="FBF9F4"/>
          </a:solidFill>
        </p:spPr>
        <p:txBody>
          <a:bodyPr vert="horz" wrap="square" lIns="0" tIns="0" rIns="0" bIns="0" rtlCol="0">
            <a:spAutoFit/>
          </a:bodyPr>
          <a:lstStyle/>
          <a:p>
            <a:pPr algn="ctr">
              <a:spcBef>
                <a:spcPts val="600"/>
              </a:spcBef>
            </a:pPr>
            <a:r>
              <a:rPr lang="en-US" sz="725"/>
              <a:t>© 2023 Optum, Inc. All rights reserved</a:t>
            </a:r>
          </a:p>
        </p:txBody>
      </p:sp>
    </p:spTree>
    <p:extLst>
      <p:ext uri="{BB962C8B-B14F-4D97-AF65-F5344CB8AC3E}">
        <p14:creationId xmlns:p14="http://schemas.microsoft.com/office/powerpoint/2010/main" val="2279574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p:txBody>
          <a:bodyPr/>
          <a:lstStyle>
            <a:lvl1pPr>
              <a:defRPr/>
            </a:lvl1pPr>
          </a:lstStyle>
          <a:p>
            <a:r>
              <a:rPr lang="en-US"/>
              <a:t>Slide title; Arial 30pt bold, sentence case (1 line)</a:t>
            </a:r>
          </a:p>
        </p:txBody>
      </p:sp>
      <p:sp>
        <p:nvSpPr>
          <p:cNvPr id="3" name="Bullets/content"/>
          <p:cNvSpPr>
            <a:spLocks noGrp="1"/>
          </p:cNvSpPr>
          <p:nvPr>
            <p:ph idx="1" hasCustomPrompt="1"/>
          </p:nvPr>
        </p:nvSpPr>
        <p:spPr bwMode="gray">
          <a:xfrm>
            <a:off x="789137" y="1945933"/>
            <a:ext cx="10613726" cy="3657600"/>
          </a:xfrm>
        </p:spPr>
        <p:txBody>
          <a:bodyPr/>
          <a:lstStyle>
            <a:lvl1pPr>
              <a:defRPr/>
            </a:lvl1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body" sz="quarter" idx="13" hasCustomPrompt="1"/>
          </p:nvPr>
        </p:nvSpPr>
        <p:spPr bwMode="gray">
          <a:xfrm>
            <a:off x="495300" y="1143334"/>
            <a:ext cx="11201400" cy="304699"/>
          </a:xfrm>
        </p:spPr>
        <p:txBody>
          <a:bodyPr>
            <a:spAutoFit/>
          </a:bodyPr>
          <a:lstStyle>
            <a:lvl1pPr>
              <a:lnSpc>
                <a:spcPct val="90000"/>
              </a:lnSpc>
              <a:spcBef>
                <a:spcPts val="0"/>
              </a:spcBef>
              <a:spcAft>
                <a:spcPts val="0"/>
              </a:spcAft>
              <a:defRPr sz="2200">
                <a:solidFill>
                  <a:schemeClr val="tx1"/>
                </a:solidFill>
              </a:defRPr>
            </a:lvl1pPr>
          </a:lstStyle>
          <a:p>
            <a:pPr lvl="0"/>
            <a:r>
              <a:rPr lang="en-US"/>
              <a:t>Slide subtitle (optional); Arial 22pt regular, sentence case (1 line)</a:t>
            </a:r>
          </a:p>
        </p:txBody>
      </p:sp>
      <p:sp>
        <p:nvSpPr>
          <p:cNvPr id="9" name="Rectangle 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10" name="Rectangle 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11" name="Rectangle 1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12" name="Rectangle 1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err="1">
              <a:latin typeface="Arial" panose="020B0604020202020204" pitchFamily="34" charset="0"/>
            </a:endParaRPr>
          </a:p>
        </p:txBody>
      </p:sp>
      <p:sp>
        <p:nvSpPr>
          <p:cNvPr id="4" name="Date Placeholder 3"/>
          <p:cNvSpPr>
            <a:spLocks noGrp="1"/>
          </p:cNvSpPr>
          <p:nvPr>
            <p:ph type="dt" sz="half" idx="14"/>
          </p:nvPr>
        </p:nvSpPr>
        <p:spPr bwMode="gray"/>
        <p:txBody>
          <a:bodyPr/>
          <a:lstStyle/>
          <a:p>
            <a:fld id="{3EECB4B7-92EB-4311-9850-5CB0746BEE39}" type="datetime1">
              <a:rPr lang="en-US" smtClean="0"/>
              <a:t>11/2/2023</a:t>
            </a:fld>
            <a:endParaRPr lang="en-US"/>
          </a:p>
        </p:txBody>
      </p:sp>
      <p:sp>
        <p:nvSpPr>
          <p:cNvPr id="6" name="Footer Placeholder 5"/>
          <p:cNvSpPr>
            <a:spLocks noGrp="1"/>
          </p:cNvSpPr>
          <p:nvPr>
            <p:ph type="ftr" sz="quarter" idx="15"/>
          </p:nvPr>
        </p:nvSpPr>
        <p:spPr bwMode="gray"/>
        <p:txBody>
          <a:bodyPr/>
          <a:lstStyle/>
          <a:p>
            <a:pPr algn="r"/>
            <a:r>
              <a:rPr lang="en-US"/>
              <a:t>© 2021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bwMode="gray"/>
        <p:txBody>
          <a:bodyPr/>
          <a:lstStyle/>
          <a:p>
            <a:fld id="{901F1369-4AEB-4520-96C0-9F78886180C1}" type="slidenum">
              <a:rPr lang="en-US" smtClean="0"/>
              <a:pPr/>
              <a:t>‹#›</a:t>
            </a:fld>
            <a:endParaRPr lang="en-US"/>
          </a:p>
        </p:txBody>
      </p:sp>
      <p:sp>
        <p:nvSpPr>
          <p:cNvPr id="5" name="TextBox 4">
            <a:extLst>
              <a:ext uri="{FF2B5EF4-FFF2-40B4-BE49-F238E27FC236}">
                <a16:creationId xmlns:a16="http://schemas.microsoft.com/office/drawing/2014/main" id="{989CBA33-0905-EA5E-E84A-14A8B655B83D}"/>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5139638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11/2/2023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9" name="Subtitle placeholder">
            <a:extLst>
              <a:ext uri="{FF2B5EF4-FFF2-40B4-BE49-F238E27FC236}">
                <a16:creationId xmlns:a16="http://schemas.microsoft.com/office/drawing/2014/main" id="{212263B5-1A45-4C83-9E1B-FA9B9AB7A2C7}"/>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7" name="TextBox 6">
            <a:extLst>
              <a:ext uri="{FF2B5EF4-FFF2-40B4-BE49-F238E27FC236}">
                <a16:creationId xmlns:a16="http://schemas.microsoft.com/office/drawing/2014/main" id="{A5DAA489-BE9C-AF7D-B5C7-D7DA8FEE3D34}"/>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46683785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11768977" cy="731520"/>
          </a:xfrm>
          <a:prstGeom prst="rect">
            <a:avLst/>
          </a:prstGeom>
        </p:spPr>
        <p:txBody>
          <a:bodyPr vert="horz" lIns="91440" tIns="45720" rIns="91440" bIns="45720" rtlCol="0" anchor="b">
            <a:normAutofit/>
          </a:bodyPr>
          <a:lstStyle>
            <a:lvl1pPr>
              <a:defRPr lang="en-US" sz="2000"/>
            </a:lvl1pPr>
          </a:lstStyle>
          <a:p>
            <a:pPr lvl="0"/>
            <a:r>
              <a:rPr lang="en-GB"/>
              <a:t>Click to edit Master title style</a:t>
            </a:r>
            <a:endParaRPr lang="en-US"/>
          </a:p>
        </p:txBody>
      </p:sp>
      <p:sp>
        <p:nvSpPr>
          <p:cNvPr id="4" name="Content Placeholder 2"/>
          <p:cNvSpPr>
            <a:spLocks noGrp="1"/>
          </p:cNvSpPr>
          <p:nvPr>
            <p:ph idx="1"/>
          </p:nvPr>
        </p:nvSpPr>
        <p:spPr>
          <a:xfrm>
            <a:off x="365760" y="914400"/>
            <a:ext cx="11460480" cy="5486400"/>
          </a:xfrm>
          <a:prstGeom prst="rect">
            <a:avLst/>
          </a:prstGeom>
        </p:spPr>
        <p:txBody>
          <a:bodyPr/>
          <a:lstStyle>
            <a:lvl1pPr>
              <a:defRPr lang="en-GB" sz="1200" dirty="0" smtClean="0"/>
            </a:lvl1pPr>
            <a:lvl2pPr>
              <a:defRPr lang="en-GB" sz="1200" dirty="0" smtClean="0"/>
            </a:lvl2pPr>
            <a:lvl3pPr>
              <a:defRPr lang="en-GB" sz="1100" dirty="0" smtClean="0"/>
            </a:lvl3pPr>
            <a:lvl4pPr>
              <a:defRPr lang="en-GB" sz="1050" dirty="0" smtClean="0"/>
            </a:lvl4pPr>
            <a:lvl5pPr>
              <a:defRPr lang="en-US" sz="1000" dirty="0"/>
            </a:lvl5pPr>
          </a:lstStyle>
          <a:p>
            <a:pPr marL="274320" lvl="0" indent="-274320">
              <a:spcBef>
                <a:spcPts val="300"/>
              </a:spcBef>
              <a:spcAft>
                <a:spcPts val="300"/>
              </a:spcAft>
            </a:pPr>
            <a:r>
              <a:rPr lang="en-GB"/>
              <a:t>Click to edit Master text styles</a:t>
            </a:r>
          </a:p>
          <a:p>
            <a:pPr marL="548640" lvl="1" indent="-274320">
              <a:spcBef>
                <a:spcPts val="300"/>
              </a:spcBef>
              <a:spcAft>
                <a:spcPts val="300"/>
              </a:spcAft>
            </a:pPr>
            <a:r>
              <a:rPr lang="en-GB"/>
              <a:t>Second level</a:t>
            </a:r>
          </a:p>
          <a:p>
            <a:pPr marL="822960" lvl="2" indent="-274320">
              <a:spcBef>
                <a:spcPts val="300"/>
              </a:spcBef>
              <a:spcAft>
                <a:spcPts val="300"/>
              </a:spcAft>
            </a:pPr>
            <a:r>
              <a:rPr lang="en-GB"/>
              <a:t>Third level</a:t>
            </a:r>
          </a:p>
          <a:p>
            <a:pPr marL="1097280" lvl="3" indent="-274320">
              <a:spcBef>
                <a:spcPts val="300"/>
              </a:spcBef>
              <a:spcAft>
                <a:spcPts val="300"/>
              </a:spcAft>
            </a:pPr>
            <a:r>
              <a:rPr lang="en-GB"/>
              <a:t>Fourth level</a:t>
            </a:r>
          </a:p>
          <a:p>
            <a:pPr marL="1371600" lvl="4" indent="-274320">
              <a:spcBef>
                <a:spcPts val="300"/>
              </a:spcBef>
              <a:spcAft>
                <a:spcPts val="300"/>
              </a:spcAft>
            </a:pPr>
            <a:r>
              <a:rPr lang="en-GB"/>
              <a:t>Fifth level</a:t>
            </a:r>
            <a:endParaRPr lang="en-US"/>
          </a:p>
        </p:txBody>
      </p:sp>
      <p:sp>
        <p:nvSpPr>
          <p:cNvPr id="5" name="Slide Number Placeholder 2"/>
          <p:cNvSpPr>
            <a:spLocks noGrp="1"/>
          </p:cNvSpPr>
          <p:nvPr>
            <p:ph type="sldNum" sz="quarter" idx="10"/>
          </p:nvPr>
        </p:nvSpPr>
        <p:spPr>
          <a:xfrm>
            <a:off x="11525136" y="6623859"/>
            <a:ext cx="609600" cy="182880"/>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3" name="TextBox 2">
            <a:extLst>
              <a:ext uri="{FF2B5EF4-FFF2-40B4-BE49-F238E27FC236}">
                <a16:creationId xmlns:a16="http://schemas.microsoft.com/office/drawing/2014/main" id="{CDB9F80E-3CB3-B875-9A10-EA10E59F3513}"/>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18180204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3" y="1594"/>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304699"/>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Box 2">
            <a:extLst>
              <a:ext uri="{FF2B5EF4-FFF2-40B4-BE49-F238E27FC236}">
                <a16:creationId xmlns:a16="http://schemas.microsoft.com/office/drawing/2014/main" id="{9D8F547E-1713-53FE-EFB3-9744CF97EBE6}"/>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558009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Type insightful headline in sentence case | One line</a:t>
            </a:r>
          </a:p>
        </p:txBody>
      </p:sp>
      <p:sp>
        <p:nvSpPr>
          <p:cNvPr id="3" name="Bullets/content"/>
          <p:cNvSpPr>
            <a:spLocks noGrp="1"/>
          </p:cNvSpPr>
          <p:nvPr>
            <p:ph idx="1" hasCustomPrompt="1"/>
          </p:nvPr>
        </p:nvSpPr>
        <p:spPr/>
        <p:txBody>
          <a:bodyPr/>
          <a:lstStyle>
            <a:lvl1pPr>
              <a:defRPr/>
            </a:lvl1pPr>
          </a:lstStyle>
          <a:p>
            <a:pPr lvl="0"/>
            <a:r>
              <a:rPr lang="en-US"/>
              <a:t>Click to type text. To change text formatting (approved color, size, bullets),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a:t>Use this space for one line subhead if needed | One line</a:t>
            </a:r>
          </a:p>
        </p:txBody>
      </p:sp>
      <p:sp>
        <p:nvSpPr>
          <p:cNvPr id="9" name="Rectangle 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Rectangle 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1" name="Rectangle 1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Rectangle 1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4" name="Date Placeholder 3"/>
          <p:cNvSpPr>
            <a:spLocks noGrp="1"/>
          </p:cNvSpPr>
          <p:nvPr>
            <p:ph type="dt" sz="half" idx="14"/>
          </p:nvPr>
        </p:nvSpPr>
        <p:spPr/>
        <p:txBody>
          <a:bodyPr/>
          <a:lstStyle/>
          <a:p>
            <a:fld id="{AD4BBA0F-9776-4A82-A353-1A29F95E2C82}" type="datetime1">
              <a:rPr lang="en-US" smtClean="0"/>
              <a:t>11/2/2023</a:t>
            </a:fld>
            <a:endParaRPr lang="en-US"/>
          </a:p>
        </p:txBody>
      </p:sp>
      <p:sp>
        <p:nvSpPr>
          <p:cNvPr id="6" name="Footer Placeholder 5"/>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p:txBody>
          <a:bodyPr/>
          <a:lstStyle/>
          <a:p>
            <a:fld id="{901F1369-4AEB-4520-96C0-9F78886180C1}" type="slidenum">
              <a:rPr lang="en-US" smtClean="0"/>
              <a:pPr/>
              <a:t>‹#›</a:t>
            </a:fld>
            <a:endParaRPr lang="en-US"/>
          </a:p>
        </p:txBody>
      </p:sp>
      <p:sp>
        <p:nvSpPr>
          <p:cNvPr id="5" name="TextBox 4">
            <a:extLst>
              <a:ext uri="{FF2B5EF4-FFF2-40B4-BE49-F238E27FC236}">
                <a16:creationId xmlns:a16="http://schemas.microsoft.com/office/drawing/2014/main" id="{0AD996F3-C0F5-3954-FBD4-97629B448DE1}"/>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832441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January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13775970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7200889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137284378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55938374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773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161435775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162920356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392920502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81776808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2521698141"/>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559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11/2/2023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1609804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11/2/2023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8001625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504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11/2/2023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04888765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11917647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11/2/2023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52689933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11/2/2023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7053822"/>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11/2/2023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98863657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11/2/2023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1235459879"/>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0422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74694879"/>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2304320426"/>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7259928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382388233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42731914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endParaRPr lang="en-US"/>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02056280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11/2/2023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66482705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96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1206697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671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11/2/2023</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5733333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11/2/2023</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69428634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11/2/2023</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14737375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11/2/2023</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36617520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11/2/2023</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04816167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11/2/2023</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84491758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5B20C24A-7F63-4C9D-B8AA-DB5AFD0AB0C4}" type="datetimeFigureOut">
              <a:rPr lang="en-US" smtClean="0"/>
              <a:t>11/2/2023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42974302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11/2/2023</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24187786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sz="2000" dirty="0"/>
            </a:lvl1pPr>
          </a:lstStyle>
          <a:p>
            <a:pPr lvl="0"/>
            <a:r>
              <a:rPr lang="en-US"/>
              <a:t>Three items layout</a:t>
            </a:r>
          </a:p>
        </p:txBody>
      </p:sp>
      <p:sp>
        <p:nvSpPr>
          <p:cNvPr id="8" name="Text Placeholder 7"/>
          <p:cNvSpPr>
            <a:spLocks noGrp="1"/>
          </p:cNvSpPr>
          <p:nvPr>
            <p:ph type="body" sz="quarter" idx="14" hasCustomPrompt="1"/>
          </p:nvPr>
        </p:nvSpPr>
        <p:spPr>
          <a:xfrm>
            <a:off x="365760" y="914401"/>
            <a:ext cx="36576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7" name="Text Placeholder 7"/>
          <p:cNvSpPr>
            <a:spLocks noGrp="1"/>
          </p:cNvSpPr>
          <p:nvPr>
            <p:ph type="body" sz="quarter" idx="15" hasCustomPrompt="1"/>
          </p:nvPr>
        </p:nvSpPr>
        <p:spPr>
          <a:xfrm>
            <a:off x="4271523" y="914401"/>
            <a:ext cx="36576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8177285" y="914401"/>
            <a:ext cx="36576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2" name="Text Placeholder 7"/>
          <p:cNvSpPr>
            <a:spLocks noGrp="1"/>
          </p:cNvSpPr>
          <p:nvPr>
            <p:ph type="body" sz="quarter" idx="20" hasCustomPrompt="1"/>
          </p:nvPr>
        </p:nvSpPr>
        <p:spPr>
          <a:xfrm>
            <a:off x="4271523"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3" name="Text Placeholder 7"/>
          <p:cNvSpPr>
            <a:spLocks noGrp="1"/>
          </p:cNvSpPr>
          <p:nvPr>
            <p:ph type="body" sz="quarter" idx="21" hasCustomPrompt="1"/>
          </p:nvPr>
        </p:nvSpPr>
        <p:spPr>
          <a:xfrm>
            <a:off x="8177285"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10"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181872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780771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February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42317192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4661888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93206963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39231737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85906927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253239353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11/2/2023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263441016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image" Target="../media/image2.sv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image" Target="../media/image1.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image" Target="../media/image1.png"/><Relationship Id="rId21" Type="http://schemas.openxmlformats.org/officeDocument/2006/relationships/slideLayout" Target="../slideLayouts/slideLayout76.xml"/><Relationship Id="rId34" Type="http://schemas.openxmlformats.org/officeDocument/2006/relationships/slideLayout" Target="../slideLayouts/slideLayout89.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theme" Target="../theme/theme3.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image" Target="../media/image2.svg"/><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8" Type="http://schemas.openxmlformats.org/officeDocument/2006/relationships/slideLayout" Target="../slideLayouts/slideLayout63.xml"/><Relationship Id="rId3"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42" Type="http://schemas.openxmlformats.org/officeDocument/2006/relationships/slideLayout" Target="../slideLayouts/slideLayout134.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9" Type="http://schemas.openxmlformats.org/officeDocument/2006/relationships/slideLayout" Target="../slideLayouts/slideLayout12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45" Type="http://schemas.openxmlformats.org/officeDocument/2006/relationships/image" Target="../media/image2.svg"/><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4" Type="http://schemas.openxmlformats.org/officeDocument/2006/relationships/image" Target="../media/image1.png"/><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theme" Target="../theme/theme4.xml"/><Relationship Id="rId8" Type="http://schemas.openxmlformats.org/officeDocument/2006/relationships/slideLayout" Target="../slideLayouts/slideLayout100.xml"/><Relationship Id="rId3" Type="http://schemas.openxmlformats.org/officeDocument/2006/relationships/slideLayout" Target="../slideLayouts/slideLayout95.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20" Type="http://schemas.openxmlformats.org/officeDocument/2006/relationships/slideLayout" Target="../slideLayouts/slideLayout112.xml"/><Relationship Id="rId41" Type="http://schemas.openxmlformats.org/officeDocument/2006/relationships/slideLayout" Target="../slideLayouts/slideLayout13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26" Type="http://schemas.openxmlformats.org/officeDocument/2006/relationships/slideLayout" Target="../slideLayouts/slideLayout160.xml"/><Relationship Id="rId39" Type="http://schemas.openxmlformats.org/officeDocument/2006/relationships/slideLayout" Target="../slideLayouts/slideLayout173.xml"/><Relationship Id="rId21" Type="http://schemas.openxmlformats.org/officeDocument/2006/relationships/slideLayout" Target="../slideLayouts/slideLayout155.xml"/><Relationship Id="rId34" Type="http://schemas.openxmlformats.org/officeDocument/2006/relationships/slideLayout" Target="../slideLayouts/slideLayout168.xml"/><Relationship Id="rId42" Type="http://schemas.openxmlformats.org/officeDocument/2006/relationships/slideLayout" Target="../slideLayouts/slideLayout176.xml"/><Relationship Id="rId47" Type="http://schemas.openxmlformats.org/officeDocument/2006/relationships/slideLayout" Target="../slideLayouts/slideLayout181.xml"/><Relationship Id="rId50" Type="http://schemas.openxmlformats.org/officeDocument/2006/relationships/theme" Target="../theme/theme5.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9" Type="http://schemas.openxmlformats.org/officeDocument/2006/relationships/slideLayout" Target="../slideLayouts/slideLayout163.xml"/><Relationship Id="rId11" Type="http://schemas.openxmlformats.org/officeDocument/2006/relationships/slideLayout" Target="../slideLayouts/slideLayout145.xml"/><Relationship Id="rId24" Type="http://schemas.openxmlformats.org/officeDocument/2006/relationships/slideLayout" Target="../slideLayouts/slideLayout158.xml"/><Relationship Id="rId32" Type="http://schemas.openxmlformats.org/officeDocument/2006/relationships/slideLayout" Target="../slideLayouts/slideLayout166.xml"/><Relationship Id="rId37" Type="http://schemas.openxmlformats.org/officeDocument/2006/relationships/slideLayout" Target="../slideLayouts/slideLayout171.xml"/><Relationship Id="rId40" Type="http://schemas.openxmlformats.org/officeDocument/2006/relationships/slideLayout" Target="../slideLayouts/slideLayout174.xml"/><Relationship Id="rId45" Type="http://schemas.openxmlformats.org/officeDocument/2006/relationships/slideLayout" Target="../slideLayouts/slideLayout179.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slideLayout" Target="../slideLayouts/slideLayout157.xml"/><Relationship Id="rId28" Type="http://schemas.openxmlformats.org/officeDocument/2006/relationships/slideLayout" Target="../slideLayouts/slideLayout162.xml"/><Relationship Id="rId36" Type="http://schemas.openxmlformats.org/officeDocument/2006/relationships/slideLayout" Target="../slideLayouts/slideLayout170.xml"/><Relationship Id="rId49" Type="http://schemas.openxmlformats.org/officeDocument/2006/relationships/slideLayout" Target="../slideLayouts/slideLayout183.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31" Type="http://schemas.openxmlformats.org/officeDocument/2006/relationships/slideLayout" Target="../slideLayouts/slideLayout165.xml"/><Relationship Id="rId44" Type="http://schemas.openxmlformats.org/officeDocument/2006/relationships/slideLayout" Target="../slideLayouts/slideLayout178.xml"/><Relationship Id="rId52" Type="http://schemas.openxmlformats.org/officeDocument/2006/relationships/image" Target="../media/image2.svg"/><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slideLayout" Target="../slideLayouts/slideLayout156.xml"/><Relationship Id="rId27" Type="http://schemas.openxmlformats.org/officeDocument/2006/relationships/slideLayout" Target="../slideLayouts/slideLayout161.xml"/><Relationship Id="rId30" Type="http://schemas.openxmlformats.org/officeDocument/2006/relationships/slideLayout" Target="../slideLayouts/slideLayout164.xml"/><Relationship Id="rId35" Type="http://schemas.openxmlformats.org/officeDocument/2006/relationships/slideLayout" Target="../slideLayouts/slideLayout169.xml"/><Relationship Id="rId43" Type="http://schemas.openxmlformats.org/officeDocument/2006/relationships/slideLayout" Target="../slideLayouts/slideLayout177.xml"/><Relationship Id="rId48" Type="http://schemas.openxmlformats.org/officeDocument/2006/relationships/slideLayout" Target="../slideLayouts/slideLayout182.xml"/><Relationship Id="rId8" Type="http://schemas.openxmlformats.org/officeDocument/2006/relationships/slideLayout" Target="../slideLayouts/slideLayout142.xml"/><Relationship Id="rId51" Type="http://schemas.openxmlformats.org/officeDocument/2006/relationships/image" Target="../media/image1.png"/><Relationship Id="rId3" Type="http://schemas.openxmlformats.org/officeDocument/2006/relationships/slideLayout" Target="../slideLayouts/slideLayout137.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5" Type="http://schemas.openxmlformats.org/officeDocument/2006/relationships/slideLayout" Target="../slideLayouts/slideLayout159.xml"/><Relationship Id="rId33" Type="http://schemas.openxmlformats.org/officeDocument/2006/relationships/slideLayout" Target="../slideLayouts/slideLayout167.xml"/><Relationship Id="rId38" Type="http://schemas.openxmlformats.org/officeDocument/2006/relationships/slideLayout" Target="../slideLayouts/slideLayout172.xml"/><Relationship Id="rId46" Type="http://schemas.openxmlformats.org/officeDocument/2006/relationships/slideLayout" Target="../slideLayouts/slideLayout180.xml"/><Relationship Id="rId20" Type="http://schemas.openxmlformats.org/officeDocument/2006/relationships/slideLayout" Target="../slideLayouts/slideLayout154.xml"/><Relationship Id="rId41" Type="http://schemas.openxmlformats.org/officeDocument/2006/relationships/slideLayout" Target="../slideLayouts/slideLayout175.xml"/><Relationship Id="rId1" Type="http://schemas.openxmlformats.org/officeDocument/2006/relationships/slideLayout" Target="../slideLayouts/slideLayout135.xml"/><Relationship Id="rId6" Type="http://schemas.openxmlformats.org/officeDocument/2006/relationships/slideLayout" Target="../slideLayouts/slideLayout14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9" Type="http://schemas.openxmlformats.org/officeDocument/2006/relationships/slideLayout" Target="../slideLayouts/slideLayout222.xml"/><Relationship Id="rId21" Type="http://schemas.openxmlformats.org/officeDocument/2006/relationships/slideLayout" Target="../slideLayouts/slideLayout204.xml"/><Relationship Id="rId34" Type="http://schemas.openxmlformats.org/officeDocument/2006/relationships/slideLayout" Target="../slideLayouts/slideLayout217.xml"/><Relationship Id="rId42" Type="http://schemas.openxmlformats.org/officeDocument/2006/relationships/slideLayout" Target="../slideLayouts/slideLayout225.xml"/><Relationship Id="rId47" Type="http://schemas.openxmlformats.org/officeDocument/2006/relationships/slideLayout" Target="../slideLayouts/slideLayout230.xml"/><Relationship Id="rId50" Type="http://schemas.openxmlformats.org/officeDocument/2006/relationships/image" Target="../media/image1.png"/><Relationship Id="rId7" Type="http://schemas.openxmlformats.org/officeDocument/2006/relationships/slideLayout" Target="../slideLayouts/slideLayout19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9" Type="http://schemas.openxmlformats.org/officeDocument/2006/relationships/slideLayout" Target="../slideLayouts/slideLayout212.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slideLayout" Target="../slideLayouts/slideLayout215.xml"/><Relationship Id="rId37" Type="http://schemas.openxmlformats.org/officeDocument/2006/relationships/slideLayout" Target="../slideLayouts/slideLayout220.xml"/><Relationship Id="rId40" Type="http://schemas.openxmlformats.org/officeDocument/2006/relationships/slideLayout" Target="../slideLayouts/slideLayout223.xml"/><Relationship Id="rId45" Type="http://schemas.openxmlformats.org/officeDocument/2006/relationships/slideLayout" Target="../slideLayouts/slideLayout228.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36" Type="http://schemas.openxmlformats.org/officeDocument/2006/relationships/slideLayout" Target="../slideLayouts/slideLayout219.xml"/><Relationship Id="rId49" Type="http://schemas.openxmlformats.org/officeDocument/2006/relationships/theme" Target="../theme/theme6.xm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slideLayout" Target="../slideLayouts/slideLayout214.xml"/><Relationship Id="rId44" Type="http://schemas.openxmlformats.org/officeDocument/2006/relationships/slideLayout" Target="../slideLayouts/slideLayout227.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35" Type="http://schemas.openxmlformats.org/officeDocument/2006/relationships/slideLayout" Target="../slideLayouts/slideLayout218.xml"/><Relationship Id="rId43" Type="http://schemas.openxmlformats.org/officeDocument/2006/relationships/slideLayout" Target="../slideLayouts/slideLayout226.xml"/><Relationship Id="rId48" Type="http://schemas.openxmlformats.org/officeDocument/2006/relationships/slideLayout" Target="../slideLayouts/slideLayout231.xml"/><Relationship Id="rId8" Type="http://schemas.openxmlformats.org/officeDocument/2006/relationships/slideLayout" Target="../slideLayouts/slideLayout191.xml"/><Relationship Id="rId51" Type="http://schemas.openxmlformats.org/officeDocument/2006/relationships/image" Target="../media/image2.svg"/><Relationship Id="rId3" Type="http://schemas.openxmlformats.org/officeDocument/2006/relationships/slideLayout" Target="../slideLayouts/slideLayout186.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slideLayout" Target="../slideLayouts/slideLayout216.xml"/><Relationship Id="rId38" Type="http://schemas.openxmlformats.org/officeDocument/2006/relationships/slideLayout" Target="../slideLayouts/slideLayout221.xml"/><Relationship Id="rId46" Type="http://schemas.openxmlformats.org/officeDocument/2006/relationships/slideLayout" Target="../slideLayouts/slideLayout229.xml"/><Relationship Id="rId20" Type="http://schemas.openxmlformats.org/officeDocument/2006/relationships/slideLayout" Target="../slideLayouts/slideLayout203.xml"/><Relationship Id="rId41" Type="http://schemas.openxmlformats.org/officeDocument/2006/relationships/slideLayout" Target="../slideLayouts/slideLayout224.xml"/><Relationship Id="rId1" Type="http://schemas.openxmlformats.org/officeDocument/2006/relationships/slideLayout" Target="../slideLayouts/slideLayout184.xml"/><Relationship Id="rId6" Type="http://schemas.openxmlformats.org/officeDocument/2006/relationships/slideLayout" Target="../slideLayouts/slideLayout1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18" Type="http://schemas.openxmlformats.org/officeDocument/2006/relationships/slideLayout" Target="../slideLayouts/slideLayout249.xml"/><Relationship Id="rId3" Type="http://schemas.openxmlformats.org/officeDocument/2006/relationships/slideLayout" Target="../slideLayouts/slideLayout234.xml"/><Relationship Id="rId21" Type="http://schemas.openxmlformats.org/officeDocument/2006/relationships/theme" Target="../theme/theme7.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0" Type="http://schemas.openxmlformats.org/officeDocument/2006/relationships/slideLayout" Target="../slideLayouts/slideLayout251.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23" Type="http://schemas.openxmlformats.org/officeDocument/2006/relationships/image" Target="../media/image2.svg"/><Relationship Id="rId10" Type="http://schemas.openxmlformats.org/officeDocument/2006/relationships/slideLayout" Target="../slideLayouts/slideLayout241.xml"/><Relationship Id="rId19" Type="http://schemas.openxmlformats.org/officeDocument/2006/relationships/slideLayout" Target="../slideLayouts/slideLayout250.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 Id="rId22"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64.xml"/><Relationship Id="rId18" Type="http://schemas.openxmlformats.org/officeDocument/2006/relationships/slideLayout" Target="../slideLayouts/slideLayout269.xml"/><Relationship Id="rId26" Type="http://schemas.openxmlformats.org/officeDocument/2006/relationships/slideLayout" Target="../slideLayouts/slideLayout277.xml"/><Relationship Id="rId39" Type="http://schemas.openxmlformats.org/officeDocument/2006/relationships/slideLayout" Target="../slideLayouts/slideLayout290.xml"/><Relationship Id="rId21" Type="http://schemas.openxmlformats.org/officeDocument/2006/relationships/slideLayout" Target="../slideLayouts/slideLayout272.xml"/><Relationship Id="rId34" Type="http://schemas.openxmlformats.org/officeDocument/2006/relationships/slideLayout" Target="../slideLayouts/slideLayout285.xml"/><Relationship Id="rId42" Type="http://schemas.openxmlformats.org/officeDocument/2006/relationships/slideLayout" Target="../slideLayouts/slideLayout293.xml"/><Relationship Id="rId47" Type="http://schemas.openxmlformats.org/officeDocument/2006/relationships/slideLayout" Target="../slideLayouts/slideLayout298.xml"/><Relationship Id="rId50" Type="http://schemas.openxmlformats.org/officeDocument/2006/relationships/image" Target="../media/image1.png"/><Relationship Id="rId7" Type="http://schemas.openxmlformats.org/officeDocument/2006/relationships/slideLayout" Target="../slideLayouts/slideLayout258.xml"/><Relationship Id="rId2" Type="http://schemas.openxmlformats.org/officeDocument/2006/relationships/slideLayout" Target="../slideLayouts/slideLayout253.xml"/><Relationship Id="rId16" Type="http://schemas.openxmlformats.org/officeDocument/2006/relationships/slideLayout" Target="../slideLayouts/slideLayout267.xml"/><Relationship Id="rId29" Type="http://schemas.openxmlformats.org/officeDocument/2006/relationships/slideLayout" Target="../slideLayouts/slideLayout280.xml"/><Relationship Id="rId11" Type="http://schemas.openxmlformats.org/officeDocument/2006/relationships/slideLayout" Target="../slideLayouts/slideLayout262.xml"/><Relationship Id="rId24" Type="http://schemas.openxmlformats.org/officeDocument/2006/relationships/slideLayout" Target="../slideLayouts/slideLayout275.xml"/><Relationship Id="rId32" Type="http://schemas.openxmlformats.org/officeDocument/2006/relationships/slideLayout" Target="../slideLayouts/slideLayout283.xml"/><Relationship Id="rId37" Type="http://schemas.openxmlformats.org/officeDocument/2006/relationships/slideLayout" Target="../slideLayouts/slideLayout288.xml"/><Relationship Id="rId40" Type="http://schemas.openxmlformats.org/officeDocument/2006/relationships/slideLayout" Target="../slideLayouts/slideLayout291.xml"/><Relationship Id="rId45" Type="http://schemas.openxmlformats.org/officeDocument/2006/relationships/slideLayout" Target="../slideLayouts/slideLayout296.xml"/><Relationship Id="rId5" Type="http://schemas.openxmlformats.org/officeDocument/2006/relationships/slideLayout" Target="../slideLayouts/slideLayout256.xml"/><Relationship Id="rId15" Type="http://schemas.openxmlformats.org/officeDocument/2006/relationships/slideLayout" Target="../slideLayouts/slideLayout266.xml"/><Relationship Id="rId23" Type="http://schemas.openxmlformats.org/officeDocument/2006/relationships/slideLayout" Target="../slideLayouts/slideLayout274.xml"/><Relationship Id="rId28" Type="http://schemas.openxmlformats.org/officeDocument/2006/relationships/slideLayout" Target="../slideLayouts/slideLayout279.xml"/><Relationship Id="rId36" Type="http://schemas.openxmlformats.org/officeDocument/2006/relationships/slideLayout" Target="../slideLayouts/slideLayout287.xml"/><Relationship Id="rId49" Type="http://schemas.openxmlformats.org/officeDocument/2006/relationships/theme" Target="../theme/theme8.xml"/><Relationship Id="rId10" Type="http://schemas.openxmlformats.org/officeDocument/2006/relationships/slideLayout" Target="../slideLayouts/slideLayout261.xml"/><Relationship Id="rId19" Type="http://schemas.openxmlformats.org/officeDocument/2006/relationships/slideLayout" Target="../slideLayouts/slideLayout270.xml"/><Relationship Id="rId31" Type="http://schemas.openxmlformats.org/officeDocument/2006/relationships/slideLayout" Target="../slideLayouts/slideLayout282.xml"/><Relationship Id="rId44" Type="http://schemas.openxmlformats.org/officeDocument/2006/relationships/slideLayout" Target="../slideLayouts/slideLayout295.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slideLayout" Target="../slideLayouts/slideLayout265.xml"/><Relationship Id="rId22" Type="http://schemas.openxmlformats.org/officeDocument/2006/relationships/slideLayout" Target="../slideLayouts/slideLayout273.xml"/><Relationship Id="rId27" Type="http://schemas.openxmlformats.org/officeDocument/2006/relationships/slideLayout" Target="../slideLayouts/slideLayout278.xml"/><Relationship Id="rId30" Type="http://schemas.openxmlformats.org/officeDocument/2006/relationships/slideLayout" Target="../slideLayouts/slideLayout281.xml"/><Relationship Id="rId35" Type="http://schemas.openxmlformats.org/officeDocument/2006/relationships/slideLayout" Target="../slideLayouts/slideLayout286.xml"/><Relationship Id="rId43" Type="http://schemas.openxmlformats.org/officeDocument/2006/relationships/slideLayout" Target="../slideLayouts/slideLayout294.xml"/><Relationship Id="rId48" Type="http://schemas.openxmlformats.org/officeDocument/2006/relationships/slideLayout" Target="../slideLayouts/slideLayout299.xml"/><Relationship Id="rId8" Type="http://schemas.openxmlformats.org/officeDocument/2006/relationships/slideLayout" Target="../slideLayouts/slideLayout259.xml"/><Relationship Id="rId51" Type="http://schemas.openxmlformats.org/officeDocument/2006/relationships/image" Target="../media/image2.svg"/><Relationship Id="rId3" Type="http://schemas.openxmlformats.org/officeDocument/2006/relationships/slideLayout" Target="../slideLayouts/slideLayout254.xml"/><Relationship Id="rId12" Type="http://schemas.openxmlformats.org/officeDocument/2006/relationships/slideLayout" Target="../slideLayouts/slideLayout263.xml"/><Relationship Id="rId17" Type="http://schemas.openxmlformats.org/officeDocument/2006/relationships/slideLayout" Target="../slideLayouts/slideLayout268.xml"/><Relationship Id="rId25" Type="http://schemas.openxmlformats.org/officeDocument/2006/relationships/slideLayout" Target="../slideLayouts/slideLayout276.xml"/><Relationship Id="rId33" Type="http://schemas.openxmlformats.org/officeDocument/2006/relationships/slideLayout" Target="../slideLayouts/slideLayout284.xml"/><Relationship Id="rId38" Type="http://schemas.openxmlformats.org/officeDocument/2006/relationships/slideLayout" Target="../slideLayouts/slideLayout289.xml"/><Relationship Id="rId46" Type="http://schemas.openxmlformats.org/officeDocument/2006/relationships/slideLayout" Target="../slideLayouts/slideLayout297.xml"/><Relationship Id="rId20" Type="http://schemas.openxmlformats.org/officeDocument/2006/relationships/slideLayout" Target="../slideLayouts/slideLayout271.xml"/><Relationship Id="rId41" Type="http://schemas.openxmlformats.org/officeDocument/2006/relationships/slideLayout" Target="../slideLayouts/slideLayout292.xml"/><Relationship Id="rId1" Type="http://schemas.openxmlformats.org/officeDocument/2006/relationships/slideLayout" Target="../slideLayouts/slideLayout252.xml"/><Relationship Id="rId6" Type="http://schemas.openxmlformats.org/officeDocument/2006/relationships/slideLayout" Target="../slideLayouts/slideLayout2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5B20C24A-7F63-4C9D-B8AA-DB5AFD0AB0C4}" type="datetimeFigureOut">
              <a:rPr lang="en-US" smtClean="0"/>
              <a:t>11/2/2023</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B519C85C-EAC9-48AD-98B2-AD409FB15711}" type="slidenum">
              <a:rPr lang="en-US" smtClean="0"/>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endParaRPr lang="en-US"/>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730600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3683" r:id="rId22"/>
    <p:sldLayoutId id="2147483842" r:id="rId23"/>
    <p:sldLayoutId id="2147483843" r:id="rId24"/>
    <p:sldLayoutId id="2147483844" r:id="rId25"/>
    <p:sldLayoutId id="2147483845" r:id="rId26"/>
    <p:sldLayoutId id="2147483846" r:id="rId27"/>
    <p:sldLayoutId id="2147483847" r:id="rId28"/>
    <p:sldLayoutId id="2147483848" r:id="rId29"/>
  </p:sldLayoutIdLst>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11/2/2023</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14378501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11/2/2023</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106454410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11/2/2023</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26437515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11/2/2023</a:t>
            </a:fld>
            <a:endParaRPr lang="en-US"/>
          </a:p>
        </p:txBody>
      </p:sp>
    </p:spTree>
    <p:extLst>
      <p:ext uri="{BB962C8B-B14F-4D97-AF65-F5344CB8AC3E}">
        <p14:creationId xmlns:p14="http://schemas.microsoft.com/office/powerpoint/2010/main" val="402409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 id="2147483823" r:id="rId31"/>
    <p:sldLayoutId id="2147483824" r:id="rId32"/>
    <p:sldLayoutId id="2147483825" r:id="rId33"/>
    <p:sldLayoutId id="2147483826" r:id="rId34"/>
    <p:sldLayoutId id="2147483827" r:id="rId35"/>
    <p:sldLayoutId id="2147483828" r:id="rId36"/>
    <p:sldLayoutId id="2147483829" r:id="rId37"/>
    <p:sldLayoutId id="2147483830" r:id="rId38"/>
    <p:sldLayoutId id="2147483831" r:id="rId39"/>
    <p:sldLayoutId id="2147483832" r:id="rId40"/>
    <p:sldLayoutId id="2147483833" r:id="rId41"/>
    <p:sldLayoutId id="2147483834" r:id="rId42"/>
    <p:sldLayoutId id="2147483835" r:id="rId43"/>
    <p:sldLayoutId id="2147483836" r:id="rId44"/>
    <p:sldLayoutId id="2147483837" r:id="rId45"/>
    <p:sldLayoutId id="2147483838" r:id="rId46"/>
    <p:sldLayoutId id="2147483839" r:id="rId47"/>
    <p:sldLayoutId id="2147483840" r:id="rId48"/>
    <p:sldLayoutId id="2147483841" r:id="rId49"/>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11/2/2023</a:t>
            </a:fld>
            <a:endParaRPr lang="en-US"/>
          </a:p>
        </p:txBody>
      </p:sp>
    </p:spTree>
    <p:extLst>
      <p:ext uri="{BB962C8B-B14F-4D97-AF65-F5344CB8AC3E}">
        <p14:creationId xmlns:p14="http://schemas.microsoft.com/office/powerpoint/2010/main" val="139819045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 id="2147483872" r:id="rId23"/>
    <p:sldLayoutId id="2147483873" r:id="rId24"/>
    <p:sldLayoutId id="2147483874" r:id="rId25"/>
    <p:sldLayoutId id="2147483875" r:id="rId26"/>
    <p:sldLayoutId id="2147483876" r:id="rId27"/>
    <p:sldLayoutId id="2147483877" r:id="rId28"/>
    <p:sldLayoutId id="2147483878" r:id="rId29"/>
    <p:sldLayoutId id="2147483879" r:id="rId30"/>
    <p:sldLayoutId id="2147483880" r:id="rId31"/>
    <p:sldLayoutId id="2147483881" r:id="rId32"/>
    <p:sldLayoutId id="2147483882" r:id="rId33"/>
    <p:sldLayoutId id="2147483883" r:id="rId34"/>
    <p:sldLayoutId id="2147483884" r:id="rId35"/>
    <p:sldLayoutId id="2147483885" r:id="rId36"/>
    <p:sldLayoutId id="2147483886" r:id="rId37"/>
    <p:sldLayoutId id="2147483887" r:id="rId38"/>
    <p:sldLayoutId id="2147483888" r:id="rId39"/>
    <p:sldLayoutId id="2147483889" r:id="rId40"/>
    <p:sldLayoutId id="2147483890" r:id="rId41"/>
    <p:sldLayoutId id="2147483891" r:id="rId42"/>
    <p:sldLayoutId id="2147483892" r:id="rId43"/>
    <p:sldLayoutId id="2147483893" r:id="rId44"/>
    <p:sldLayoutId id="2147483894" r:id="rId45"/>
    <p:sldLayoutId id="2147483895" r:id="rId46"/>
    <p:sldLayoutId id="2147483896" r:id="rId47"/>
    <p:sldLayoutId id="2147483897" r:id="rId48"/>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11/2/2023</a:t>
            </a:fld>
            <a:endParaRPr lang="en-US" dirty="0"/>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2023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r>
              <a:rPr lang="en-US" dirty="0"/>
              <a:t>Sixth level</a:t>
            </a:r>
          </a:p>
          <a:p>
            <a:pPr lvl="4"/>
            <a:r>
              <a:rPr lang="en-US" dirty="0"/>
              <a:t>Seventh level</a:t>
            </a:r>
          </a:p>
          <a:p>
            <a:pPr lvl="4"/>
            <a:r>
              <a:rPr lang="en-US" dirty="0"/>
              <a:t>Eighth level</a:t>
            </a:r>
          </a:p>
          <a:p>
            <a:pPr lvl="4"/>
            <a:r>
              <a:rPr lang="en-US" dirty="0"/>
              <a:t>Nineth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dirty="0"/>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75203966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11/2/2023</a:t>
            </a:fld>
            <a:endParaRPr lang="en-US"/>
          </a:p>
        </p:txBody>
      </p:sp>
    </p:spTree>
    <p:extLst>
      <p:ext uri="{BB962C8B-B14F-4D97-AF65-F5344CB8AC3E}">
        <p14:creationId xmlns:p14="http://schemas.microsoft.com/office/powerpoint/2010/main" val="603654807"/>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39" r:id="rId20"/>
    <p:sldLayoutId id="2147483940" r:id="rId21"/>
    <p:sldLayoutId id="2147483941" r:id="rId22"/>
    <p:sldLayoutId id="2147483942" r:id="rId23"/>
    <p:sldLayoutId id="2147483943" r:id="rId24"/>
    <p:sldLayoutId id="2147483944" r:id="rId25"/>
    <p:sldLayoutId id="2147483945" r:id="rId26"/>
    <p:sldLayoutId id="2147483946" r:id="rId27"/>
    <p:sldLayoutId id="2147483947" r:id="rId28"/>
    <p:sldLayoutId id="2147483948" r:id="rId29"/>
    <p:sldLayoutId id="2147483949" r:id="rId30"/>
    <p:sldLayoutId id="2147483950" r:id="rId31"/>
    <p:sldLayoutId id="2147483951" r:id="rId32"/>
    <p:sldLayoutId id="2147483952" r:id="rId33"/>
    <p:sldLayoutId id="2147483953" r:id="rId34"/>
    <p:sldLayoutId id="2147483954" r:id="rId35"/>
    <p:sldLayoutId id="2147483955" r:id="rId36"/>
    <p:sldLayoutId id="2147483956" r:id="rId37"/>
    <p:sldLayoutId id="2147483957" r:id="rId38"/>
    <p:sldLayoutId id="2147483958" r:id="rId39"/>
    <p:sldLayoutId id="2147483959" r:id="rId40"/>
    <p:sldLayoutId id="2147483960" r:id="rId41"/>
    <p:sldLayoutId id="2147483961" r:id="rId42"/>
    <p:sldLayoutId id="2147483962" r:id="rId43"/>
    <p:sldLayoutId id="2147483963" r:id="rId44"/>
    <p:sldLayoutId id="2147483964" r:id="rId45"/>
    <p:sldLayoutId id="2147483965" r:id="rId46"/>
    <p:sldLayoutId id="2147483966" r:id="rId47"/>
    <p:sldLayoutId id="2147483967" r:id="rId48"/>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hyperlink" Target="https://info.optum.co.uk/evaluation-toolkit" TargetMode="External"/><Relationship Id="rId2" Type="http://schemas.openxmlformats.org/officeDocument/2006/relationships/image" Target="../media/image4.png"/><Relationship Id="rId1" Type="http://schemas.openxmlformats.org/officeDocument/2006/relationships/slideLayout" Target="../slideLayouts/slideLayout23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health.org.uk/sites/default/files/EvaluationWhatToConsider.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8.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7FFFE79F_6A84CEBA.xm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2.xml"/><Relationship Id="rId5" Type="http://schemas.openxmlformats.org/officeDocument/2006/relationships/hyperlink" Target="https://info.optum.co.uk/evaluation-toolkit" TargetMode="Externa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info.optum.co.uk/evaluation-toolkit"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easyretro.io/" TargetMode="External"/><Relationship Id="rId1" Type="http://schemas.openxmlformats.org/officeDocument/2006/relationships/slideLayout" Target="../slideLayouts/slideLayout199.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5.xml"/><Relationship Id="rId1" Type="http://schemas.openxmlformats.org/officeDocument/2006/relationships/slideLayout" Target="../slideLayouts/slideLayout269.xml"/><Relationship Id="rId5" Type="http://schemas.openxmlformats.org/officeDocument/2006/relationships/image" Target="../media/image38.png"/><Relationship Id="rId4" Type="http://schemas.openxmlformats.org/officeDocument/2006/relationships/hyperlink" Target="https://info.optum.co.uk/evaluation-toolki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38.png"/><Relationship Id="rId2" Type="http://schemas.openxmlformats.org/officeDocument/2006/relationships/slide" Target="slide27.xml"/><Relationship Id="rId1" Type="http://schemas.openxmlformats.org/officeDocument/2006/relationships/slideLayout" Target="../slideLayouts/slideLayout269.xml"/><Relationship Id="rId6" Type="http://schemas.openxmlformats.org/officeDocument/2006/relationships/hyperlink" Target="https://info.optum.co.uk/evaluation-toolkit" TargetMode="External"/><Relationship Id="rId5" Type="http://schemas.openxmlformats.org/officeDocument/2006/relationships/slide" Target="slide25.xml"/><Relationship Id="rId4" Type="http://schemas.openxmlformats.org/officeDocument/2006/relationships/slide" Target="slide13.xml"/></Relationships>
</file>

<file path=ppt/slides/_rels/slide21.xml.rels><?xml version="1.0" encoding="UTF-8" standalone="yes"?>
<Relationships xmlns="http://schemas.openxmlformats.org/package/2006/relationships"><Relationship Id="rId8" Type="http://schemas.openxmlformats.org/officeDocument/2006/relationships/hyperlink" Target="mailto:isl.support@nhs.net" TargetMode="External"/><Relationship Id="rId3" Type="http://schemas.openxmlformats.org/officeDocument/2006/relationships/hyperlink" Target="https://www.ons.gov.uk/" TargetMode="External"/><Relationship Id="rId7" Type="http://schemas.openxmlformats.org/officeDocument/2006/relationships/hyperlink" Target="https://ukdataservice.ac.uk/" TargetMode="External"/><Relationship Id="rId12" Type="http://schemas.openxmlformats.org/officeDocument/2006/relationships/image" Target="../media/image38.png"/><Relationship Id="rId2" Type="http://schemas.openxmlformats.org/officeDocument/2006/relationships/hyperlink" Target="https://fingertips.phe.org.uk/" TargetMode="External"/><Relationship Id="rId1" Type="http://schemas.openxmlformats.org/officeDocument/2006/relationships/slideLayout" Target="../slideLayouts/slideLayout269.xml"/><Relationship Id="rId6" Type="http://schemas.openxmlformats.org/officeDocument/2006/relationships/hyperlink" Target="https://digital.nhs.uk/data-and-information/statistical-publications-open-data-and-data-products" TargetMode="External"/><Relationship Id="rId11" Type="http://schemas.openxmlformats.org/officeDocument/2006/relationships/hyperlink" Target="https://info.optum.co.uk/evaluation-toolkit" TargetMode="External"/><Relationship Id="rId5" Type="http://schemas.openxmlformats.org/officeDocument/2006/relationships/hyperlink" Target="https://www.england.nhs.uk/statistics/statistical-work-areas/" TargetMode="External"/><Relationship Id="rId10" Type="http://schemas.openxmlformats.org/officeDocument/2006/relationships/slide" Target="slide25.xml"/><Relationship Id="rId4" Type="http://schemas.openxmlformats.org/officeDocument/2006/relationships/hyperlink" Target="https://www.nomisweb.co.uk/" TargetMode="External"/><Relationship Id="rId9"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13.xml"/><Relationship Id="rId1" Type="http://schemas.openxmlformats.org/officeDocument/2006/relationships/slideLayout" Target="../slideLayouts/slideLayout269.xml"/><Relationship Id="rId5" Type="http://schemas.openxmlformats.org/officeDocument/2006/relationships/image" Target="../media/image38.png"/><Relationship Id="rId4" Type="http://schemas.openxmlformats.org/officeDocument/2006/relationships/hyperlink" Target="https://info.optum.co.uk/evaluation-toolkit"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nhsevaluationtoolkit.net/tutorials-and-training/guide-to-questionnaires-for-service-evaluation/" TargetMode="External"/><Relationship Id="rId7" Type="http://schemas.openxmlformats.org/officeDocument/2006/relationships/hyperlink" Target="https://info.optum.co.uk/evaluation-toolkit" TargetMode="External"/><Relationship Id="rId2" Type="http://schemas.openxmlformats.org/officeDocument/2006/relationships/hyperlink" Target="https://www.england.nhs.uk/wp-content/uploads/2018/01/bitesize-guide-writing-an-effective-questionnaire.pdf" TargetMode="External"/><Relationship Id="rId1" Type="http://schemas.openxmlformats.org/officeDocument/2006/relationships/slideLayout" Target="../slideLayouts/slideLayout269.xml"/><Relationship Id="rId6" Type="http://schemas.openxmlformats.org/officeDocument/2006/relationships/slide" Target="slide25.xml"/><Relationship Id="rId5" Type="http://schemas.openxmlformats.org/officeDocument/2006/relationships/slide" Target="slide20.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hyperlink" Target="https://measure.whatworkswellbeing.org/measures-bank/ons4/" TargetMode="External"/><Relationship Id="rId1" Type="http://schemas.openxmlformats.org/officeDocument/2006/relationships/slideLayout" Target="../slideLayouts/slideLayout269.xml"/><Relationship Id="rId6" Type="http://schemas.openxmlformats.org/officeDocument/2006/relationships/image" Target="../media/image38.png"/><Relationship Id="rId5" Type="http://schemas.openxmlformats.org/officeDocument/2006/relationships/hyperlink" Target="https://info.optum.co.uk/evaluation-toolkit" TargetMode="External"/><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3.xml"/><Relationship Id="rId5" Type="http://schemas.openxmlformats.org/officeDocument/2006/relationships/hyperlink" Target="https://www.england.nhs.uk/ltphimenu/definitions-for-health-inequalities/" TargetMode="External"/><Relationship Id="rId4" Type="http://schemas.openxmlformats.org/officeDocument/2006/relationships/hyperlink" Target="https://designintech.report/2019/03/11/%F0%9F%93%B1design-in-tech-report-2019-section-6-addressing-imbalance/"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hyperlink" Target="http://www.instituteofhealthequity.org/file-manager/MarmotIndicators2015/MarmotIndicators2017/life-expectancy-indicators-and-progress-since-the-marmot-review-september-revised.pdf" TargetMode="External"/><Relationship Id="rId2" Type="http://schemas.openxmlformats.org/officeDocument/2006/relationships/hyperlink" Target="http://www.instituteofhealthequity.org/resources-reports/fair-society-healthy-lives-the-marmot-review/fair-society-healthy-lives-full-report-pdf.pdf" TargetMode="External"/><Relationship Id="rId1" Type="http://schemas.openxmlformats.org/officeDocument/2006/relationships/slideLayout" Target="../slideLayouts/slideLayout26.xml"/><Relationship Id="rId5" Type="http://schemas.openxmlformats.org/officeDocument/2006/relationships/image" Target="../media/image47.pn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hyperlink" Target="https://www.bmj.com/content/371/bmj.m3731" TargetMode="External"/><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hyperlink" Target="https://www.bmj.com/content/371/bmj.m3731" TargetMode="External"/><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https://www.strategyunitwm.nhs.uk/publications/socio-economic-inequalities-access-planned-hospital-care-causes-and-consequences" TargetMode="External"/><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hyperlink" Target="https://healtheconomicsreview.biomedcentral.com/articles/10.1186/s13561-014-0010-x#:~:text=Gini-coefficient%E2%80%89%3C%E2%80%890.3%2C%20indicates%20in%20perfect%20equity%20condition%3B%200.3-0.4%2C%20indicates,in%20highly%20inequity%20perilous%20condition%20%5B%2020%20%5D." TargetMode="External"/><Relationship Id="rId2" Type="http://schemas.openxmlformats.org/officeDocument/2006/relationships/hyperlink" Target="https://www.equalityhumanrights.com/equality/equality-act-2010/protected-characteristics?return-url=https%3A%2F%2Fwww.equalityhumanrights.com%2Fsearch%3Fkeys%3Dprotected%2Bcharacteristics" TargetMode="Externa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4.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hyperlink" Target="https://info.optum.co.uk/evaluation-toolki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hyperlink" Target="mailto:joe.green@optum.com" TargetMode="External"/><Relationship Id="rId4" Type="http://schemas.openxmlformats.org/officeDocument/2006/relationships/hyperlink" Target="mailto:marcus.green@optum.com"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mailto:laylabahramijovein@optum.com" TargetMode="External"/><Relationship Id="rId1" Type="http://schemas.openxmlformats.org/officeDocument/2006/relationships/slideLayout" Target="../slideLayouts/slideLayout18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5542E7-C1CE-406C-86AE-21E58524612A}"/>
              </a:ext>
            </a:extLst>
          </p:cNvPr>
          <p:cNvSpPr>
            <a:spLocks noGrp="1"/>
          </p:cNvSpPr>
          <p:nvPr>
            <p:ph type="body" sz="quarter" idx="11"/>
          </p:nvPr>
        </p:nvSpPr>
        <p:spPr>
          <a:xfrm>
            <a:off x="463462" y="5981910"/>
            <a:ext cx="4709160" cy="430887"/>
          </a:xfrm>
        </p:spPr>
        <p:txBody>
          <a:bodyPr/>
          <a:lstStyle/>
          <a:p>
            <a:r>
              <a:rPr lang="en-GB" dirty="0"/>
              <a:t>Marcus Green</a:t>
            </a:r>
          </a:p>
          <a:p>
            <a:r>
              <a:rPr lang="en-GB" dirty="0"/>
              <a:t>7</a:t>
            </a:r>
            <a:r>
              <a:rPr lang="en-GB" baseline="30000" dirty="0"/>
              <a:t>th</a:t>
            </a:r>
            <a:r>
              <a:rPr lang="en-GB" dirty="0"/>
              <a:t> November </a:t>
            </a:r>
            <a:r>
              <a:rPr lang="en-150" dirty="0"/>
              <a:t>2023</a:t>
            </a:r>
            <a:endParaRPr lang="en-US" dirty="0"/>
          </a:p>
        </p:txBody>
      </p:sp>
      <p:sp>
        <p:nvSpPr>
          <p:cNvPr id="4" name="Text Placeholder 3">
            <a:extLst>
              <a:ext uri="{FF2B5EF4-FFF2-40B4-BE49-F238E27FC236}">
                <a16:creationId xmlns:a16="http://schemas.microsoft.com/office/drawing/2014/main" id="{F919BD31-4F27-4E4D-8E16-B44F9963DA87}"/>
              </a:ext>
            </a:extLst>
          </p:cNvPr>
          <p:cNvSpPr>
            <a:spLocks noGrp="1"/>
          </p:cNvSpPr>
          <p:nvPr>
            <p:ph type="body" sz="quarter" idx="10"/>
          </p:nvPr>
        </p:nvSpPr>
        <p:spPr>
          <a:xfrm>
            <a:off x="463462" y="4635651"/>
            <a:ext cx="4709160" cy="276999"/>
          </a:xfrm>
        </p:spPr>
        <p:txBody>
          <a:bodyPr/>
          <a:lstStyle/>
          <a:p>
            <a:r>
              <a:rPr lang="en-GB" dirty="0"/>
              <a:t>Evaluation Framework Workshop 2</a:t>
            </a:r>
            <a:endParaRPr lang="en-US" dirty="0"/>
          </a:p>
        </p:txBody>
      </p:sp>
      <p:sp>
        <p:nvSpPr>
          <p:cNvPr id="5" name="Title 4">
            <a:extLst>
              <a:ext uri="{FF2B5EF4-FFF2-40B4-BE49-F238E27FC236}">
                <a16:creationId xmlns:a16="http://schemas.microsoft.com/office/drawing/2014/main" id="{46FD036B-7825-4258-8917-EE14BD9A1BE6}"/>
              </a:ext>
            </a:extLst>
          </p:cNvPr>
          <p:cNvSpPr>
            <a:spLocks noGrp="1"/>
          </p:cNvSpPr>
          <p:nvPr>
            <p:ph type="title"/>
          </p:nvPr>
        </p:nvSpPr>
        <p:spPr>
          <a:xfrm>
            <a:off x="463462" y="2450287"/>
            <a:ext cx="4709160" cy="1869743"/>
          </a:xfrm>
        </p:spPr>
        <p:txBody>
          <a:bodyPr/>
          <a:lstStyle/>
          <a:p>
            <a:r>
              <a:rPr lang="en-GB"/>
              <a:t>From data, to measure, to measurement</a:t>
            </a:r>
            <a:endParaRPr lang="en-US"/>
          </a:p>
        </p:txBody>
      </p:sp>
    </p:spTree>
    <p:extLst>
      <p:ext uri="{BB962C8B-B14F-4D97-AF65-F5344CB8AC3E}">
        <p14:creationId xmlns:p14="http://schemas.microsoft.com/office/powerpoint/2010/main" val="390328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643C23-2D03-221B-6F59-D19222D89118}"/>
              </a:ext>
            </a:extLst>
          </p:cNvPr>
          <p:cNvSpPr>
            <a:spLocks noGrp="1"/>
          </p:cNvSpPr>
          <p:nvPr>
            <p:ph idx="1"/>
          </p:nvPr>
        </p:nvSpPr>
        <p:spPr>
          <a:xfrm>
            <a:off x="899919" y="1283227"/>
            <a:ext cx="10904154" cy="5070764"/>
          </a:xfrm>
        </p:spPr>
        <p:txBody>
          <a:bodyPr>
            <a:normAutofit/>
          </a:bodyPr>
          <a:lstStyle/>
          <a:p>
            <a:pPr>
              <a:spcBef>
                <a:spcPts val="2000"/>
              </a:spcBef>
              <a:spcAft>
                <a:spcPts val="2000"/>
              </a:spcAft>
              <a:buClr>
                <a:schemeClr val="tx2"/>
              </a:buClr>
            </a:pPr>
            <a:r>
              <a:rPr lang="en-GB" dirty="0"/>
              <a:t>If you want to evaluate an intervention, data is absolutely essential</a:t>
            </a:r>
          </a:p>
          <a:p>
            <a:pPr>
              <a:spcBef>
                <a:spcPts val="2000"/>
              </a:spcBef>
              <a:spcAft>
                <a:spcPts val="2000"/>
              </a:spcAft>
              <a:buClr>
                <a:schemeClr val="tx2"/>
              </a:buClr>
            </a:pPr>
            <a:r>
              <a:rPr lang="en-US" dirty="0"/>
              <a:t>It is vital that all stakeholders understand this from the very outset of your intervention</a:t>
            </a:r>
          </a:p>
          <a:p>
            <a:pPr>
              <a:spcBef>
                <a:spcPts val="2000"/>
              </a:spcBef>
              <a:spcAft>
                <a:spcPts val="2000"/>
              </a:spcAft>
              <a:buClr>
                <a:schemeClr val="tx2"/>
              </a:buClr>
            </a:pPr>
            <a:r>
              <a:rPr lang="en-US" dirty="0"/>
              <a:t>If data is not recorded or unobtainable, thorough evaluation will be very challenging</a:t>
            </a:r>
          </a:p>
          <a:p>
            <a:pPr>
              <a:spcBef>
                <a:spcPts val="2000"/>
              </a:spcBef>
              <a:spcAft>
                <a:spcPts val="2000"/>
              </a:spcAft>
              <a:buClr>
                <a:schemeClr val="tx2"/>
              </a:buClr>
            </a:pPr>
            <a:r>
              <a:rPr lang="en-US" dirty="0"/>
              <a:t>Meet with key business intelligence leads and data owners </a:t>
            </a:r>
            <a:r>
              <a:rPr lang="en-US" u="sng" dirty="0"/>
              <a:t>before</a:t>
            </a:r>
            <a:r>
              <a:rPr lang="en-US" dirty="0"/>
              <a:t> projects begin to get foundations in place</a:t>
            </a:r>
          </a:p>
          <a:p>
            <a:pPr>
              <a:spcBef>
                <a:spcPts val="2000"/>
              </a:spcBef>
              <a:spcAft>
                <a:spcPts val="2000"/>
              </a:spcAft>
              <a:buClr>
                <a:schemeClr val="tx2"/>
              </a:buClr>
            </a:pPr>
            <a:r>
              <a:rPr lang="en-US" dirty="0"/>
              <a:t>Ensure clinical staff and others delivering the intervention have a mechanism for recording the intervention and coding individuals who receive the intervention</a:t>
            </a:r>
          </a:p>
        </p:txBody>
      </p:sp>
      <p:sp>
        <p:nvSpPr>
          <p:cNvPr id="3" name="Title 2">
            <a:extLst>
              <a:ext uri="{FF2B5EF4-FFF2-40B4-BE49-F238E27FC236}">
                <a16:creationId xmlns:a16="http://schemas.microsoft.com/office/drawing/2014/main" id="{1387803B-F4D3-81A4-3D16-35BB45F4E164}"/>
              </a:ext>
            </a:extLst>
          </p:cNvPr>
          <p:cNvSpPr>
            <a:spLocks noGrp="1"/>
          </p:cNvSpPr>
          <p:nvPr>
            <p:ph type="title"/>
          </p:nvPr>
        </p:nvSpPr>
        <p:spPr/>
        <p:txBody>
          <a:bodyPr/>
          <a:lstStyle/>
          <a:p>
            <a:r>
              <a:rPr lang="en-GB" dirty="0"/>
              <a:t>Data essentials checklist</a:t>
            </a:r>
            <a:endParaRPr lang="en-US" u="sng" dirty="0"/>
          </a:p>
        </p:txBody>
      </p:sp>
      <p:grpSp>
        <p:nvGrpSpPr>
          <p:cNvPr id="10" name="Group 9">
            <a:extLst>
              <a:ext uri="{FF2B5EF4-FFF2-40B4-BE49-F238E27FC236}">
                <a16:creationId xmlns:a16="http://schemas.microsoft.com/office/drawing/2014/main" id="{A7408432-90A7-8C64-0E13-AA50DB1DAEC1}"/>
              </a:ext>
            </a:extLst>
          </p:cNvPr>
          <p:cNvGrpSpPr/>
          <p:nvPr/>
        </p:nvGrpSpPr>
        <p:grpSpPr>
          <a:xfrm>
            <a:off x="424871" y="1303825"/>
            <a:ext cx="475048" cy="3488494"/>
            <a:chOff x="424871" y="1303825"/>
            <a:chExt cx="475048" cy="3488494"/>
          </a:xfrm>
        </p:grpSpPr>
        <p:pic>
          <p:nvPicPr>
            <p:cNvPr id="4" name="Picture 3">
              <a:extLst>
                <a:ext uri="{FF2B5EF4-FFF2-40B4-BE49-F238E27FC236}">
                  <a16:creationId xmlns:a16="http://schemas.microsoft.com/office/drawing/2014/main" id="{F39BD140-7B55-50B0-7B81-9A374C7856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4871" y="1303825"/>
              <a:ext cx="460563" cy="460563"/>
            </a:xfrm>
            <a:prstGeom prst="rect">
              <a:avLst/>
            </a:prstGeom>
          </p:spPr>
        </p:pic>
        <p:pic>
          <p:nvPicPr>
            <p:cNvPr id="5" name="Picture 4">
              <a:extLst>
                <a:ext uri="{FF2B5EF4-FFF2-40B4-BE49-F238E27FC236}">
                  <a16:creationId xmlns:a16="http://schemas.microsoft.com/office/drawing/2014/main" id="{92C56BC0-BBAF-3879-6E5F-80F419EC66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4872" y="2057278"/>
              <a:ext cx="460563" cy="460563"/>
            </a:xfrm>
            <a:prstGeom prst="rect">
              <a:avLst/>
            </a:prstGeom>
          </p:spPr>
        </p:pic>
        <p:pic>
          <p:nvPicPr>
            <p:cNvPr id="6" name="Picture 5">
              <a:extLst>
                <a:ext uri="{FF2B5EF4-FFF2-40B4-BE49-F238E27FC236}">
                  <a16:creationId xmlns:a16="http://schemas.microsoft.com/office/drawing/2014/main" id="{C552927A-8C70-E941-BCAF-CB37E334CD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8863" y="2824849"/>
              <a:ext cx="460563" cy="460563"/>
            </a:xfrm>
            <a:prstGeom prst="rect">
              <a:avLst/>
            </a:prstGeom>
          </p:spPr>
        </p:pic>
        <p:pic>
          <p:nvPicPr>
            <p:cNvPr id="7" name="Picture 6">
              <a:extLst>
                <a:ext uri="{FF2B5EF4-FFF2-40B4-BE49-F238E27FC236}">
                  <a16:creationId xmlns:a16="http://schemas.microsoft.com/office/drawing/2014/main" id="{0E029C97-FEDA-BB3F-8A31-280AB9BF1A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4872" y="3588328"/>
              <a:ext cx="460563" cy="460563"/>
            </a:xfrm>
            <a:prstGeom prst="rect">
              <a:avLst/>
            </a:prstGeom>
          </p:spPr>
        </p:pic>
        <p:pic>
          <p:nvPicPr>
            <p:cNvPr id="8" name="Picture 7">
              <a:extLst>
                <a:ext uri="{FF2B5EF4-FFF2-40B4-BE49-F238E27FC236}">
                  <a16:creationId xmlns:a16="http://schemas.microsoft.com/office/drawing/2014/main" id="{B313862C-745E-B900-0849-C7C309829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39356" y="4331756"/>
              <a:ext cx="460563" cy="460563"/>
            </a:xfrm>
            <a:prstGeom prst="rect">
              <a:avLst/>
            </a:prstGeom>
          </p:spPr>
        </p:pic>
      </p:grpSp>
    </p:spTree>
    <p:extLst>
      <p:ext uri="{BB962C8B-B14F-4D97-AF65-F5344CB8AC3E}">
        <p14:creationId xmlns:p14="http://schemas.microsoft.com/office/powerpoint/2010/main" val="172780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F82AB87-7641-445F-AEC6-BC95D6EA7F5C}"/>
              </a:ext>
            </a:extLst>
          </p:cNvPr>
          <p:cNvSpPr txBox="1"/>
          <p:nvPr/>
        </p:nvSpPr>
        <p:spPr bwMode="gray">
          <a:xfrm>
            <a:off x="951722" y="1564040"/>
            <a:ext cx="4591885" cy="2369880"/>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It is best practice and will make your life much easier</a:t>
            </a:r>
            <a:r>
              <a:rPr kumimoji="0" lang="en-US" sz="1400" b="1" i="0" u="none" strike="noStrike" kern="1200" cap="none" spc="0" normalizeH="0" baseline="0" noProof="0" dirty="0">
                <a:ln>
                  <a:noFill/>
                </a:ln>
                <a:solidFill>
                  <a:srgbClr val="5A5A5A"/>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to plan and build the foundation of your evaluation </a:t>
            </a:r>
            <a:r>
              <a:rPr kumimoji="0" lang="en-US" sz="1400" b="1" i="0" u="sng" strike="noStrike" kern="1200" cap="none" spc="0" normalizeH="0" baseline="0" noProof="0" dirty="0">
                <a:ln>
                  <a:noFill/>
                </a:ln>
                <a:solidFill>
                  <a:srgbClr val="5A5A5A"/>
                </a:solidFill>
                <a:effectLst/>
                <a:uLnTx/>
                <a:uFillTx/>
                <a:latin typeface="Arial" panose="020B0604020202020204"/>
                <a:ea typeface="+mn-ea"/>
                <a:cs typeface="+mn-cs"/>
              </a:rPr>
              <a:t>before</a:t>
            </a: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 you start your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Your plan should cover activities that help you to: </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Ensure key stakeholders are on side, aware of the process and realistic expectations are set</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400">
                <a:solidFill>
                  <a:srgbClr val="5A5A5A"/>
                </a:solidFill>
                <a:latin typeface="Arial" panose="020B0604020202020204"/>
              </a:rPr>
              <a:t>Work with owners of existing data and local analysts</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Ensure data collection mechanisms are in place to allow you to record activity and agreed outcomes as they happen.</a:t>
            </a:r>
          </a:p>
        </p:txBody>
      </p:sp>
      <p:cxnSp>
        <p:nvCxnSpPr>
          <p:cNvPr id="18" name="Straight Connector 17">
            <a:extLst>
              <a:ext uri="{FF2B5EF4-FFF2-40B4-BE49-F238E27FC236}">
                <a16:creationId xmlns:a16="http://schemas.microsoft.com/office/drawing/2014/main" id="{0EA2093C-FBF8-4AAF-92D9-8262740369F0}"/>
              </a:ext>
            </a:extLst>
          </p:cNvPr>
          <p:cNvCxnSpPr/>
          <p:nvPr/>
        </p:nvCxnSpPr>
        <p:spPr bwMode="gray">
          <a:xfrm>
            <a:off x="6096000" y="1258888"/>
            <a:ext cx="0" cy="2125014"/>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591C7BE7-CB66-4B61-B7B8-5E3045D2E53F}"/>
              </a:ext>
            </a:extLst>
          </p:cNvPr>
          <p:cNvSpPr/>
          <p:nvPr/>
        </p:nvSpPr>
        <p:spPr bwMode="gray">
          <a:xfrm>
            <a:off x="1" y="4053049"/>
            <a:ext cx="1255411" cy="1944914"/>
          </a:xfrm>
          <a:custGeom>
            <a:avLst/>
            <a:gdLst>
              <a:gd name="connsiteX0" fmla="*/ 0 w 1255411"/>
              <a:gd name="connsiteY0" fmla="*/ 0 h 1944914"/>
              <a:gd name="connsiteX1" fmla="*/ 1230604 w 1255411"/>
              <a:gd name="connsiteY1" fmla="*/ 0 h 1944914"/>
              <a:gd name="connsiteX2" fmla="*/ 1160225 w 1255411"/>
              <a:gd name="connsiteY2" fmla="*/ 115846 h 1944914"/>
              <a:gd name="connsiteX3" fmla="*/ 948212 w 1255411"/>
              <a:gd name="connsiteY3" fmla="*/ 953151 h 1944914"/>
              <a:gd name="connsiteX4" fmla="*/ 1248213 w 1255411"/>
              <a:gd name="connsiteY4" fmla="*/ 1935288 h 1944914"/>
              <a:gd name="connsiteX5" fmla="*/ 1255411 w 1255411"/>
              <a:gd name="connsiteY5" fmla="*/ 1944914 h 1944914"/>
              <a:gd name="connsiteX6" fmla="*/ 0 w 1255411"/>
              <a:gd name="connsiteY6" fmla="*/ 1944914 h 1944914"/>
              <a:gd name="connsiteX7" fmla="*/ 0 w 1255411"/>
              <a:gd name="connsiteY7" fmla="*/ 0 h 194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411" h="1944914">
                <a:moveTo>
                  <a:pt x="0" y="0"/>
                </a:moveTo>
                <a:lnTo>
                  <a:pt x="1230604" y="0"/>
                </a:lnTo>
                <a:lnTo>
                  <a:pt x="1160225" y="115846"/>
                </a:lnTo>
                <a:cubicBezTo>
                  <a:pt x="1025015" y="364746"/>
                  <a:pt x="948212" y="649979"/>
                  <a:pt x="948212" y="953151"/>
                </a:cubicBezTo>
                <a:cubicBezTo>
                  <a:pt x="948212" y="1316957"/>
                  <a:pt x="1058808" y="1654932"/>
                  <a:pt x="1248213" y="1935288"/>
                </a:cubicBezTo>
                <a:lnTo>
                  <a:pt x="1255411" y="1944914"/>
                </a:lnTo>
                <a:lnTo>
                  <a:pt x="0" y="1944914"/>
                </a:lnTo>
                <a:lnTo>
                  <a:pt x="0" y="0"/>
                </a:lnTo>
                <a:close/>
              </a:path>
            </a:pathLst>
          </a:custGeom>
          <a:solidFill>
            <a:srgbClr val="D9F6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Freeform: Shape 21">
            <a:extLst>
              <a:ext uri="{FF2B5EF4-FFF2-40B4-BE49-F238E27FC236}">
                <a16:creationId xmlns:a16="http://schemas.microsoft.com/office/drawing/2014/main" id="{A611DD46-E8B7-4134-A879-3C5FA5A75271}"/>
              </a:ext>
            </a:extLst>
          </p:cNvPr>
          <p:cNvSpPr/>
          <p:nvPr/>
        </p:nvSpPr>
        <p:spPr bwMode="gray">
          <a:xfrm>
            <a:off x="286330" y="4053049"/>
            <a:ext cx="11905672" cy="1944914"/>
          </a:xfrm>
          <a:custGeom>
            <a:avLst/>
            <a:gdLst>
              <a:gd name="connsiteX0" fmla="*/ 24808 w 8037767"/>
              <a:gd name="connsiteY0" fmla="*/ 0 h 1944914"/>
              <a:gd name="connsiteX1" fmla="*/ 8037767 w 8037767"/>
              <a:gd name="connsiteY1" fmla="*/ 0 h 1944914"/>
              <a:gd name="connsiteX2" fmla="*/ 8037767 w 8037767"/>
              <a:gd name="connsiteY2" fmla="*/ 1944914 h 1944914"/>
              <a:gd name="connsiteX3" fmla="*/ 0 w 8037767"/>
              <a:gd name="connsiteY3" fmla="*/ 1944914 h 1944914"/>
              <a:gd name="connsiteX4" fmla="*/ 7198 w 8037767"/>
              <a:gd name="connsiteY4" fmla="*/ 1935288 h 1944914"/>
              <a:gd name="connsiteX5" fmla="*/ 307199 w 8037767"/>
              <a:gd name="connsiteY5" fmla="*/ 953151 h 1944914"/>
              <a:gd name="connsiteX6" fmla="*/ 95186 w 8037767"/>
              <a:gd name="connsiteY6" fmla="*/ 115846 h 1944914"/>
              <a:gd name="connsiteX7" fmla="*/ 24808 w 8037767"/>
              <a:gd name="connsiteY7" fmla="*/ 0 h 194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7767" h="1944914">
                <a:moveTo>
                  <a:pt x="24808" y="0"/>
                </a:moveTo>
                <a:lnTo>
                  <a:pt x="8037767" y="0"/>
                </a:lnTo>
                <a:lnTo>
                  <a:pt x="8037767" y="1944914"/>
                </a:lnTo>
                <a:lnTo>
                  <a:pt x="0" y="1944914"/>
                </a:lnTo>
                <a:lnTo>
                  <a:pt x="7198" y="1935288"/>
                </a:lnTo>
                <a:cubicBezTo>
                  <a:pt x="196603" y="1654932"/>
                  <a:pt x="307199" y="1316957"/>
                  <a:pt x="307199" y="953151"/>
                </a:cubicBezTo>
                <a:cubicBezTo>
                  <a:pt x="307199" y="649979"/>
                  <a:pt x="230396" y="364746"/>
                  <a:pt x="95186" y="115846"/>
                </a:cubicBezTo>
                <a:lnTo>
                  <a:pt x="24808" y="0"/>
                </a:lnTo>
                <a:close/>
              </a:path>
            </a:pathLst>
          </a:custGeom>
          <a:solidFill>
            <a:srgbClr val="D9F6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2" name="Graphic 31">
            <a:extLst>
              <a:ext uri="{FF2B5EF4-FFF2-40B4-BE49-F238E27FC236}">
                <a16:creationId xmlns:a16="http://schemas.microsoft.com/office/drawing/2014/main" id="{B83BBF82-57E4-4F49-84DA-B94B0933DEF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1362869" y="4193540"/>
            <a:ext cx="357743" cy="357743"/>
          </a:xfrm>
          <a:prstGeom prst="rect">
            <a:avLst/>
          </a:prstGeom>
        </p:spPr>
      </p:pic>
      <p:sp>
        <p:nvSpPr>
          <p:cNvPr id="30" name="TextBox 29">
            <a:extLst>
              <a:ext uri="{FF2B5EF4-FFF2-40B4-BE49-F238E27FC236}">
                <a16:creationId xmlns:a16="http://schemas.microsoft.com/office/drawing/2014/main" id="{8464693E-582E-4235-8F6B-50396891AF67}"/>
              </a:ext>
            </a:extLst>
          </p:cNvPr>
          <p:cNvSpPr txBox="1"/>
          <p:nvPr/>
        </p:nvSpPr>
        <p:spPr bwMode="gray">
          <a:xfrm>
            <a:off x="2214153" y="4226549"/>
            <a:ext cx="8050026" cy="1231106"/>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2677"/>
                </a:solidFill>
                <a:effectLst/>
                <a:uLnTx/>
                <a:uFillTx/>
                <a:latin typeface="Arial" panose="020B0604020202020204"/>
                <a:ea typeface="+mn-ea"/>
                <a:cs typeface="+mn-cs"/>
              </a:rPr>
              <a:t>A well-designed intervention will include provision for evaluation from the outset. Building in data collection, feedback and measurement of outcomes and impact from the start can ensure that the evaluation is integrated into the design and execution of the intervention. This positions the evaluation as an integral part of the process and delivery rather than an interference competing for tight resources.</a:t>
            </a:r>
          </a:p>
        </p:txBody>
      </p:sp>
      <p:sp>
        <p:nvSpPr>
          <p:cNvPr id="31" name="TextBox 30">
            <a:extLst>
              <a:ext uri="{FF2B5EF4-FFF2-40B4-BE49-F238E27FC236}">
                <a16:creationId xmlns:a16="http://schemas.microsoft.com/office/drawing/2014/main" id="{A7491291-3D6C-4691-A92D-EE8CA6BB4398}"/>
              </a:ext>
            </a:extLst>
          </p:cNvPr>
          <p:cNvSpPr txBox="1"/>
          <p:nvPr/>
        </p:nvSpPr>
        <p:spPr bwMode="gray">
          <a:xfrm>
            <a:off x="3948545" y="5528972"/>
            <a:ext cx="4969294" cy="400110"/>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dirty="0">
                <a:ln>
                  <a:noFill/>
                </a:ln>
                <a:solidFill>
                  <a:srgbClr val="002677"/>
                </a:solidFill>
                <a:effectLst/>
                <a:uLnTx/>
                <a:uFillTx/>
                <a:latin typeface="Arial" panose="020B0604020202020204"/>
                <a:ea typeface="+mn-ea"/>
                <a:cs typeface="+mn-cs"/>
              </a:rPr>
              <a:t>The Health Foundation</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50" b="1" i="0" u="none" strike="noStrike" kern="1200" cap="none" spc="0" normalizeH="0" baseline="0" noProof="0">
                <a:ln>
                  <a:noFill/>
                </a:ln>
                <a:solidFill>
                  <a:srgbClr val="002677"/>
                </a:solidFill>
                <a:effectLst/>
                <a:uLnTx/>
                <a:uFillTx/>
                <a:latin typeface="Arial" panose="020B0604020202020204"/>
                <a:ea typeface="+mn-ea"/>
                <a:cs typeface="+mn-cs"/>
                <a:hlinkClick r:id="rId4"/>
              </a:rPr>
              <a:t>https://www.health.org.uk/sites/default/files/EvaluationWhatToConsider.pdf</a:t>
            </a:r>
            <a:r>
              <a:rPr kumimoji="0" lang="en-US" sz="1050" b="1" i="0" u="none" strike="noStrike" kern="1200" cap="none" spc="0" normalizeH="0" baseline="0" noProof="0" dirty="0">
                <a:ln>
                  <a:noFill/>
                </a:ln>
                <a:solidFill>
                  <a:srgbClr val="002677"/>
                </a:solidFill>
                <a:effectLst/>
                <a:uLnTx/>
                <a:uFillTx/>
                <a:latin typeface="Arial" panose="020B0604020202020204"/>
                <a:ea typeface="+mn-ea"/>
                <a:cs typeface="+mn-cs"/>
              </a:rPr>
              <a:t> </a:t>
            </a:r>
            <a:r>
              <a:rPr kumimoji="0" lang="en-US" sz="1050" b="1" i="0" u="none" strike="noStrike" kern="1200" cap="none" spc="0" normalizeH="0" baseline="0" noProof="0">
                <a:ln>
                  <a:noFill/>
                </a:ln>
                <a:solidFill>
                  <a:srgbClr val="002677"/>
                </a:solidFill>
                <a:effectLst/>
                <a:uLnTx/>
                <a:uFillTx/>
                <a:latin typeface="Arial" panose="020B0604020202020204"/>
                <a:ea typeface="+mn-ea"/>
                <a:cs typeface="+mn-cs"/>
              </a:rPr>
              <a:t> </a:t>
            </a:r>
            <a:endParaRPr kumimoji="0" lang="en-US" sz="1050" b="1" i="0" u="none" strike="noStrike" kern="1200" cap="none" spc="0" normalizeH="0" baseline="0" noProof="0" dirty="0">
              <a:ln>
                <a:noFill/>
              </a:ln>
              <a:solidFill>
                <a:srgbClr val="002677"/>
              </a:solidFill>
              <a:effectLst/>
              <a:uLnTx/>
              <a:uFillTx/>
              <a:latin typeface="Arial" panose="020B0604020202020204"/>
              <a:ea typeface="+mn-ea"/>
              <a:cs typeface="+mn-cs"/>
            </a:endParaRPr>
          </a:p>
        </p:txBody>
      </p:sp>
      <p:pic>
        <p:nvPicPr>
          <p:cNvPr id="33" name="Graphic 32">
            <a:extLst>
              <a:ext uri="{FF2B5EF4-FFF2-40B4-BE49-F238E27FC236}">
                <a16:creationId xmlns:a16="http://schemas.microsoft.com/office/drawing/2014/main" id="{7BC237A0-EFAF-4F3A-AF30-14339C670AA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rot="10800000">
            <a:off x="9061003" y="5470656"/>
            <a:ext cx="357743" cy="357743"/>
          </a:xfrm>
          <a:prstGeom prst="rect">
            <a:avLst/>
          </a:prstGeom>
        </p:spPr>
      </p:pic>
      <p:sp>
        <p:nvSpPr>
          <p:cNvPr id="4" name="TextBox 3">
            <a:extLst>
              <a:ext uri="{FF2B5EF4-FFF2-40B4-BE49-F238E27FC236}">
                <a16:creationId xmlns:a16="http://schemas.microsoft.com/office/drawing/2014/main" id="{74CFFDCA-5954-D814-389B-84FA5C3EDBE2}"/>
              </a:ext>
            </a:extLst>
          </p:cNvPr>
          <p:cNvSpPr txBox="1"/>
          <p:nvPr/>
        </p:nvSpPr>
        <p:spPr bwMode="gray">
          <a:xfrm>
            <a:off x="6525556" y="1564040"/>
            <a:ext cx="4022371"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D9F6FA"/>
              </a:buClr>
              <a:buSzTx/>
              <a:buFontTx/>
              <a:buNone/>
              <a:tabLst/>
              <a:defRPr/>
            </a:pPr>
            <a:r>
              <a:rPr kumimoji="0" lang="en-US" sz="1400" b="1" i="0" u="none" strike="noStrike" kern="1200" cap="none" spc="0" normalizeH="0" baseline="0" noProof="0" dirty="0">
                <a:ln>
                  <a:noFill/>
                </a:ln>
                <a:solidFill>
                  <a:schemeClr val="accent6"/>
                </a:solidFill>
                <a:effectLst/>
                <a:uLnTx/>
                <a:uFillTx/>
                <a:latin typeface="Arial" panose="020B0604020202020204"/>
                <a:ea typeface="+mn-ea"/>
                <a:cs typeface="+mn-cs"/>
              </a:rPr>
              <a:t>Start your intervention early</a:t>
            </a:r>
          </a:p>
          <a:p>
            <a:pPr marR="0" lvl="0" algn="l" defTabSz="914400" rtl="0" eaLnBrk="1" fontAlgn="auto" latinLnBrk="0" hangingPunct="1">
              <a:lnSpc>
                <a:spcPct val="100000"/>
              </a:lnSpc>
              <a:spcBef>
                <a:spcPts val="0"/>
              </a:spcBef>
              <a:spcAft>
                <a:spcPts val="0"/>
              </a:spcAft>
              <a:buClr>
                <a:schemeClr val="tx1"/>
              </a:buClr>
              <a:buSzTx/>
              <a:tabLst/>
              <a:defRPr/>
            </a:pPr>
            <a:endPar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
                <a:schemeClr val="tx1"/>
              </a:buClr>
              <a:buSzTx/>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Integrate the evaluation plan into the project design to give your project the best chance of </a:t>
            </a:r>
            <a:r>
              <a:rPr kumimoji="0" lang="en-US" sz="1400" b="0" i="0" u="none" strike="noStrike" kern="1200" cap="none" spc="0" normalizeH="0" baseline="0" noProof="0" dirty="0" err="1">
                <a:ln>
                  <a:noFill/>
                </a:ln>
                <a:solidFill>
                  <a:srgbClr val="5A5A5A"/>
                </a:solidFill>
                <a:effectLst/>
                <a:uLnTx/>
                <a:uFillTx/>
                <a:latin typeface="Arial" panose="020B0604020202020204"/>
                <a:ea typeface="+mn-ea"/>
                <a:cs typeface="+mn-cs"/>
              </a:rPr>
              <a:t>realising</a:t>
            </a: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 its outcomes.</a:t>
            </a:r>
          </a:p>
        </p:txBody>
      </p:sp>
      <p:sp>
        <p:nvSpPr>
          <p:cNvPr id="7" name="Title 3">
            <a:extLst>
              <a:ext uri="{FF2B5EF4-FFF2-40B4-BE49-F238E27FC236}">
                <a16:creationId xmlns:a16="http://schemas.microsoft.com/office/drawing/2014/main" id="{622FD306-36D3-ED68-1B8A-82608A3DFC5E}"/>
              </a:ext>
            </a:extLst>
          </p:cNvPr>
          <p:cNvSpPr txBox="1">
            <a:spLocks noGrp="1"/>
          </p:cNvSpPr>
          <p:nvPr>
            <p:ph type="title"/>
          </p:nvPr>
        </p:nvSpPr>
        <p:spPr bwMode="gray">
          <a:xfrm>
            <a:off x="457200" y="555625"/>
            <a:ext cx="9601200" cy="304800"/>
          </a:xfrm>
          <a:prstGeom prst="rect">
            <a:avLst/>
          </a:prstGeom>
        </p:spPr>
        <p:txBody>
          <a:bodyPr/>
          <a:lstStyle>
            <a:lvl1pPr algn="l" defTabSz="914400" rtl="0" eaLnBrk="1" latinLnBrk="0" hangingPunct="1">
              <a:lnSpc>
                <a:spcPct val="90000"/>
              </a:lnSpc>
              <a:spcBef>
                <a:spcPct val="0"/>
              </a:spcBef>
              <a:buNone/>
              <a:defRPr sz="2200" b="1" kern="1200">
                <a:solidFill>
                  <a:schemeClr val="bg1"/>
                </a:solidFill>
                <a:latin typeface="+mj-lt"/>
                <a:ea typeface="+mj-ea"/>
                <a:cs typeface="+mj-cs"/>
              </a:defRPr>
            </a:lvl1pPr>
          </a:lstStyle>
          <a:p>
            <a:r>
              <a:rPr lang="en-GB" dirty="0">
                <a:solidFill>
                  <a:schemeClr val="accent6"/>
                </a:solidFill>
              </a:rPr>
              <a:t>When to start your evaluation and begin recording data</a:t>
            </a:r>
            <a:endParaRPr lang="en-US" dirty="0">
              <a:solidFill>
                <a:schemeClr val="accent6"/>
              </a:solidFill>
            </a:endParaRPr>
          </a:p>
        </p:txBody>
      </p:sp>
      <p:pic>
        <p:nvPicPr>
          <p:cNvPr id="8" name="Picture 7">
            <a:extLst>
              <a:ext uri="{FF2B5EF4-FFF2-40B4-BE49-F238E27FC236}">
                <a16:creationId xmlns:a16="http://schemas.microsoft.com/office/drawing/2014/main" id="{760C91E5-E865-91AB-8FDA-BC39696468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7996729" y="403224"/>
            <a:ext cx="609601" cy="609601"/>
          </a:xfrm>
          <a:prstGeom prst="rect">
            <a:avLst/>
          </a:prstGeom>
        </p:spPr>
      </p:pic>
      <p:grpSp>
        <p:nvGrpSpPr>
          <p:cNvPr id="9" name="Group 8">
            <a:extLst>
              <a:ext uri="{FF2B5EF4-FFF2-40B4-BE49-F238E27FC236}">
                <a16:creationId xmlns:a16="http://schemas.microsoft.com/office/drawing/2014/main" id="{C5BE02FB-D923-ADA8-D253-4BAF14EDB15D}"/>
              </a:ext>
            </a:extLst>
          </p:cNvPr>
          <p:cNvGrpSpPr/>
          <p:nvPr/>
        </p:nvGrpSpPr>
        <p:grpSpPr>
          <a:xfrm>
            <a:off x="10626838" y="346164"/>
            <a:ext cx="1104787" cy="1825448"/>
            <a:chOff x="10626839" y="510450"/>
            <a:chExt cx="1104787" cy="1825448"/>
          </a:xfrm>
        </p:grpSpPr>
        <p:pic>
          <p:nvPicPr>
            <p:cNvPr id="10" name="Picture 9">
              <a:extLst>
                <a:ext uri="{FF2B5EF4-FFF2-40B4-BE49-F238E27FC236}">
                  <a16:creationId xmlns:a16="http://schemas.microsoft.com/office/drawing/2014/main" id="{57AC7CC9-4CF9-6312-32FC-39E3C85DD30A}"/>
                </a:ext>
              </a:extLst>
            </p:cNvPr>
            <p:cNvPicPr>
              <a:picLocks noChangeAspect="1"/>
            </p:cNvPicPr>
            <p:nvPr/>
          </p:nvPicPr>
          <p:blipFill>
            <a:blip r:embed="rId6"/>
            <a:stretch>
              <a:fillRect/>
            </a:stretch>
          </p:blipFill>
          <p:spPr>
            <a:xfrm>
              <a:off x="10626839" y="510450"/>
              <a:ext cx="1104786" cy="1104786"/>
            </a:xfrm>
            <a:prstGeom prst="rect">
              <a:avLst/>
            </a:prstGeom>
          </p:spPr>
        </p:pic>
        <p:sp>
          <p:nvSpPr>
            <p:cNvPr id="11" name="TextBox 10">
              <a:extLst>
                <a:ext uri="{FF2B5EF4-FFF2-40B4-BE49-F238E27FC236}">
                  <a16:creationId xmlns:a16="http://schemas.microsoft.com/office/drawing/2014/main" id="{B3E293C1-B59B-30F5-87C6-05EF6B5084B4}"/>
                </a:ext>
              </a:extLst>
            </p:cNvPr>
            <p:cNvSpPr txBox="1"/>
            <p:nvPr/>
          </p:nvSpPr>
          <p:spPr bwMode="gray">
            <a:xfrm>
              <a:off x="10626839" y="1920400"/>
              <a:ext cx="1104787" cy="415498"/>
            </a:xfrm>
            <a:prstGeom prst="rect">
              <a:avLst/>
            </a:prstGeom>
            <a:noFill/>
          </p:spPr>
          <p:txBody>
            <a:bodyPr vert="horz"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900" b="0" i="1" u="none" strike="noStrike" kern="0" cap="none" spc="0" normalizeH="0" baseline="0" noProof="0" dirty="0">
                  <a:ln>
                    <a:noFill/>
                  </a:ln>
                  <a:solidFill>
                    <a:srgbClr val="5A5A5A"/>
                  </a:solidFill>
                  <a:effectLst/>
                  <a:uLnTx/>
                  <a:uFillTx/>
                </a:rPr>
                <a:t>See the ‘Start with Why’ in the </a:t>
              </a:r>
              <a:r>
                <a:rPr kumimoji="0" lang="en-US" sz="900" b="0" i="1" u="none" strike="noStrike" kern="0" cap="none" spc="0" normalizeH="0" baseline="0" noProof="0" dirty="0">
                  <a:ln>
                    <a:noFill/>
                  </a:ln>
                  <a:solidFill>
                    <a:srgbClr val="5A5A5A"/>
                  </a:solidFill>
                  <a:effectLst/>
                  <a:uLnTx/>
                  <a:uFillTx/>
                  <a:hlinkClick r:id="rId7"/>
                </a:rPr>
                <a:t>Evaluation Toolkit </a:t>
              </a:r>
              <a:endParaRPr kumimoji="0" lang="en-US" sz="900" b="0" i="1" u="none" strike="noStrike" kern="0" cap="none" spc="0" normalizeH="0" baseline="0" noProof="0" dirty="0">
                <a:ln>
                  <a:noFill/>
                </a:ln>
                <a:solidFill>
                  <a:srgbClr val="5A5A5A"/>
                </a:solidFill>
                <a:effectLst/>
                <a:uLnTx/>
                <a:uFillTx/>
              </a:endParaRPr>
            </a:p>
          </p:txBody>
        </p:sp>
        <p:cxnSp>
          <p:nvCxnSpPr>
            <p:cNvPr id="17" name="Straight Arrow Connector 16">
              <a:extLst>
                <a:ext uri="{FF2B5EF4-FFF2-40B4-BE49-F238E27FC236}">
                  <a16:creationId xmlns:a16="http://schemas.microsoft.com/office/drawing/2014/main" id="{553E2BF8-0A8B-A55C-53CE-F9C75B01E557}"/>
                </a:ext>
              </a:extLst>
            </p:cNvPr>
            <p:cNvCxnSpPr>
              <a:cxnSpLocks/>
              <a:endCxn id="10" idx="2"/>
            </p:cNvCxnSpPr>
            <p:nvPr/>
          </p:nvCxnSpPr>
          <p:spPr bwMode="gray">
            <a:xfrm flipV="1">
              <a:off x="11179232" y="1615236"/>
              <a:ext cx="0" cy="232037"/>
            </a:xfrm>
            <a:prstGeom prst="straightConnector1">
              <a:avLst/>
            </a:prstGeom>
            <a:noFill/>
            <a:ln w="19050" cap="rnd" cmpd="sng" algn="ctr">
              <a:solidFill>
                <a:srgbClr val="FF612B"/>
              </a:solidFill>
              <a:prstDash val="solid"/>
              <a:round/>
              <a:headEnd w="lg" len="med"/>
              <a:tailEnd type="triangle"/>
            </a:ln>
            <a:effectLst/>
          </p:spPr>
        </p:cxnSp>
      </p:grpSp>
    </p:spTree>
    <p:extLst>
      <p:ext uri="{BB962C8B-B14F-4D97-AF65-F5344CB8AC3E}">
        <p14:creationId xmlns:p14="http://schemas.microsoft.com/office/powerpoint/2010/main" val="102665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6499-0528-498A-ABDE-B0F4B7B1A18B}"/>
              </a:ext>
            </a:extLst>
          </p:cNvPr>
          <p:cNvSpPr>
            <a:spLocks noGrp="1"/>
          </p:cNvSpPr>
          <p:nvPr>
            <p:ph type="title"/>
          </p:nvPr>
        </p:nvSpPr>
        <p:spPr/>
        <p:txBody>
          <a:bodyPr/>
          <a:lstStyle/>
          <a:p>
            <a:r>
              <a:rPr lang="en-US" dirty="0"/>
              <a:t>Recording mechanisms</a:t>
            </a:r>
          </a:p>
        </p:txBody>
      </p:sp>
      <p:grpSp>
        <p:nvGrpSpPr>
          <p:cNvPr id="3" name="Group 2">
            <a:extLst>
              <a:ext uri="{FF2B5EF4-FFF2-40B4-BE49-F238E27FC236}">
                <a16:creationId xmlns:a16="http://schemas.microsoft.com/office/drawing/2014/main" id="{60901A6E-D342-4D7B-70B4-8E0778450D5A}"/>
              </a:ext>
            </a:extLst>
          </p:cNvPr>
          <p:cNvGrpSpPr/>
          <p:nvPr/>
        </p:nvGrpSpPr>
        <p:grpSpPr>
          <a:xfrm>
            <a:off x="1354769" y="1652978"/>
            <a:ext cx="4334831" cy="4189373"/>
            <a:chOff x="4577003" y="2003960"/>
            <a:chExt cx="2926080" cy="4189373"/>
          </a:xfrm>
        </p:grpSpPr>
        <p:sp>
          <p:nvSpPr>
            <p:cNvPr id="13" name="TextBox 12">
              <a:extLst>
                <a:ext uri="{FF2B5EF4-FFF2-40B4-BE49-F238E27FC236}">
                  <a16:creationId xmlns:a16="http://schemas.microsoft.com/office/drawing/2014/main" id="{8BC6A2F5-9D4B-455E-ABFD-CD664610CB9F}"/>
                </a:ext>
              </a:extLst>
            </p:cNvPr>
            <p:cNvSpPr txBox="1"/>
            <p:nvPr/>
          </p:nvSpPr>
          <p:spPr bwMode="gray">
            <a:xfrm>
              <a:off x="4577003" y="2003960"/>
              <a:ext cx="2694654" cy="276999"/>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srgbClr val="002677"/>
                  </a:solidFill>
                  <a:effectLst/>
                  <a:uLnTx/>
                  <a:uFillTx/>
                  <a:latin typeface="Arial" panose="020B0604020202020204"/>
                  <a:ea typeface="+mn-ea"/>
                  <a:cs typeface="+mn-cs"/>
                </a:rPr>
                <a:t>Ideal</a:t>
              </a:r>
            </a:p>
          </p:txBody>
        </p:sp>
        <p:cxnSp>
          <p:nvCxnSpPr>
            <p:cNvPr id="21" name="Straight Connector 20">
              <a:extLst>
                <a:ext uri="{FF2B5EF4-FFF2-40B4-BE49-F238E27FC236}">
                  <a16:creationId xmlns:a16="http://schemas.microsoft.com/office/drawing/2014/main" id="{F6FF3890-0011-43AF-9EDA-7DAEEDEFA643}"/>
                </a:ext>
              </a:extLst>
            </p:cNvPr>
            <p:cNvCxnSpPr/>
            <p:nvPr/>
          </p:nvCxnSpPr>
          <p:spPr bwMode="gray">
            <a:xfrm>
              <a:off x="4577003" y="2382417"/>
              <a:ext cx="292608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A0C773-CAF4-47ED-A139-1299B9EF73EC}"/>
                </a:ext>
              </a:extLst>
            </p:cNvPr>
            <p:cNvSpPr txBox="1"/>
            <p:nvPr/>
          </p:nvSpPr>
          <p:spPr bwMode="gray">
            <a:xfrm>
              <a:off x="4577003" y="2684680"/>
              <a:ext cx="2926080" cy="3508653"/>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4B4D4F"/>
                  </a:solidFill>
                  <a:effectLst/>
                  <a:uLnTx/>
                  <a:uFillTx/>
                  <a:latin typeface="Arial" panose="020B0604020202020204"/>
                  <a:ea typeface="+mn-ea"/>
                  <a:cs typeface="+mn-cs"/>
                </a:rPr>
                <a:t>Wherever possible, use pre-existing clinical recording systems:</a:t>
              </a:r>
            </a:p>
            <a:p>
              <a:pPr marL="742950" lvl="1" indent="-285750">
                <a:spcBef>
                  <a:spcPts val="600"/>
                </a:spcBef>
                <a:buFont typeface="Arial" panose="020B0604020202020204" pitchFamily="34" charset="0"/>
                <a:buChar char="•"/>
              </a:pPr>
              <a:r>
                <a:rPr kumimoji="0" lang="en-US" sz="1600" i="0" u="none" strike="noStrike" kern="1200" cap="none" spc="0" normalizeH="0" baseline="0" noProof="0" dirty="0">
                  <a:ln>
                    <a:noFill/>
                  </a:ln>
                  <a:solidFill>
                    <a:srgbClr val="4B4D4F"/>
                  </a:solidFill>
                  <a:effectLst/>
                  <a:uLnTx/>
                  <a:uFillTx/>
                  <a:latin typeface="Arial" panose="020B0604020202020204"/>
                  <a:ea typeface="+mn-ea"/>
                  <a:cs typeface="+mn-cs"/>
                </a:rPr>
                <a:t>GP systems (</a:t>
              </a:r>
              <a:r>
                <a:rPr kumimoji="0" lang="en-US" sz="1600" i="0" u="none" strike="noStrike" kern="1200" cap="none" spc="0" normalizeH="0" baseline="0" noProof="0" dirty="0" err="1">
                  <a:ln>
                    <a:noFill/>
                  </a:ln>
                  <a:solidFill>
                    <a:srgbClr val="4B4D4F"/>
                  </a:solidFill>
                  <a:effectLst/>
                  <a:uLnTx/>
                  <a:uFillTx/>
                  <a:latin typeface="Arial" panose="020B0604020202020204"/>
                  <a:ea typeface="+mn-ea"/>
                  <a:cs typeface="+mn-cs"/>
                </a:rPr>
                <a:t>SystmOne</a:t>
              </a:r>
              <a:r>
                <a:rPr kumimoji="0" lang="en-US" sz="1600" i="0" u="none" strike="noStrike" kern="1200" cap="none" spc="0" normalizeH="0" baseline="0" noProof="0" dirty="0">
                  <a:ln>
                    <a:noFill/>
                  </a:ln>
                  <a:solidFill>
                    <a:srgbClr val="4B4D4F"/>
                  </a:solidFill>
                  <a:effectLst/>
                  <a:uLnTx/>
                  <a:uFillTx/>
                  <a:latin typeface="Arial" panose="020B0604020202020204"/>
                  <a:ea typeface="+mn-ea"/>
                  <a:cs typeface="+mn-cs"/>
                </a:rPr>
                <a:t>, EMIS, </a:t>
              </a:r>
              <a:r>
                <a:rPr kumimoji="0" lang="en-US" sz="1600" i="0" u="none" strike="noStrike" kern="1200" cap="none" spc="0" normalizeH="0" baseline="0" noProof="0" dirty="0" err="1">
                  <a:ln>
                    <a:noFill/>
                  </a:ln>
                  <a:solidFill>
                    <a:srgbClr val="4B4D4F"/>
                  </a:solidFill>
                  <a:effectLst/>
                  <a:uLnTx/>
                  <a:uFillTx/>
                  <a:latin typeface="Arial" panose="020B0604020202020204"/>
                  <a:ea typeface="+mn-ea"/>
                  <a:cs typeface="+mn-cs"/>
                </a:rPr>
                <a:t>etc</a:t>
              </a:r>
              <a:r>
                <a:rPr kumimoji="0" lang="en-US" sz="1600" i="0" u="none" strike="noStrike" kern="1200" cap="none" spc="0" normalizeH="0" baseline="0" noProof="0" dirty="0">
                  <a:ln>
                    <a:noFill/>
                  </a:ln>
                  <a:solidFill>
                    <a:srgbClr val="4B4D4F"/>
                  </a:solidFill>
                  <a:effectLst/>
                  <a:uLnTx/>
                  <a:uFillTx/>
                  <a:latin typeface="Arial" panose="020B0604020202020204"/>
                  <a:ea typeface="+mn-ea"/>
                  <a:cs typeface="+mn-cs"/>
                </a:rPr>
                <a:t>)</a:t>
              </a:r>
            </a:p>
            <a:p>
              <a:pPr marL="742950" lvl="1" indent="-285750">
                <a:spcBef>
                  <a:spcPts val="600"/>
                </a:spcBef>
                <a:buFont typeface="Arial" panose="020B0604020202020204" pitchFamily="34" charset="0"/>
                <a:buChar char="•"/>
              </a:pPr>
              <a:r>
                <a:rPr kumimoji="0" lang="en-US" sz="1600" i="0" u="none" strike="noStrike" kern="1200" cap="none" spc="0" normalizeH="0" baseline="0" noProof="0" dirty="0">
                  <a:ln>
                    <a:noFill/>
                  </a:ln>
                  <a:solidFill>
                    <a:srgbClr val="4B4D4F"/>
                  </a:solidFill>
                  <a:effectLst/>
                  <a:uLnTx/>
                  <a:uFillTx/>
                  <a:latin typeface="Arial" panose="020B0604020202020204"/>
                  <a:ea typeface="+mn-ea"/>
                  <a:cs typeface="+mn-cs"/>
                </a:rPr>
                <a:t>Acute systems (PAS, EPRs, anything that feeds into SUS)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4B4D4F"/>
                  </a:solidFill>
                  <a:effectLst/>
                  <a:uLnTx/>
                  <a:uFillTx/>
                  <a:latin typeface="Arial" panose="020B0604020202020204"/>
                  <a:ea typeface="+mn-ea"/>
                  <a:cs typeface="+mn-cs"/>
                </a:rPr>
                <a:t>This means that clinicians can build recording of interventions into their day-to-day work without needing to change the way they work</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4B4D4F"/>
                  </a:solidFill>
                  <a:effectLst/>
                  <a:uLnTx/>
                  <a:uFillTx/>
                  <a:latin typeface="Arial" panose="020B0604020202020204"/>
                  <a:ea typeface="+mn-ea"/>
                  <a:cs typeface="+mn-cs"/>
                </a:rPr>
                <a:t>This data will typically be available to local Business Intelligence teams at the ICB and in providers – it is a good idea to check in with them on data </a:t>
              </a:r>
              <a:r>
                <a:rPr lang="en-US" sz="1600" dirty="0">
                  <a:solidFill>
                    <a:srgbClr val="4B4D4F"/>
                  </a:solidFill>
                  <a:latin typeface="Arial" panose="020B0604020202020204"/>
                </a:rPr>
                <a:t>availability</a:t>
              </a:r>
              <a:endParaRPr kumimoji="0" lang="en-US" sz="1600" i="0" u="none" strike="noStrike" kern="1200" cap="none" spc="0" normalizeH="0" baseline="0" noProof="0" dirty="0">
                <a:ln>
                  <a:noFill/>
                </a:ln>
                <a:solidFill>
                  <a:srgbClr val="4B4D4F"/>
                </a:solidFill>
                <a:effectLst/>
                <a:uLnTx/>
                <a:uFillTx/>
                <a:latin typeface="Arial" panose="020B0604020202020204"/>
                <a:ea typeface="+mn-ea"/>
                <a:cs typeface="+mn-cs"/>
              </a:endParaRPr>
            </a:p>
          </p:txBody>
        </p:sp>
      </p:grpSp>
      <p:grpSp>
        <p:nvGrpSpPr>
          <p:cNvPr id="4" name="Group 3">
            <a:extLst>
              <a:ext uri="{FF2B5EF4-FFF2-40B4-BE49-F238E27FC236}">
                <a16:creationId xmlns:a16="http://schemas.microsoft.com/office/drawing/2014/main" id="{665B5AC0-E634-DEDF-1F75-B2C8C901F4BA}"/>
              </a:ext>
            </a:extLst>
          </p:cNvPr>
          <p:cNvGrpSpPr/>
          <p:nvPr/>
        </p:nvGrpSpPr>
        <p:grpSpPr>
          <a:xfrm>
            <a:off x="6688229" y="1652978"/>
            <a:ext cx="4334831" cy="2973655"/>
            <a:chOff x="8026899" y="2003960"/>
            <a:chExt cx="2933460" cy="2973655"/>
          </a:xfrm>
        </p:grpSpPr>
        <p:sp>
          <p:nvSpPr>
            <p:cNvPr id="14" name="TextBox 13">
              <a:extLst>
                <a:ext uri="{FF2B5EF4-FFF2-40B4-BE49-F238E27FC236}">
                  <a16:creationId xmlns:a16="http://schemas.microsoft.com/office/drawing/2014/main" id="{551FBBF0-826F-469D-94C9-798EEA4859E9}"/>
                </a:ext>
              </a:extLst>
            </p:cNvPr>
            <p:cNvSpPr txBox="1"/>
            <p:nvPr/>
          </p:nvSpPr>
          <p:spPr bwMode="gray">
            <a:xfrm>
              <a:off x="8029329" y="2003960"/>
              <a:ext cx="2692224" cy="276999"/>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1" i="0" u="none" strike="noStrike" kern="1200" cap="none" spc="0" normalizeH="0" baseline="0" noProof="0" dirty="0">
                  <a:ln>
                    <a:noFill/>
                  </a:ln>
                  <a:solidFill>
                    <a:srgbClr val="002677"/>
                  </a:solidFill>
                  <a:effectLst/>
                  <a:uLnTx/>
                  <a:uFillTx/>
                  <a:latin typeface="Arial" panose="020B0604020202020204"/>
                  <a:ea typeface="+mn-ea"/>
                  <a:cs typeface="+mn-cs"/>
                </a:rPr>
                <a:t>Alternatives</a:t>
              </a:r>
            </a:p>
          </p:txBody>
        </p:sp>
        <p:cxnSp>
          <p:nvCxnSpPr>
            <p:cNvPr id="22" name="Straight Connector 21">
              <a:extLst>
                <a:ext uri="{FF2B5EF4-FFF2-40B4-BE49-F238E27FC236}">
                  <a16:creationId xmlns:a16="http://schemas.microsoft.com/office/drawing/2014/main" id="{C1EA879D-E200-428E-AC8C-9CBBE6D3D17C}"/>
                </a:ext>
              </a:extLst>
            </p:cNvPr>
            <p:cNvCxnSpPr>
              <a:cxnSpLocks/>
            </p:cNvCxnSpPr>
            <p:nvPr/>
          </p:nvCxnSpPr>
          <p:spPr bwMode="gray">
            <a:xfrm>
              <a:off x="8026899" y="2382417"/>
              <a:ext cx="292608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EC8CA1-111B-491B-96DD-E122AB0AA912}"/>
                </a:ext>
              </a:extLst>
            </p:cNvPr>
            <p:cNvSpPr txBox="1"/>
            <p:nvPr/>
          </p:nvSpPr>
          <p:spPr bwMode="gray">
            <a:xfrm>
              <a:off x="8026899" y="2684680"/>
              <a:ext cx="2933460" cy="2292935"/>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4B4D4F"/>
                  </a:solidFill>
                  <a:effectLst/>
                  <a:uLnTx/>
                  <a:uFillTx/>
                  <a:latin typeface="Arial" panose="020B0604020202020204"/>
                  <a:ea typeface="+mn-ea"/>
                  <a:cs typeface="+mn-cs"/>
                </a:rPr>
                <a:t>Pragmatic short-term solutions like spreadsheets for clinicians to enter data. These are open to data-entry error, people not entering at all, deletion of files</a:t>
              </a:r>
              <a:r>
                <a:rPr lang="en-US" sz="1600" dirty="0">
                  <a:solidFill>
                    <a:srgbClr val="4B4D4F"/>
                  </a:solidFill>
                  <a:latin typeface="Arial" panose="020B0604020202020204"/>
                </a:rPr>
                <a:t> and </a:t>
              </a:r>
              <a:r>
                <a:rPr kumimoji="0" lang="en-US" sz="1600" i="0" u="none" strike="noStrike" kern="1200" cap="none" spc="0" normalizeH="0" baseline="0" noProof="0" dirty="0">
                  <a:ln>
                    <a:noFill/>
                  </a:ln>
                  <a:solidFill>
                    <a:srgbClr val="4B4D4F"/>
                  </a:solidFill>
                  <a:effectLst/>
                  <a:uLnTx/>
                  <a:uFillTx/>
                  <a:latin typeface="Arial" panose="020B0604020202020204"/>
                  <a:ea typeface="+mn-ea"/>
                  <a:cs typeface="+mn-cs"/>
                </a:rPr>
                <a:t>other issues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4B4D4F"/>
                  </a:solidFill>
                  <a:effectLst/>
                  <a:uLnTx/>
                  <a:uFillTx/>
                  <a:latin typeface="Arial" panose="020B0604020202020204"/>
                  <a:ea typeface="+mn-ea"/>
                  <a:cs typeface="+mn-cs"/>
                </a:rPr>
                <a:t>Procuring a new recording system. This can be expensive, time consuming, and still may not be used by clinicians if it is not part of their regular routine</a:t>
              </a:r>
            </a:p>
          </p:txBody>
        </p:sp>
      </p:grpSp>
      <p:pic>
        <p:nvPicPr>
          <p:cNvPr id="7" name="Picture 6">
            <a:extLst>
              <a:ext uri="{FF2B5EF4-FFF2-40B4-BE49-F238E27FC236}">
                <a16:creationId xmlns:a16="http://schemas.microsoft.com/office/drawing/2014/main" id="{DB630886-4168-CFF2-87C8-F4A0F37D18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3671623" y="502963"/>
            <a:ext cx="609601" cy="609601"/>
          </a:xfrm>
          <a:prstGeom prst="rect">
            <a:avLst/>
          </a:prstGeom>
        </p:spPr>
      </p:pic>
    </p:spTree>
    <p:extLst>
      <p:ext uri="{BB962C8B-B14F-4D97-AF65-F5344CB8AC3E}">
        <p14:creationId xmlns:p14="http://schemas.microsoft.com/office/powerpoint/2010/main" val="183746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450383-F494-833E-FEC2-DE5B9546A4E1}"/>
              </a:ext>
            </a:extLst>
          </p:cNvPr>
          <p:cNvSpPr>
            <a:spLocks noGrp="1"/>
          </p:cNvSpPr>
          <p:nvPr>
            <p:ph idx="1"/>
          </p:nvPr>
        </p:nvSpPr>
        <p:spPr>
          <a:xfrm>
            <a:off x="2115856" y="1616232"/>
            <a:ext cx="4052621" cy="3930085"/>
          </a:xfrm>
        </p:spPr>
        <p:txBody>
          <a:bodyPr>
            <a:normAutofit/>
          </a:bodyPr>
          <a:lstStyle/>
          <a:p>
            <a:pPr>
              <a:lnSpc>
                <a:spcPct val="250000"/>
              </a:lnSpc>
            </a:pPr>
            <a:r>
              <a:rPr lang="en-GB" sz="1600" b="1" dirty="0">
                <a:solidFill>
                  <a:schemeClr val="accent6"/>
                </a:solidFill>
              </a:rPr>
              <a:t>Date of intervention</a:t>
            </a:r>
          </a:p>
          <a:p>
            <a:pPr>
              <a:lnSpc>
                <a:spcPct val="250000"/>
              </a:lnSpc>
            </a:pPr>
            <a:r>
              <a:rPr lang="en-GB" sz="1600" b="1" dirty="0">
                <a:solidFill>
                  <a:schemeClr val="accent6"/>
                </a:solidFill>
              </a:rPr>
              <a:t>NHS number</a:t>
            </a:r>
          </a:p>
          <a:p>
            <a:pPr>
              <a:lnSpc>
                <a:spcPct val="250000"/>
              </a:lnSpc>
            </a:pPr>
            <a:r>
              <a:rPr lang="en-GB" sz="1600" b="1" dirty="0">
                <a:solidFill>
                  <a:schemeClr val="accent6"/>
                </a:solidFill>
              </a:rPr>
              <a:t>Measure/outcome</a:t>
            </a:r>
          </a:p>
          <a:p>
            <a:pPr>
              <a:lnSpc>
                <a:spcPct val="250000"/>
              </a:lnSpc>
            </a:pPr>
            <a:r>
              <a:rPr lang="en-GB" sz="1600" b="1" dirty="0">
                <a:solidFill>
                  <a:schemeClr val="accent6"/>
                </a:solidFill>
              </a:rPr>
              <a:t>Demographics flag </a:t>
            </a:r>
          </a:p>
          <a:p>
            <a:pPr>
              <a:spcBef>
                <a:spcPts val="0"/>
              </a:spcBef>
            </a:pPr>
            <a:r>
              <a:rPr lang="en-GB" sz="1200" i="1" dirty="0">
                <a:solidFill>
                  <a:schemeClr val="accent6"/>
                </a:solidFill>
              </a:rPr>
              <a:t>(e.g. age/sex/ethnicity/geography/deprivation)</a:t>
            </a:r>
            <a:endParaRPr lang="en-GB" sz="1600" i="1" dirty="0">
              <a:solidFill>
                <a:schemeClr val="accent6"/>
              </a:solidFill>
            </a:endParaRPr>
          </a:p>
          <a:p>
            <a:pPr>
              <a:lnSpc>
                <a:spcPct val="250000"/>
              </a:lnSpc>
            </a:pPr>
            <a:r>
              <a:rPr lang="en-GB" sz="1600" b="1" dirty="0">
                <a:solidFill>
                  <a:schemeClr val="accent6"/>
                </a:solidFill>
              </a:rPr>
              <a:t>Long-term conditions</a:t>
            </a:r>
          </a:p>
          <a:p>
            <a:endParaRPr lang="en-GB" dirty="0"/>
          </a:p>
          <a:p>
            <a:endParaRPr lang="en-GB" dirty="0"/>
          </a:p>
          <a:p>
            <a:endParaRPr lang="en-GB" dirty="0"/>
          </a:p>
          <a:p>
            <a:endParaRPr lang="en-US" dirty="0"/>
          </a:p>
        </p:txBody>
      </p:sp>
      <p:sp>
        <p:nvSpPr>
          <p:cNvPr id="3" name="Title 2">
            <a:extLst>
              <a:ext uri="{FF2B5EF4-FFF2-40B4-BE49-F238E27FC236}">
                <a16:creationId xmlns:a16="http://schemas.microsoft.com/office/drawing/2014/main" id="{2F39E606-382C-1DBB-EC37-1DF3A3F5DFFB}"/>
              </a:ext>
            </a:extLst>
          </p:cNvPr>
          <p:cNvSpPr>
            <a:spLocks noGrp="1"/>
          </p:cNvSpPr>
          <p:nvPr>
            <p:ph type="title"/>
          </p:nvPr>
        </p:nvSpPr>
        <p:spPr/>
        <p:txBody>
          <a:bodyPr/>
          <a:lstStyle/>
          <a:p>
            <a:r>
              <a:rPr lang="en-GB" dirty="0"/>
              <a:t>What to record</a:t>
            </a:r>
            <a:endParaRPr lang="en-US" dirty="0"/>
          </a:p>
        </p:txBody>
      </p:sp>
      <p:grpSp>
        <p:nvGrpSpPr>
          <p:cNvPr id="6" name="Group 5">
            <a:extLst>
              <a:ext uri="{FF2B5EF4-FFF2-40B4-BE49-F238E27FC236}">
                <a16:creationId xmlns:a16="http://schemas.microsoft.com/office/drawing/2014/main" id="{7AA6BC0E-214B-EE08-38B2-07E9FAFB7F62}"/>
              </a:ext>
            </a:extLst>
          </p:cNvPr>
          <p:cNvGrpSpPr/>
          <p:nvPr/>
        </p:nvGrpSpPr>
        <p:grpSpPr>
          <a:xfrm>
            <a:off x="6262255" y="1522364"/>
            <a:ext cx="5103092" cy="4239953"/>
            <a:chOff x="7292340" y="1501484"/>
            <a:chExt cx="4439285" cy="4239953"/>
          </a:xfrm>
        </p:grpSpPr>
        <p:sp>
          <p:nvSpPr>
            <p:cNvPr id="7" name="Rectangle 6">
              <a:extLst>
                <a:ext uri="{FF2B5EF4-FFF2-40B4-BE49-F238E27FC236}">
                  <a16:creationId xmlns:a16="http://schemas.microsoft.com/office/drawing/2014/main" id="{73AE09B5-6EDB-C86A-2856-39A064922628}"/>
                </a:ext>
              </a:extLst>
            </p:cNvPr>
            <p:cNvSpPr/>
            <p:nvPr/>
          </p:nvSpPr>
          <p:spPr bwMode="gray">
            <a:xfrm>
              <a:off x="7292340" y="1501484"/>
              <a:ext cx="4439285" cy="4239953"/>
            </a:xfrm>
            <a:prstGeom prst="rect">
              <a:avLst/>
            </a:prstGeom>
            <a:solidFill>
              <a:srgbClr val="D9F6FA"/>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F3DF5351-6EA3-19C0-5A79-80848F8F068F}"/>
                </a:ext>
              </a:extLst>
            </p:cNvPr>
            <p:cNvGrpSpPr/>
            <p:nvPr/>
          </p:nvGrpSpPr>
          <p:grpSpPr bwMode="gray">
            <a:xfrm>
              <a:off x="7903794" y="2138906"/>
              <a:ext cx="3216378" cy="0"/>
              <a:chOff x="7781731" y="1761671"/>
              <a:chExt cx="3216378" cy="0"/>
            </a:xfrm>
          </p:grpSpPr>
          <p:cxnSp>
            <p:nvCxnSpPr>
              <p:cNvPr id="11" name="Straight Connector 10">
                <a:extLst>
                  <a:ext uri="{FF2B5EF4-FFF2-40B4-BE49-F238E27FC236}">
                    <a16:creationId xmlns:a16="http://schemas.microsoft.com/office/drawing/2014/main" id="{700CD40A-624B-BC70-BB11-8D49EFAB825B}"/>
                  </a:ext>
                </a:extLst>
              </p:cNvPr>
              <p:cNvCxnSpPr>
                <a:cxnSpLocks/>
              </p:cNvCxnSpPr>
              <p:nvPr/>
            </p:nvCxnSpPr>
            <p:spPr bwMode="gray">
              <a:xfrm>
                <a:off x="7781731" y="1761671"/>
                <a:ext cx="1169864" cy="0"/>
              </a:xfrm>
              <a:prstGeom prst="line">
                <a:avLst/>
              </a:prstGeom>
              <a:noFill/>
              <a:ln w="19050" cap="rnd" cmpd="sng" algn="ctr">
                <a:solidFill>
                  <a:srgbClr val="FF612B"/>
                </a:solidFill>
                <a:prstDash val="solid"/>
                <a:round/>
                <a:headEnd w="lg" len="med"/>
                <a:tailEnd type="none" w="lg" len="med"/>
              </a:ln>
              <a:effectLst/>
            </p:spPr>
          </p:cxnSp>
          <p:cxnSp>
            <p:nvCxnSpPr>
              <p:cNvPr id="12" name="Straight Connector 11">
                <a:extLst>
                  <a:ext uri="{FF2B5EF4-FFF2-40B4-BE49-F238E27FC236}">
                    <a16:creationId xmlns:a16="http://schemas.microsoft.com/office/drawing/2014/main" id="{AF727F00-5E4C-6C63-431F-FBE1D7BFF8FE}"/>
                  </a:ext>
                </a:extLst>
              </p:cNvPr>
              <p:cNvCxnSpPr>
                <a:cxnSpLocks/>
              </p:cNvCxnSpPr>
              <p:nvPr/>
            </p:nvCxnSpPr>
            <p:spPr bwMode="gray">
              <a:xfrm>
                <a:off x="9828245" y="1761671"/>
                <a:ext cx="1169864" cy="0"/>
              </a:xfrm>
              <a:prstGeom prst="line">
                <a:avLst/>
              </a:prstGeom>
              <a:noFill/>
              <a:ln w="19050" cap="rnd" cmpd="sng" algn="ctr">
                <a:solidFill>
                  <a:srgbClr val="FF612B"/>
                </a:solidFill>
                <a:prstDash val="solid"/>
                <a:round/>
                <a:headEnd w="lg" len="med"/>
                <a:tailEnd type="none" w="lg" len="med"/>
              </a:ln>
              <a:effectLst/>
            </p:spPr>
          </p:cxnSp>
        </p:grpSp>
        <p:sp>
          <p:nvSpPr>
            <p:cNvPr id="9" name="TextBox 8">
              <a:extLst>
                <a:ext uri="{FF2B5EF4-FFF2-40B4-BE49-F238E27FC236}">
                  <a16:creationId xmlns:a16="http://schemas.microsoft.com/office/drawing/2014/main" id="{3320301E-9927-DA1B-731E-91385265C124}"/>
                </a:ext>
              </a:extLst>
            </p:cNvPr>
            <p:cNvSpPr txBox="1"/>
            <p:nvPr/>
          </p:nvSpPr>
          <p:spPr bwMode="gray">
            <a:xfrm>
              <a:off x="7816683" y="2606216"/>
              <a:ext cx="3511966" cy="2769989"/>
            </a:xfrm>
            <a:prstGeom prst="rect">
              <a:avLst/>
            </a:prstGeom>
            <a:noFill/>
          </p:spPr>
          <p:txBody>
            <a:bodyPr vert="horz" wrap="square" lIns="0" tIns="0" rIns="0" bIns="0" rtlCol="0">
              <a:spAutoFit/>
            </a:bodyPr>
            <a:lstStyle/>
            <a:p>
              <a:pPr marL="0" marR="0" lvl="0" indent="0" defTabSz="914400" eaLnBrk="1" fontAlgn="auto" latinLnBrk="0" hangingPunct="1">
                <a:lnSpc>
                  <a:spcPct val="100000"/>
                </a:lnSpc>
                <a:spcBef>
                  <a:spcPts val="600"/>
                </a:spcBef>
                <a:spcAft>
                  <a:spcPts val="0"/>
                </a:spcAft>
                <a:buClr>
                  <a:srgbClr val="4B4D4F"/>
                </a:buClr>
                <a:buSzTx/>
                <a:buFontTx/>
                <a:buNone/>
                <a:tabLst/>
                <a:defRPr/>
              </a:pPr>
              <a:r>
                <a:rPr kumimoji="0" lang="en-US" sz="1600" b="1" i="0" u="none" strike="noStrike" kern="0" cap="none" spc="0" normalizeH="0" baseline="0" noProof="0" dirty="0">
                  <a:ln>
                    <a:noFill/>
                  </a:ln>
                  <a:solidFill>
                    <a:srgbClr val="002677"/>
                  </a:solidFill>
                  <a:effectLst/>
                  <a:uLnTx/>
                  <a:uFillTx/>
                </a:rPr>
                <a:t>This is important to make sure that:</a:t>
              </a:r>
            </a:p>
            <a:p>
              <a:pPr marL="285750" marR="0" lvl="0" indent="-285750" defTabSz="914400" eaLnBrk="1" fontAlgn="auto" latinLnBrk="0" hangingPunct="1">
                <a:lnSpc>
                  <a:spcPct val="100000"/>
                </a:lnSpc>
                <a:spcBef>
                  <a:spcPts val="600"/>
                </a:spcBef>
                <a:spcAft>
                  <a:spcPts val="0"/>
                </a:spcAft>
                <a:buClr>
                  <a:schemeClr val="accent6"/>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2677"/>
                  </a:solidFill>
                  <a:effectLst/>
                  <a:uLnTx/>
                  <a:uFillTx/>
                </a:rPr>
                <a:t>Data is recorded to indicate the implementation of an evaluation</a:t>
              </a:r>
            </a:p>
            <a:p>
              <a:pPr marL="285750" marR="0" lvl="0" indent="-285750" defTabSz="914400" eaLnBrk="1" fontAlgn="auto" latinLnBrk="0" hangingPunct="1">
                <a:lnSpc>
                  <a:spcPct val="100000"/>
                </a:lnSpc>
                <a:spcBef>
                  <a:spcPts val="600"/>
                </a:spcBef>
                <a:spcAft>
                  <a:spcPts val="0"/>
                </a:spcAft>
                <a:buClr>
                  <a:schemeClr val="accent6"/>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2677"/>
                  </a:solidFill>
                  <a:effectLst/>
                  <a:uLnTx/>
                  <a:uFillTx/>
                </a:rPr>
                <a:t>Outcomes data is trackable over time</a:t>
              </a:r>
            </a:p>
            <a:p>
              <a:pPr marL="285750" marR="0" lvl="0" indent="-285750" defTabSz="914400" eaLnBrk="1" fontAlgn="auto" latinLnBrk="0" hangingPunct="1">
                <a:lnSpc>
                  <a:spcPct val="100000"/>
                </a:lnSpc>
                <a:spcBef>
                  <a:spcPts val="600"/>
                </a:spcBef>
                <a:spcAft>
                  <a:spcPts val="0"/>
                </a:spcAft>
                <a:buClr>
                  <a:schemeClr val="accent6"/>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2677"/>
                  </a:solidFill>
                  <a:effectLst/>
                  <a:uLnTx/>
                  <a:uFillTx/>
                </a:rPr>
                <a:t>Improvements in health can be linked or attributed to the intervention</a:t>
              </a:r>
            </a:p>
            <a:p>
              <a:pPr marL="285750" marR="0" lvl="0" indent="-285750" defTabSz="914400" eaLnBrk="1" fontAlgn="auto" latinLnBrk="0" hangingPunct="1">
                <a:lnSpc>
                  <a:spcPct val="100000"/>
                </a:lnSpc>
                <a:spcBef>
                  <a:spcPts val="600"/>
                </a:spcBef>
                <a:spcAft>
                  <a:spcPts val="0"/>
                </a:spcAft>
                <a:buClr>
                  <a:schemeClr val="accent6"/>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2677"/>
                  </a:solidFill>
                  <a:effectLst/>
                  <a:uLnTx/>
                  <a:uFillTx/>
                </a:rPr>
                <a:t>As much information as possible is available about the intervention you have designed that will inform decisions about its future</a:t>
              </a:r>
            </a:p>
          </p:txBody>
        </p:sp>
      </p:grpSp>
      <p:pic>
        <p:nvPicPr>
          <p:cNvPr id="13" name="Picture 12">
            <a:extLst>
              <a:ext uri="{FF2B5EF4-FFF2-40B4-BE49-F238E27FC236}">
                <a16:creationId xmlns:a16="http://schemas.microsoft.com/office/drawing/2014/main" id="{6BB8F8B7-C650-3720-405A-8A261EBF0C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8509000" y="1917607"/>
            <a:ext cx="609601" cy="609601"/>
          </a:xfrm>
          <a:prstGeom prst="rect">
            <a:avLst/>
          </a:prstGeom>
        </p:spPr>
      </p:pic>
      <p:grpSp>
        <p:nvGrpSpPr>
          <p:cNvPr id="14" name="Group 13">
            <a:extLst>
              <a:ext uri="{FF2B5EF4-FFF2-40B4-BE49-F238E27FC236}">
                <a16:creationId xmlns:a16="http://schemas.microsoft.com/office/drawing/2014/main" id="{4B2144C0-18DC-A852-8D7D-A6D2853803A4}"/>
              </a:ext>
            </a:extLst>
          </p:cNvPr>
          <p:cNvGrpSpPr/>
          <p:nvPr/>
        </p:nvGrpSpPr>
        <p:grpSpPr>
          <a:xfrm>
            <a:off x="1412973" y="1810911"/>
            <a:ext cx="491635" cy="3365489"/>
            <a:chOff x="495808" y="1763197"/>
            <a:chExt cx="491635" cy="3365489"/>
          </a:xfrm>
        </p:grpSpPr>
        <p:pic>
          <p:nvPicPr>
            <p:cNvPr id="15" name="Picture 14">
              <a:extLst>
                <a:ext uri="{FF2B5EF4-FFF2-40B4-BE49-F238E27FC236}">
                  <a16:creationId xmlns:a16="http://schemas.microsoft.com/office/drawing/2014/main" id="{C5D75433-7CBB-748F-CEF0-E6105E277F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526880" y="1763197"/>
              <a:ext cx="460563" cy="460563"/>
            </a:xfrm>
            <a:prstGeom prst="rect">
              <a:avLst/>
            </a:prstGeom>
          </p:spPr>
        </p:pic>
        <p:pic>
          <p:nvPicPr>
            <p:cNvPr id="16" name="Picture 15">
              <a:extLst>
                <a:ext uri="{FF2B5EF4-FFF2-40B4-BE49-F238E27FC236}">
                  <a16:creationId xmlns:a16="http://schemas.microsoft.com/office/drawing/2014/main" id="{CF3BD798-92F3-F492-49F9-E09384FE4D4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526880" y="2443220"/>
              <a:ext cx="460563" cy="460563"/>
            </a:xfrm>
            <a:prstGeom prst="rect">
              <a:avLst/>
            </a:prstGeom>
          </p:spPr>
        </p:pic>
        <p:pic>
          <p:nvPicPr>
            <p:cNvPr id="17" name="Picture 16">
              <a:extLst>
                <a:ext uri="{FF2B5EF4-FFF2-40B4-BE49-F238E27FC236}">
                  <a16:creationId xmlns:a16="http://schemas.microsoft.com/office/drawing/2014/main" id="{3E0322CA-5046-1F95-2629-A3CCBA1F3B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508609" y="3134064"/>
              <a:ext cx="460563" cy="460563"/>
            </a:xfrm>
            <a:prstGeom prst="rect">
              <a:avLst/>
            </a:prstGeom>
          </p:spPr>
        </p:pic>
        <p:pic>
          <p:nvPicPr>
            <p:cNvPr id="18" name="Picture 17">
              <a:extLst>
                <a:ext uri="{FF2B5EF4-FFF2-40B4-BE49-F238E27FC236}">
                  <a16:creationId xmlns:a16="http://schemas.microsoft.com/office/drawing/2014/main" id="{AA7CD259-672F-B2E8-E92B-262D09CAF4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495809" y="3811024"/>
              <a:ext cx="460563" cy="460563"/>
            </a:xfrm>
            <a:prstGeom prst="rect">
              <a:avLst/>
            </a:prstGeom>
          </p:spPr>
        </p:pic>
        <p:pic>
          <p:nvPicPr>
            <p:cNvPr id="19" name="Picture 18">
              <a:extLst>
                <a:ext uri="{FF2B5EF4-FFF2-40B4-BE49-F238E27FC236}">
                  <a16:creationId xmlns:a16="http://schemas.microsoft.com/office/drawing/2014/main" id="{6AF3BB56-85E2-A649-C182-8119520F76C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495808" y="4668123"/>
              <a:ext cx="460563" cy="460563"/>
            </a:xfrm>
            <a:prstGeom prst="rect">
              <a:avLst/>
            </a:prstGeom>
          </p:spPr>
        </p:pic>
      </p:grpSp>
    </p:spTree>
    <p:extLst>
      <p:ext uri="{BB962C8B-B14F-4D97-AF65-F5344CB8AC3E}">
        <p14:creationId xmlns:p14="http://schemas.microsoft.com/office/powerpoint/2010/main" val="178708857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2C09511-C7E2-B150-E02F-12785F94ECBC}"/>
              </a:ext>
            </a:extLst>
          </p:cNvPr>
          <p:cNvSpPr>
            <a:spLocks noGrp="1"/>
          </p:cNvSpPr>
          <p:nvPr>
            <p:ph type="title"/>
          </p:nvPr>
        </p:nvSpPr>
        <p:spPr>
          <a:xfrm>
            <a:off x="457200" y="713155"/>
            <a:ext cx="9601200" cy="609398"/>
          </a:xfrm>
        </p:spPr>
        <p:txBody>
          <a:bodyPr/>
          <a:lstStyle/>
          <a:p>
            <a:r>
              <a:rPr lang="en-US" dirty="0"/>
              <a:t>Discussion: recording data</a:t>
            </a:r>
            <a:br>
              <a:rPr lang="en-US" dirty="0"/>
            </a:br>
            <a:endParaRPr lang="en-US" dirty="0"/>
          </a:p>
        </p:txBody>
      </p:sp>
      <p:sp>
        <p:nvSpPr>
          <p:cNvPr id="3" name="Text Placeholder 5">
            <a:extLst>
              <a:ext uri="{FF2B5EF4-FFF2-40B4-BE49-F238E27FC236}">
                <a16:creationId xmlns:a16="http://schemas.microsoft.com/office/drawing/2014/main" id="{53C51CEB-684E-69BF-F6F4-E0BF28DF02BB}"/>
              </a:ext>
            </a:extLst>
          </p:cNvPr>
          <p:cNvSpPr txBox="1">
            <a:spLocks/>
          </p:cNvSpPr>
          <p:nvPr/>
        </p:nvSpPr>
        <p:spPr>
          <a:xfrm>
            <a:off x="5391785" y="27527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300"/>
              </a:spcBef>
              <a:spcAft>
                <a:spcPts val="300"/>
              </a:spcAft>
              <a:buClr>
                <a:srgbClr val="FF612B"/>
              </a:buClr>
              <a:buSzTx/>
              <a:buFont typeface="Arial"/>
              <a:buNone/>
              <a:tabLst/>
              <a:defRPr/>
            </a:pPr>
            <a:endParaRPr kumimoji="0" lang="en-GB" sz="1800" b="0" i="0"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BA8EC12-03D7-BB13-699F-E4CB723FF0AC}"/>
              </a:ext>
            </a:extLst>
          </p:cNvPr>
          <p:cNvSpPr txBox="1"/>
          <p:nvPr/>
        </p:nvSpPr>
        <p:spPr>
          <a:xfrm>
            <a:off x="5383530" y="2037225"/>
            <a:ext cx="4521200" cy="707886"/>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Please raise your Teams hand and use the teams chat to discuss:</a:t>
            </a:r>
          </a:p>
        </p:txBody>
      </p:sp>
      <p:pic>
        <p:nvPicPr>
          <p:cNvPr id="4" name="Picture 3">
            <a:extLst>
              <a:ext uri="{FF2B5EF4-FFF2-40B4-BE49-F238E27FC236}">
                <a16:creationId xmlns:a16="http://schemas.microsoft.com/office/drawing/2014/main" id="{FBF37BE3-8F8A-3B5A-1DDB-78BE09C01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612340" y="1631059"/>
            <a:ext cx="3153624" cy="3153624"/>
          </a:xfrm>
          <a:prstGeom prst="rect">
            <a:avLst/>
          </a:prstGeom>
        </p:spPr>
      </p:pic>
      <p:sp>
        <p:nvSpPr>
          <p:cNvPr id="2" name="Text Placeholder 5">
            <a:extLst>
              <a:ext uri="{FF2B5EF4-FFF2-40B4-BE49-F238E27FC236}">
                <a16:creationId xmlns:a16="http://schemas.microsoft.com/office/drawing/2014/main" id="{2E8FEC32-E44D-7503-EC0A-3A36FE339557}"/>
              </a:ext>
            </a:extLst>
          </p:cNvPr>
          <p:cNvSpPr txBox="1">
            <a:spLocks/>
          </p:cNvSpPr>
          <p:nvPr/>
        </p:nvSpPr>
        <p:spPr>
          <a:xfrm>
            <a:off x="5544185" y="29051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r>
              <a:rPr lang="en-US" sz="1800" b="0">
                <a:solidFill>
                  <a:srgbClr val="002677"/>
                </a:solidFill>
                <a:latin typeface="Arial" panose="020B0604020202020204"/>
              </a:rPr>
              <a:t>Do you currently record data on intervention participants?</a:t>
            </a:r>
          </a:p>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r>
              <a:rPr kumimoji="0" lang="en-US" sz="1800" b="0" i="0" u="none" strike="noStrike" kern="1200" cap="none" spc="0" normalizeH="0" baseline="0" noProof="0">
                <a:ln>
                  <a:noFill/>
                </a:ln>
                <a:solidFill>
                  <a:srgbClr val="002677"/>
                </a:solidFill>
                <a:effectLst/>
                <a:uLnTx/>
                <a:uFillTx/>
                <a:latin typeface="Arial" panose="020B0604020202020204"/>
                <a:ea typeface="+mn-ea"/>
                <a:cs typeface="+mn-cs"/>
              </a:rPr>
              <a:t>Where is this data recorded?</a:t>
            </a:r>
            <a:endParaRPr lang="en-US" sz="1800" b="0">
              <a:solidFill>
                <a:srgbClr val="002677"/>
              </a:solidFill>
              <a:latin typeface="Arial" panose="020B0604020202020204"/>
            </a:endParaRPr>
          </a:p>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r>
              <a:rPr kumimoji="0" lang="en-US" sz="1800" b="0" i="0" u="none" strike="noStrike" kern="1200" cap="none" spc="0" normalizeH="0" baseline="0" noProof="0">
                <a:ln>
                  <a:noFill/>
                </a:ln>
                <a:solidFill>
                  <a:srgbClr val="002677"/>
                </a:solidFill>
                <a:effectLst/>
                <a:uLnTx/>
                <a:uFillTx/>
                <a:latin typeface="Arial" panose="020B0604020202020204"/>
                <a:ea typeface="+mn-ea"/>
                <a:cs typeface="+mn-cs"/>
              </a:rPr>
              <a:t>What types of data do you record?</a:t>
            </a:r>
          </a:p>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endParaRPr kumimoji="0" lang="en-US" sz="1800" b="0" i="0" u="none" strike="noStrike" kern="1200" cap="none" spc="0" normalizeH="0" baseline="0" noProof="0">
              <a:ln>
                <a:noFill/>
              </a:ln>
              <a:solidFill>
                <a:srgbClr val="002677"/>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3864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795DEA-A1B4-7EA3-B4D8-7E3B1520C12A}"/>
              </a:ext>
            </a:extLst>
          </p:cNvPr>
          <p:cNvSpPr>
            <a:spLocks noGrp="1"/>
          </p:cNvSpPr>
          <p:nvPr>
            <p:ph type="title"/>
          </p:nvPr>
        </p:nvSpPr>
        <p:spPr/>
        <p:txBody>
          <a:bodyPr/>
          <a:lstStyle/>
          <a:p>
            <a:r>
              <a:rPr lang="en-GB" sz="6000" dirty="0"/>
              <a:t>Turning concepts into real, measurable outcome metrics</a:t>
            </a:r>
            <a:endParaRPr lang="en-US" dirty="0"/>
          </a:p>
        </p:txBody>
      </p:sp>
    </p:spTree>
    <p:extLst>
      <p:ext uri="{BB962C8B-B14F-4D97-AF65-F5344CB8AC3E}">
        <p14:creationId xmlns:p14="http://schemas.microsoft.com/office/powerpoint/2010/main" val="37410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0B5639-2CE7-556F-BECF-A91C51E587BF}"/>
              </a:ext>
            </a:extLst>
          </p:cNvPr>
          <p:cNvSpPr/>
          <p:nvPr/>
        </p:nvSpPr>
        <p:spPr bwMode="gray">
          <a:xfrm>
            <a:off x="133165" y="381741"/>
            <a:ext cx="11904955" cy="6424998"/>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 name="Slide Number Placeholder 2"/>
          <p:cNvSpPr>
            <a:spLocks noGrp="1"/>
          </p:cNvSpPr>
          <p:nvPr>
            <p:ph type="sldNum" sz="quarter" idx="10"/>
          </p:nvPr>
        </p:nvSpPr>
        <p:spPr/>
        <p:txBody>
          <a:bodyPr/>
          <a:lstStyle/>
          <a:p>
            <a:pPr defTabSz="457200"/>
            <a:fld id="{61E112CC-F5C7-5E43-8EAA-F554FEB5E453}" type="slidenum">
              <a:rPr lang="en-US">
                <a:solidFill>
                  <a:srgbClr val="005EB8"/>
                </a:solidFill>
              </a:rPr>
              <a:pPr defTabSz="457200"/>
              <a:t>16</a:t>
            </a:fld>
            <a:endParaRPr lang="en-US">
              <a:solidFill>
                <a:srgbClr val="005EB8"/>
              </a:solidFill>
            </a:endParaRPr>
          </a:p>
        </p:txBody>
      </p:sp>
      <p:sp>
        <p:nvSpPr>
          <p:cNvPr id="37" name="Title 1">
            <a:extLst>
              <a:ext uri="{FF2B5EF4-FFF2-40B4-BE49-F238E27FC236}">
                <a16:creationId xmlns:a16="http://schemas.microsoft.com/office/drawing/2014/main" id="{D80C71B3-A06C-010F-B7BD-76DE23B99EF4}"/>
              </a:ext>
            </a:extLst>
          </p:cNvPr>
          <p:cNvSpPr txBox="1">
            <a:spLocks/>
          </p:cNvSpPr>
          <p:nvPr/>
        </p:nvSpPr>
        <p:spPr bwMode="gray">
          <a:xfrm>
            <a:off x="457200" y="555608"/>
            <a:ext cx="11457298" cy="3046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a:ln>
                  <a:noFill/>
                </a:ln>
                <a:solidFill>
                  <a:srgbClr val="002677"/>
                </a:solidFill>
                <a:effectLst/>
                <a:uLnTx/>
                <a:uFillTx/>
                <a:latin typeface="Arial" panose="020B0604020202020204"/>
                <a:ea typeface="+mj-ea"/>
                <a:cs typeface="+mj-cs"/>
              </a:rPr>
              <a:t>Logic model framework for evaluation</a:t>
            </a:r>
          </a:p>
        </p:txBody>
      </p:sp>
      <p:sp>
        <p:nvSpPr>
          <p:cNvPr id="38" name="TextBox 37">
            <a:extLst>
              <a:ext uri="{FF2B5EF4-FFF2-40B4-BE49-F238E27FC236}">
                <a16:creationId xmlns:a16="http://schemas.microsoft.com/office/drawing/2014/main" id="{00282643-79D9-61BA-19A7-EE65DBDFF695}"/>
              </a:ext>
            </a:extLst>
          </p:cNvPr>
          <p:cNvSpPr txBox="1"/>
          <p:nvPr/>
        </p:nvSpPr>
        <p:spPr>
          <a:xfrm>
            <a:off x="394729" y="1266803"/>
            <a:ext cx="8512612" cy="7848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srgbClr val="4B4D4F"/>
                </a:solidFill>
                <a:effectLst/>
                <a:uLnTx/>
                <a:uFillTx/>
              </a:rPr>
              <a:t>Directions: </a:t>
            </a:r>
            <a:r>
              <a:rPr kumimoji="0" lang="en-GB" sz="1000" b="0" i="0" u="none" strike="noStrike" kern="0" cap="none" spc="0" normalizeH="0" baseline="0" noProof="0">
                <a:ln>
                  <a:noFill/>
                </a:ln>
                <a:solidFill>
                  <a:srgbClr val="4B4D4F"/>
                </a:solidFill>
                <a:effectLst/>
                <a:uLnTx/>
                <a:uFillTx/>
              </a:rPr>
              <a:t>Start with the problem statement (1), then agree the goal/aim as the long-term outcomes (2), work backwards to populate the model (3), work forwards using an ‘if-then’ logic to test the model (4). Gap-analysis. Iterative development. Review and update as necessary.</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srgbClr val="4B4D4F"/>
                </a:solidFill>
                <a:effectLst/>
                <a:uLnTx/>
                <a:uFillTx/>
              </a:rPr>
              <a:t>Considerations</a:t>
            </a:r>
            <a:r>
              <a:rPr kumimoji="0" lang="en-GB" sz="1000" b="0" i="0" u="none" strike="noStrike" kern="0" cap="none" spc="0" normalizeH="0" baseline="0" noProof="0">
                <a:ln>
                  <a:noFill/>
                </a:ln>
                <a:solidFill>
                  <a:srgbClr val="4B4D4F"/>
                </a:solidFill>
                <a:effectLst/>
                <a:uLnTx/>
                <a:uFillTx/>
              </a:rPr>
              <a:t>: Common understanding and agreement on (1&amp;2), define outcome timescales, multiple stakeholders perspectives on (1-4), SMART, success/failure and intended/unintended consequences.</a:t>
            </a:r>
          </a:p>
        </p:txBody>
      </p:sp>
      <p:sp>
        <p:nvSpPr>
          <p:cNvPr id="40" name="Rectangle 39">
            <a:extLst>
              <a:ext uri="{FF2B5EF4-FFF2-40B4-BE49-F238E27FC236}">
                <a16:creationId xmlns:a16="http://schemas.microsoft.com/office/drawing/2014/main" id="{7B4DA154-55D9-C469-372F-4C914EDE1C19}"/>
              </a:ext>
            </a:extLst>
          </p:cNvPr>
          <p:cNvSpPr/>
          <p:nvPr/>
        </p:nvSpPr>
        <p:spPr>
          <a:xfrm>
            <a:off x="457198" y="2256505"/>
            <a:ext cx="11424194" cy="459608"/>
          </a:xfrm>
          <a:prstGeom prst="rect">
            <a:avLst/>
          </a:prstGeom>
          <a:solidFill>
            <a:srgbClr val="FCF9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Rationale for intervention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This is the justification for the programme/intervention. For example, what is the nature and scale of the problem being addressed? What will happen if nothing is done? </a:t>
            </a:r>
          </a:p>
        </p:txBody>
      </p:sp>
      <p:sp>
        <p:nvSpPr>
          <p:cNvPr id="41" name="Rectangle 40">
            <a:extLst>
              <a:ext uri="{FF2B5EF4-FFF2-40B4-BE49-F238E27FC236}">
                <a16:creationId xmlns:a16="http://schemas.microsoft.com/office/drawing/2014/main" id="{AA4390BF-F3D5-4973-9278-6776341CC279}"/>
              </a:ext>
            </a:extLst>
          </p:cNvPr>
          <p:cNvSpPr/>
          <p:nvPr/>
        </p:nvSpPr>
        <p:spPr>
          <a:xfrm>
            <a:off x="7058731" y="2777816"/>
            <a:ext cx="4822662" cy="260671"/>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Outcomes – Impact</a:t>
            </a:r>
          </a:p>
        </p:txBody>
      </p:sp>
      <p:sp>
        <p:nvSpPr>
          <p:cNvPr id="43" name="Rectangle 42">
            <a:extLst>
              <a:ext uri="{FF2B5EF4-FFF2-40B4-BE49-F238E27FC236}">
                <a16:creationId xmlns:a16="http://schemas.microsoft.com/office/drawing/2014/main" id="{3F46BE86-580F-297A-9DDB-71037E2D7524}"/>
              </a:ext>
            </a:extLst>
          </p:cNvPr>
          <p:cNvSpPr/>
          <p:nvPr/>
        </p:nvSpPr>
        <p:spPr>
          <a:xfrm>
            <a:off x="457197" y="2786309"/>
            <a:ext cx="1515921" cy="252178"/>
          </a:xfrm>
          <a:prstGeom prst="rect">
            <a:avLst/>
          </a:prstGeom>
          <a:solidFill>
            <a:srgbClr val="D9F6FA"/>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       </a:t>
            </a: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cxnSp>
        <p:nvCxnSpPr>
          <p:cNvPr id="44" name="Straight Arrow Connector 43">
            <a:extLst>
              <a:ext uri="{FF2B5EF4-FFF2-40B4-BE49-F238E27FC236}">
                <a16:creationId xmlns:a16="http://schemas.microsoft.com/office/drawing/2014/main" id="{358C3F36-42F0-ACD1-4948-C018C7DC2A27}"/>
              </a:ext>
            </a:extLst>
          </p:cNvPr>
          <p:cNvCxnSpPr/>
          <p:nvPr/>
        </p:nvCxnSpPr>
        <p:spPr bwMode="gray">
          <a:xfrm>
            <a:off x="802888" y="2502418"/>
            <a:ext cx="0" cy="307628"/>
          </a:xfrm>
          <a:prstGeom prst="straightConnector1">
            <a:avLst/>
          </a:prstGeom>
          <a:noFill/>
          <a:ln w="38100" cap="rnd" cmpd="sng" algn="ctr">
            <a:solidFill>
              <a:srgbClr val="FF612B"/>
            </a:solidFill>
            <a:prstDash val="solid"/>
            <a:round/>
            <a:headEnd type="none" w="med" len="med"/>
            <a:tailEnd type="arrow" w="med" len="med"/>
          </a:ln>
          <a:effectLst/>
        </p:spPr>
      </p:cxnSp>
      <p:cxnSp>
        <p:nvCxnSpPr>
          <p:cNvPr id="45" name="Straight Arrow Connector 44">
            <a:extLst>
              <a:ext uri="{FF2B5EF4-FFF2-40B4-BE49-F238E27FC236}">
                <a16:creationId xmlns:a16="http://schemas.microsoft.com/office/drawing/2014/main" id="{62494052-4D2E-8B86-CC8C-AE4E7C3AC623}"/>
              </a:ext>
            </a:extLst>
          </p:cNvPr>
          <p:cNvCxnSpPr>
            <a:cxnSpLocks/>
          </p:cNvCxnSpPr>
          <p:nvPr/>
        </p:nvCxnSpPr>
        <p:spPr bwMode="gray">
          <a:xfrm rot="10800000">
            <a:off x="11579087" y="2518020"/>
            <a:ext cx="0" cy="307628"/>
          </a:xfrm>
          <a:prstGeom prst="straightConnector1">
            <a:avLst/>
          </a:prstGeom>
          <a:noFill/>
          <a:ln w="38100" cap="rnd" cmpd="sng" algn="ctr">
            <a:solidFill>
              <a:srgbClr val="FF612B"/>
            </a:solidFill>
            <a:prstDash val="solid"/>
            <a:round/>
            <a:headEnd type="none" w="med" len="med"/>
            <a:tailEnd type="arrow" w="med" len="med"/>
          </a:ln>
          <a:effectLst/>
        </p:spPr>
      </p:cxnSp>
      <p:sp>
        <p:nvSpPr>
          <p:cNvPr id="46" name="Rectangle 45">
            <a:extLst>
              <a:ext uri="{FF2B5EF4-FFF2-40B4-BE49-F238E27FC236}">
                <a16:creationId xmlns:a16="http://schemas.microsoft.com/office/drawing/2014/main" id="{4BF9F26A-8640-7882-628B-991351817EA7}"/>
              </a:ext>
            </a:extLst>
          </p:cNvPr>
          <p:cNvSpPr/>
          <p:nvPr/>
        </p:nvSpPr>
        <p:spPr>
          <a:xfrm>
            <a:off x="2108293" y="2784362"/>
            <a:ext cx="4820382" cy="260670"/>
          </a:xfrm>
          <a:prstGeom prst="rect">
            <a:avLst/>
          </a:prstGeom>
          <a:solidFill>
            <a:srgbClr val="D9F6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47" name="Rectangle 46">
            <a:extLst>
              <a:ext uri="{FF2B5EF4-FFF2-40B4-BE49-F238E27FC236}">
                <a16:creationId xmlns:a16="http://schemas.microsoft.com/office/drawing/2014/main" id="{F22CDF2F-6FE4-2868-5FF8-2C0C2B86D167}"/>
              </a:ext>
            </a:extLst>
          </p:cNvPr>
          <p:cNvSpPr/>
          <p:nvPr/>
        </p:nvSpPr>
        <p:spPr bwMode="gray">
          <a:xfrm>
            <a:off x="457197"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Inputs</a:t>
            </a:r>
          </a:p>
        </p:txBody>
      </p:sp>
      <p:sp>
        <p:nvSpPr>
          <p:cNvPr id="48" name="Rectangle 47">
            <a:extLst>
              <a:ext uri="{FF2B5EF4-FFF2-40B4-BE49-F238E27FC236}">
                <a16:creationId xmlns:a16="http://schemas.microsoft.com/office/drawing/2014/main" id="{C2913B40-9074-B20A-62E0-9A208383792D}"/>
              </a:ext>
            </a:extLst>
          </p:cNvPr>
          <p:cNvSpPr/>
          <p:nvPr/>
        </p:nvSpPr>
        <p:spPr bwMode="gray">
          <a:xfrm>
            <a:off x="2108292"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Participants</a:t>
            </a:r>
            <a:endParaRPr kumimoji="0" lang="en-US" sz="1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76ED2296-69D9-4962-203F-87F43C7D54B2}"/>
              </a:ext>
            </a:extLst>
          </p:cNvPr>
          <p:cNvSpPr/>
          <p:nvPr/>
        </p:nvSpPr>
        <p:spPr bwMode="gray">
          <a:xfrm>
            <a:off x="3759387"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Activities</a:t>
            </a:r>
          </a:p>
        </p:txBody>
      </p:sp>
      <p:sp>
        <p:nvSpPr>
          <p:cNvPr id="50" name="Rectangle 49">
            <a:extLst>
              <a:ext uri="{FF2B5EF4-FFF2-40B4-BE49-F238E27FC236}">
                <a16:creationId xmlns:a16="http://schemas.microsoft.com/office/drawing/2014/main" id="{C8152BBE-B5E9-025F-D31E-DA133B1D6330}"/>
              </a:ext>
            </a:extLst>
          </p:cNvPr>
          <p:cNvSpPr/>
          <p:nvPr/>
        </p:nvSpPr>
        <p:spPr bwMode="gray">
          <a:xfrm>
            <a:off x="5412757"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Outputs</a:t>
            </a:r>
          </a:p>
        </p:txBody>
      </p:sp>
      <p:sp>
        <p:nvSpPr>
          <p:cNvPr id="51" name="Rectangle 50">
            <a:extLst>
              <a:ext uri="{FF2B5EF4-FFF2-40B4-BE49-F238E27FC236}">
                <a16:creationId xmlns:a16="http://schemas.microsoft.com/office/drawing/2014/main" id="{2A540061-7086-015F-670E-F2FFA4D58CBE}"/>
              </a:ext>
            </a:extLst>
          </p:cNvPr>
          <p:cNvSpPr/>
          <p:nvPr/>
        </p:nvSpPr>
        <p:spPr bwMode="gray">
          <a:xfrm>
            <a:off x="7058731"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Short-term</a:t>
            </a:r>
          </a:p>
        </p:txBody>
      </p:sp>
      <p:sp>
        <p:nvSpPr>
          <p:cNvPr id="52" name="Rectangle 51">
            <a:extLst>
              <a:ext uri="{FF2B5EF4-FFF2-40B4-BE49-F238E27FC236}">
                <a16:creationId xmlns:a16="http://schemas.microsoft.com/office/drawing/2014/main" id="{C9BF5AE9-B789-3F61-ED79-CAD086E1D259}"/>
              </a:ext>
            </a:extLst>
          </p:cNvPr>
          <p:cNvSpPr/>
          <p:nvPr/>
        </p:nvSpPr>
        <p:spPr bwMode="gray">
          <a:xfrm>
            <a:off x="8712101" y="3038487"/>
            <a:ext cx="1515921" cy="3090170"/>
          </a:xfrm>
          <a:prstGeom prst="rect">
            <a:avLst/>
          </a:prstGeom>
          <a:solidFill>
            <a:srgbClr val="FFFFFF">
              <a:lumMod val="9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Medium-term</a:t>
            </a:r>
          </a:p>
        </p:txBody>
      </p:sp>
      <p:sp>
        <p:nvSpPr>
          <p:cNvPr id="53" name="Rectangle 52">
            <a:extLst>
              <a:ext uri="{FF2B5EF4-FFF2-40B4-BE49-F238E27FC236}">
                <a16:creationId xmlns:a16="http://schemas.microsoft.com/office/drawing/2014/main" id="{A920EACD-860F-D957-D219-DAA91B98675E}"/>
              </a:ext>
            </a:extLst>
          </p:cNvPr>
          <p:cNvSpPr/>
          <p:nvPr/>
        </p:nvSpPr>
        <p:spPr bwMode="gray">
          <a:xfrm>
            <a:off x="10365471" y="3038487"/>
            <a:ext cx="1515921" cy="3090170"/>
          </a:xfrm>
          <a:prstGeom prst="rect">
            <a:avLst/>
          </a:prstGeom>
          <a:solidFill>
            <a:srgbClr val="FFFFFF">
              <a:lumMod val="85000"/>
            </a:srgbClr>
          </a:solidFill>
          <a:ln w="12700" cap="rnd" cmpd="sng" algn="ctr">
            <a:noFill/>
            <a:prstDash val="solid"/>
            <a:rou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a:ln>
                  <a:noFill/>
                </a:ln>
                <a:solidFill>
                  <a:srgbClr val="002677"/>
                </a:solidFill>
                <a:effectLst/>
                <a:uLnTx/>
                <a:uFillTx/>
                <a:latin typeface="Arial" panose="020B0604020202020204"/>
                <a:ea typeface="+mn-ea"/>
                <a:cs typeface="+mn-cs"/>
              </a:rPr>
              <a:t>long-term (2)</a:t>
            </a:r>
          </a:p>
        </p:txBody>
      </p:sp>
      <p:sp>
        <p:nvSpPr>
          <p:cNvPr id="54" name="TextBox 53">
            <a:extLst>
              <a:ext uri="{FF2B5EF4-FFF2-40B4-BE49-F238E27FC236}">
                <a16:creationId xmlns:a16="http://schemas.microsoft.com/office/drawing/2014/main" id="{C6BA62DC-1452-8C0B-ECE3-00590BF7780E}"/>
              </a:ext>
            </a:extLst>
          </p:cNvPr>
          <p:cNvSpPr txBox="1"/>
          <p:nvPr/>
        </p:nvSpPr>
        <p:spPr>
          <a:xfrm>
            <a:off x="457195" y="3299191"/>
            <a:ext cx="1506783" cy="246220"/>
          </a:xfrm>
          <a:prstGeom prst="rect">
            <a:avLst/>
          </a:prstGeom>
          <a:solidFill>
            <a:srgbClr val="002677"/>
          </a:solidFill>
        </p:spPr>
        <p:txBody>
          <a:bodyPr wrap="square" lIns="36000" r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need/invest in?</a:t>
            </a:r>
            <a:endParaRPr kumimoji="0" lang="en-US" sz="1000" b="0" i="0" u="none" strike="noStrike" kern="0" cap="none" spc="0" normalizeH="0" baseline="0" noProof="0">
              <a:ln>
                <a:noFill/>
              </a:ln>
              <a:solidFill>
                <a:srgbClr val="FFFFFF"/>
              </a:solidFill>
              <a:effectLst/>
              <a:uLnTx/>
              <a:uFillTx/>
            </a:endParaRPr>
          </a:p>
        </p:txBody>
      </p:sp>
      <p:sp>
        <p:nvSpPr>
          <p:cNvPr id="55" name="TextBox 54">
            <a:extLst>
              <a:ext uri="{FF2B5EF4-FFF2-40B4-BE49-F238E27FC236}">
                <a16:creationId xmlns:a16="http://schemas.microsoft.com/office/drawing/2014/main" id="{D20CEA15-54F3-A4DC-0003-66520B1C2A6A}"/>
              </a:ext>
            </a:extLst>
          </p:cNvPr>
          <p:cNvSpPr txBox="1"/>
          <p:nvPr/>
        </p:nvSpPr>
        <p:spPr>
          <a:xfrm>
            <a:off x="2110564" y="3299189"/>
            <a:ext cx="1521043"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Who we reach/involve?</a:t>
            </a:r>
            <a:endParaRPr kumimoji="0" lang="en-US" sz="1000" b="0" i="0" u="none" strike="noStrike" kern="0" cap="none" spc="0" normalizeH="0" baseline="0" noProof="0">
              <a:ln>
                <a:noFill/>
              </a:ln>
              <a:solidFill>
                <a:srgbClr val="FFFFFF"/>
              </a:solidFill>
              <a:effectLst/>
              <a:uLnTx/>
              <a:uFillTx/>
            </a:endParaRPr>
          </a:p>
        </p:txBody>
      </p:sp>
      <p:sp>
        <p:nvSpPr>
          <p:cNvPr id="56" name="TextBox 55">
            <a:extLst>
              <a:ext uri="{FF2B5EF4-FFF2-40B4-BE49-F238E27FC236}">
                <a16:creationId xmlns:a16="http://schemas.microsoft.com/office/drawing/2014/main" id="{59EED798-0114-FD09-55A7-25446E97225F}"/>
              </a:ext>
            </a:extLst>
          </p:cNvPr>
          <p:cNvSpPr txBox="1"/>
          <p:nvPr/>
        </p:nvSpPr>
        <p:spPr>
          <a:xfrm>
            <a:off x="3754266" y="3299189"/>
            <a:ext cx="1515920"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do?</a:t>
            </a:r>
          </a:p>
        </p:txBody>
      </p:sp>
      <p:sp>
        <p:nvSpPr>
          <p:cNvPr id="57" name="TextBox 56">
            <a:extLst>
              <a:ext uri="{FF2B5EF4-FFF2-40B4-BE49-F238E27FC236}">
                <a16:creationId xmlns:a16="http://schemas.microsoft.com/office/drawing/2014/main" id="{8AA69605-628A-C33B-5498-30246E7C3DFF}"/>
              </a:ext>
            </a:extLst>
          </p:cNvPr>
          <p:cNvSpPr txBox="1"/>
          <p:nvPr/>
        </p:nvSpPr>
        <p:spPr>
          <a:xfrm>
            <a:off x="5412754" y="3299189"/>
            <a:ext cx="1515921" cy="246221"/>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What we create?</a:t>
            </a:r>
            <a:endParaRPr kumimoji="0" lang="en-US" sz="1000" b="0" i="0" u="none" strike="noStrike" kern="0" cap="none" spc="0" normalizeH="0" baseline="0" noProof="0">
              <a:ln>
                <a:noFill/>
              </a:ln>
              <a:solidFill>
                <a:srgbClr val="FFFFFF"/>
              </a:solidFill>
              <a:effectLst/>
              <a:uLnTx/>
              <a:uFillTx/>
            </a:endParaRPr>
          </a:p>
        </p:txBody>
      </p:sp>
      <p:sp>
        <p:nvSpPr>
          <p:cNvPr id="58" name="TextBox 57">
            <a:extLst>
              <a:ext uri="{FF2B5EF4-FFF2-40B4-BE49-F238E27FC236}">
                <a16:creationId xmlns:a16="http://schemas.microsoft.com/office/drawing/2014/main" id="{F059667D-3479-AD02-D2CD-0B27C7C166F4}"/>
              </a:ext>
            </a:extLst>
          </p:cNvPr>
          <p:cNvSpPr txBox="1"/>
          <p:nvPr/>
        </p:nvSpPr>
        <p:spPr>
          <a:xfrm>
            <a:off x="7066125" y="3299189"/>
            <a:ext cx="1508525" cy="400110"/>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  — In terms </a:t>
            </a:r>
            <a:br>
              <a:rPr kumimoji="0" lang="en-GB" sz="1000" b="0" i="0" u="none" strike="noStrike" kern="0" cap="none" spc="0" normalizeH="0" baseline="0" noProof="0">
                <a:ln>
                  <a:noFill/>
                </a:ln>
                <a:solidFill>
                  <a:srgbClr val="FFFFFF"/>
                </a:solidFill>
                <a:effectLst/>
                <a:uLnTx/>
                <a:uFillTx/>
              </a:rPr>
            </a:br>
            <a:r>
              <a:rPr kumimoji="0" lang="en-GB" sz="1000" b="0" i="0" u="none" strike="noStrike" kern="0" cap="none" spc="0" normalizeH="0" baseline="0" noProof="0">
                <a:ln>
                  <a:noFill/>
                </a:ln>
                <a:solidFill>
                  <a:srgbClr val="FFFFFF"/>
                </a:solidFill>
                <a:effectLst/>
                <a:uLnTx/>
                <a:uFillTx/>
              </a:rPr>
              <a:t>of learning</a:t>
            </a:r>
            <a:endParaRPr kumimoji="0" lang="en-US" sz="1000" b="0" i="0" u="none" strike="noStrike" kern="0" cap="none" spc="0" normalizeH="0" baseline="0" noProof="0">
              <a:ln>
                <a:noFill/>
              </a:ln>
              <a:solidFill>
                <a:srgbClr val="FFFFFF"/>
              </a:solidFill>
              <a:effectLst/>
              <a:uLnTx/>
              <a:uFillTx/>
            </a:endParaRPr>
          </a:p>
        </p:txBody>
      </p:sp>
      <p:sp>
        <p:nvSpPr>
          <p:cNvPr id="59" name="TextBox 58">
            <a:extLst>
              <a:ext uri="{FF2B5EF4-FFF2-40B4-BE49-F238E27FC236}">
                <a16:creationId xmlns:a16="http://schemas.microsoft.com/office/drawing/2014/main" id="{6E836C28-51E1-3EF3-FAB0-3F7719F4055C}"/>
              </a:ext>
            </a:extLst>
          </p:cNvPr>
          <p:cNvSpPr txBox="1"/>
          <p:nvPr/>
        </p:nvSpPr>
        <p:spPr>
          <a:xfrm>
            <a:off x="8712099" y="3281333"/>
            <a:ext cx="1515920" cy="400110"/>
          </a:xfrm>
          <a:prstGeom prst="rect">
            <a:avLst/>
          </a:prstGeom>
          <a:solidFill>
            <a:srgbClr val="002677"/>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 — In terms of changing action</a:t>
            </a:r>
            <a:endParaRPr kumimoji="0" lang="en-US" sz="1000" b="0" i="0" u="none" strike="noStrike" kern="0" cap="none" spc="0" normalizeH="0" baseline="0" noProof="0">
              <a:ln>
                <a:noFill/>
              </a:ln>
              <a:solidFill>
                <a:srgbClr val="FFFFFF"/>
              </a:solidFill>
              <a:effectLst/>
              <a:uLnTx/>
              <a:uFillTx/>
            </a:endParaRPr>
          </a:p>
        </p:txBody>
      </p:sp>
      <p:sp>
        <p:nvSpPr>
          <p:cNvPr id="60" name="TextBox 59">
            <a:extLst>
              <a:ext uri="{FF2B5EF4-FFF2-40B4-BE49-F238E27FC236}">
                <a16:creationId xmlns:a16="http://schemas.microsoft.com/office/drawing/2014/main" id="{134979C1-E1ED-0E96-14C3-5D9741165574}"/>
              </a:ext>
            </a:extLst>
          </p:cNvPr>
          <p:cNvSpPr txBox="1"/>
          <p:nvPr/>
        </p:nvSpPr>
        <p:spPr>
          <a:xfrm>
            <a:off x="10365469" y="3281333"/>
            <a:ext cx="1515921" cy="400110"/>
          </a:xfrm>
          <a:prstGeom prst="rect">
            <a:avLst/>
          </a:prstGeom>
          <a:solidFill>
            <a:srgbClr val="002677"/>
          </a:solidFill>
        </p:spPr>
        <p:txBody>
          <a:bodyPr wrap="square" lIns="72000" rIns="72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FFFFFF"/>
                </a:solidFill>
                <a:effectLst/>
                <a:uLnTx/>
                <a:uFillTx/>
              </a:rPr>
              <a:t>Results — In terms of change to the conditions</a:t>
            </a:r>
            <a:endParaRPr kumimoji="0" lang="en-US" sz="1000" b="0" i="0" u="none" strike="noStrike" kern="0" cap="none" spc="0" normalizeH="0" baseline="0" noProof="0">
              <a:ln>
                <a:noFill/>
              </a:ln>
              <a:solidFill>
                <a:srgbClr val="FFFFFF"/>
              </a:solidFill>
              <a:effectLst/>
              <a:uLnTx/>
              <a:uFillTx/>
            </a:endParaRPr>
          </a:p>
        </p:txBody>
      </p:sp>
      <p:sp>
        <p:nvSpPr>
          <p:cNvPr id="61" name="TextBox 60">
            <a:extLst>
              <a:ext uri="{FF2B5EF4-FFF2-40B4-BE49-F238E27FC236}">
                <a16:creationId xmlns:a16="http://schemas.microsoft.com/office/drawing/2014/main" id="{50381A86-107F-929A-B6B8-F4CDD2DD3F96}"/>
              </a:ext>
            </a:extLst>
          </p:cNvPr>
          <p:cNvSpPr txBox="1"/>
          <p:nvPr/>
        </p:nvSpPr>
        <p:spPr bwMode="gray">
          <a:xfrm>
            <a:off x="457195" y="3565037"/>
            <a:ext cx="1506783" cy="55399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The resources available or required to deliver the work.</a:t>
            </a:r>
          </a:p>
        </p:txBody>
      </p:sp>
      <p:sp>
        <p:nvSpPr>
          <p:cNvPr id="62" name="TextBox 61">
            <a:extLst>
              <a:ext uri="{FF2B5EF4-FFF2-40B4-BE49-F238E27FC236}">
                <a16:creationId xmlns:a16="http://schemas.microsoft.com/office/drawing/2014/main" id="{58D4DC0F-73EF-ACEC-5D70-D27FB73FE4A3}"/>
              </a:ext>
            </a:extLst>
          </p:cNvPr>
          <p:cNvSpPr txBox="1"/>
          <p:nvPr/>
        </p:nvSpPr>
        <p:spPr bwMode="gray">
          <a:xfrm>
            <a:off x="2108289" y="3576302"/>
            <a:ext cx="1513646" cy="101566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The stakeholders  involved in the programme /intervention and those with an interest in the long-term outcomes.</a:t>
            </a:r>
          </a:p>
        </p:txBody>
      </p:sp>
      <p:sp>
        <p:nvSpPr>
          <p:cNvPr id="63" name="TextBox 62">
            <a:extLst>
              <a:ext uri="{FF2B5EF4-FFF2-40B4-BE49-F238E27FC236}">
                <a16:creationId xmlns:a16="http://schemas.microsoft.com/office/drawing/2014/main" id="{5BAA698F-0E2D-8818-DF15-71AC713F0DCF}"/>
              </a:ext>
            </a:extLst>
          </p:cNvPr>
          <p:cNvSpPr txBox="1"/>
          <p:nvPr/>
        </p:nvSpPr>
        <p:spPr bwMode="gray">
          <a:xfrm>
            <a:off x="3759384" y="3576302"/>
            <a:ext cx="1510802" cy="70788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4B4D4F"/>
                </a:solidFill>
                <a:effectLst/>
                <a:uLnTx/>
                <a:uFillTx/>
              </a:rPr>
              <a:t>The activities undertaken as part of the programme /intervention.</a:t>
            </a:r>
          </a:p>
        </p:txBody>
      </p:sp>
      <p:sp>
        <p:nvSpPr>
          <p:cNvPr id="64" name="TextBox 63">
            <a:extLst>
              <a:ext uri="{FF2B5EF4-FFF2-40B4-BE49-F238E27FC236}">
                <a16:creationId xmlns:a16="http://schemas.microsoft.com/office/drawing/2014/main" id="{0268FE4F-6494-861B-49AB-B0FBF0EBD733}"/>
              </a:ext>
            </a:extLst>
          </p:cNvPr>
          <p:cNvSpPr txBox="1"/>
          <p:nvPr/>
        </p:nvSpPr>
        <p:spPr bwMode="gray">
          <a:xfrm>
            <a:off x="5410482" y="3576302"/>
            <a:ext cx="1506212" cy="147732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Maybe referred to as process measures. </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Directly related to/ resulting from activity. </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Delivering to the intended audience at the intended ‘dose’ of action.</a:t>
            </a:r>
          </a:p>
        </p:txBody>
      </p:sp>
      <p:sp>
        <p:nvSpPr>
          <p:cNvPr id="65" name="TextBox 64">
            <a:extLst>
              <a:ext uri="{FF2B5EF4-FFF2-40B4-BE49-F238E27FC236}">
                <a16:creationId xmlns:a16="http://schemas.microsoft.com/office/drawing/2014/main" id="{04957C63-9041-DF6A-6472-0821BC02CC53}"/>
              </a:ext>
            </a:extLst>
          </p:cNvPr>
          <p:cNvSpPr txBox="1"/>
          <p:nvPr/>
        </p:nvSpPr>
        <p:spPr bwMode="gray">
          <a:xfrm>
            <a:off x="7058730" y="3744671"/>
            <a:ext cx="1508525" cy="707886"/>
          </a:xfrm>
          <a:prstGeom prst="rect">
            <a:avLst/>
          </a:prstGeom>
          <a:noFill/>
        </p:spPr>
        <p:txBody>
          <a:bodyPr wrap="square" lIns="72000" rIns="7200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Changes observed in awareness, attitudes, knowledge, skills, functioning, outlook, etc. </a:t>
            </a:r>
          </a:p>
        </p:txBody>
      </p:sp>
      <p:sp>
        <p:nvSpPr>
          <p:cNvPr id="66" name="TextBox 65">
            <a:extLst>
              <a:ext uri="{FF2B5EF4-FFF2-40B4-BE49-F238E27FC236}">
                <a16:creationId xmlns:a16="http://schemas.microsoft.com/office/drawing/2014/main" id="{67C13796-CB2E-CF4D-AEEE-51FBF530C7D9}"/>
              </a:ext>
            </a:extLst>
          </p:cNvPr>
          <p:cNvSpPr txBox="1"/>
          <p:nvPr/>
        </p:nvSpPr>
        <p:spPr bwMode="gray">
          <a:xfrm>
            <a:off x="8712099" y="3744671"/>
            <a:ext cx="1405059" cy="124649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Changes observed in behaviour, practice, condition, and decision-making, etc.</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These follow on from changes observed in the short-term.</a:t>
            </a:r>
          </a:p>
        </p:txBody>
      </p:sp>
      <p:sp>
        <p:nvSpPr>
          <p:cNvPr id="67" name="TextBox 66">
            <a:extLst>
              <a:ext uri="{FF2B5EF4-FFF2-40B4-BE49-F238E27FC236}">
                <a16:creationId xmlns:a16="http://schemas.microsoft.com/office/drawing/2014/main" id="{653E938E-AA9D-73BC-3C27-CA041333671B}"/>
              </a:ext>
            </a:extLst>
          </p:cNvPr>
          <p:cNvSpPr txBox="1"/>
          <p:nvPr/>
        </p:nvSpPr>
        <p:spPr bwMode="gray">
          <a:xfrm>
            <a:off x="10391492" y="3744671"/>
            <a:ext cx="1369336" cy="178510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The final desired impact of the programme/intervention. At a population or system-level impacts.</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Relates closely to the original rationale.</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4B4D4F"/>
                </a:solidFill>
                <a:effectLst/>
                <a:uLnTx/>
                <a:uFillTx/>
              </a:rPr>
              <a:t>Relative weights on multi-faceted aims.</a:t>
            </a:r>
          </a:p>
        </p:txBody>
      </p:sp>
      <p:sp>
        <p:nvSpPr>
          <p:cNvPr id="68" name="Right Arrow 36">
            <a:extLst>
              <a:ext uri="{FF2B5EF4-FFF2-40B4-BE49-F238E27FC236}">
                <a16:creationId xmlns:a16="http://schemas.microsoft.com/office/drawing/2014/main" id="{2450288B-B2F5-CC8B-5C89-13A6043B129C}"/>
              </a:ext>
            </a:extLst>
          </p:cNvPr>
          <p:cNvSpPr/>
          <p:nvPr/>
        </p:nvSpPr>
        <p:spPr>
          <a:xfrm>
            <a:off x="2721229" y="5310746"/>
            <a:ext cx="6749539" cy="365013"/>
          </a:xfrm>
          <a:prstGeom prst="rightArrow">
            <a:avLst/>
          </a:prstGeom>
          <a:solidFill>
            <a:srgbClr val="D9F6FA"/>
          </a:solidFill>
          <a:ln w="9525" cap="flat" cmpd="sng" algn="ctr">
            <a:solidFill>
              <a:srgbClr val="00267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2677"/>
                </a:solidFill>
                <a:effectLst/>
                <a:uLnTx/>
                <a:uFillTx/>
                <a:latin typeface="Arial" panose="020B0604020202020204"/>
                <a:ea typeface="+mn-ea"/>
                <a:cs typeface="+mn-cs"/>
              </a:rPr>
              <a:t>‘if-then’ logic test (4)</a:t>
            </a:r>
            <a:endParaRPr kumimoji="0" lang="en-US" sz="1000" b="0" i="0" u="none" strike="noStrike" kern="0" cap="none" spc="0" normalizeH="0" baseline="0" noProof="0">
              <a:ln>
                <a:noFill/>
              </a:ln>
              <a:solidFill>
                <a:srgbClr val="002677"/>
              </a:solidFill>
              <a:effectLst/>
              <a:uLnTx/>
              <a:uFillTx/>
              <a:latin typeface="Arial" panose="020B0604020202020204"/>
              <a:ea typeface="+mn-ea"/>
              <a:cs typeface="+mn-cs"/>
            </a:endParaRPr>
          </a:p>
        </p:txBody>
      </p:sp>
      <p:sp>
        <p:nvSpPr>
          <p:cNvPr id="69" name="Left Arrow 37">
            <a:extLst>
              <a:ext uri="{FF2B5EF4-FFF2-40B4-BE49-F238E27FC236}">
                <a16:creationId xmlns:a16="http://schemas.microsoft.com/office/drawing/2014/main" id="{B29B6CAC-8397-0BFE-539B-E013EB90FA50}"/>
              </a:ext>
            </a:extLst>
          </p:cNvPr>
          <p:cNvSpPr/>
          <p:nvPr/>
        </p:nvSpPr>
        <p:spPr bwMode="gray">
          <a:xfrm>
            <a:off x="2665088" y="5010868"/>
            <a:ext cx="6749540" cy="322024"/>
          </a:xfrm>
          <a:prstGeom prst="leftArrow">
            <a:avLst/>
          </a:prstGeom>
          <a:solidFill>
            <a:srgbClr val="D9F6FA"/>
          </a:solidFill>
          <a:ln w="12700" cap="rnd" cmpd="sng" algn="ctr">
            <a:solidFill>
              <a:srgbClr val="002677"/>
            </a:solid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2677"/>
                </a:solidFill>
                <a:effectLst/>
                <a:uLnTx/>
                <a:uFillTx/>
                <a:latin typeface="Arial" panose="020B0604020202020204"/>
                <a:ea typeface="+mn-ea"/>
                <a:cs typeface="+mn-cs"/>
              </a:rPr>
              <a:t>Populate the model (3) </a:t>
            </a:r>
            <a:endParaRPr kumimoji="0" lang="en-US" sz="1100" b="0" i="0" u="none" strike="noStrike" kern="0" cap="none" spc="0" normalizeH="0" baseline="0" noProof="0">
              <a:ln>
                <a:noFill/>
              </a:ln>
              <a:solidFill>
                <a:srgbClr val="002677"/>
              </a:solidFill>
              <a:effectLst/>
              <a:uLnTx/>
              <a:uFillTx/>
              <a:latin typeface="Arial" panose="020B0604020202020204"/>
              <a:ea typeface="+mn-ea"/>
              <a:cs typeface="+mn-cs"/>
            </a:endParaRPr>
          </a:p>
        </p:txBody>
      </p:sp>
      <p:sp>
        <p:nvSpPr>
          <p:cNvPr id="70" name="Rectangle 69">
            <a:extLst>
              <a:ext uri="{FF2B5EF4-FFF2-40B4-BE49-F238E27FC236}">
                <a16:creationId xmlns:a16="http://schemas.microsoft.com/office/drawing/2014/main" id="{8EE00B9C-4B17-2EE4-4090-C363192730EE}"/>
              </a:ext>
            </a:extLst>
          </p:cNvPr>
          <p:cNvSpPr/>
          <p:nvPr/>
        </p:nvSpPr>
        <p:spPr>
          <a:xfrm>
            <a:off x="802888" y="5752628"/>
            <a:ext cx="5042741" cy="245065"/>
          </a:xfrm>
          <a:prstGeom prst="rect">
            <a:avLst/>
          </a:prstGeom>
          <a:solidFill>
            <a:srgbClr val="4B4D4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a:ea typeface="+mn-ea"/>
                <a:cs typeface="+mn-cs"/>
              </a:rPr>
              <a:t>Assumptions</a:t>
            </a:r>
          </a:p>
        </p:txBody>
      </p:sp>
      <p:sp>
        <p:nvSpPr>
          <p:cNvPr id="71" name="Rectangle 70">
            <a:extLst>
              <a:ext uri="{FF2B5EF4-FFF2-40B4-BE49-F238E27FC236}">
                <a16:creationId xmlns:a16="http://schemas.microsoft.com/office/drawing/2014/main" id="{28D8844D-E3DF-16BF-45E2-7A7AA11C04F3}"/>
              </a:ext>
            </a:extLst>
          </p:cNvPr>
          <p:cNvSpPr/>
          <p:nvPr/>
        </p:nvSpPr>
        <p:spPr>
          <a:xfrm>
            <a:off x="6509657" y="5752627"/>
            <a:ext cx="4604657" cy="238813"/>
          </a:xfrm>
          <a:prstGeom prst="rect">
            <a:avLst/>
          </a:prstGeom>
          <a:solidFill>
            <a:srgbClr val="4B4D4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a:ea typeface="+mn-ea"/>
                <a:cs typeface="+mn-cs"/>
              </a:rPr>
              <a:t>External Factors</a:t>
            </a:r>
          </a:p>
        </p:txBody>
      </p:sp>
      <p:sp>
        <p:nvSpPr>
          <p:cNvPr id="72" name="Rectangle 71">
            <a:hlinkClick r:id="rId2" action="ppaction://hlinksldjump"/>
            <a:extLst>
              <a:ext uri="{FF2B5EF4-FFF2-40B4-BE49-F238E27FC236}">
                <a16:creationId xmlns:a16="http://schemas.microsoft.com/office/drawing/2014/main" id="{1C44F16E-9F55-8124-4F11-D44B2FF861A1}"/>
              </a:ext>
            </a:extLst>
          </p:cNvPr>
          <p:cNvSpPr/>
          <p:nvPr/>
        </p:nvSpPr>
        <p:spPr bwMode="gray">
          <a:xfrm>
            <a:off x="10462990"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3" name="Rectangle 72">
            <a:hlinkClick r:id="rId3" action="ppaction://hlinksldjump"/>
            <a:extLst>
              <a:ext uri="{FF2B5EF4-FFF2-40B4-BE49-F238E27FC236}">
                <a16:creationId xmlns:a16="http://schemas.microsoft.com/office/drawing/2014/main" id="{823903DE-7B1B-B90C-1FE8-7D6EB2F3BA93}"/>
              </a:ext>
            </a:extLst>
          </p:cNvPr>
          <p:cNvSpPr/>
          <p:nvPr/>
        </p:nvSpPr>
        <p:spPr bwMode="gray">
          <a:xfrm>
            <a:off x="11254582" y="6365289"/>
            <a:ext cx="390618" cy="381740"/>
          </a:xfrm>
          <a:prstGeom prst="rect">
            <a:avLst/>
          </a:prstGeom>
          <a:noFill/>
          <a:ln w="12700"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85" name="Group 84">
            <a:extLst>
              <a:ext uri="{FF2B5EF4-FFF2-40B4-BE49-F238E27FC236}">
                <a16:creationId xmlns:a16="http://schemas.microsoft.com/office/drawing/2014/main" id="{9F8F19CE-64EE-3870-1986-A9A9FCBC923C}"/>
              </a:ext>
            </a:extLst>
          </p:cNvPr>
          <p:cNvGrpSpPr/>
          <p:nvPr/>
        </p:nvGrpSpPr>
        <p:grpSpPr>
          <a:xfrm>
            <a:off x="10626838" y="346164"/>
            <a:ext cx="1104787" cy="1825448"/>
            <a:chOff x="10626839" y="510450"/>
            <a:chExt cx="1104787" cy="1825448"/>
          </a:xfrm>
        </p:grpSpPr>
        <p:pic>
          <p:nvPicPr>
            <p:cNvPr id="86" name="Picture 85">
              <a:extLst>
                <a:ext uri="{FF2B5EF4-FFF2-40B4-BE49-F238E27FC236}">
                  <a16:creationId xmlns:a16="http://schemas.microsoft.com/office/drawing/2014/main" id="{DCADE95A-4CA4-B42D-CEAB-EF4A9BCEFABE}"/>
                </a:ext>
              </a:extLst>
            </p:cNvPr>
            <p:cNvPicPr>
              <a:picLocks noChangeAspect="1"/>
            </p:cNvPicPr>
            <p:nvPr/>
          </p:nvPicPr>
          <p:blipFill>
            <a:blip r:embed="rId4"/>
            <a:stretch>
              <a:fillRect/>
            </a:stretch>
          </p:blipFill>
          <p:spPr>
            <a:xfrm>
              <a:off x="10626839" y="510450"/>
              <a:ext cx="1104786" cy="1104786"/>
            </a:xfrm>
            <a:prstGeom prst="rect">
              <a:avLst/>
            </a:prstGeom>
          </p:spPr>
        </p:pic>
        <p:sp>
          <p:nvSpPr>
            <p:cNvPr id="87" name="TextBox 86">
              <a:extLst>
                <a:ext uri="{FF2B5EF4-FFF2-40B4-BE49-F238E27FC236}">
                  <a16:creationId xmlns:a16="http://schemas.microsoft.com/office/drawing/2014/main" id="{9B1659AC-A157-D5CF-F837-29D7E71C2BA0}"/>
                </a:ext>
              </a:extLst>
            </p:cNvPr>
            <p:cNvSpPr txBox="1"/>
            <p:nvPr/>
          </p:nvSpPr>
          <p:spPr bwMode="gray">
            <a:xfrm>
              <a:off x="10626839" y="1920400"/>
              <a:ext cx="1104787" cy="415498"/>
            </a:xfrm>
            <a:prstGeom prst="rect">
              <a:avLst/>
            </a:prstGeom>
            <a:noFill/>
          </p:spPr>
          <p:txBody>
            <a:bodyPr vert="horz" wrap="square" lIns="0" tIns="0" rIns="0" bIns="0" rtlCol="0">
              <a:spAutoFit/>
            </a:bodyPr>
            <a:lstStyle/>
            <a:p>
              <a:pPr algn="ctr">
                <a:spcBef>
                  <a:spcPts val="600"/>
                </a:spcBef>
              </a:pPr>
              <a:r>
                <a:rPr lang="en-US" sz="900" i="1"/>
                <a:t>See the ‘Start with Why’ in the </a:t>
              </a:r>
              <a:r>
                <a:rPr lang="en-US" sz="900" i="1">
                  <a:hlinkClick r:id="rId5"/>
                </a:rPr>
                <a:t>Evaluation Toolkit </a:t>
              </a:r>
              <a:endParaRPr lang="en-US" sz="900" i="1"/>
            </a:p>
          </p:txBody>
        </p:sp>
        <p:cxnSp>
          <p:nvCxnSpPr>
            <p:cNvPr id="88" name="Straight Arrow Connector 87">
              <a:extLst>
                <a:ext uri="{FF2B5EF4-FFF2-40B4-BE49-F238E27FC236}">
                  <a16:creationId xmlns:a16="http://schemas.microsoft.com/office/drawing/2014/main" id="{2C722246-9C3B-D695-3280-6706617D9944}"/>
                </a:ext>
              </a:extLst>
            </p:cNvPr>
            <p:cNvCxnSpPr>
              <a:cxnSpLocks/>
              <a:endCxn id="86" idx="2"/>
            </p:cNvCxnSpPr>
            <p:nvPr/>
          </p:nvCxnSpPr>
          <p:spPr bwMode="gray">
            <a:xfrm flipV="1">
              <a:off x="11179232" y="1615236"/>
              <a:ext cx="0" cy="232037"/>
            </a:xfrm>
            <a:prstGeom prst="straightConnector1">
              <a:avLst/>
            </a:prstGeom>
            <a:ln w="19050" cap="rnd">
              <a:solidFill>
                <a:schemeClr val="tx2"/>
              </a:solidFill>
              <a:round/>
              <a:headEnd w="lg"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17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BC3826-2530-DD05-C4D0-CAD100FE4394}"/>
              </a:ext>
            </a:extLst>
          </p:cNvPr>
          <p:cNvSpPr/>
          <p:nvPr/>
        </p:nvSpPr>
        <p:spPr bwMode="gray">
          <a:xfrm>
            <a:off x="142043" y="390525"/>
            <a:ext cx="11907914" cy="5832722"/>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0E5F3A50-7DA8-AB40-4374-DD1B94133E22}"/>
              </a:ext>
            </a:extLst>
          </p:cNvPr>
          <p:cNvSpPr>
            <a:spLocks noGrp="1"/>
          </p:cNvSpPr>
          <p:nvPr>
            <p:ph type="title"/>
          </p:nvPr>
        </p:nvSpPr>
        <p:spPr/>
        <p:txBody>
          <a:bodyPr/>
          <a:lstStyle/>
          <a:p>
            <a:r>
              <a:rPr lang="en-GB">
                <a:solidFill>
                  <a:schemeClr val="accent6"/>
                </a:solidFill>
              </a:rPr>
              <a:t>Ranking outcomes according to importance and measurability </a:t>
            </a:r>
            <a:endParaRPr lang="en-US">
              <a:solidFill>
                <a:schemeClr val="accent6"/>
              </a:solidFill>
            </a:endParaRPr>
          </a:p>
        </p:txBody>
      </p:sp>
      <p:sp>
        <p:nvSpPr>
          <p:cNvPr id="4" name="Rectangle 3">
            <a:extLst>
              <a:ext uri="{FF2B5EF4-FFF2-40B4-BE49-F238E27FC236}">
                <a16:creationId xmlns:a16="http://schemas.microsoft.com/office/drawing/2014/main" id="{BFEF5F9F-E49D-9C9C-5BE2-4F8ECCAA565D}"/>
              </a:ext>
            </a:extLst>
          </p:cNvPr>
          <p:cNvSpPr/>
          <p:nvPr/>
        </p:nvSpPr>
        <p:spPr bwMode="gray">
          <a:xfrm>
            <a:off x="6093749" y="1258888"/>
            <a:ext cx="4500705" cy="4505515"/>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rPr>
              <a:t>You can engage with a wider group to help you </a:t>
            </a:r>
            <a:r>
              <a:rPr kumimoji="0" lang="en-US" sz="1200" b="0" i="0" u="none" strike="noStrike" kern="1200" cap="none" spc="0" normalizeH="0" baseline="0" noProof="0" dirty="0" err="1">
                <a:ln>
                  <a:noFill/>
                </a:ln>
                <a:solidFill>
                  <a:srgbClr val="5A5A5A"/>
                </a:solidFill>
                <a:effectLst/>
                <a:uLnTx/>
                <a:uFillTx/>
                <a:latin typeface="Arial" panose="020B0604020202020204"/>
                <a:ea typeface="+mn-ea"/>
                <a:cs typeface="+mn-cs"/>
              </a:rPr>
              <a:t>prioritise</a:t>
            </a:r>
            <a:r>
              <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rPr>
              <a:t> the outcomes in your logic model</a:t>
            </a:r>
          </a:p>
          <a:p>
            <a:pPr marL="285750" marR="0" lvl="0" indent="-2857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rPr>
              <a:t>Ask your stakeholders to help you by voting on the outcomes in your logic model (tools like </a:t>
            </a:r>
            <a:r>
              <a:rPr kumimoji="0" lang="en-US" sz="1200" b="0" i="0" u="none" strike="noStrike" kern="1200" cap="none" spc="0" normalizeH="0" baseline="0" noProof="0" dirty="0" err="1">
                <a:ln>
                  <a:noFill/>
                </a:ln>
                <a:solidFill>
                  <a:srgbClr val="5A5A5A"/>
                </a:solidFill>
                <a:effectLst/>
                <a:uLnTx/>
                <a:uFillTx/>
                <a:latin typeface="Arial" panose="020B0604020202020204"/>
                <a:ea typeface="+mn-ea"/>
                <a:cs typeface="+mn-cs"/>
              </a:rPr>
              <a:t>EasyRetro</a:t>
            </a:r>
            <a:r>
              <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rPr>
              <a:t> are interactive and allow participants to vote with a thumbs up) – see </a:t>
            </a:r>
            <a:r>
              <a:rPr lang="en-US" sz="1200" dirty="0">
                <a:solidFill>
                  <a:srgbClr val="5A5A5A"/>
                </a:solidFill>
                <a:latin typeface="Arial" panose="020B0604020202020204"/>
              </a:rPr>
              <a:t>the next slide for guidance on </a:t>
            </a:r>
            <a:r>
              <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rPr>
              <a:t>setting up a logic model board in </a:t>
            </a:r>
            <a:r>
              <a:rPr kumimoji="0" lang="en-US" sz="1200" b="0" i="0" u="none" strike="noStrike" kern="1200" cap="none" spc="0" normalizeH="0" baseline="0" noProof="0" dirty="0" err="1">
                <a:ln>
                  <a:noFill/>
                </a:ln>
                <a:solidFill>
                  <a:srgbClr val="5A5A5A"/>
                </a:solidFill>
                <a:effectLst/>
                <a:uLnTx/>
                <a:uFillTx/>
                <a:latin typeface="Arial" panose="020B0604020202020204"/>
                <a:ea typeface="+mn-ea"/>
                <a:cs typeface="+mn-cs"/>
              </a:rPr>
              <a:t>EasyRetro</a:t>
            </a:r>
            <a:endPar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rPr>
              <a:t>Ask your stakeholders to score each outcome on a scale of 1-5 for importance and measurability, where 5 is most important or most measurable, then place these on a 2x2 matrix </a:t>
            </a:r>
          </a:p>
          <a:p>
            <a:pPr marL="285750" marR="0" lvl="0" indent="-2857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rPr>
              <a:t>Outcomes with the most no. of votes and those that appear in the top right-hand corner of the matrix (i.e., considered both important and measurable) should be </a:t>
            </a:r>
            <a:r>
              <a:rPr kumimoji="0" lang="en-US" sz="1200" b="0" i="0" u="none" strike="noStrike" kern="1200" cap="none" spc="0" normalizeH="0" baseline="0" noProof="0" dirty="0" err="1">
                <a:ln>
                  <a:noFill/>
                </a:ln>
                <a:solidFill>
                  <a:srgbClr val="5A5A5A"/>
                </a:solidFill>
                <a:effectLst/>
                <a:uLnTx/>
                <a:uFillTx/>
                <a:latin typeface="Arial" panose="020B0604020202020204"/>
                <a:ea typeface="+mn-ea"/>
                <a:cs typeface="+mn-cs"/>
              </a:rPr>
              <a:t>prioritised</a:t>
            </a:r>
            <a:endPar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rPr>
              <a:t>Outcomes that have fewer thumbs up or appear in the bottom left-hand corner (i.e., considered both unimportant and unmeasurable) should be given lowest priority in evaluation</a:t>
            </a:r>
          </a:p>
          <a:p>
            <a:pPr marL="285750" marR="0" lvl="0" indent="-2857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5A5A5A"/>
                </a:solidFill>
                <a:effectLst/>
                <a:uLnTx/>
                <a:uFillTx/>
                <a:latin typeface="Arial" panose="020B0604020202020204"/>
                <a:ea typeface="+mn-ea"/>
                <a:cs typeface="+mn-cs"/>
              </a:rPr>
              <a:t>Outcomes that fall somewhere in between are pertinent for discussion with your stakeholders </a:t>
            </a:r>
          </a:p>
        </p:txBody>
      </p:sp>
      <p:cxnSp>
        <p:nvCxnSpPr>
          <p:cNvPr id="7" name="Straight Arrow Connector 6">
            <a:extLst>
              <a:ext uri="{FF2B5EF4-FFF2-40B4-BE49-F238E27FC236}">
                <a16:creationId xmlns:a16="http://schemas.microsoft.com/office/drawing/2014/main" id="{E0CC0462-4782-DFF5-0505-3E37E50AB6F0}"/>
              </a:ext>
            </a:extLst>
          </p:cNvPr>
          <p:cNvCxnSpPr/>
          <p:nvPr/>
        </p:nvCxnSpPr>
        <p:spPr bwMode="gray">
          <a:xfrm>
            <a:off x="647700" y="5681757"/>
            <a:ext cx="5038725" cy="0"/>
          </a:xfrm>
          <a:prstGeom prst="straightConnector1">
            <a:avLst/>
          </a:prstGeom>
          <a:ln w="19050" cap="rnd">
            <a:solidFill>
              <a:schemeClr val="accent6"/>
            </a:solidFill>
            <a:round/>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166476-27D2-6676-A6F5-CD7D762FAC7F}"/>
              </a:ext>
            </a:extLst>
          </p:cNvPr>
          <p:cNvCxnSpPr/>
          <p:nvPr/>
        </p:nvCxnSpPr>
        <p:spPr bwMode="gray">
          <a:xfrm flipV="1">
            <a:off x="619125" y="1176242"/>
            <a:ext cx="0" cy="4505515"/>
          </a:xfrm>
          <a:prstGeom prst="straightConnector1">
            <a:avLst/>
          </a:prstGeom>
          <a:ln w="19050" cap="rnd">
            <a:solidFill>
              <a:schemeClr val="accent6"/>
            </a:solidFill>
            <a:round/>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A27D18-0BF2-13BE-1125-71AB4DDAAEED}"/>
              </a:ext>
            </a:extLst>
          </p:cNvPr>
          <p:cNvCxnSpPr/>
          <p:nvPr/>
        </p:nvCxnSpPr>
        <p:spPr bwMode="gray">
          <a:xfrm>
            <a:off x="647700" y="3209925"/>
            <a:ext cx="4895850" cy="0"/>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96C31C-DA03-FBD0-FD20-27DA6BC74176}"/>
              </a:ext>
            </a:extLst>
          </p:cNvPr>
          <p:cNvCxnSpPr/>
          <p:nvPr/>
        </p:nvCxnSpPr>
        <p:spPr bwMode="gray">
          <a:xfrm>
            <a:off x="3167062" y="1176242"/>
            <a:ext cx="0" cy="4505515"/>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EFFA1E2-C76F-202D-64F0-2F8DD98C8D19}"/>
              </a:ext>
            </a:extLst>
          </p:cNvPr>
          <p:cNvSpPr txBox="1"/>
          <p:nvPr/>
        </p:nvSpPr>
        <p:spPr bwMode="gray">
          <a:xfrm rot="16200000">
            <a:off x="-413681" y="2106413"/>
            <a:ext cx="1686747" cy="215444"/>
          </a:xfrm>
          <a:prstGeom prst="rect">
            <a:avLst/>
          </a:prstGeom>
          <a:noFill/>
        </p:spPr>
        <p:txBody>
          <a:bodyPr vert="horz" wrap="square" lIns="0" tIns="0" rIns="0" bIns="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Importance</a:t>
            </a:r>
            <a:endParaRPr kumimoji="0" lang="en-US" sz="1400" b="1"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840E755D-D24A-D635-19B1-2B74FDE3A72C}"/>
              </a:ext>
            </a:extLst>
          </p:cNvPr>
          <p:cNvSpPr txBox="1"/>
          <p:nvPr/>
        </p:nvSpPr>
        <p:spPr bwMode="gray">
          <a:xfrm>
            <a:off x="3856803" y="5742577"/>
            <a:ext cx="1686747" cy="215444"/>
          </a:xfrm>
          <a:prstGeom prst="rect">
            <a:avLst/>
          </a:prstGeom>
          <a:noFill/>
        </p:spPr>
        <p:txBody>
          <a:bodyPr vert="horz" wrap="square" lIns="0" tIns="0" rIns="0" bIns="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Measurability</a:t>
            </a:r>
            <a:endParaRPr kumimoji="0" lang="en-US" sz="1400" b="1"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F828493-EEFD-49A0-219C-9C7838037C30}"/>
              </a:ext>
            </a:extLst>
          </p:cNvPr>
          <p:cNvSpPr txBox="1"/>
          <p:nvPr/>
        </p:nvSpPr>
        <p:spPr bwMode="gray">
          <a:xfrm>
            <a:off x="563426" y="5789479"/>
            <a:ext cx="215444"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0</a:t>
            </a:r>
            <a:endParaRPr kumimoji="0" lang="en-US" sz="1400" b="1"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A4DA9AE1-4D87-3A24-067B-6D0E3EDE5402}"/>
              </a:ext>
            </a:extLst>
          </p:cNvPr>
          <p:cNvSpPr txBox="1"/>
          <p:nvPr/>
        </p:nvSpPr>
        <p:spPr bwMode="gray">
          <a:xfrm>
            <a:off x="5698377" y="5737058"/>
            <a:ext cx="215444"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5</a:t>
            </a:r>
            <a:endParaRPr kumimoji="0" lang="en-US" sz="1400" b="1"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3EE7284E-152B-B259-1F72-A4FE9AA45203}"/>
              </a:ext>
            </a:extLst>
          </p:cNvPr>
          <p:cNvSpPr txBox="1"/>
          <p:nvPr/>
        </p:nvSpPr>
        <p:spPr bwMode="gray">
          <a:xfrm>
            <a:off x="403681" y="1058498"/>
            <a:ext cx="215444"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5</a:t>
            </a:r>
            <a:endParaRPr kumimoji="0" lang="en-US" sz="1400" b="1"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643DA5D3-4C17-FA27-AFC8-30C4CB382F21}"/>
              </a:ext>
            </a:extLst>
          </p:cNvPr>
          <p:cNvSpPr txBox="1"/>
          <p:nvPr/>
        </p:nvSpPr>
        <p:spPr bwMode="gray">
          <a:xfrm>
            <a:off x="3856803" y="1370761"/>
            <a:ext cx="1286693" cy="43088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rgbClr val="5A5A5A"/>
                </a:solidFill>
                <a:effectLst/>
                <a:uLnTx/>
                <a:uFillTx/>
                <a:latin typeface="Arial" panose="020B0604020202020204"/>
                <a:ea typeface="+mn-ea"/>
                <a:cs typeface="+mn-cs"/>
              </a:rPr>
              <a:t>Important and Measurable</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A128964E-6EDF-92A0-2532-DC7684F1569E}"/>
              </a:ext>
            </a:extLst>
          </p:cNvPr>
          <p:cNvSpPr txBox="1"/>
          <p:nvPr/>
        </p:nvSpPr>
        <p:spPr bwMode="gray">
          <a:xfrm>
            <a:off x="945968" y="4323511"/>
            <a:ext cx="1286693" cy="646331"/>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rgbClr val="5A5A5A"/>
                </a:solidFill>
                <a:effectLst/>
                <a:uLnTx/>
                <a:uFillTx/>
                <a:latin typeface="Arial" panose="020B0604020202020204"/>
                <a:ea typeface="+mn-ea"/>
                <a:cs typeface="+mn-cs"/>
              </a:rPr>
              <a:t>Unimportant and Unmeasurable</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F37104D9-9A4E-D205-BCC0-1A9B4816D439}"/>
              </a:ext>
            </a:extLst>
          </p:cNvPr>
          <p:cNvSpPr txBox="1"/>
          <p:nvPr/>
        </p:nvSpPr>
        <p:spPr bwMode="gray">
          <a:xfrm>
            <a:off x="3848369" y="4323511"/>
            <a:ext cx="1286693" cy="43088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rgbClr val="5A5A5A"/>
                </a:solidFill>
                <a:effectLst/>
                <a:uLnTx/>
                <a:uFillTx/>
                <a:latin typeface="Arial" panose="020B0604020202020204"/>
                <a:ea typeface="+mn-ea"/>
                <a:cs typeface="+mn-cs"/>
              </a:rPr>
              <a:t>Unimportant but Measurable</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4C0C1E1E-A14E-7E5D-CF47-B3E235ABDEFE}"/>
              </a:ext>
            </a:extLst>
          </p:cNvPr>
          <p:cNvSpPr txBox="1"/>
          <p:nvPr/>
        </p:nvSpPr>
        <p:spPr bwMode="gray">
          <a:xfrm>
            <a:off x="1147008" y="1370761"/>
            <a:ext cx="1286693" cy="43088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srgbClr val="5A5A5A"/>
                </a:solidFill>
                <a:effectLst/>
                <a:uLnTx/>
                <a:uFillTx/>
                <a:latin typeface="Arial" panose="020B0604020202020204"/>
                <a:ea typeface="+mn-ea"/>
                <a:cs typeface="+mn-cs"/>
              </a:rPr>
              <a:t>Important but Unmeasurable</a:t>
            </a: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5966A653-C65D-D6E4-6044-58B07243FEF9}"/>
              </a:ext>
            </a:extLst>
          </p:cNvPr>
          <p:cNvGrpSpPr/>
          <p:nvPr/>
        </p:nvGrpSpPr>
        <p:grpSpPr>
          <a:xfrm>
            <a:off x="10626838" y="346164"/>
            <a:ext cx="1104787" cy="1825448"/>
            <a:chOff x="10626839" y="510450"/>
            <a:chExt cx="1104787" cy="1825448"/>
          </a:xfrm>
        </p:grpSpPr>
        <p:pic>
          <p:nvPicPr>
            <p:cNvPr id="11" name="Picture 10">
              <a:extLst>
                <a:ext uri="{FF2B5EF4-FFF2-40B4-BE49-F238E27FC236}">
                  <a16:creationId xmlns:a16="http://schemas.microsoft.com/office/drawing/2014/main" id="{FF12BF72-F407-BFF6-536F-8CF9266B7531}"/>
                </a:ext>
              </a:extLst>
            </p:cNvPr>
            <p:cNvPicPr>
              <a:picLocks noChangeAspect="1"/>
            </p:cNvPicPr>
            <p:nvPr/>
          </p:nvPicPr>
          <p:blipFill>
            <a:blip r:embed="rId2"/>
            <a:stretch>
              <a:fillRect/>
            </a:stretch>
          </p:blipFill>
          <p:spPr>
            <a:xfrm>
              <a:off x="10626839" y="510450"/>
              <a:ext cx="1104786" cy="1104786"/>
            </a:xfrm>
            <a:prstGeom prst="rect">
              <a:avLst/>
            </a:prstGeom>
          </p:spPr>
        </p:pic>
        <p:sp>
          <p:nvSpPr>
            <p:cNvPr id="13" name="TextBox 12">
              <a:extLst>
                <a:ext uri="{FF2B5EF4-FFF2-40B4-BE49-F238E27FC236}">
                  <a16:creationId xmlns:a16="http://schemas.microsoft.com/office/drawing/2014/main" id="{BF0BFEC4-5B0E-31A7-FD16-08DC83D445F2}"/>
                </a:ext>
              </a:extLst>
            </p:cNvPr>
            <p:cNvSpPr txBox="1"/>
            <p:nvPr/>
          </p:nvSpPr>
          <p:spPr bwMode="gray">
            <a:xfrm>
              <a:off x="10626839" y="1920400"/>
              <a:ext cx="1104787" cy="415498"/>
            </a:xfrm>
            <a:prstGeom prst="rect">
              <a:avLst/>
            </a:prstGeom>
            <a:noFill/>
          </p:spPr>
          <p:txBody>
            <a:bodyPr vert="horz" wrap="square" lIns="0" tIns="0" rIns="0" bIns="0" rtlCol="0">
              <a:spAutoFit/>
            </a:bodyPr>
            <a:lstStyle/>
            <a:p>
              <a:pPr algn="ctr">
                <a:spcBef>
                  <a:spcPts val="600"/>
                </a:spcBef>
              </a:pPr>
              <a:r>
                <a:rPr lang="en-US" sz="900" i="1" dirty="0"/>
                <a:t>See the ‘Start with Why’ in the </a:t>
              </a:r>
              <a:r>
                <a:rPr lang="en-US" sz="900" i="1" dirty="0">
                  <a:hlinkClick r:id="rId3"/>
                </a:rPr>
                <a:t>Evaluation Toolkit </a:t>
              </a:r>
              <a:endParaRPr lang="en-US" sz="900" i="1" dirty="0"/>
            </a:p>
          </p:txBody>
        </p:sp>
        <p:cxnSp>
          <p:nvCxnSpPr>
            <p:cNvPr id="24" name="Straight Arrow Connector 23">
              <a:extLst>
                <a:ext uri="{FF2B5EF4-FFF2-40B4-BE49-F238E27FC236}">
                  <a16:creationId xmlns:a16="http://schemas.microsoft.com/office/drawing/2014/main" id="{FB8EC3A2-CAF0-D807-5070-4D430BEF4B2C}"/>
                </a:ext>
              </a:extLst>
            </p:cNvPr>
            <p:cNvCxnSpPr>
              <a:cxnSpLocks/>
              <a:endCxn id="11" idx="2"/>
            </p:cNvCxnSpPr>
            <p:nvPr/>
          </p:nvCxnSpPr>
          <p:spPr bwMode="gray">
            <a:xfrm flipV="1">
              <a:off x="11179232" y="1615236"/>
              <a:ext cx="0" cy="232037"/>
            </a:xfrm>
            <a:prstGeom prst="straightConnector1">
              <a:avLst/>
            </a:prstGeom>
            <a:ln w="19050" cap="rnd">
              <a:solidFill>
                <a:schemeClr val="tx2"/>
              </a:solidFill>
              <a:round/>
              <a:headEnd w="lg"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469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FAA6-EDC5-B721-E46B-168269FCAD99}"/>
              </a:ext>
            </a:extLst>
          </p:cNvPr>
          <p:cNvSpPr>
            <a:spLocks noGrp="1"/>
          </p:cNvSpPr>
          <p:nvPr>
            <p:ph type="title" hasCustomPrompt="1"/>
          </p:nvPr>
        </p:nvSpPr>
        <p:spPr bwMode="gray">
          <a:xfrm>
            <a:off x="457200" y="549006"/>
            <a:ext cx="11457298" cy="304699"/>
          </a:xfrm>
        </p:spPr>
        <p:txBody>
          <a:bodyPr/>
          <a:lstStyle>
            <a:lvl1pPr>
              <a:defRPr/>
            </a:lvl1pPr>
          </a:lstStyle>
          <a:p>
            <a:r>
              <a:rPr lang="en-US" dirty="0"/>
              <a:t>Setting up a logic model </a:t>
            </a:r>
          </a:p>
        </p:txBody>
      </p:sp>
      <p:grpSp>
        <p:nvGrpSpPr>
          <p:cNvPr id="11" name="Group 10">
            <a:extLst>
              <a:ext uri="{FF2B5EF4-FFF2-40B4-BE49-F238E27FC236}">
                <a16:creationId xmlns:a16="http://schemas.microsoft.com/office/drawing/2014/main" id="{D496342F-CB7D-DC84-8CBF-4CFB0091D638}"/>
              </a:ext>
            </a:extLst>
          </p:cNvPr>
          <p:cNvGrpSpPr/>
          <p:nvPr/>
        </p:nvGrpSpPr>
        <p:grpSpPr>
          <a:xfrm>
            <a:off x="416177" y="728835"/>
            <a:ext cx="11359646" cy="5168653"/>
            <a:chOff x="375156" y="907690"/>
            <a:chExt cx="11359646" cy="5168653"/>
          </a:xfrm>
        </p:grpSpPr>
        <p:sp>
          <p:nvSpPr>
            <p:cNvPr id="3" name="TextBox 2">
              <a:extLst>
                <a:ext uri="{FF2B5EF4-FFF2-40B4-BE49-F238E27FC236}">
                  <a16:creationId xmlns:a16="http://schemas.microsoft.com/office/drawing/2014/main" id="{34485137-55E3-35F5-77C4-DECD0C8F8E41}"/>
                </a:ext>
              </a:extLst>
            </p:cNvPr>
            <p:cNvSpPr txBox="1"/>
            <p:nvPr/>
          </p:nvSpPr>
          <p:spPr bwMode="gray">
            <a:xfrm>
              <a:off x="457198" y="1353069"/>
              <a:ext cx="6645910" cy="29700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Set up your logic model for free using Easy Retro, this tool allows you to share the model for free for other team members to collaborate. </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Navigate to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2"/>
                </a:rPr>
                <a:t>http://www.easyretro.io/</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Sign up for a free account (you get 3 free boards)</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Click ‘Add Board’</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Choose ‘Custom Template’ for type of board</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Name the Board (e.g., Test Logic Model)</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Change Max votes per user to whatever number you want</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Add columns (in order); Inputs, Stakeholders, Activities, Outputs, Outcomes (Short-term), Outcomes (Medium-term), Outcomes (Long-term)</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Click ‘Create’</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The output is an empty Board with the 7 Headers in place</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Share the board for collaboration - use the “Share” button to copy the URL or crop the QR code</a:t>
              </a:r>
            </a:p>
          </p:txBody>
        </p:sp>
        <p:pic>
          <p:nvPicPr>
            <p:cNvPr id="4" name="Picture 3">
              <a:extLst>
                <a:ext uri="{FF2B5EF4-FFF2-40B4-BE49-F238E27FC236}">
                  <a16:creationId xmlns:a16="http://schemas.microsoft.com/office/drawing/2014/main" id="{39278C4A-CED7-C0AB-49FE-1C57503A3209}"/>
                </a:ext>
              </a:extLst>
            </p:cNvPr>
            <p:cNvPicPr>
              <a:picLocks noChangeAspect="1"/>
            </p:cNvPicPr>
            <p:nvPr/>
          </p:nvPicPr>
          <p:blipFill>
            <a:blip r:embed="rId3"/>
            <a:stretch>
              <a:fillRect/>
            </a:stretch>
          </p:blipFill>
          <p:spPr>
            <a:xfrm>
              <a:off x="457198" y="4482686"/>
              <a:ext cx="8050276" cy="1022245"/>
            </a:xfrm>
            <a:prstGeom prst="rect">
              <a:avLst/>
            </a:prstGeom>
            <a:ln>
              <a:solidFill>
                <a:schemeClr val="tx1"/>
              </a:solidFill>
            </a:ln>
          </p:spPr>
        </p:pic>
        <p:sp>
          <p:nvSpPr>
            <p:cNvPr id="5" name="Rectangle 4">
              <a:extLst>
                <a:ext uri="{FF2B5EF4-FFF2-40B4-BE49-F238E27FC236}">
                  <a16:creationId xmlns:a16="http://schemas.microsoft.com/office/drawing/2014/main" id="{1CED04AC-61C1-67B8-BA3F-4BAF00E9815D}"/>
                </a:ext>
              </a:extLst>
            </p:cNvPr>
            <p:cNvSpPr/>
            <p:nvPr/>
          </p:nvSpPr>
          <p:spPr bwMode="gray">
            <a:xfrm>
              <a:off x="7487768" y="4722999"/>
              <a:ext cx="519764" cy="221381"/>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4AD54FD-FD8D-FBDA-DD0E-24F9B3DE5F00}"/>
                </a:ext>
              </a:extLst>
            </p:cNvPr>
            <p:cNvSpPr txBox="1"/>
            <p:nvPr/>
          </p:nvSpPr>
          <p:spPr bwMode="gray">
            <a:xfrm>
              <a:off x="375156" y="5645456"/>
              <a:ext cx="8132318"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a:ln>
                    <a:noFill/>
                  </a:ln>
                  <a:solidFill>
                    <a:srgbClr val="4B4D4F"/>
                  </a:solidFill>
                  <a:effectLst/>
                  <a:uLnTx/>
                  <a:uFillTx/>
                  <a:latin typeface="Arial" panose="020B0604020202020204"/>
                  <a:ea typeface="+mn-ea"/>
                  <a:cs typeface="+mn-cs"/>
                </a:rPr>
                <a:t>NOTE: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The QR code can be shared in a meeting with your stakeholders to allow them to contribute live to the LOGIC model during the discussion and can be accessed by mobile phone or tablet</a:t>
              </a:r>
            </a:p>
          </p:txBody>
        </p:sp>
        <p:pic>
          <p:nvPicPr>
            <p:cNvPr id="8" name="Picture 7">
              <a:extLst>
                <a:ext uri="{FF2B5EF4-FFF2-40B4-BE49-F238E27FC236}">
                  <a16:creationId xmlns:a16="http://schemas.microsoft.com/office/drawing/2014/main" id="{DC1B4DF8-8AA9-BA30-8913-EFF711F3EE15}"/>
                </a:ext>
              </a:extLst>
            </p:cNvPr>
            <p:cNvPicPr>
              <a:picLocks noChangeAspect="1"/>
            </p:cNvPicPr>
            <p:nvPr/>
          </p:nvPicPr>
          <p:blipFill rotWithShape="1">
            <a:blip r:embed="rId4"/>
            <a:srcRect r="4387"/>
            <a:stretch/>
          </p:blipFill>
          <p:spPr>
            <a:xfrm>
              <a:off x="9620995" y="907690"/>
              <a:ext cx="2113807" cy="4731297"/>
            </a:xfrm>
            <a:prstGeom prst="rect">
              <a:avLst/>
            </a:prstGeom>
            <a:ln>
              <a:solidFill>
                <a:schemeClr val="tx1"/>
              </a:solidFill>
            </a:ln>
          </p:spPr>
        </p:pic>
        <p:sp>
          <p:nvSpPr>
            <p:cNvPr id="9" name="Rectangle 8">
              <a:extLst>
                <a:ext uri="{FF2B5EF4-FFF2-40B4-BE49-F238E27FC236}">
                  <a16:creationId xmlns:a16="http://schemas.microsoft.com/office/drawing/2014/main" id="{33F83C20-9858-35C8-34BF-D0D2F78D40F9}"/>
                </a:ext>
              </a:extLst>
            </p:cNvPr>
            <p:cNvSpPr/>
            <p:nvPr/>
          </p:nvSpPr>
          <p:spPr bwMode="gray">
            <a:xfrm>
              <a:off x="9656620" y="5283550"/>
              <a:ext cx="449281" cy="304699"/>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3" name="Elbow Connector 12">
              <a:extLst>
                <a:ext uri="{FF2B5EF4-FFF2-40B4-BE49-F238E27FC236}">
                  <a16:creationId xmlns:a16="http://schemas.microsoft.com/office/drawing/2014/main" id="{ED72F7D5-B2D1-8665-1C4F-CCE6CAE3EA91}"/>
                </a:ext>
              </a:extLst>
            </p:cNvPr>
            <p:cNvCxnSpPr>
              <a:cxnSpLocks/>
            </p:cNvCxnSpPr>
            <p:nvPr/>
          </p:nvCxnSpPr>
          <p:spPr bwMode="gray">
            <a:xfrm flipV="1">
              <a:off x="3414532" y="1532450"/>
              <a:ext cx="6342926" cy="1282491"/>
            </a:xfrm>
            <a:prstGeom prst="bentConnector3">
              <a:avLst>
                <a:gd name="adj1" fmla="val 85766"/>
              </a:avLst>
            </a:prstGeom>
            <a:ln w="28575" cap="rnd">
              <a:solidFill>
                <a:schemeClr val="tx2"/>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DDAC42B8-BF32-9217-EACA-224821E63391}"/>
                </a:ext>
              </a:extLst>
            </p:cNvPr>
            <p:cNvCxnSpPr>
              <a:cxnSpLocks/>
            </p:cNvCxnSpPr>
            <p:nvPr/>
          </p:nvCxnSpPr>
          <p:spPr bwMode="gray">
            <a:xfrm flipV="1">
              <a:off x="4549422" y="1948482"/>
              <a:ext cx="5208036" cy="1122096"/>
            </a:xfrm>
            <a:prstGeom prst="bentConnector3">
              <a:avLst>
                <a:gd name="adj1" fmla="val 89450"/>
              </a:avLst>
            </a:prstGeom>
            <a:ln w="28575" cap="rnd">
              <a:solidFill>
                <a:schemeClr val="tx2"/>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F7CFEA-2749-3D44-CC7B-62FC2C2C14BE}"/>
                </a:ext>
              </a:extLst>
            </p:cNvPr>
            <p:cNvCxnSpPr/>
            <p:nvPr/>
          </p:nvCxnSpPr>
          <p:spPr bwMode="gray">
            <a:xfrm>
              <a:off x="3310360" y="3510023"/>
              <a:ext cx="6265459" cy="0"/>
            </a:xfrm>
            <a:prstGeom prst="straightConnector1">
              <a:avLst/>
            </a:prstGeom>
            <a:ln w="28575" cap="rnd">
              <a:solidFill>
                <a:schemeClr val="tx2"/>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7" name="Rectangle 16">
            <a:hlinkClick r:id="rId5" action="ppaction://hlinksldjump"/>
            <a:extLst>
              <a:ext uri="{FF2B5EF4-FFF2-40B4-BE49-F238E27FC236}">
                <a16:creationId xmlns:a16="http://schemas.microsoft.com/office/drawing/2014/main" id="{87BE0343-4765-E834-8331-1A62C26CA33F}"/>
              </a:ext>
            </a:extLst>
          </p:cNvPr>
          <p:cNvSpPr/>
          <p:nvPr/>
        </p:nvSpPr>
        <p:spPr bwMode="gray">
          <a:xfrm>
            <a:off x="10464800" y="6394450"/>
            <a:ext cx="311150" cy="35560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hlinkClick r:id="rId6" action="ppaction://hlinksldjump"/>
            <a:extLst>
              <a:ext uri="{FF2B5EF4-FFF2-40B4-BE49-F238E27FC236}">
                <a16:creationId xmlns:a16="http://schemas.microsoft.com/office/drawing/2014/main" id="{8F89A7D5-5A47-C86F-A5F0-EE1ACA7246A3}"/>
              </a:ext>
            </a:extLst>
          </p:cNvPr>
          <p:cNvSpPr/>
          <p:nvPr/>
        </p:nvSpPr>
        <p:spPr bwMode="gray">
          <a:xfrm>
            <a:off x="11250689"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hlinkClick r:id="rId5" action="ppaction://hlinksldjump"/>
            <a:extLst>
              <a:ext uri="{FF2B5EF4-FFF2-40B4-BE49-F238E27FC236}">
                <a16:creationId xmlns:a16="http://schemas.microsoft.com/office/drawing/2014/main" id="{60343386-E206-89FE-0A8C-A6B95372E355}"/>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244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7CB8-9721-3F8F-8D62-97AEF8E56897}"/>
              </a:ext>
            </a:extLst>
          </p:cNvPr>
          <p:cNvSpPr>
            <a:spLocks noGrp="1"/>
          </p:cNvSpPr>
          <p:nvPr>
            <p:ph type="title" hasCustomPrompt="1"/>
          </p:nvPr>
        </p:nvSpPr>
        <p:spPr bwMode="gray">
          <a:xfrm>
            <a:off x="457198" y="826727"/>
            <a:ext cx="11457298" cy="304699"/>
          </a:xfrm>
        </p:spPr>
        <p:txBody>
          <a:bodyPr/>
          <a:lstStyle>
            <a:lvl1pPr>
              <a:defRPr/>
            </a:lvl1pPr>
          </a:lstStyle>
          <a:p>
            <a:r>
              <a:rPr lang="en-US"/>
              <a:t>Measuring outputs and outcomes</a:t>
            </a:r>
          </a:p>
        </p:txBody>
      </p:sp>
      <p:sp>
        <p:nvSpPr>
          <p:cNvPr id="3" name="Text Placeholder 3">
            <a:extLst>
              <a:ext uri="{FF2B5EF4-FFF2-40B4-BE49-F238E27FC236}">
                <a16:creationId xmlns:a16="http://schemas.microsoft.com/office/drawing/2014/main" id="{3FD34CED-C0BE-9EA5-0D37-92CCACEA45A5}"/>
              </a:ext>
            </a:extLst>
          </p:cNvPr>
          <p:cNvSpPr txBox="1">
            <a:spLocks/>
          </p:cNvSpPr>
          <p:nvPr/>
        </p:nvSpPr>
        <p:spPr bwMode="gray">
          <a:xfrm>
            <a:off x="457198" y="1487227"/>
            <a:ext cx="8572502" cy="133217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Consider</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GB" sz="1100" b="0" i="0" u="none" strike="noStrike" kern="1200" cap="none" spc="0" normalizeH="0" baseline="0" noProof="0">
                <a:ln>
                  <a:noFill/>
                </a:ln>
                <a:solidFill>
                  <a:srgbClr val="4B4D4F"/>
                </a:solidFill>
                <a:effectLst/>
                <a:uLnTx/>
                <a:uFillTx/>
                <a:latin typeface="Arial" panose="020B0604020202020204" pitchFamily="34" charset="0"/>
                <a:ea typeface="+mn-ea"/>
                <a:cs typeface="Arial" panose="020B0604020202020204" pitchFamily="34" charset="0"/>
              </a:rPr>
              <a:t>What outcomes do you want individuals to achieve through a specific action? </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rPr>
              <a:t>Are there readily available, routinely collected, measures that closely align to the outcomes you want individuals to achieve? If yes, see </a:t>
            </a:r>
            <a:r>
              <a:rPr kumimoji="0" lang="en-GB" sz="1100" b="0" i="1"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rPr>
              <a:t>secondary data </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rPr>
              <a:t>options below. </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GB" sz="1100" b="0" i="0" u="none" strike="noStrike" kern="1200" cap="none" spc="0" normalizeH="0" baseline="0" noProof="0">
                <a:ln>
                  <a:noFill/>
                </a:ln>
                <a:solidFill>
                  <a:srgbClr val="4B4D4F"/>
                </a:solidFill>
                <a:effectLst/>
                <a:uLnTx/>
                <a:uFillTx/>
                <a:latin typeface="Arial" panose="020B0604020202020204" pitchFamily="34" charset="0"/>
                <a:ea typeface="+mn-ea"/>
                <a:cs typeface="Arial" panose="020B0604020202020204" pitchFamily="34" charset="0"/>
              </a:rPr>
              <a:t>If there are no readily available measures, see</a:t>
            </a:r>
            <a:r>
              <a:rPr kumimoji="0" lang="en-GB" sz="1100" b="0" i="1" u="none" strike="noStrike" kern="1200" cap="none" spc="0" normalizeH="0" baseline="0" noProof="0">
                <a:ln>
                  <a:noFill/>
                </a:ln>
                <a:solidFill>
                  <a:srgbClr val="4B4D4F"/>
                </a:solidFill>
                <a:effectLst/>
                <a:uLnTx/>
                <a:uFillTx/>
                <a:latin typeface="Arial" panose="020B0604020202020204" pitchFamily="34" charset="0"/>
                <a:ea typeface="+mn-ea"/>
                <a:cs typeface="Arial" panose="020B0604020202020204" pitchFamily="34" charset="0"/>
              </a:rPr>
              <a:t> primary data </a:t>
            </a:r>
            <a:r>
              <a:rPr kumimoji="0" lang="en-GB" sz="1100" b="0" i="0" u="none" strike="noStrike" kern="1200" cap="none" spc="0" normalizeH="0" baseline="0" noProof="0">
                <a:ln>
                  <a:noFill/>
                </a:ln>
                <a:solidFill>
                  <a:srgbClr val="4B4D4F"/>
                </a:solidFill>
                <a:effectLst/>
                <a:uLnTx/>
                <a:uFillTx/>
                <a:latin typeface="Arial" panose="020B0604020202020204" pitchFamily="34" charset="0"/>
                <a:ea typeface="+mn-ea"/>
                <a:cs typeface="Arial" panose="020B0604020202020204" pitchFamily="34" charset="0"/>
              </a:rPr>
              <a:t>options below. </a:t>
            </a:r>
            <a:endParaRPr kumimoji="0" lang="en-GB" sz="1100" b="0" i="1"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D6AFE005-93D5-5174-A904-EEC979F2C396}"/>
              </a:ext>
            </a:extLst>
          </p:cNvPr>
          <p:cNvGraphicFramePr>
            <a:graphicFrameLocks noGrp="1"/>
          </p:cNvGraphicFramePr>
          <p:nvPr/>
        </p:nvGraphicFramePr>
        <p:xfrm>
          <a:off x="1267437" y="3337239"/>
          <a:ext cx="9657126" cy="1902636"/>
        </p:xfrm>
        <a:graphic>
          <a:graphicData uri="http://schemas.openxmlformats.org/drawingml/2006/table">
            <a:tbl>
              <a:tblPr firstRow="1" bandRow="1">
                <a:tableStyleId>{2D5ABB26-0587-4C30-8999-92F81FD0307C}</a:tableStyleId>
              </a:tblPr>
              <a:tblGrid>
                <a:gridCol w="4815863">
                  <a:extLst>
                    <a:ext uri="{9D8B030D-6E8A-4147-A177-3AD203B41FA5}">
                      <a16:colId xmlns:a16="http://schemas.microsoft.com/office/drawing/2014/main" val="20000"/>
                    </a:ext>
                  </a:extLst>
                </a:gridCol>
                <a:gridCol w="4841263">
                  <a:extLst>
                    <a:ext uri="{9D8B030D-6E8A-4147-A177-3AD203B41FA5}">
                      <a16:colId xmlns:a16="http://schemas.microsoft.com/office/drawing/2014/main" val="20001"/>
                    </a:ext>
                  </a:extLst>
                </a:gridCol>
              </a:tblGrid>
              <a:tr h="475659">
                <a:tc>
                  <a:txBody>
                    <a:bodyPr/>
                    <a:lstStyle/>
                    <a:p>
                      <a:r>
                        <a:rPr lang="en-GB" sz="1400" b="1">
                          <a:solidFill>
                            <a:schemeClr val="accent6"/>
                          </a:solidFill>
                        </a:rPr>
                        <a:t>Primary</a:t>
                      </a:r>
                      <a:r>
                        <a:rPr lang="en-GB" sz="1400" b="1" baseline="0">
                          <a:solidFill>
                            <a:schemeClr val="accent6"/>
                          </a:solidFill>
                        </a:rPr>
                        <a:t> data (collected first-hand)</a:t>
                      </a:r>
                      <a:endParaRPr lang="en-US" sz="1400" b="1">
                        <a:solidFill>
                          <a:schemeClr val="accent6"/>
                        </a:solidFill>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400" b="1">
                          <a:solidFill>
                            <a:schemeClr val="accent6"/>
                          </a:solidFill>
                        </a:rPr>
                        <a:t>Secondary</a:t>
                      </a:r>
                      <a:r>
                        <a:rPr lang="en-GB" sz="1400" b="1" baseline="0">
                          <a:solidFill>
                            <a:schemeClr val="accent6"/>
                          </a:solidFill>
                        </a:rPr>
                        <a:t> data (collected already for other purposes)</a:t>
                      </a:r>
                      <a:endParaRPr lang="en-US" sz="1400" b="1">
                        <a:solidFill>
                          <a:schemeClr val="accent6"/>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75659">
                <a:tc>
                  <a:txBody>
                    <a:bodyPr/>
                    <a:lstStyle/>
                    <a:p>
                      <a:r>
                        <a:rPr lang="en-GB" sz="1100"/>
                        <a:t>Questionnaires/survey</a:t>
                      </a:r>
                      <a:r>
                        <a:rPr lang="en-GB" sz="1100" baseline="0"/>
                        <a:t>s</a:t>
                      </a:r>
                      <a:endParaRPr lang="en-US" sz="110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100"/>
                        <a:t>Administrative,</a:t>
                      </a:r>
                      <a:r>
                        <a:rPr lang="en-GB" sz="1100" baseline="0"/>
                        <a:t> e.g., GP consultation data, acute data </a:t>
                      </a:r>
                      <a:br>
                        <a:rPr lang="en-GB" sz="1100" baseline="0"/>
                      </a:br>
                      <a:r>
                        <a:rPr lang="en-GB" sz="1100" baseline="0"/>
                        <a:t>(via Secondary Uses Service (SUS) or otherwise)</a:t>
                      </a:r>
                      <a:endParaRPr lang="en-US" sz="1100"/>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75659">
                <a:tc>
                  <a:txBody>
                    <a:bodyPr/>
                    <a:lstStyle/>
                    <a:p>
                      <a:r>
                        <a:rPr lang="en-GB" sz="1100" baseline="0"/>
                        <a:t>Interviews (telephone or face to face)</a:t>
                      </a:r>
                      <a:endParaRPr lang="en-US" sz="110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100"/>
                        <a:t>Patient satisfaction surveys</a:t>
                      </a:r>
                      <a:endParaRPr lang="en-US" sz="1100"/>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475659">
                <a:tc>
                  <a:txBody>
                    <a:bodyPr/>
                    <a:lstStyle/>
                    <a:p>
                      <a:r>
                        <a:rPr lang="en-GB" sz="1100"/>
                        <a:t>Focus</a:t>
                      </a:r>
                      <a:r>
                        <a:rPr lang="en-GB" sz="1100" baseline="0"/>
                        <a:t> groups</a:t>
                      </a:r>
                      <a:endParaRPr lang="en-US" sz="110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100"/>
                        <a:t>Historical</a:t>
                      </a:r>
                      <a:r>
                        <a:rPr lang="en-GB" sz="1100" baseline="0"/>
                        <a:t> data allowing for baselining (pre-intervention measurement)</a:t>
                      </a:r>
                      <a:endParaRPr lang="en-US" sz="1100"/>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grpSp>
        <p:nvGrpSpPr>
          <p:cNvPr id="5" name="Group 4">
            <a:extLst>
              <a:ext uri="{FF2B5EF4-FFF2-40B4-BE49-F238E27FC236}">
                <a16:creationId xmlns:a16="http://schemas.microsoft.com/office/drawing/2014/main" id="{173ED780-3214-7B5E-7799-B48B2B7148FA}"/>
              </a:ext>
            </a:extLst>
          </p:cNvPr>
          <p:cNvGrpSpPr/>
          <p:nvPr/>
        </p:nvGrpSpPr>
        <p:grpSpPr>
          <a:xfrm>
            <a:off x="10344266" y="3101108"/>
            <a:ext cx="551515" cy="162038"/>
            <a:chOff x="577742" y="5905623"/>
            <a:chExt cx="551515" cy="162038"/>
          </a:xfrm>
        </p:grpSpPr>
        <p:sp>
          <p:nvSpPr>
            <p:cNvPr id="6" name="Freeform 5">
              <a:hlinkClick r:id="rId2" action="ppaction://hlinksldjump"/>
              <a:extLst>
                <a:ext uri="{FF2B5EF4-FFF2-40B4-BE49-F238E27FC236}">
                  <a16:creationId xmlns:a16="http://schemas.microsoft.com/office/drawing/2014/main" id="{E4751897-E625-5312-E79C-F3FB34FBF437}"/>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812614AF-8714-FA78-3810-2F4568DBCA0C}"/>
                </a:ext>
              </a:extLst>
            </p:cNvPr>
            <p:cNvSpPr txBox="1"/>
            <p:nvPr/>
          </p:nvSpPr>
          <p:spPr bwMode="gray">
            <a:xfrm>
              <a:off x="662985" y="5915216"/>
              <a:ext cx="381027"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sp>
        <p:nvSpPr>
          <p:cNvPr id="8" name="Rectangle 7">
            <a:hlinkClick r:id="rId3" action="ppaction://hlinksldjump"/>
            <a:extLst>
              <a:ext uri="{FF2B5EF4-FFF2-40B4-BE49-F238E27FC236}">
                <a16:creationId xmlns:a16="http://schemas.microsoft.com/office/drawing/2014/main" id="{C9C0E103-6442-1B1E-2523-0A85133974B1}"/>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hlinkClick r:id="rId2" action="ppaction://hlinksldjump"/>
            <a:extLst>
              <a:ext uri="{FF2B5EF4-FFF2-40B4-BE49-F238E27FC236}">
                <a16:creationId xmlns:a16="http://schemas.microsoft.com/office/drawing/2014/main" id="{14CDBA69-EA8C-24D1-B344-8C0A085630E9}"/>
              </a:ext>
            </a:extLst>
          </p:cNvPr>
          <p:cNvSpPr/>
          <p:nvPr/>
        </p:nvSpPr>
        <p:spPr bwMode="gray">
          <a:xfrm>
            <a:off x="11272338"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4" name="Group 13">
            <a:extLst>
              <a:ext uri="{FF2B5EF4-FFF2-40B4-BE49-F238E27FC236}">
                <a16:creationId xmlns:a16="http://schemas.microsoft.com/office/drawing/2014/main" id="{62658E6B-9654-A3CB-8524-F148228FF603}"/>
              </a:ext>
            </a:extLst>
          </p:cNvPr>
          <p:cNvGrpSpPr/>
          <p:nvPr/>
        </p:nvGrpSpPr>
        <p:grpSpPr>
          <a:xfrm>
            <a:off x="10924563" y="629617"/>
            <a:ext cx="1013429" cy="908482"/>
            <a:chOff x="10869414" y="744375"/>
            <a:chExt cx="1013429" cy="908482"/>
          </a:xfrm>
        </p:grpSpPr>
        <p:sp>
          <p:nvSpPr>
            <p:cNvPr id="12" name="Flowchart: Connector 11">
              <a:extLst>
                <a:ext uri="{FF2B5EF4-FFF2-40B4-BE49-F238E27FC236}">
                  <a16:creationId xmlns:a16="http://schemas.microsoft.com/office/drawing/2014/main" id="{D3531DA6-03C5-589C-2CE9-DE9821810B25}"/>
                </a:ext>
              </a:extLst>
            </p:cNvPr>
            <p:cNvSpPr/>
            <p:nvPr/>
          </p:nvSpPr>
          <p:spPr bwMode="gray">
            <a:xfrm>
              <a:off x="10869414" y="744375"/>
              <a:ext cx="1013429" cy="908482"/>
            </a:xfrm>
            <a:prstGeom prst="flowChartConnector">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900" b="0" i="0" u="none" baseline="0" dirty="0">
                  <a:solidFill>
                    <a:schemeClr val="accent6"/>
                  </a:solidFill>
                </a:rPr>
                <a:t>Access the Evaluation </a:t>
              </a:r>
              <a:r>
                <a:rPr lang="en-US" sz="900" dirty="0">
                  <a:solidFill>
                    <a:schemeClr val="accent6"/>
                  </a:solidFill>
                </a:rPr>
                <a:t>T</a:t>
              </a:r>
              <a:r>
                <a:rPr lang="en-US" sz="900" b="0" i="0" u="none" baseline="0" dirty="0">
                  <a:solidFill>
                    <a:schemeClr val="accent6"/>
                  </a:solidFill>
                </a:rPr>
                <a:t>oolkit </a:t>
              </a:r>
              <a:r>
                <a:rPr lang="en-US" sz="900" b="0" i="0" u="none" baseline="0" dirty="0">
                  <a:solidFill>
                    <a:schemeClr val="accent6"/>
                  </a:solidFill>
                  <a:hlinkClick r:id="rId4"/>
                </a:rPr>
                <a:t>here </a:t>
              </a:r>
              <a:endParaRPr lang="en-US" sz="900" b="0" i="0" u="none" baseline="0" dirty="0">
                <a:solidFill>
                  <a:schemeClr val="accent6"/>
                </a:solidFill>
              </a:endParaRPr>
            </a:p>
          </p:txBody>
        </p:sp>
        <p:pic>
          <p:nvPicPr>
            <p:cNvPr id="13" name="Picture 12">
              <a:extLst>
                <a:ext uri="{FF2B5EF4-FFF2-40B4-BE49-F238E27FC236}">
                  <a16:creationId xmlns:a16="http://schemas.microsoft.com/office/drawing/2014/main" id="{61048769-3EF4-5E86-915D-69D0AF7803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11543776" y="1213778"/>
              <a:ext cx="238360" cy="238360"/>
            </a:xfrm>
            <a:prstGeom prst="rect">
              <a:avLst/>
            </a:prstGeom>
          </p:spPr>
        </p:pic>
      </p:grpSp>
    </p:spTree>
    <p:extLst>
      <p:ext uri="{BB962C8B-B14F-4D97-AF65-F5344CB8AC3E}">
        <p14:creationId xmlns:p14="http://schemas.microsoft.com/office/powerpoint/2010/main" val="159441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11432-3A67-46AF-90B9-6EA5D9EE3E10}"/>
              </a:ext>
            </a:extLst>
          </p:cNvPr>
          <p:cNvSpPr>
            <a:spLocks noGrp="1"/>
          </p:cNvSpPr>
          <p:nvPr>
            <p:ph type="title"/>
          </p:nvPr>
        </p:nvSpPr>
        <p:spPr>
          <a:xfrm>
            <a:off x="457199" y="555639"/>
            <a:ext cx="9601200" cy="304699"/>
          </a:xfrm>
        </p:spPr>
        <p:txBody>
          <a:bodyPr wrap="square" anchor="t">
            <a:normAutofit/>
          </a:bodyPr>
          <a:lstStyle/>
          <a:p>
            <a:r>
              <a:rPr lang="en-GB"/>
              <a:t>Agenda</a:t>
            </a:r>
            <a:endParaRPr lang="en-GB">
              <a:highlight>
                <a:srgbClr val="FFFF00"/>
              </a:highlight>
            </a:endParaRPr>
          </a:p>
        </p:txBody>
      </p:sp>
      <p:graphicFrame>
        <p:nvGraphicFramePr>
          <p:cNvPr id="5" name="Content Placeholder 7">
            <a:extLst>
              <a:ext uri="{FF2B5EF4-FFF2-40B4-BE49-F238E27FC236}">
                <a16:creationId xmlns:a16="http://schemas.microsoft.com/office/drawing/2014/main" id="{416F253E-86A2-4EC3-87C8-A3D626B36ADC}"/>
              </a:ext>
            </a:extLst>
          </p:cNvPr>
          <p:cNvGraphicFramePr>
            <a:graphicFrameLocks/>
          </p:cNvGraphicFramePr>
          <p:nvPr>
            <p:extLst>
              <p:ext uri="{D42A27DB-BD31-4B8C-83A1-F6EECF244321}">
                <p14:modId xmlns:p14="http://schemas.microsoft.com/office/powerpoint/2010/main" val="3434968201"/>
              </p:ext>
            </p:extLst>
          </p:nvPr>
        </p:nvGraphicFramePr>
        <p:xfrm>
          <a:off x="650526" y="1117869"/>
          <a:ext cx="10874830" cy="4643431"/>
        </p:xfrm>
        <a:graphic>
          <a:graphicData uri="http://schemas.openxmlformats.org/drawingml/2006/table">
            <a:tbl>
              <a:tblPr firstRow="1" bandRow="1">
                <a:tableStyleId>{68D230F3-CF80-4859-8CE7-A43EE81993B5}</a:tableStyleId>
              </a:tblPr>
              <a:tblGrid>
                <a:gridCol w="1417476">
                  <a:extLst>
                    <a:ext uri="{9D8B030D-6E8A-4147-A177-3AD203B41FA5}">
                      <a16:colId xmlns:a16="http://schemas.microsoft.com/office/drawing/2014/main" val="20000"/>
                    </a:ext>
                  </a:extLst>
                </a:gridCol>
                <a:gridCol w="7170266">
                  <a:extLst>
                    <a:ext uri="{9D8B030D-6E8A-4147-A177-3AD203B41FA5}">
                      <a16:colId xmlns:a16="http://schemas.microsoft.com/office/drawing/2014/main" val="20001"/>
                    </a:ext>
                  </a:extLst>
                </a:gridCol>
                <a:gridCol w="2287088">
                  <a:extLst>
                    <a:ext uri="{9D8B030D-6E8A-4147-A177-3AD203B41FA5}">
                      <a16:colId xmlns:a16="http://schemas.microsoft.com/office/drawing/2014/main" val="1847236233"/>
                    </a:ext>
                  </a:extLst>
                </a:gridCol>
              </a:tblGrid>
              <a:tr h="467744">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Time</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Item</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p>
                      <a:pPr algn="ctr"/>
                      <a:r>
                        <a:rPr lang="en-GB" sz="1800" b="1">
                          <a:solidFill>
                            <a:schemeClr val="tx1">
                              <a:lumMod val="50000"/>
                            </a:schemeClr>
                          </a:solidFill>
                        </a:rPr>
                        <a:t>Lead</a:t>
                      </a:r>
                      <a:endParaRPr lang="en-GB" sz="1800" b="1">
                        <a:solidFill>
                          <a:schemeClr val="tx1">
                            <a:lumMod val="50000"/>
                          </a:schemeClr>
                        </a:solidFill>
                        <a:latin typeface="+mn-lt"/>
                        <a:cs typeface="Arial" panose="020B0604020202020204" pitchFamily="34" charset="0"/>
                      </a:endParaRPr>
                    </a:p>
                  </a:txBody>
                  <a:tcPr marL="142606" marR="106955" marT="71303" marB="71303" anchor="ctr"/>
                </a:tc>
                <a:extLst>
                  <a:ext uri="{0D108BD9-81ED-4DB2-BD59-A6C34878D82A}">
                    <a16:rowId xmlns:a16="http://schemas.microsoft.com/office/drawing/2014/main" val="10000"/>
                  </a:ext>
                </a:extLst>
              </a:tr>
              <a:tr h="636011">
                <a:tc>
                  <a:txBody>
                    <a:bodyPr/>
                    <a:lstStyle/>
                    <a:p>
                      <a:pPr algn="ctr"/>
                      <a:r>
                        <a:rPr lang="en-US" sz="1400">
                          <a:solidFill>
                            <a:schemeClr val="tx1">
                              <a:lumMod val="50000"/>
                            </a:schemeClr>
                          </a:solidFill>
                        </a:rPr>
                        <a:t>(5 min)</a:t>
                      </a:r>
                      <a:endParaRPr lang="en-GB" sz="1400">
                        <a:solidFill>
                          <a:schemeClr val="tx1">
                            <a:lumMod val="50000"/>
                          </a:schemeClr>
                        </a:solidFill>
                        <a:latin typeface="+mn-lt"/>
                      </a:endParaRPr>
                    </a:p>
                  </a:txBody>
                  <a:tcPr marL="142606" marR="106955" marT="71303" marB="71303" anchor="ctr">
                    <a:solidFill>
                      <a:srgbClr val="00B0F0">
                        <a:alpha val="20000"/>
                      </a:srgb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400" b="1" kern="1200">
                          <a:solidFill>
                            <a:schemeClr val="tx1">
                              <a:lumMod val="50000"/>
                            </a:schemeClr>
                          </a:solidFill>
                        </a:rPr>
                        <a:t>Welcome and objectives</a:t>
                      </a:r>
                      <a:endParaRPr lang="en-GB" sz="1400" b="1" kern="1200">
                        <a:solidFill>
                          <a:schemeClr val="tx1">
                            <a:lumMod val="50000"/>
                          </a:schemeClr>
                        </a:solidFill>
                        <a:latin typeface="+mn-lt"/>
                      </a:endParaRPr>
                    </a:p>
                  </a:txBody>
                  <a:tcPr marL="142606" marR="106955" marT="71303" marB="71303" anchor="ctr">
                    <a:solidFill>
                      <a:srgbClr val="00B0F0">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Marcus Green, Analytics Director, Optum</a:t>
                      </a:r>
                    </a:p>
                  </a:txBody>
                  <a:tcPr marL="142606" marR="106955" marT="71303" marB="71303" anchor="ctr">
                    <a:solidFill>
                      <a:srgbClr val="00B0F0">
                        <a:alpha val="20000"/>
                      </a:srgbClr>
                    </a:solidFill>
                  </a:tcPr>
                </a:tc>
                <a:extLst>
                  <a:ext uri="{0D108BD9-81ED-4DB2-BD59-A6C34878D82A}">
                    <a16:rowId xmlns:a16="http://schemas.microsoft.com/office/drawing/2014/main" val="10001"/>
                  </a:ext>
                </a:extLst>
              </a:tr>
              <a:tr h="6360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chemeClr val="tx1">
                              <a:lumMod val="50000"/>
                            </a:schemeClr>
                          </a:solidFill>
                          <a:effectLst/>
                          <a:uLnTx/>
                          <a:uFillTx/>
                        </a:rPr>
                        <a:t>(10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a:solidFill>
                            <a:schemeClr val="tx1">
                              <a:lumMod val="50000"/>
                            </a:schemeClr>
                          </a:solidFill>
                          <a:latin typeface="+mn-lt"/>
                        </a:rPr>
                        <a:t>Why evaluate </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b="0" kern="1200" baseline="0">
                          <a:solidFill>
                            <a:schemeClr val="tx1">
                              <a:lumMod val="50000"/>
                            </a:schemeClr>
                          </a:solidFill>
                          <a:latin typeface="+mn-lt"/>
                          <a:ea typeface="+mn-ea"/>
                          <a:cs typeface="Arial"/>
                        </a:rPr>
                        <a:t>Marcus Green</a:t>
                      </a:r>
                    </a:p>
                  </a:txBody>
                  <a:tcPr marL="142606" marR="106955" marT="71303" marB="71303" anchor="ctr">
                    <a:solidFill>
                      <a:srgbClr val="FBF9F4"/>
                    </a:solidFill>
                  </a:tcPr>
                </a:tc>
                <a:extLst>
                  <a:ext uri="{0D108BD9-81ED-4DB2-BD59-A6C34878D82A}">
                    <a16:rowId xmlns:a16="http://schemas.microsoft.com/office/drawing/2014/main" val="2372141458"/>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(15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alpha val="20000"/>
                      </a:srgb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a:solidFill>
                            <a:schemeClr val="tx1">
                              <a:lumMod val="50000"/>
                            </a:schemeClr>
                          </a:solidFill>
                          <a:latin typeface="+mn-lt"/>
                          <a:ea typeface="+mn-ea"/>
                          <a:cs typeface="+mn-cs"/>
                        </a:rPr>
                        <a:t>The importance of data</a:t>
                      </a:r>
                    </a:p>
                  </a:txBody>
                  <a:tcPr marL="142606" marR="106955" marT="71303" marB="71303" anchor="ctr">
                    <a:solidFill>
                      <a:srgbClr val="FBF9F4">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Marcus Green</a:t>
                      </a:r>
                    </a:p>
                  </a:txBody>
                  <a:tcPr marL="142606" marR="106955" marT="71303" marB="71303" anchor="ctr">
                    <a:solidFill>
                      <a:srgbClr val="FBF9F4">
                        <a:alpha val="20000"/>
                      </a:srgbClr>
                    </a:solidFill>
                  </a:tcPr>
                </a:tc>
                <a:extLst>
                  <a:ext uri="{0D108BD9-81ED-4DB2-BD59-A6C34878D82A}">
                    <a16:rowId xmlns:a16="http://schemas.microsoft.com/office/drawing/2014/main" val="2748083053"/>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(20 min)</a:t>
                      </a: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a:solidFill>
                            <a:schemeClr val="tx1">
                              <a:lumMod val="50000"/>
                            </a:schemeClr>
                          </a:solidFill>
                          <a:latin typeface="+mn-lt"/>
                        </a:rPr>
                        <a:t>Turning concepts into real, measurable outcome metrics</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Marcus Green</a:t>
                      </a:r>
                    </a:p>
                  </a:txBody>
                  <a:tcPr marL="142606" marR="106955" marT="71303" marB="71303" anchor="ctr">
                    <a:solidFill>
                      <a:srgbClr val="FBF9F4"/>
                    </a:solidFill>
                  </a:tcPr>
                </a:tc>
                <a:extLst>
                  <a:ext uri="{0D108BD9-81ED-4DB2-BD59-A6C34878D82A}">
                    <a16:rowId xmlns:a16="http://schemas.microsoft.com/office/drawing/2014/main" val="1661774282"/>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(25 min)</a:t>
                      </a:r>
                    </a:p>
                  </a:txBody>
                  <a:tcPr marL="142606" marR="106955" marT="71303" marB="71303" anchor="ctr">
                    <a:solidFill>
                      <a:schemeClr val="bg1"/>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a:solidFill>
                            <a:schemeClr val="tx1">
                              <a:lumMod val="50000"/>
                            </a:schemeClr>
                          </a:solidFill>
                          <a:latin typeface="+mn-lt"/>
                        </a:rPr>
                        <a:t>Health inequalities and how to measure them</a:t>
                      </a:r>
                    </a:p>
                  </a:txBody>
                  <a:tcPr marL="142606" marR="106955" marT="71303" marB="71303" anchor="ctr">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Marcus Green</a:t>
                      </a:r>
                    </a:p>
                  </a:txBody>
                  <a:tcPr marL="142606" marR="106955" marT="71303" marB="71303" anchor="ctr">
                    <a:solidFill>
                      <a:schemeClr val="bg1"/>
                    </a:solidFill>
                  </a:tcPr>
                </a:tc>
                <a:extLst>
                  <a:ext uri="{0D108BD9-81ED-4DB2-BD59-A6C34878D82A}">
                    <a16:rowId xmlns:a16="http://schemas.microsoft.com/office/drawing/2014/main" val="2649629948"/>
                  </a:ext>
                </a:extLst>
              </a:tr>
              <a:tr h="657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(10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400" b="1">
                          <a:solidFill>
                            <a:schemeClr val="tx1">
                              <a:lumMod val="50000"/>
                            </a:schemeClr>
                          </a:solidFill>
                          <a:latin typeface="+mn-lt"/>
                        </a:rPr>
                        <a:t>Wrap up</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Final thoughts</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Next steps</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Marcus Green</a:t>
                      </a:r>
                    </a:p>
                  </a:txBody>
                  <a:tcPr marL="142606" marR="106955" marT="71303" marB="71303" anchor="ctr">
                    <a:solidFill>
                      <a:srgbClr val="FBF9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6179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1297-AD09-AD7F-21DC-A35CD077584F}"/>
              </a:ext>
            </a:extLst>
          </p:cNvPr>
          <p:cNvSpPr>
            <a:spLocks noGrp="1"/>
          </p:cNvSpPr>
          <p:nvPr>
            <p:ph type="title" hasCustomPrompt="1"/>
          </p:nvPr>
        </p:nvSpPr>
        <p:spPr bwMode="gray">
          <a:xfrm>
            <a:off x="457198" y="826727"/>
            <a:ext cx="11457298" cy="306037"/>
          </a:xfrm>
        </p:spPr>
        <p:txBody>
          <a:bodyPr/>
          <a:lstStyle>
            <a:lvl1pPr>
              <a:defRPr/>
            </a:lvl1pPr>
          </a:lstStyle>
          <a:p>
            <a:r>
              <a:rPr lang="en-US"/>
              <a:t>Advantages and disadvantages of primary and secondary data</a:t>
            </a:r>
          </a:p>
        </p:txBody>
      </p:sp>
      <p:graphicFrame>
        <p:nvGraphicFramePr>
          <p:cNvPr id="3" name="Table 2">
            <a:extLst>
              <a:ext uri="{FF2B5EF4-FFF2-40B4-BE49-F238E27FC236}">
                <a16:creationId xmlns:a16="http://schemas.microsoft.com/office/drawing/2014/main" id="{73DFE4DD-1504-BB9E-9B09-2A7DBC52EE38}"/>
              </a:ext>
            </a:extLst>
          </p:cNvPr>
          <p:cNvGraphicFramePr>
            <a:graphicFrameLocks noGrp="1"/>
          </p:cNvGraphicFramePr>
          <p:nvPr>
            <p:extLst>
              <p:ext uri="{D42A27DB-BD31-4B8C-83A1-F6EECF244321}">
                <p14:modId xmlns:p14="http://schemas.microsoft.com/office/powerpoint/2010/main" val="1838842634"/>
              </p:ext>
            </p:extLst>
          </p:nvPr>
        </p:nvGraphicFramePr>
        <p:xfrm>
          <a:off x="457198" y="1605299"/>
          <a:ext cx="11372053" cy="4175369"/>
        </p:xfrm>
        <a:graphic>
          <a:graphicData uri="http://schemas.openxmlformats.org/drawingml/2006/table">
            <a:tbl>
              <a:tblPr firstRow="1" bandRow="1">
                <a:tableStyleId>{C4B1156A-380E-4F78-BDF5-A606A8083BF9}</a:tableStyleId>
              </a:tblPr>
              <a:tblGrid>
                <a:gridCol w="1612903">
                  <a:extLst>
                    <a:ext uri="{9D8B030D-6E8A-4147-A177-3AD203B41FA5}">
                      <a16:colId xmlns:a16="http://schemas.microsoft.com/office/drawing/2014/main" val="2572135524"/>
                    </a:ext>
                  </a:extLst>
                </a:gridCol>
                <a:gridCol w="4381500">
                  <a:extLst>
                    <a:ext uri="{9D8B030D-6E8A-4147-A177-3AD203B41FA5}">
                      <a16:colId xmlns:a16="http://schemas.microsoft.com/office/drawing/2014/main" val="1337356021"/>
                    </a:ext>
                  </a:extLst>
                </a:gridCol>
                <a:gridCol w="5377650">
                  <a:extLst>
                    <a:ext uri="{9D8B030D-6E8A-4147-A177-3AD203B41FA5}">
                      <a16:colId xmlns:a16="http://schemas.microsoft.com/office/drawing/2014/main" val="2226050791"/>
                    </a:ext>
                  </a:extLst>
                </a:gridCol>
              </a:tblGrid>
              <a:tr h="384111">
                <a:tc>
                  <a:txBody>
                    <a:bodyPr/>
                    <a:lstStyle/>
                    <a:p>
                      <a:pPr>
                        <a:spcAft>
                          <a:spcPts val="600"/>
                        </a:spcAft>
                      </a:pPr>
                      <a:endParaRPr lang="en-GB"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spcAft>
                          <a:spcPts val="600"/>
                        </a:spcAft>
                      </a:pPr>
                      <a:r>
                        <a:rPr lang="en-GB" sz="1400">
                          <a:solidFill>
                            <a:schemeClr val="accent6"/>
                          </a:solidFill>
                        </a:rPr>
                        <a:t>Primary data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spcAft>
                          <a:spcPts val="600"/>
                        </a:spcAft>
                      </a:pPr>
                      <a:r>
                        <a:rPr lang="en-GB" sz="1400" dirty="0">
                          <a:solidFill>
                            <a:schemeClr val="accent6"/>
                          </a:solidFill>
                        </a:rPr>
                        <a:t>Secondary data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84314119"/>
                  </a:ext>
                </a:extLst>
              </a:tr>
              <a:tr h="2522327">
                <a:tc>
                  <a:txBody>
                    <a:bodyPr/>
                    <a:lstStyle/>
                    <a:p>
                      <a:pPr>
                        <a:spcAft>
                          <a:spcPts val="600"/>
                        </a:spcAft>
                      </a:pPr>
                      <a:r>
                        <a:rPr lang="en-GB" sz="1400" b="1">
                          <a:solidFill>
                            <a:schemeClr val="bg1"/>
                          </a:solidFill>
                        </a:rPr>
                        <a:t>Advantages</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85750" indent="-285750">
                        <a:spcAft>
                          <a:spcPts val="400"/>
                        </a:spcAft>
                        <a:buFont typeface="Arial" panose="020B0604020202020204" pitchFamily="34" charset="0"/>
                        <a:buChar char="•"/>
                      </a:pPr>
                      <a:r>
                        <a:rPr lang="en-GB" sz="1100"/>
                        <a:t>Can be tailored to your outcomes</a:t>
                      </a:r>
                    </a:p>
                    <a:p>
                      <a:pPr marL="285750" indent="-285750">
                        <a:spcAft>
                          <a:spcPts val="400"/>
                        </a:spcAft>
                        <a:buFont typeface="Arial" panose="020B0604020202020204" pitchFamily="34" charset="0"/>
                        <a:buChar char="•"/>
                      </a:pPr>
                      <a:r>
                        <a:rPr lang="en-GB" sz="1100"/>
                        <a:t>Provides richer data about how an intervention </a:t>
                      </a:r>
                      <a:br>
                        <a:rPr lang="en-GB" sz="1100"/>
                      </a:br>
                      <a:r>
                        <a:rPr lang="en-GB" sz="1100"/>
                        <a:t>is working</a:t>
                      </a:r>
                    </a:p>
                    <a:p>
                      <a:pPr marL="285750" indent="-285750">
                        <a:spcAft>
                          <a:spcPts val="400"/>
                        </a:spcAft>
                        <a:buFont typeface="Arial" panose="020B0604020202020204" pitchFamily="34" charset="0"/>
                        <a:buChar char="•"/>
                      </a:pPr>
                      <a:r>
                        <a:rPr lang="en-GB" sz="1100"/>
                        <a:t>Can provide insights on the intervention </a:t>
                      </a:r>
                      <a:br>
                        <a:rPr lang="en-GB" sz="1100"/>
                      </a:br>
                      <a:r>
                        <a:rPr lang="en-GB" sz="1100"/>
                        <a:t>relatively quickly</a:t>
                      </a:r>
                    </a:p>
                    <a:p>
                      <a:pPr marL="285750" indent="-285750">
                        <a:spcAft>
                          <a:spcPts val="400"/>
                        </a:spcAft>
                        <a:buFont typeface="Arial" panose="020B0604020202020204" pitchFamily="34" charset="0"/>
                        <a:buChar char="•"/>
                      </a:pPr>
                      <a:r>
                        <a:rPr lang="en-GB" sz="1100"/>
                        <a:t>Data quality can sometimes be more easily controlled</a:t>
                      </a:r>
                    </a:p>
                    <a:p>
                      <a:pPr marL="285750" indent="-285750">
                        <a:spcAft>
                          <a:spcPts val="1000"/>
                        </a:spcAft>
                        <a:buFont typeface="Arial" panose="020B0604020202020204" pitchFamily="34" charset="0"/>
                        <a:buChar char="•"/>
                      </a:pPr>
                      <a:r>
                        <a:rPr lang="en-GB" sz="1100"/>
                        <a:t>Validity can sometimes be more easily controlled</a:t>
                      </a:r>
                    </a:p>
                    <a:p>
                      <a:pPr marL="622300" marR="0" lvl="8" indent="-622300" algn="l" defTabSz="914400" rtl="0" eaLnBrk="1" fontAlgn="auto" latinLnBrk="0" hangingPunct="1">
                        <a:lnSpc>
                          <a:spcPct val="100000"/>
                        </a:lnSpc>
                        <a:spcBef>
                          <a:spcPts val="0"/>
                        </a:spcBef>
                        <a:spcAft>
                          <a:spcPts val="800"/>
                        </a:spcAft>
                        <a:buClrTx/>
                        <a:buSzTx/>
                        <a:buFont typeface="Courier New" panose="02070309020205020404" pitchFamily="49" charset="0"/>
                        <a:buChar char="o"/>
                        <a:tabLst>
                          <a:tab pos="622300" algn="l"/>
                        </a:tabLst>
                        <a:defRPr/>
                      </a:pPr>
                      <a:r>
                        <a:rPr lang="en-GB" sz="1100" i="1"/>
                        <a:t>Using surveys to collect quantitative data – principles </a:t>
                      </a:r>
                      <a:br>
                        <a:rPr lang="en-GB" sz="1100" i="1"/>
                      </a:br>
                      <a:r>
                        <a:rPr lang="en-GB" sz="1100" i="1"/>
                        <a:t>and considerations</a:t>
                      </a:r>
                    </a:p>
                    <a:p>
                      <a:pPr marL="622300" marR="0" lvl="8" indent="-622300" algn="l" defTabSz="914400" rtl="0" eaLnBrk="1" fontAlgn="auto" latinLnBrk="0" hangingPunct="1">
                        <a:lnSpc>
                          <a:spcPct val="100000"/>
                        </a:lnSpc>
                        <a:spcBef>
                          <a:spcPts val="0"/>
                        </a:spcBef>
                        <a:spcAft>
                          <a:spcPts val="400"/>
                        </a:spcAft>
                        <a:buClrTx/>
                        <a:buSzTx/>
                        <a:buFont typeface="Courier New" panose="02070309020205020404" pitchFamily="49" charset="0"/>
                        <a:buChar char="o"/>
                        <a:tabLst>
                          <a:tab pos="622300" algn="l"/>
                        </a:tabLst>
                        <a:defRPr/>
                      </a:pPr>
                      <a:r>
                        <a:rPr lang="en-GB" sz="1100" i="1"/>
                        <a:t>When to collect qualitative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F9F4"/>
                    </a:solidFill>
                  </a:tcPr>
                </a:tc>
                <a:tc>
                  <a:txBody>
                    <a:bodyPr/>
                    <a:lstStyle/>
                    <a:p>
                      <a:pPr marL="285750" indent="-285750">
                        <a:spcAft>
                          <a:spcPts val="400"/>
                        </a:spcAft>
                        <a:buFont typeface="Arial" panose="020B0604020202020204" pitchFamily="34" charset="0"/>
                        <a:buChar char="•"/>
                      </a:pPr>
                      <a:r>
                        <a:rPr lang="en-GB" sz="1100"/>
                        <a:t>More</a:t>
                      </a:r>
                      <a:r>
                        <a:rPr lang="en-GB" sz="1100" baseline="0"/>
                        <a:t> e</a:t>
                      </a:r>
                      <a:r>
                        <a:rPr lang="en-GB" sz="1100"/>
                        <a:t>asily available</a:t>
                      </a:r>
                    </a:p>
                    <a:p>
                      <a:pPr marL="285750" indent="-285750">
                        <a:spcAft>
                          <a:spcPts val="400"/>
                        </a:spcAft>
                        <a:buFont typeface="Arial" panose="020B0604020202020204" pitchFamily="34" charset="0"/>
                        <a:buChar char="•"/>
                      </a:pPr>
                      <a:r>
                        <a:rPr lang="en-GB" sz="1100"/>
                        <a:t>Often quite comprehensive information on intervention participants</a:t>
                      </a:r>
                    </a:p>
                    <a:p>
                      <a:pPr marL="285750" indent="-285750">
                        <a:spcAft>
                          <a:spcPts val="400"/>
                        </a:spcAft>
                        <a:buFont typeface="Arial" panose="020B0604020202020204" pitchFamily="34" charset="0"/>
                        <a:buChar char="•"/>
                      </a:pPr>
                      <a:r>
                        <a:rPr lang="en-GB" sz="1100"/>
                        <a:t>Wide range of measures available</a:t>
                      </a:r>
                    </a:p>
                    <a:p>
                      <a:pPr marL="285750" indent="-285750">
                        <a:spcAft>
                          <a:spcPts val="400"/>
                        </a:spcAft>
                        <a:buFont typeface="Arial" panose="020B0604020202020204" pitchFamily="34" charset="0"/>
                        <a:buChar char="•"/>
                      </a:pPr>
                      <a:r>
                        <a:rPr lang="en-GB" sz="1100"/>
                        <a:t>Timely, established, and specific</a:t>
                      </a:r>
                    </a:p>
                    <a:p>
                      <a:pPr marL="285750" indent="-285750">
                        <a:spcAft>
                          <a:spcPts val="400"/>
                        </a:spcAft>
                        <a:buFont typeface="Arial" panose="020B0604020202020204" pitchFamily="34" charset="0"/>
                        <a:buChar char="•"/>
                      </a:pPr>
                      <a:endParaRPr lang="en-GB" sz="1400"/>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F9F4"/>
                    </a:solidFill>
                  </a:tcPr>
                </a:tc>
                <a:extLst>
                  <a:ext uri="{0D108BD9-81ED-4DB2-BD59-A6C34878D82A}">
                    <a16:rowId xmlns:a16="http://schemas.microsoft.com/office/drawing/2014/main" val="3022886566"/>
                  </a:ext>
                </a:extLst>
              </a:tr>
              <a:tr h="0">
                <a:tc>
                  <a:txBody>
                    <a:bodyPr/>
                    <a:lstStyle/>
                    <a:p>
                      <a:pPr>
                        <a:spcAft>
                          <a:spcPts val="600"/>
                        </a:spcAft>
                      </a:pPr>
                      <a:endParaRPr lang="en-GB" sz="1400" b="1">
                        <a:solidFill>
                          <a:schemeClr val="bg1"/>
                        </a:solidFill>
                      </a:endParaRP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400"/>
                        </a:spcAft>
                        <a:buFont typeface="Arial" panose="020B0604020202020204" pitchFamily="34" charset="0"/>
                        <a:buChar char="•"/>
                      </a:pPr>
                      <a:endParaRPr lang="en-GB" sz="3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Aft>
                          <a:spcPts val="400"/>
                        </a:spcAft>
                        <a:buFont typeface="Arial" panose="020B0604020202020204" pitchFamily="34" charset="0"/>
                        <a:buChar char="•"/>
                      </a:pPr>
                      <a:endParaRPr lang="en-GB" sz="1400"/>
                    </a:p>
                  </a:txBody>
                  <a:tcPr marL="0" marR="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6170891"/>
                  </a:ext>
                </a:extLst>
              </a:tr>
              <a:tr h="1055571">
                <a:tc>
                  <a:txBody>
                    <a:bodyPr/>
                    <a:lstStyle/>
                    <a:p>
                      <a:pPr>
                        <a:spcAft>
                          <a:spcPts val="600"/>
                        </a:spcAft>
                      </a:pPr>
                      <a:r>
                        <a:rPr lang="en-GB" sz="1400" b="1">
                          <a:solidFill>
                            <a:schemeClr val="bg1"/>
                          </a:solidFill>
                        </a:rPr>
                        <a:t>Disadvantages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solidFill>
                  </a:tcPr>
                </a:tc>
                <a:tc>
                  <a:txBody>
                    <a:bodyPr/>
                    <a:lstStyle/>
                    <a:p>
                      <a:pPr marL="285750" indent="-285750">
                        <a:spcAft>
                          <a:spcPts val="400"/>
                        </a:spcAft>
                        <a:buFont typeface="Arial" panose="020B0604020202020204" pitchFamily="34" charset="0"/>
                        <a:buChar char="•"/>
                      </a:pPr>
                      <a:r>
                        <a:rPr lang="en-GB" sz="1100"/>
                        <a:t>Time-consuming</a:t>
                      </a:r>
                    </a:p>
                    <a:p>
                      <a:pPr marL="285750" indent="-285750">
                        <a:spcAft>
                          <a:spcPts val="400"/>
                        </a:spcAft>
                        <a:buFont typeface="Arial" panose="020B0604020202020204" pitchFamily="34" charset="0"/>
                        <a:buChar char="•"/>
                      </a:pPr>
                      <a:r>
                        <a:rPr lang="en-GB" sz="1100"/>
                        <a:t>Resource-intensive</a:t>
                      </a:r>
                    </a:p>
                    <a:p>
                      <a:pPr marL="285750" indent="-285750">
                        <a:spcAft>
                          <a:spcPts val="400"/>
                        </a:spcAft>
                        <a:buFont typeface="Arial" panose="020B0604020202020204" pitchFamily="34" charset="0"/>
                        <a:buChar char="•"/>
                      </a:pPr>
                      <a:r>
                        <a:rPr lang="en-GB" sz="1100"/>
                        <a:t>Requires infrastructure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CF9F4"/>
                    </a:solidFill>
                  </a:tcPr>
                </a:tc>
                <a:tc>
                  <a:txBody>
                    <a:bodyPr/>
                    <a:lstStyle/>
                    <a:p>
                      <a:pPr marL="285750" indent="-285750">
                        <a:spcAft>
                          <a:spcPts val="400"/>
                        </a:spcAft>
                        <a:buFont typeface="Arial" panose="020B0604020202020204" pitchFamily="34" charset="0"/>
                        <a:buChar char="•"/>
                      </a:pPr>
                      <a:r>
                        <a:rPr lang="en-GB" sz="1100" dirty="0"/>
                        <a:t>Measures may miss outcomes you want to evaluate</a:t>
                      </a:r>
                    </a:p>
                    <a:p>
                      <a:pPr marL="285750" indent="-285750">
                        <a:spcAft>
                          <a:spcPts val="400"/>
                        </a:spcAft>
                        <a:buFont typeface="Arial" panose="020B0604020202020204" pitchFamily="34" charset="0"/>
                        <a:buChar char="•"/>
                      </a:pPr>
                      <a:r>
                        <a:rPr lang="en-GB" sz="1100" dirty="0"/>
                        <a:t>Difficult to dig into </a:t>
                      </a:r>
                      <a:r>
                        <a:rPr lang="en-GB" sz="1100" b="1" dirty="0"/>
                        <a:t>why</a:t>
                      </a:r>
                      <a:r>
                        <a:rPr lang="en-GB" sz="1100" b="0" dirty="0"/>
                        <a:t> an intervention works</a:t>
                      </a:r>
                      <a:endParaRPr lang="en-GB" sz="1100" dirty="0"/>
                    </a:p>
                    <a:p>
                      <a:pPr marL="285750" indent="-285750">
                        <a:spcAft>
                          <a:spcPts val="400"/>
                        </a:spcAft>
                        <a:buFont typeface="Arial" panose="020B0604020202020204" pitchFamily="34" charset="0"/>
                        <a:buChar char="•"/>
                      </a:pPr>
                      <a:r>
                        <a:rPr lang="en-GB" sz="1100" dirty="0"/>
                        <a:t>Data quality can be variable</a:t>
                      </a:r>
                    </a:p>
                    <a:p>
                      <a:pPr marL="285750" indent="-285750">
                        <a:spcAft>
                          <a:spcPts val="400"/>
                        </a:spcAft>
                        <a:buFont typeface="Arial" panose="020B0604020202020204" pitchFamily="34" charset="0"/>
                        <a:buChar char="•"/>
                      </a:pPr>
                      <a:r>
                        <a:rPr lang="en-GB" sz="1100" dirty="0"/>
                        <a:t>Insights can take time to arise from available measures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CF9F4"/>
                    </a:solidFill>
                  </a:tcPr>
                </a:tc>
                <a:extLst>
                  <a:ext uri="{0D108BD9-81ED-4DB2-BD59-A6C34878D82A}">
                    <a16:rowId xmlns:a16="http://schemas.microsoft.com/office/drawing/2014/main" val="49524958"/>
                  </a:ext>
                </a:extLst>
              </a:tr>
            </a:tbl>
          </a:graphicData>
        </a:graphic>
      </p:graphicFrame>
      <p:grpSp>
        <p:nvGrpSpPr>
          <p:cNvPr id="7" name="Group 6">
            <a:extLst>
              <a:ext uri="{FF2B5EF4-FFF2-40B4-BE49-F238E27FC236}">
                <a16:creationId xmlns:a16="http://schemas.microsoft.com/office/drawing/2014/main" id="{7F4FACF6-6091-65E6-F9D4-9DAA7688C62E}"/>
              </a:ext>
            </a:extLst>
          </p:cNvPr>
          <p:cNvGrpSpPr/>
          <p:nvPr/>
        </p:nvGrpSpPr>
        <p:grpSpPr>
          <a:xfrm>
            <a:off x="2129943" y="3471243"/>
            <a:ext cx="551515" cy="162038"/>
            <a:chOff x="577742" y="5905623"/>
            <a:chExt cx="551515" cy="162038"/>
          </a:xfrm>
        </p:grpSpPr>
        <p:sp>
          <p:nvSpPr>
            <p:cNvPr id="8" name="Freeform 7">
              <a:hlinkClick r:id="rId2" action="ppaction://hlinksldjump"/>
              <a:extLst>
                <a:ext uri="{FF2B5EF4-FFF2-40B4-BE49-F238E27FC236}">
                  <a16:creationId xmlns:a16="http://schemas.microsoft.com/office/drawing/2014/main" id="{0410B113-B709-61F9-E5FD-B5B785C580C1}"/>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hlinkClick r:id="rId2" action="ppaction://hlinksldjump"/>
              <a:extLst>
                <a:ext uri="{FF2B5EF4-FFF2-40B4-BE49-F238E27FC236}">
                  <a16:creationId xmlns:a16="http://schemas.microsoft.com/office/drawing/2014/main" id="{AC1F3E62-DCA4-FF98-F1FA-C8790860ACBF}"/>
                </a:ext>
              </a:extLst>
            </p:cNvPr>
            <p:cNvSpPr txBox="1"/>
            <p:nvPr/>
          </p:nvSpPr>
          <p:spPr bwMode="gray">
            <a:xfrm>
              <a:off x="662985" y="5915216"/>
              <a:ext cx="381027"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grpSp>
        <p:nvGrpSpPr>
          <p:cNvPr id="16" name="Group 15">
            <a:extLst>
              <a:ext uri="{FF2B5EF4-FFF2-40B4-BE49-F238E27FC236}">
                <a16:creationId xmlns:a16="http://schemas.microsoft.com/office/drawing/2014/main" id="{325FB80B-7AB9-CCA9-D4A4-87A65B883794}"/>
              </a:ext>
            </a:extLst>
          </p:cNvPr>
          <p:cNvGrpSpPr/>
          <p:nvPr/>
        </p:nvGrpSpPr>
        <p:grpSpPr>
          <a:xfrm>
            <a:off x="2129941" y="3899345"/>
            <a:ext cx="551515" cy="162038"/>
            <a:chOff x="577742" y="5905623"/>
            <a:chExt cx="551515" cy="162038"/>
          </a:xfrm>
        </p:grpSpPr>
        <p:sp>
          <p:nvSpPr>
            <p:cNvPr id="17" name="Freeform 16">
              <a:hlinkClick r:id="rId3" action="ppaction://hlinksldjump"/>
              <a:extLst>
                <a:ext uri="{FF2B5EF4-FFF2-40B4-BE49-F238E27FC236}">
                  <a16:creationId xmlns:a16="http://schemas.microsoft.com/office/drawing/2014/main" id="{27F1D3D2-63D0-0C71-6B84-130A3EE92FE1}"/>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E6BD52A0-CAF5-9819-276F-DFD4FE05E3A1}"/>
                </a:ext>
              </a:extLst>
            </p:cNvPr>
            <p:cNvSpPr txBox="1"/>
            <p:nvPr/>
          </p:nvSpPr>
          <p:spPr bwMode="gray">
            <a:xfrm>
              <a:off x="662985" y="5915216"/>
              <a:ext cx="381027"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sp>
        <p:nvSpPr>
          <p:cNvPr id="4" name="Rectangle 3">
            <a:hlinkClick r:id="rId4" action="ppaction://hlinksldjump"/>
            <a:extLst>
              <a:ext uri="{FF2B5EF4-FFF2-40B4-BE49-F238E27FC236}">
                <a16:creationId xmlns:a16="http://schemas.microsoft.com/office/drawing/2014/main" id="{9C5E9B37-F1E8-6735-3B9A-69B6788A337D}"/>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hlinkClick r:id="rId5" action="ppaction://hlinksldjump"/>
            <a:extLst>
              <a:ext uri="{FF2B5EF4-FFF2-40B4-BE49-F238E27FC236}">
                <a16:creationId xmlns:a16="http://schemas.microsoft.com/office/drawing/2014/main" id="{CDD392F5-EB32-8ADB-39F0-A356F7DD4531}"/>
              </a:ext>
            </a:extLst>
          </p:cNvPr>
          <p:cNvSpPr/>
          <p:nvPr/>
        </p:nvSpPr>
        <p:spPr bwMode="gray">
          <a:xfrm>
            <a:off x="1126346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9B888DA5-4A10-CEFA-B7A8-F5E502BA603B}"/>
              </a:ext>
            </a:extLst>
          </p:cNvPr>
          <p:cNvGrpSpPr/>
          <p:nvPr/>
        </p:nvGrpSpPr>
        <p:grpSpPr>
          <a:xfrm>
            <a:off x="10924563" y="629617"/>
            <a:ext cx="1013429" cy="908482"/>
            <a:chOff x="10869414" y="744375"/>
            <a:chExt cx="1013429" cy="908482"/>
          </a:xfrm>
        </p:grpSpPr>
        <p:sp>
          <p:nvSpPr>
            <p:cNvPr id="13" name="Flowchart: Connector 12">
              <a:extLst>
                <a:ext uri="{FF2B5EF4-FFF2-40B4-BE49-F238E27FC236}">
                  <a16:creationId xmlns:a16="http://schemas.microsoft.com/office/drawing/2014/main" id="{B5E39E10-2AAA-E29A-F6E8-1CC65645CB02}"/>
                </a:ext>
              </a:extLst>
            </p:cNvPr>
            <p:cNvSpPr/>
            <p:nvPr/>
          </p:nvSpPr>
          <p:spPr bwMode="gray">
            <a:xfrm>
              <a:off x="10869414" y="744375"/>
              <a:ext cx="1013429" cy="908482"/>
            </a:xfrm>
            <a:prstGeom prst="flowChartConnector">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900" b="0" i="0" u="none" baseline="0" dirty="0">
                  <a:solidFill>
                    <a:schemeClr val="accent6"/>
                  </a:solidFill>
                </a:rPr>
                <a:t>Access the Evaluation </a:t>
              </a:r>
              <a:r>
                <a:rPr lang="en-US" sz="900" dirty="0">
                  <a:solidFill>
                    <a:schemeClr val="accent6"/>
                  </a:solidFill>
                </a:rPr>
                <a:t>T</a:t>
              </a:r>
              <a:r>
                <a:rPr lang="en-US" sz="900" b="0" i="0" u="none" baseline="0" dirty="0">
                  <a:solidFill>
                    <a:schemeClr val="accent6"/>
                  </a:solidFill>
                </a:rPr>
                <a:t>oolkit </a:t>
              </a:r>
              <a:r>
                <a:rPr lang="en-US" sz="900" b="0" i="0" u="none" baseline="0" dirty="0">
                  <a:solidFill>
                    <a:schemeClr val="accent6"/>
                  </a:solidFill>
                  <a:hlinkClick r:id="rId6"/>
                </a:rPr>
                <a:t>here </a:t>
              </a:r>
              <a:endParaRPr lang="en-US" sz="900" b="0" i="0" u="none" baseline="0" dirty="0">
                <a:solidFill>
                  <a:schemeClr val="accent6"/>
                </a:solidFill>
              </a:endParaRPr>
            </a:p>
          </p:txBody>
        </p:sp>
        <p:pic>
          <p:nvPicPr>
            <p:cNvPr id="14" name="Picture 13">
              <a:extLst>
                <a:ext uri="{FF2B5EF4-FFF2-40B4-BE49-F238E27FC236}">
                  <a16:creationId xmlns:a16="http://schemas.microsoft.com/office/drawing/2014/main" id="{2975019E-577B-AF63-AC44-3E9029C31C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11543776" y="1213778"/>
              <a:ext cx="238360" cy="238360"/>
            </a:xfrm>
            <a:prstGeom prst="rect">
              <a:avLst/>
            </a:prstGeom>
          </p:spPr>
        </p:pic>
      </p:grpSp>
    </p:spTree>
    <p:extLst>
      <p:ext uri="{BB962C8B-B14F-4D97-AF65-F5344CB8AC3E}">
        <p14:creationId xmlns:p14="http://schemas.microsoft.com/office/powerpoint/2010/main" val="2429640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D854-387C-F333-CE72-9421705B4303}"/>
              </a:ext>
            </a:extLst>
          </p:cNvPr>
          <p:cNvSpPr>
            <a:spLocks noGrp="1"/>
          </p:cNvSpPr>
          <p:nvPr>
            <p:ph type="title" hasCustomPrompt="1"/>
          </p:nvPr>
        </p:nvSpPr>
        <p:spPr bwMode="gray">
          <a:xfrm>
            <a:off x="457198" y="826727"/>
            <a:ext cx="11457298" cy="306037"/>
          </a:xfrm>
        </p:spPr>
        <p:txBody>
          <a:bodyPr/>
          <a:lstStyle>
            <a:lvl1pPr>
              <a:defRPr/>
            </a:lvl1pPr>
          </a:lstStyle>
          <a:p>
            <a:r>
              <a:rPr lang="en-US"/>
              <a:t>Secondary data sources</a:t>
            </a:r>
          </a:p>
        </p:txBody>
      </p:sp>
      <p:sp>
        <p:nvSpPr>
          <p:cNvPr id="3" name="Content Placeholder 2">
            <a:extLst>
              <a:ext uri="{FF2B5EF4-FFF2-40B4-BE49-F238E27FC236}">
                <a16:creationId xmlns:a16="http://schemas.microsoft.com/office/drawing/2014/main" id="{D81ABC23-9DD9-2A4C-122B-F37D8CC158A1}"/>
              </a:ext>
            </a:extLst>
          </p:cNvPr>
          <p:cNvSpPr txBox="1">
            <a:spLocks/>
          </p:cNvSpPr>
          <p:nvPr/>
        </p:nvSpPr>
        <p:spPr>
          <a:xfrm>
            <a:off x="342899" y="1565738"/>
            <a:ext cx="10210801" cy="3421724"/>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Publicly available secondary data sources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Office for Health Improvement and Disparities: Fingertips: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2"/>
              </a:rPr>
              <a:t>Public health profiles - OHID (phe.org.uk)</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Office for National Statistics: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3"/>
              </a:rPr>
              <a:t>Home - Office for National Statistics (ons.gov.uk)</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NOMIS: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4"/>
              </a:rPr>
              <a:t>Nomis - Official Census and Labour Market Statistics (nomisweb.co.uk)</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NHS England: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5"/>
              </a:rPr>
              <a:t>Statistics » Statistical work areas (england.nhs.uk)</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NHS England: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6"/>
              </a:rPr>
              <a:t>Statistical publications, open data and data products - NHS Digital</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180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UK Data Service: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7"/>
              </a:rPr>
              <a:t>UK Data Service</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Locally available secondary data sources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Contact for access or support via SWL’s Health Insights: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8"/>
              </a:rPr>
              <a:t>isl.support@nhs.net</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4" name="Rectangle 3">
            <a:hlinkClick r:id="rId9" action="ppaction://hlinksldjump"/>
            <a:extLst>
              <a:ext uri="{FF2B5EF4-FFF2-40B4-BE49-F238E27FC236}">
                <a16:creationId xmlns:a16="http://schemas.microsoft.com/office/drawing/2014/main" id="{CEE98AC6-E37E-D76D-486B-CE1544C7D9F6}"/>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hlinkClick r:id="rId10" action="ppaction://hlinksldjump"/>
            <a:extLst>
              <a:ext uri="{FF2B5EF4-FFF2-40B4-BE49-F238E27FC236}">
                <a16:creationId xmlns:a16="http://schemas.microsoft.com/office/drawing/2014/main" id="{2EA81E4A-3770-1AE7-2943-844662F53A18}"/>
              </a:ext>
            </a:extLst>
          </p:cNvPr>
          <p:cNvSpPr/>
          <p:nvPr/>
        </p:nvSpPr>
        <p:spPr bwMode="gray">
          <a:xfrm>
            <a:off x="1126346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FFC50336-A053-8A2A-4CF3-1C50F589B10A}"/>
              </a:ext>
            </a:extLst>
          </p:cNvPr>
          <p:cNvGrpSpPr/>
          <p:nvPr/>
        </p:nvGrpSpPr>
        <p:grpSpPr>
          <a:xfrm>
            <a:off x="10924563" y="629617"/>
            <a:ext cx="1013429" cy="908482"/>
            <a:chOff x="10869414" y="744375"/>
            <a:chExt cx="1013429" cy="908482"/>
          </a:xfrm>
        </p:grpSpPr>
        <p:sp>
          <p:nvSpPr>
            <p:cNvPr id="7" name="Flowchart: Connector 6">
              <a:extLst>
                <a:ext uri="{FF2B5EF4-FFF2-40B4-BE49-F238E27FC236}">
                  <a16:creationId xmlns:a16="http://schemas.microsoft.com/office/drawing/2014/main" id="{5E59A524-0859-96C2-4C08-CA0DCBBD590E}"/>
                </a:ext>
              </a:extLst>
            </p:cNvPr>
            <p:cNvSpPr/>
            <p:nvPr/>
          </p:nvSpPr>
          <p:spPr bwMode="gray">
            <a:xfrm>
              <a:off x="10869414" y="744375"/>
              <a:ext cx="1013429" cy="908482"/>
            </a:xfrm>
            <a:prstGeom prst="flowChartConnector">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900" b="0" i="0" u="none" baseline="0" dirty="0">
                  <a:solidFill>
                    <a:schemeClr val="accent6"/>
                  </a:solidFill>
                </a:rPr>
                <a:t>Access the Evaluation </a:t>
              </a:r>
              <a:r>
                <a:rPr lang="en-US" sz="900" dirty="0">
                  <a:solidFill>
                    <a:schemeClr val="accent6"/>
                  </a:solidFill>
                </a:rPr>
                <a:t>T</a:t>
              </a:r>
              <a:r>
                <a:rPr lang="en-US" sz="900" b="0" i="0" u="none" baseline="0" dirty="0">
                  <a:solidFill>
                    <a:schemeClr val="accent6"/>
                  </a:solidFill>
                </a:rPr>
                <a:t>oolkit </a:t>
              </a:r>
              <a:r>
                <a:rPr lang="en-US" sz="900" b="0" i="0" u="none" baseline="0" dirty="0">
                  <a:solidFill>
                    <a:schemeClr val="accent6"/>
                  </a:solidFill>
                  <a:hlinkClick r:id="rId11"/>
                </a:rPr>
                <a:t>here </a:t>
              </a:r>
              <a:endParaRPr lang="en-US" sz="900" b="0" i="0" u="none" baseline="0" dirty="0">
                <a:solidFill>
                  <a:schemeClr val="accent6"/>
                </a:solidFill>
              </a:endParaRPr>
            </a:p>
          </p:txBody>
        </p:sp>
        <p:pic>
          <p:nvPicPr>
            <p:cNvPr id="8" name="Picture 7">
              <a:extLst>
                <a:ext uri="{FF2B5EF4-FFF2-40B4-BE49-F238E27FC236}">
                  <a16:creationId xmlns:a16="http://schemas.microsoft.com/office/drawing/2014/main" id="{1F06E437-BD28-B993-FE27-A057074D8CC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bwMode="gray">
            <a:xfrm>
              <a:off x="11543776" y="1213778"/>
              <a:ext cx="238360" cy="238360"/>
            </a:xfrm>
            <a:prstGeom prst="rect">
              <a:avLst/>
            </a:prstGeom>
          </p:spPr>
        </p:pic>
      </p:grpSp>
    </p:spTree>
    <p:extLst>
      <p:ext uri="{BB962C8B-B14F-4D97-AF65-F5344CB8AC3E}">
        <p14:creationId xmlns:p14="http://schemas.microsoft.com/office/powerpoint/2010/main" val="1554764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4FF0-2F10-4CA2-E78D-1DF476DBD874}"/>
              </a:ext>
            </a:extLst>
          </p:cNvPr>
          <p:cNvSpPr>
            <a:spLocks noGrp="1"/>
          </p:cNvSpPr>
          <p:nvPr>
            <p:ph type="title" hasCustomPrompt="1"/>
          </p:nvPr>
        </p:nvSpPr>
        <p:spPr bwMode="gray">
          <a:xfrm>
            <a:off x="457198" y="826727"/>
            <a:ext cx="11457298" cy="306037"/>
          </a:xfrm>
        </p:spPr>
        <p:txBody>
          <a:bodyPr/>
          <a:lstStyle>
            <a:lvl1pPr>
              <a:defRPr/>
            </a:lvl1pPr>
          </a:lstStyle>
          <a:p>
            <a:r>
              <a:rPr lang="en-US"/>
              <a:t>Quantitative measures</a:t>
            </a:r>
          </a:p>
        </p:txBody>
      </p:sp>
      <p:sp>
        <p:nvSpPr>
          <p:cNvPr id="4" name="TextBox 3">
            <a:extLst>
              <a:ext uri="{FF2B5EF4-FFF2-40B4-BE49-F238E27FC236}">
                <a16:creationId xmlns:a16="http://schemas.microsoft.com/office/drawing/2014/main" id="{C78DD60C-5DEF-DC39-E270-A74E8D0B3881}"/>
              </a:ext>
            </a:extLst>
          </p:cNvPr>
          <p:cNvSpPr txBox="1"/>
          <p:nvPr/>
        </p:nvSpPr>
        <p:spPr bwMode="gray">
          <a:xfrm>
            <a:off x="369111" y="1331339"/>
            <a:ext cx="860951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Focus on what and how many (numeric), include administrative sources such as Hospital Episode Statistics/Secondary Uses Service, GP practice data, surveys, questionnaires and structured interviews. </a:t>
            </a:r>
          </a:p>
        </p:txBody>
      </p:sp>
      <p:graphicFrame>
        <p:nvGraphicFramePr>
          <p:cNvPr id="5" name="Table 4">
            <a:extLst>
              <a:ext uri="{FF2B5EF4-FFF2-40B4-BE49-F238E27FC236}">
                <a16:creationId xmlns:a16="http://schemas.microsoft.com/office/drawing/2014/main" id="{25550770-BAB3-C0CB-3547-2A40C514B3AD}"/>
              </a:ext>
            </a:extLst>
          </p:cNvPr>
          <p:cNvGraphicFramePr>
            <a:graphicFrameLocks noGrp="1"/>
          </p:cNvGraphicFramePr>
          <p:nvPr/>
        </p:nvGraphicFramePr>
        <p:xfrm>
          <a:off x="457199" y="1960801"/>
          <a:ext cx="11366502" cy="4086146"/>
        </p:xfrm>
        <a:graphic>
          <a:graphicData uri="http://schemas.openxmlformats.org/drawingml/2006/table">
            <a:tbl>
              <a:tblPr firstRow="1" bandRow="1">
                <a:tableStyleId>{68D230F3-CF80-4859-8CE7-A43EE81993B5}</a:tableStyleId>
              </a:tblPr>
              <a:tblGrid>
                <a:gridCol w="1414554">
                  <a:extLst>
                    <a:ext uri="{9D8B030D-6E8A-4147-A177-3AD203B41FA5}">
                      <a16:colId xmlns:a16="http://schemas.microsoft.com/office/drawing/2014/main" val="1561330373"/>
                    </a:ext>
                  </a:extLst>
                </a:gridCol>
                <a:gridCol w="3424147">
                  <a:extLst>
                    <a:ext uri="{9D8B030D-6E8A-4147-A177-3AD203B41FA5}">
                      <a16:colId xmlns:a16="http://schemas.microsoft.com/office/drawing/2014/main" val="2533435423"/>
                    </a:ext>
                  </a:extLst>
                </a:gridCol>
                <a:gridCol w="3568700">
                  <a:extLst>
                    <a:ext uri="{9D8B030D-6E8A-4147-A177-3AD203B41FA5}">
                      <a16:colId xmlns:a16="http://schemas.microsoft.com/office/drawing/2014/main" val="3559394051"/>
                    </a:ext>
                  </a:extLst>
                </a:gridCol>
                <a:gridCol w="2959101">
                  <a:extLst>
                    <a:ext uri="{9D8B030D-6E8A-4147-A177-3AD203B41FA5}">
                      <a16:colId xmlns:a16="http://schemas.microsoft.com/office/drawing/2014/main" val="2061072492"/>
                    </a:ext>
                  </a:extLst>
                </a:gridCol>
              </a:tblGrid>
              <a:tr h="176805">
                <a:tc>
                  <a:txBody>
                    <a:bodyPr/>
                    <a:lstStyle/>
                    <a:p>
                      <a:r>
                        <a:rPr lang="en-GB" sz="1000">
                          <a:solidFill>
                            <a:schemeClr val="bg1"/>
                          </a:solidFill>
                        </a:rPr>
                        <a:t>Type of measure</a:t>
                      </a:r>
                      <a:endParaRPr lang="en-US" sz="1000">
                        <a:solidFill>
                          <a:schemeClr val="bg1"/>
                        </a:solidFill>
                      </a:endParaRPr>
                    </a:p>
                  </a:txBody>
                  <a:tcPr>
                    <a:solidFill>
                      <a:schemeClr val="accent6"/>
                    </a:solidFill>
                  </a:tcPr>
                </a:tc>
                <a:tc>
                  <a:txBody>
                    <a:bodyPr/>
                    <a:lstStyle/>
                    <a:p>
                      <a:r>
                        <a:rPr lang="en-GB" sz="1000">
                          <a:solidFill>
                            <a:schemeClr val="bg1"/>
                          </a:solidFill>
                        </a:rPr>
                        <a:t>Example</a:t>
                      </a:r>
                      <a:endParaRPr lang="en-US" sz="1000">
                        <a:solidFill>
                          <a:schemeClr val="bg1"/>
                        </a:solidFill>
                      </a:endParaRPr>
                    </a:p>
                  </a:txBody>
                  <a:tcPr>
                    <a:solidFill>
                      <a:schemeClr val="accent6"/>
                    </a:solidFill>
                  </a:tcPr>
                </a:tc>
                <a:tc>
                  <a:txBody>
                    <a:bodyPr/>
                    <a:lstStyle/>
                    <a:p>
                      <a:r>
                        <a:rPr lang="en-GB" sz="1000">
                          <a:solidFill>
                            <a:schemeClr val="bg1"/>
                          </a:solidFill>
                        </a:rPr>
                        <a:t>Pros</a:t>
                      </a:r>
                      <a:endParaRPr lang="en-US" sz="1000">
                        <a:solidFill>
                          <a:schemeClr val="bg1"/>
                        </a:solidFill>
                      </a:endParaRPr>
                    </a:p>
                  </a:txBody>
                  <a:tcPr>
                    <a:solidFill>
                      <a:schemeClr val="accent6"/>
                    </a:solidFill>
                  </a:tcPr>
                </a:tc>
                <a:tc>
                  <a:txBody>
                    <a:bodyPr/>
                    <a:lstStyle/>
                    <a:p>
                      <a:r>
                        <a:rPr lang="en-GB" sz="1000">
                          <a:solidFill>
                            <a:schemeClr val="bg1"/>
                          </a:solidFill>
                        </a:rPr>
                        <a:t>Cons</a:t>
                      </a:r>
                      <a:endParaRPr lang="en-US" sz="1000">
                        <a:solidFill>
                          <a:schemeClr val="bg1"/>
                        </a:solidFill>
                      </a:endParaRPr>
                    </a:p>
                  </a:txBody>
                  <a:tcPr>
                    <a:solidFill>
                      <a:schemeClr val="accent6"/>
                    </a:solidFill>
                  </a:tcPr>
                </a:tc>
                <a:extLst>
                  <a:ext uri="{0D108BD9-81ED-4DB2-BD59-A6C34878D82A}">
                    <a16:rowId xmlns:a16="http://schemas.microsoft.com/office/drawing/2014/main" val="2080450387"/>
                  </a:ext>
                </a:extLst>
              </a:tr>
              <a:tr h="508314">
                <a:tc>
                  <a:txBody>
                    <a:bodyPr/>
                    <a:lstStyle/>
                    <a:p>
                      <a:r>
                        <a:rPr lang="en-GB" sz="1000" b="1"/>
                        <a:t>Counts</a:t>
                      </a:r>
                      <a:endParaRPr lang="en-US" sz="1000"/>
                    </a:p>
                  </a:txBody>
                  <a:tcPr>
                    <a:solidFill>
                      <a:schemeClr val="bg1">
                        <a:lumMod val="95000"/>
                      </a:schemeClr>
                    </a:solidFill>
                  </a:tcPr>
                </a:tc>
                <a:tc>
                  <a:txBody>
                    <a:bodyPr/>
                    <a:lstStyle/>
                    <a:p>
                      <a:r>
                        <a:rPr lang="en-GB" sz="1000"/>
                        <a:t>The number of people attending a chair-based exercise class per month</a:t>
                      </a:r>
                      <a:endParaRPr lang="en-US" sz="1000"/>
                    </a:p>
                  </a:txBody>
                  <a:tcPr>
                    <a:solidFill>
                      <a:schemeClr val="bg1">
                        <a:lumMod val="95000"/>
                      </a:schemeClr>
                    </a:solidFill>
                  </a:tcPr>
                </a:tc>
                <a:tc>
                  <a:txBody>
                    <a:bodyPr/>
                    <a:lstStyle/>
                    <a:p>
                      <a:r>
                        <a:rPr lang="en-GB" sz="1000"/>
                        <a:t>Simple to understand</a:t>
                      </a:r>
                      <a:endParaRPr lang="en-US" sz="1000"/>
                    </a:p>
                  </a:txBody>
                  <a:tcPr>
                    <a:solidFill>
                      <a:schemeClr val="bg1">
                        <a:lumMod val="95000"/>
                      </a:schemeClr>
                    </a:solidFill>
                  </a:tcPr>
                </a:tc>
                <a:tc>
                  <a:txBody>
                    <a:bodyPr/>
                    <a:lstStyle/>
                    <a:p>
                      <a:r>
                        <a:rPr lang="en-GB" sz="1000"/>
                        <a:t>Makes comparison over time or between populations more difficult, especially if your denominator (e.g., population size or number of hospital beds) varies </a:t>
                      </a:r>
                      <a:endParaRPr lang="en-US" sz="1000"/>
                    </a:p>
                  </a:txBody>
                  <a:tcPr>
                    <a:solidFill>
                      <a:schemeClr val="bg1">
                        <a:lumMod val="95000"/>
                      </a:schemeClr>
                    </a:solidFill>
                  </a:tcPr>
                </a:tc>
                <a:extLst>
                  <a:ext uri="{0D108BD9-81ED-4DB2-BD59-A6C34878D82A}">
                    <a16:rowId xmlns:a16="http://schemas.microsoft.com/office/drawing/2014/main" val="2314784845"/>
                  </a:ext>
                </a:extLst>
              </a:tr>
              <a:tr h="397811">
                <a:tc>
                  <a:txBody>
                    <a:bodyPr/>
                    <a:lstStyle/>
                    <a:p>
                      <a:r>
                        <a:rPr lang="en-GB" sz="1000" b="1"/>
                        <a:t>Rates</a:t>
                      </a:r>
                      <a:endParaRPr lang="en-US" sz="1000"/>
                    </a:p>
                  </a:txBody>
                  <a:tcPr/>
                </a:tc>
                <a:tc>
                  <a:txBody>
                    <a:bodyPr/>
                    <a:lstStyle/>
                    <a:p>
                      <a:r>
                        <a:rPr lang="en-GB" sz="1000"/>
                        <a:t>The number of people A&amp;E attendances per 1,000 population </a:t>
                      </a:r>
                      <a:endParaRPr lang="en-US" sz="1000"/>
                    </a:p>
                  </a:txBody>
                  <a:tcPr/>
                </a:tc>
                <a:tc>
                  <a:txBody>
                    <a:bodyPr/>
                    <a:lstStyle/>
                    <a:p>
                      <a:r>
                        <a:rPr lang="en-GB" sz="1000"/>
                        <a:t>Allow comparison over time and between population groups</a:t>
                      </a:r>
                      <a:endParaRPr lang="en-US" sz="1000"/>
                    </a:p>
                  </a:txBody>
                  <a:tcPr/>
                </a:tc>
                <a:tc>
                  <a:txBody>
                    <a:bodyPr/>
                    <a:lstStyle/>
                    <a:p>
                      <a:r>
                        <a:rPr lang="en-GB" sz="1000"/>
                        <a:t>Need to be calculated</a:t>
                      </a:r>
                    </a:p>
                    <a:p>
                      <a:r>
                        <a:rPr lang="en-GB" sz="1000"/>
                        <a:t>You need to know the total population size to convert back to a count</a:t>
                      </a:r>
                      <a:endParaRPr lang="en-US" sz="1000"/>
                    </a:p>
                  </a:txBody>
                  <a:tcPr/>
                </a:tc>
                <a:extLst>
                  <a:ext uri="{0D108BD9-81ED-4DB2-BD59-A6C34878D82A}">
                    <a16:rowId xmlns:a16="http://schemas.microsoft.com/office/drawing/2014/main" val="3289297242"/>
                  </a:ext>
                </a:extLst>
              </a:tr>
              <a:tr h="397811">
                <a:tc>
                  <a:txBody>
                    <a:bodyPr/>
                    <a:lstStyle/>
                    <a:p>
                      <a:r>
                        <a:rPr lang="en-GB" sz="1000" b="1"/>
                        <a:t>Ratios</a:t>
                      </a:r>
                      <a:endParaRPr lang="en-US" sz="1000"/>
                    </a:p>
                  </a:txBody>
                  <a:tcPr>
                    <a:solidFill>
                      <a:schemeClr val="bg1">
                        <a:lumMod val="95000"/>
                      </a:schemeClr>
                    </a:solidFill>
                  </a:tcPr>
                </a:tc>
                <a:tc>
                  <a:txBody>
                    <a:bodyPr/>
                    <a:lstStyle/>
                    <a:p>
                      <a:r>
                        <a:rPr lang="en-GB" sz="1000"/>
                        <a:t>Standardised mortality ratio: observed mortality:                                              expected mortality</a:t>
                      </a:r>
                      <a:endParaRPr lang="en-US" sz="100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They are easy to interpret and to calculate and illustrate the relative quantity of one item in relation to another of the same units</a:t>
                      </a:r>
                      <a:endParaRPr lang="en-US" sz="1000"/>
                    </a:p>
                  </a:txBody>
                  <a:tcPr>
                    <a:solidFill>
                      <a:schemeClr val="bg1">
                        <a:lumMod val="95000"/>
                      </a:schemeClr>
                    </a:solidFill>
                  </a:tcPr>
                </a:tc>
                <a:tc>
                  <a:txBody>
                    <a:bodyPr/>
                    <a:lstStyle/>
                    <a:p>
                      <a:r>
                        <a:rPr lang="en-GB" sz="1000"/>
                        <a:t>The units must be the same on both sides of the ratio i.e., number of available hospital beds to the number of occupied hospital beds</a:t>
                      </a:r>
                      <a:endParaRPr lang="en-US" sz="1000"/>
                    </a:p>
                  </a:txBody>
                  <a:tcPr>
                    <a:solidFill>
                      <a:schemeClr val="bg1">
                        <a:lumMod val="95000"/>
                      </a:schemeClr>
                    </a:solidFill>
                  </a:tcPr>
                </a:tc>
                <a:extLst>
                  <a:ext uri="{0D108BD9-81ED-4DB2-BD59-A6C34878D82A}">
                    <a16:rowId xmlns:a16="http://schemas.microsoft.com/office/drawing/2014/main" val="329222656"/>
                  </a:ext>
                </a:extLst>
              </a:tr>
              <a:tr h="287308">
                <a:tc>
                  <a:txBody>
                    <a:bodyPr/>
                    <a:lstStyle/>
                    <a:p>
                      <a:r>
                        <a:rPr lang="en-GB" sz="1000" b="1"/>
                        <a:t>Percentages</a:t>
                      </a:r>
                      <a:endParaRPr lang="en-US" sz="1000"/>
                    </a:p>
                  </a:txBody>
                  <a:tcPr/>
                </a:tc>
                <a:tc>
                  <a:txBody>
                    <a:bodyPr/>
                    <a:lstStyle/>
                    <a:p>
                      <a:r>
                        <a:rPr lang="en-GB" sz="1000"/>
                        <a:t>The percentage of people aged 25-34 who were admitted to hospital in the last 12 months</a:t>
                      </a:r>
                      <a:endParaRPr lang="en-US" sz="1000"/>
                    </a:p>
                  </a:txBody>
                  <a:tcPr/>
                </a:tc>
                <a:tc>
                  <a:txBody>
                    <a:bodyPr/>
                    <a:lstStyle/>
                    <a:p>
                      <a:r>
                        <a:rPr lang="en-GB" sz="1000"/>
                        <a:t>Allow comparison over time and between population groups</a:t>
                      </a:r>
                      <a:endParaRPr lang="en-US" sz="1000"/>
                    </a:p>
                  </a:txBody>
                  <a:tcPr/>
                </a:tc>
                <a:tc>
                  <a:txBody>
                    <a:bodyPr/>
                    <a:lstStyle/>
                    <a:p>
                      <a:r>
                        <a:rPr lang="en-GB" sz="1000"/>
                        <a:t>Need to be calculated and the numerator and denominator are not obvious</a:t>
                      </a:r>
                      <a:endParaRPr lang="en-US" sz="1000"/>
                    </a:p>
                  </a:txBody>
                  <a:tcPr/>
                </a:tc>
                <a:extLst>
                  <a:ext uri="{0D108BD9-81ED-4DB2-BD59-A6C34878D82A}">
                    <a16:rowId xmlns:a16="http://schemas.microsoft.com/office/drawing/2014/main" val="3274896097"/>
                  </a:ext>
                </a:extLst>
              </a:tr>
              <a:tr h="245666">
                <a:tc>
                  <a:txBody>
                    <a:bodyPr/>
                    <a:lstStyle/>
                    <a:p>
                      <a:r>
                        <a:rPr lang="en-GB" sz="1000" b="1"/>
                        <a:t>Averages</a:t>
                      </a:r>
                      <a:endParaRPr lang="en-US" sz="1000" b="1"/>
                    </a:p>
                  </a:txBody>
                  <a:tcPr>
                    <a:solidFill>
                      <a:schemeClr val="bg1">
                        <a:lumMod val="95000"/>
                      </a:schemeClr>
                    </a:solidFill>
                  </a:tcPr>
                </a:tc>
                <a:tc>
                  <a:txBody>
                    <a:bodyPr/>
                    <a:lstStyle/>
                    <a:p>
                      <a:r>
                        <a:rPr lang="en-GB" sz="1000"/>
                        <a:t>The number of GP appointments per patient per year</a:t>
                      </a:r>
                      <a:endParaRPr lang="en-US" sz="100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Allow comparison over time and between population groups</a:t>
                      </a:r>
                      <a:endParaRPr lang="en-US" sz="1000"/>
                    </a:p>
                  </a:txBody>
                  <a:tcPr>
                    <a:solidFill>
                      <a:schemeClr val="bg1">
                        <a:lumMod val="95000"/>
                      </a:schemeClr>
                    </a:solidFill>
                  </a:tcPr>
                </a:tc>
                <a:tc>
                  <a:txBody>
                    <a:bodyPr/>
                    <a:lstStyle/>
                    <a:p>
                      <a:r>
                        <a:rPr lang="en-GB" sz="1000"/>
                        <a:t>Need to be calculated </a:t>
                      </a:r>
                      <a:endParaRPr lang="en-US" sz="1000"/>
                    </a:p>
                  </a:txBody>
                  <a:tcPr>
                    <a:solidFill>
                      <a:schemeClr val="bg1">
                        <a:lumMod val="95000"/>
                      </a:schemeClr>
                    </a:solidFill>
                  </a:tcPr>
                </a:tc>
                <a:extLst>
                  <a:ext uri="{0D108BD9-81ED-4DB2-BD59-A6C34878D82A}">
                    <a16:rowId xmlns:a16="http://schemas.microsoft.com/office/drawing/2014/main" val="2297624835"/>
                  </a:ext>
                </a:extLst>
              </a:tr>
              <a:tr h="434640">
                <a:tc>
                  <a:txBody>
                    <a:bodyPr/>
                    <a:lstStyle/>
                    <a:p>
                      <a:r>
                        <a:rPr lang="en-US" sz="1000" b="1"/>
                        <a:t>Process measures</a:t>
                      </a:r>
                    </a:p>
                    <a:p>
                      <a:endParaRPr lang="en-US" sz="1000" b="1"/>
                    </a:p>
                  </a:txBody>
                  <a:tcPr/>
                </a:tc>
                <a:tc>
                  <a:txBody>
                    <a:bodyPr/>
                    <a:lstStyle/>
                    <a:p>
                      <a:r>
                        <a:rPr lang="en-GB" sz="1000"/>
                        <a:t>These are also known as outputs and capture activities or things that are created through a service or intervention e.g., the number of care plans that were created</a:t>
                      </a:r>
                      <a:endParaRPr lang="en-US"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Help to identify that an intervention is live and to determine which patients are in receipt of the intervention. The type of measurement typically falls into one of the five above.</a:t>
                      </a:r>
                      <a:endParaRPr lang="en-US" sz="1000"/>
                    </a:p>
                  </a:txBody>
                  <a:tcPr/>
                </a:tc>
                <a:tc>
                  <a:txBody>
                    <a:bodyPr/>
                    <a:lstStyle/>
                    <a:p>
                      <a:r>
                        <a:rPr lang="en-GB" sz="1000"/>
                        <a:t>Do not represent outcomes in and of themselves</a:t>
                      </a:r>
                      <a:endParaRPr lang="en-US" sz="1000"/>
                    </a:p>
                  </a:txBody>
                  <a:tcPr/>
                </a:tc>
                <a:extLst>
                  <a:ext uri="{0D108BD9-81ED-4DB2-BD59-A6C34878D82A}">
                    <a16:rowId xmlns:a16="http://schemas.microsoft.com/office/drawing/2014/main" val="3069340522"/>
                  </a:ext>
                </a:extLst>
              </a:tr>
              <a:tr h="618817">
                <a:tc>
                  <a:txBody>
                    <a:bodyPr/>
                    <a:lstStyle/>
                    <a:p>
                      <a:r>
                        <a:rPr lang="en-GB" sz="1000" b="1"/>
                        <a:t>Outcome measures</a:t>
                      </a:r>
                      <a:endParaRPr lang="en-US" sz="1000" b="1"/>
                    </a:p>
                  </a:txBody>
                  <a:tcPr>
                    <a:solidFill>
                      <a:schemeClr val="bg1">
                        <a:lumMod val="95000"/>
                      </a:schemeClr>
                    </a:solidFill>
                  </a:tcPr>
                </a:tc>
                <a:tc>
                  <a:txBody>
                    <a:bodyPr/>
                    <a:lstStyle/>
                    <a:p>
                      <a:r>
                        <a:rPr lang="en-GB" sz="1000"/>
                        <a:t>The intended outcomes of the intervention should align to the goals and objectives of your programme e.g., reduction in A&amp;E attendances for diabetic patients (the process measure, HBA1C levels, is distinct from the outcome measure for this intervention)</a:t>
                      </a:r>
                      <a:endParaRPr lang="en-US" sz="100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Indicates whether the intervention has delivered an intended outcome. The type of measurement typically falls into one of the five above.</a:t>
                      </a:r>
                      <a:endParaRPr lang="en-US" sz="1000"/>
                    </a:p>
                  </a:txBody>
                  <a:tcPr>
                    <a:solidFill>
                      <a:schemeClr val="bg1">
                        <a:lumMod val="95000"/>
                      </a:schemeClr>
                    </a:solidFill>
                  </a:tcPr>
                </a:tc>
                <a:tc>
                  <a:txBody>
                    <a:bodyPr/>
                    <a:lstStyle/>
                    <a:p>
                      <a:r>
                        <a:rPr lang="en-GB" sz="1000"/>
                        <a:t>The challenge is attributing an outcome measure as a true outcome of your intervention i.e., it was caused by your intervention and would not have occurred without the intervention</a:t>
                      </a:r>
                      <a:endParaRPr lang="en-US" sz="1000"/>
                    </a:p>
                  </a:txBody>
                  <a:tcPr>
                    <a:solidFill>
                      <a:schemeClr val="bg1">
                        <a:lumMod val="95000"/>
                      </a:schemeClr>
                    </a:solidFill>
                  </a:tcPr>
                </a:tc>
                <a:extLst>
                  <a:ext uri="{0D108BD9-81ED-4DB2-BD59-A6C34878D82A}">
                    <a16:rowId xmlns:a16="http://schemas.microsoft.com/office/drawing/2014/main" val="727535279"/>
                  </a:ext>
                </a:extLst>
              </a:tr>
            </a:tbl>
          </a:graphicData>
        </a:graphic>
      </p:graphicFrame>
      <p:sp>
        <p:nvSpPr>
          <p:cNvPr id="3" name="Rectangle 2">
            <a:hlinkClick r:id="rId2" action="ppaction://hlinksldjump"/>
            <a:extLst>
              <a:ext uri="{FF2B5EF4-FFF2-40B4-BE49-F238E27FC236}">
                <a16:creationId xmlns:a16="http://schemas.microsoft.com/office/drawing/2014/main" id="{8FA3583C-3CDD-C2F2-494B-67ED5B5BC723}"/>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hlinkClick r:id="rId3" action="ppaction://hlinksldjump"/>
            <a:extLst>
              <a:ext uri="{FF2B5EF4-FFF2-40B4-BE49-F238E27FC236}">
                <a16:creationId xmlns:a16="http://schemas.microsoft.com/office/drawing/2014/main" id="{FED139D9-FFA0-24F9-E5D8-08B0A57C8428}"/>
              </a:ext>
            </a:extLst>
          </p:cNvPr>
          <p:cNvSpPr/>
          <p:nvPr/>
        </p:nvSpPr>
        <p:spPr bwMode="gray">
          <a:xfrm>
            <a:off x="11281215"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31E71C67-981F-A8DB-F555-01B5A58C26E5}"/>
              </a:ext>
            </a:extLst>
          </p:cNvPr>
          <p:cNvGrpSpPr/>
          <p:nvPr/>
        </p:nvGrpSpPr>
        <p:grpSpPr>
          <a:xfrm>
            <a:off x="10924563" y="629617"/>
            <a:ext cx="1013429" cy="908482"/>
            <a:chOff x="10869414" y="744375"/>
            <a:chExt cx="1013429" cy="908482"/>
          </a:xfrm>
        </p:grpSpPr>
        <p:sp>
          <p:nvSpPr>
            <p:cNvPr id="8" name="Flowchart: Connector 7">
              <a:extLst>
                <a:ext uri="{FF2B5EF4-FFF2-40B4-BE49-F238E27FC236}">
                  <a16:creationId xmlns:a16="http://schemas.microsoft.com/office/drawing/2014/main" id="{2BEE3FFC-0158-28A0-B35C-E265EFF25B7B}"/>
                </a:ext>
              </a:extLst>
            </p:cNvPr>
            <p:cNvSpPr/>
            <p:nvPr/>
          </p:nvSpPr>
          <p:spPr bwMode="gray">
            <a:xfrm>
              <a:off x="10869414" y="744375"/>
              <a:ext cx="1013429" cy="908482"/>
            </a:xfrm>
            <a:prstGeom prst="flowChartConnector">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900" b="0" i="0" u="none" baseline="0" dirty="0">
                  <a:solidFill>
                    <a:schemeClr val="accent6"/>
                  </a:solidFill>
                </a:rPr>
                <a:t>Access the Evaluation </a:t>
              </a:r>
              <a:r>
                <a:rPr lang="en-US" sz="900" dirty="0">
                  <a:solidFill>
                    <a:schemeClr val="accent6"/>
                  </a:solidFill>
                </a:rPr>
                <a:t>T</a:t>
              </a:r>
              <a:r>
                <a:rPr lang="en-US" sz="900" b="0" i="0" u="none" baseline="0" dirty="0">
                  <a:solidFill>
                    <a:schemeClr val="accent6"/>
                  </a:solidFill>
                </a:rPr>
                <a:t>oolkit </a:t>
              </a:r>
              <a:r>
                <a:rPr lang="en-US" sz="900" b="0" i="0" u="none" baseline="0" dirty="0">
                  <a:solidFill>
                    <a:schemeClr val="accent6"/>
                  </a:solidFill>
                  <a:hlinkClick r:id="rId4"/>
                </a:rPr>
                <a:t>here </a:t>
              </a:r>
              <a:endParaRPr lang="en-US" sz="900" b="0" i="0" u="none" baseline="0" dirty="0">
                <a:solidFill>
                  <a:schemeClr val="accent6"/>
                </a:solidFill>
              </a:endParaRPr>
            </a:p>
          </p:txBody>
        </p:sp>
        <p:pic>
          <p:nvPicPr>
            <p:cNvPr id="9" name="Picture 8">
              <a:extLst>
                <a:ext uri="{FF2B5EF4-FFF2-40B4-BE49-F238E27FC236}">
                  <a16:creationId xmlns:a16="http://schemas.microsoft.com/office/drawing/2014/main" id="{21AC6A63-D578-12CE-4380-48DA4D3EB7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11543776" y="1213778"/>
              <a:ext cx="238360" cy="238360"/>
            </a:xfrm>
            <a:prstGeom prst="rect">
              <a:avLst/>
            </a:prstGeom>
          </p:spPr>
        </p:pic>
      </p:grpSp>
    </p:spTree>
    <p:extLst>
      <p:ext uri="{BB962C8B-B14F-4D97-AF65-F5344CB8AC3E}">
        <p14:creationId xmlns:p14="http://schemas.microsoft.com/office/powerpoint/2010/main" val="833732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BD413-5310-8DBF-2B53-3B2E4E8E13EF}"/>
              </a:ext>
            </a:extLst>
          </p:cNvPr>
          <p:cNvSpPr/>
          <p:nvPr/>
        </p:nvSpPr>
        <p:spPr bwMode="gray">
          <a:xfrm>
            <a:off x="7344383" y="1609725"/>
            <a:ext cx="4847617" cy="4172246"/>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E4C97B9-B7C6-3BA2-D255-8079318AFEF0}"/>
              </a:ext>
            </a:extLst>
          </p:cNvPr>
          <p:cNvSpPr>
            <a:spLocks noGrp="1"/>
          </p:cNvSpPr>
          <p:nvPr>
            <p:ph type="title" hasCustomPrompt="1"/>
          </p:nvPr>
        </p:nvSpPr>
        <p:spPr bwMode="gray">
          <a:xfrm>
            <a:off x="457198" y="826727"/>
            <a:ext cx="11457298" cy="306037"/>
          </a:xfrm>
        </p:spPr>
        <p:txBody>
          <a:bodyPr/>
          <a:lstStyle>
            <a:lvl1pPr>
              <a:defRPr/>
            </a:lvl1pPr>
          </a:lstStyle>
          <a:p>
            <a:r>
              <a:rPr lang="en-US"/>
              <a:t>Using surveys to collect quantitative data – principles and consideration</a:t>
            </a:r>
          </a:p>
        </p:txBody>
      </p:sp>
      <p:sp>
        <p:nvSpPr>
          <p:cNvPr id="3" name="TextBox 2">
            <a:extLst>
              <a:ext uri="{FF2B5EF4-FFF2-40B4-BE49-F238E27FC236}">
                <a16:creationId xmlns:a16="http://schemas.microsoft.com/office/drawing/2014/main" id="{A8F1A0A1-D54F-9912-DDFA-418FB9D5B1C7}"/>
              </a:ext>
            </a:extLst>
          </p:cNvPr>
          <p:cNvSpPr txBox="1"/>
          <p:nvPr/>
        </p:nvSpPr>
        <p:spPr bwMode="gray">
          <a:xfrm>
            <a:off x="457198" y="1690134"/>
            <a:ext cx="6089518" cy="3785652"/>
          </a:xfrm>
          <a:prstGeom prst="rect">
            <a:avLst/>
          </a:prstGeom>
          <a:noFill/>
        </p:spPr>
        <p:txBody>
          <a:bodyPr vert="horz" wrap="square" lIns="0" tIns="0" rIns="0" bIns="0" rtlCol="0">
            <a:spAutoFit/>
          </a:bodyPr>
          <a:lstStyle/>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Decide on how the survey will be administered e.g., online, by email, on mobile/device, on paper, interview led in person or over telephone</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If digitally administered, think about the software you will use</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Be clear on the purpose of the survey</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Begin the survey with more straightforward questions that ease the respondent in</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Ensure that every question relates to the overarching purpose </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Design clear, concise and neutral questions</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Make sure that all questions are direct and not convoluted</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Try to avoid asking for two things in the same question</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Try and use response scales where possible as these capture the intensity and direction of the response </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Response scales should be balanced with equal number of response that are positive or negative e.g., excellent, very good, poor, very poor </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Avoid yes/no and other binary type questions that limit the amount of data you collect</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Keep the survey as short as possible </a:t>
            </a:r>
          </a:p>
          <a:p>
            <a:pPr marL="266700" marR="0" lvl="1" indent="-266700" algn="l" defTabSz="9144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Consider pre-testing the survey before administering to your target population</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2743396C-2BE2-2498-9102-C5C7D82AC891}"/>
              </a:ext>
            </a:extLst>
          </p:cNvPr>
          <p:cNvSpPr txBox="1"/>
          <p:nvPr/>
        </p:nvSpPr>
        <p:spPr bwMode="gray">
          <a:xfrm>
            <a:off x="7214031" y="2474965"/>
            <a:ext cx="3873500" cy="2031325"/>
          </a:xfrm>
          <a:prstGeom prst="rect">
            <a:avLst/>
          </a:prstGeom>
          <a:noFill/>
        </p:spPr>
        <p:txBody>
          <a:bodyPr wrap="square">
            <a:spAutoFit/>
          </a:bodyPr>
          <a:lstStyle/>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srgbClr val="002677"/>
                </a:solidFill>
                <a:effectLst/>
                <a:uLnTx/>
                <a:uFillTx/>
                <a:latin typeface="Arial" panose="020B0604020202020204"/>
                <a:ea typeface="+mn-ea"/>
                <a:cs typeface="+mn-cs"/>
              </a:rPr>
              <a:t>Further reading</a:t>
            </a:r>
          </a:p>
          <a:p>
            <a:pPr marL="457200" marR="0" lvl="1" indent="0" algn="l" defTabSz="914400" rtl="0" eaLnBrk="1" fontAlgn="auto" latinLnBrk="0" hangingPunct="1">
              <a:lnSpc>
                <a:spcPct val="100000"/>
              </a:lnSpc>
              <a:spcBef>
                <a:spcPts val="600"/>
              </a:spcBef>
              <a:spcAft>
                <a:spcPts val="1200"/>
              </a:spcAft>
              <a:buClrTx/>
              <a:buSzTx/>
              <a:buFontTx/>
              <a:buNone/>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‘Writing an effective questionnaire’ </a:t>
            </a:r>
            <a:b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 NHS England</a:t>
            </a:r>
            <a:b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0C55B8"/>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bitesize-guide-writing-an-effective-questionnaire</a:t>
            </a: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.pdf (england.nhs.uk)</a:t>
            </a: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‘Guide to evaluation design, principles and practice’ </a:t>
            </a:r>
            <a:b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 Midlands Decision Support Unit</a:t>
            </a:r>
            <a:b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0C55B8"/>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Guide </a:t>
            </a: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to Questionnaires for Service Evaluation - Evaluation Works (nhsevaluationtoolkit.net)</a:t>
            </a:r>
            <a:endParaRPr kumimoji="0" lang="en-US" sz="1100" b="0" i="0" u="none" strike="noStrike" kern="1200" cap="none" spc="0" normalizeH="0" baseline="0" noProof="0">
              <a:ln>
                <a:noFill/>
              </a:ln>
              <a:solidFill>
                <a:srgbClr val="002677"/>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AA5DAD90-861D-5AF1-74EA-A8AB2EB9F847}"/>
              </a:ext>
            </a:extLst>
          </p:cNvPr>
          <p:cNvPicPr>
            <a:picLocks noChangeAspect="1"/>
          </p:cNvPicPr>
          <p:nvPr/>
        </p:nvPicPr>
        <p:blipFill>
          <a:blip r:embed="rId4"/>
          <a:srcRect/>
          <a:stretch/>
        </p:blipFill>
        <p:spPr bwMode="gray">
          <a:xfrm>
            <a:off x="7715627" y="1695000"/>
            <a:ext cx="664211" cy="664211"/>
          </a:xfrm>
          <a:prstGeom prst="rect">
            <a:avLst/>
          </a:prstGeom>
        </p:spPr>
      </p:pic>
      <p:sp>
        <p:nvSpPr>
          <p:cNvPr id="4" name="Rectangle 3">
            <a:hlinkClick r:id="rId5" action="ppaction://hlinksldjump"/>
            <a:extLst>
              <a:ext uri="{FF2B5EF4-FFF2-40B4-BE49-F238E27FC236}">
                <a16:creationId xmlns:a16="http://schemas.microsoft.com/office/drawing/2014/main" id="{F886C8C7-35BA-2DDF-59FD-C57F4232E708}"/>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hlinkClick r:id="rId6" action="ppaction://hlinksldjump"/>
            <a:extLst>
              <a:ext uri="{FF2B5EF4-FFF2-40B4-BE49-F238E27FC236}">
                <a16:creationId xmlns:a16="http://schemas.microsoft.com/office/drawing/2014/main" id="{EF7C9DD8-43C1-B991-8A61-40D39DB4FD04}"/>
              </a:ext>
            </a:extLst>
          </p:cNvPr>
          <p:cNvSpPr/>
          <p:nvPr/>
        </p:nvSpPr>
        <p:spPr bwMode="gray">
          <a:xfrm>
            <a:off x="11281215" y="6391922"/>
            <a:ext cx="348532" cy="400975"/>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2815C571-EF1F-1E13-35C6-526C3145F966}"/>
              </a:ext>
            </a:extLst>
          </p:cNvPr>
          <p:cNvGrpSpPr/>
          <p:nvPr/>
        </p:nvGrpSpPr>
        <p:grpSpPr>
          <a:xfrm>
            <a:off x="10924563" y="629617"/>
            <a:ext cx="1013429" cy="908482"/>
            <a:chOff x="10869414" y="744375"/>
            <a:chExt cx="1013429" cy="908482"/>
          </a:xfrm>
        </p:grpSpPr>
        <p:sp>
          <p:nvSpPr>
            <p:cNvPr id="10" name="Flowchart: Connector 9">
              <a:extLst>
                <a:ext uri="{FF2B5EF4-FFF2-40B4-BE49-F238E27FC236}">
                  <a16:creationId xmlns:a16="http://schemas.microsoft.com/office/drawing/2014/main" id="{9C00F092-81AD-7B2D-DFF6-82EA034A6BCB}"/>
                </a:ext>
              </a:extLst>
            </p:cNvPr>
            <p:cNvSpPr/>
            <p:nvPr/>
          </p:nvSpPr>
          <p:spPr bwMode="gray">
            <a:xfrm>
              <a:off x="10869414" y="744375"/>
              <a:ext cx="1013429" cy="908482"/>
            </a:xfrm>
            <a:prstGeom prst="flowChartConnector">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900" b="0" i="0" u="none" baseline="0" dirty="0">
                  <a:solidFill>
                    <a:schemeClr val="accent6"/>
                  </a:solidFill>
                </a:rPr>
                <a:t>Access the Evaluation </a:t>
              </a:r>
              <a:r>
                <a:rPr lang="en-US" sz="900" dirty="0">
                  <a:solidFill>
                    <a:schemeClr val="accent6"/>
                  </a:solidFill>
                </a:rPr>
                <a:t>T</a:t>
              </a:r>
              <a:r>
                <a:rPr lang="en-US" sz="900" b="0" i="0" u="none" baseline="0" dirty="0">
                  <a:solidFill>
                    <a:schemeClr val="accent6"/>
                  </a:solidFill>
                </a:rPr>
                <a:t>oolkit </a:t>
              </a:r>
              <a:r>
                <a:rPr lang="en-US" sz="900" b="0" i="0" u="none" baseline="0" dirty="0">
                  <a:solidFill>
                    <a:schemeClr val="accent6"/>
                  </a:solidFill>
                  <a:hlinkClick r:id="rId7"/>
                </a:rPr>
                <a:t>here </a:t>
              </a:r>
              <a:endParaRPr lang="en-US" sz="900" b="0" i="0" u="none" baseline="0" dirty="0">
                <a:solidFill>
                  <a:schemeClr val="accent6"/>
                </a:solidFill>
              </a:endParaRPr>
            </a:p>
          </p:txBody>
        </p:sp>
        <p:pic>
          <p:nvPicPr>
            <p:cNvPr id="11" name="Picture 10">
              <a:extLst>
                <a:ext uri="{FF2B5EF4-FFF2-40B4-BE49-F238E27FC236}">
                  <a16:creationId xmlns:a16="http://schemas.microsoft.com/office/drawing/2014/main" id="{DED431DE-85F0-137A-E8FC-87644A733A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11543776" y="1213778"/>
              <a:ext cx="238360" cy="238360"/>
            </a:xfrm>
            <a:prstGeom prst="rect">
              <a:avLst/>
            </a:prstGeom>
          </p:spPr>
        </p:pic>
      </p:grpSp>
    </p:spTree>
    <p:extLst>
      <p:ext uri="{BB962C8B-B14F-4D97-AF65-F5344CB8AC3E}">
        <p14:creationId xmlns:p14="http://schemas.microsoft.com/office/powerpoint/2010/main" val="235451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B2F3-304B-30EF-69F8-E9C55F49BE6A}"/>
              </a:ext>
            </a:extLst>
          </p:cNvPr>
          <p:cNvSpPr>
            <a:spLocks noGrp="1"/>
          </p:cNvSpPr>
          <p:nvPr>
            <p:ph type="title" hasCustomPrompt="1"/>
          </p:nvPr>
        </p:nvSpPr>
        <p:spPr bwMode="gray">
          <a:xfrm>
            <a:off x="457198" y="826727"/>
            <a:ext cx="11457298" cy="306037"/>
          </a:xfrm>
        </p:spPr>
        <p:txBody>
          <a:bodyPr/>
          <a:lstStyle>
            <a:lvl1pPr>
              <a:defRPr/>
            </a:lvl1pPr>
          </a:lstStyle>
          <a:p>
            <a:r>
              <a:rPr lang="en-US"/>
              <a:t>Using surveys to collect quantitative data</a:t>
            </a:r>
          </a:p>
        </p:txBody>
      </p:sp>
      <p:sp>
        <p:nvSpPr>
          <p:cNvPr id="3" name="TextBox 2">
            <a:extLst>
              <a:ext uri="{FF2B5EF4-FFF2-40B4-BE49-F238E27FC236}">
                <a16:creationId xmlns:a16="http://schemas.microsoft.com/office/drawing/2014/main" id="{7E28185A-6EA9-E55D-8EB9-BE6F92378E3C}"/>
              </a:ext>
            </a:extLst>
          </p:cNvPr>
          <p:cNvSpPr txBox="1"/>
          <p:nvPr/>
        </p:nvSpPr>
        <p:spPr bwMode="gray">
          <a:xfrm>
            <a:off x="457198" y="1456576"/>
            <a:ext cx="8874371" cy="2800767"/>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Aligning process/output and outcome measures to questions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For example, through a logic model process, a long-term outcome of an intervention is identified — </a:t>
            </a:r>
            <a:b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b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"Improvement in patients’ overall wellbeing scores”. If there is no existing data to measure, monitor and evaluate according to patient wellbeing, then there is the option of collecting data quantitatively via survey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There are many available wellbeing scales; one of the more simply and widely used is the ONS4: </a:t>
            </a:r>
            <a:b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2"/>
              </a:rPr>
              <a:t>Personal Well-being ONS4 measures - Evaluating wellbeing (whatworkswellbeing.org)</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as seen below:</a:t>
            </a:r>
          </a:p>
          <a:p>
            <a:pPr marL="742950" marR="0" lvl="1" indent="-28575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For each of these questions I’d like you to give an answer on a scale of 0 to 10, where 0 is “not at all” </a:t>
            </a:r>
            <a:b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and 10 is “completely”</a:t>
            </a:r>
            <a:endParaRPr kumimoji="0" lang="en-GB"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1257300" marR="0" lvl="2"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Overall, how satisfied are you with your life nowadays?</a:t>
            </a:r>
          </a:p>
          <a:p>
            <a:pPr marL="1257300" marR="0" lvl="2"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Overall, to what extent do you feel that the things you do in your life are worthwhile?</a:t>
            </a:r>
          </a:p>
          <a:p>
            <a:pPr marL="1257300" marR="0" lvl="2"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Overall, how happy did you feel yesterday?</a:t>
            </a:r>
          </a:p>
          <a:p>
            <a:pPr marL="1257300" marR="0" lvl="2"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On a scale where 0 is “not at all anxious” and 10 is “completely anxious”, overall, how anxious did you feel yesterday?</a:t>
            </a:r>
          </a:p>
        </p:txBody>
      </p:sp>
      <p:sp>
        <p:nvSpPr>
          <p:cNvPr id="4" name="Rectangle 3">
            <a:hlinkClick r:id="rId3" action="ppaction://hlinksldjump"/>
            <a:extLst>
              <a:ext uri="{FF2B5EF4-FFF2-40B4-BE49-F238E27FC236}">
                <a16:creationId xmlns:a16="http://schemas.microsoft.com/office/drawing/2014/main" id="{61C3A53D-131F-FA40-C7C5-33252480EB25}"/>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hlinkClick r:id="rId4" action="ppaction://hlinksldjump"/>
            <a:extLst>
              <a:ext uri="{FF2B5EF4-FFF2-40B4-BE49-F238E27FC236}">
                <a16:creationId xmlns:a16="http://schemas.microsoft.com/office/drawing/2014/main" id="{88DBC169-A19A-D16F-6460-CB46EE339ED5}"/>
              </a:ext>
            </a:extLst>
          </p:cNvPr>
          <p:cNvSpPr/>
          <p:nvPr/>
        </p:nvSpPr>
        <p:spPr bwMode="gray">
          <a:xfrm>
            <a:off x="11245705"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A6C3351B-F833-E713-09D3-F43D7C57794F}"/>
              </a:ext>
            </a:extLst>
          </p:cNvPr>
          <p:cNvGrpSpPr/>
          <p:nvPr/>
        </p:nvGrpSpPr>
        <p:grpSpPr>
          <a:xfrm>
            <a:off x="10924563" y="629617"/>
            <a:ext cx="1013429" cy="908482"/>
            <a:chOff x="10869414" y="744375"/>
            <a:chExt cx="1013429" cy="908482"/>
          </a:xfrm>
        </p:grpSpPr>
        <p:sp>
          <p:nvSpPr>
            <p:cNvPr id="7" name="Flowchart: Connector 6">
              <a:extLst>
                <a:ext uri="{FF2B5EF4-FFF2-40B4-BE49-F238E27FC236}">
                  <a16:creationId xmlns:a16="http://schemas.microsoft.com/office/drawing/2014/main" id="{29A3A4C6-93A2-AEFE-8524-860BD942E634}"/>
                </a:ext>
              </a:extLst>
            </p:cNvPr>
            <p:cNvSpPr/>
            <p:nvPr/>
          </p:nvSpPr>
          <p:spPr bwMode="gray">
            <a:xfrm>
              <a:off x="10869414" y="744375"/>
              <a:ext cx="1013429" cy="908482"/>
            </a:xfrm>
            <a:prstGeom prst="flowChartConnector">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900" b="0" i="0" u="none" baseline="0" dirty="0">
                  <a:solidFill>
                    <a:schemeClr val="accent6"/>
                  </a:solidFill>
                </a:rPr>
                <a:t>Access the Evaluation </a:t>
              </a:r>
              <a:r>
                <a:rPr lang="en-US" sz="900" dirty="0">
                  <a:solidFill>
                    <a:schemeClr val="accent6"/>
                  </a:solidFill>
                </a:rPr>
                <a:t>T</a:t>
              </a:r>
              <a:r>
                <a:rPr lang="en-US" sz="900" b="0" i="0" u="none" baseline="0" dirty="0">
                  <a:solidFill>
                    <a:schemeClr val="accent6"/>
                  </a:solidFill>
                </a:rPr>
                <a:t>oolkit </a:t>
              </a:r>
              <a:r>
                <a:rPr lang="en-US" sz="900" b="0" i="0" u="none" baseline="0" dirty="0">
                  <a:solidFill>
                    <a:schemeClr val="accent6"/>
                  </a:solidFill>
                  <a:hlinkClick r:id="rId5"/>
                </a:rPr>
                <a:t>here </a:t>
              </a:r>
              <a:endParaRPr lang="en-US" sz="900" b="0" i="0" u="none" baseline="0" dirty="0">
                <a:solidFill>
                  <a:schemeClr val="accent6"/>
                </a:solidFill>
              </a:endParaRPr>
            </a:p>
          </p:txBody>
        </p:sp>
        <p:pic>
          <p:nvPicPr>
            <p:cNvPr id="8" name="Picture 7">
              <a:extLst>
                <a:ext uri="{FF2B5EF4-FFF2-40B4-BE49-F238E27FC236}">
                  <a16:creationId xmlns:a16="http://schemas.microsoft.com/office/drawing/2014/main" id="{BCA9017C-7E4B-928A-27AD-A563BA4BA2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11543776" y="1213778"/>
              <a:ext cx="238360" cy="238360"/>
            </a:xfrm>
            <a:prstGeom prst="rect">
              <a:avLst/>
            </a:prstGeom>
          </p:spPr>
        </p:pic>
      </p:grpSp>
    </p:spTree>
    <p:extLst>
      <p:ext uri="{BB962C8B-B14F-4D97-AF65-F5344CB8AC3E}">
        <p14:creationId xmlns:p14="http://schemas.microsoft.com/office/powerpoint/2010/main" val="1854940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E87D-E88B-59C3-3C5D-00A92F6E5F84}"/>
              </a:ext>
            </a:extLst>
          </p:cNvPr>
          <p:cNvSpPr>
            <a:spLocks noGrp="1"/>
          </p:cNvSpPr>
          <p:nvPr>
            <p:ph type="title"/>
          </p:nvPr>
        </p:nvSpPr>
        <p:spPr/>
        <p:txBody>
          <a:bodyPr/>
          <a:lstStyle/>
          <a:p>
            <a:r>
              <a:rPr lang="en-GB"/>
              <a:t>Make sure your metrics are SMART</a:t>
            </a:r>
            <a:endParaRPr lang="en-US"/>
          </a:p>
        </p:txBody>
      </p:sp>
      <p:grpSp>
        <p:nvGrpSpPr>
          <p:cNvPr id="11" name="Group 10">
            <a:extLst>
              <a:ext uri="{FF2B5EF4-FFF2-40B4-BE49-F238E27FC236}">
                <a16:creationId xmlns:a16="http://schemas.microsoft.com/office/drawing/2014/main" id="{102AB488-66F2-9104-E75F-BBEB0C283EC2}"/>
              </a:ext>
            </a:extLst>
          </p:cNvPr>
          <p:cNvGrpSpPr/>
          <p:nvPr/>
        </p:nvGrpSpPr>
        <p:grpSpPr>
          <a:xfrm>
            <a:off x="1526307" y="1612088"/>
            <a:ext cx="8728368" cy="2723824"/>
            <a:chOff x="1526307" y="1612088"/>
            <a:chExt cx="8728368" cy="2723824"/>
          </a:xfrm>
        </p:grpSpPr>
        <p:sp>
          <p:nvSpPr>
            <p:cNvPr id="5" name="TextBox 4">
              <a:extLst>
                <a:ext uri="{FF2B5EF4-FFF2-40B4-BE49-F238E27FC236}">
                  <a16:creationId xmlns:a16="http://schemas.microsoft.com/office/drawing/2014/main" id="{402758A4-927B-7BC4-A11D-60908718120C}"/>
                </a:ext>
              </a:extLst>
            </p:cNvPr>
            <p:cNvSpPr txBox="1"/>
            <p:nvPr/>
          </p:nvSpPr>
          <p:spPr bwMode="gray">
            <a:xfrm>
              <a:off x="1526307" y="1612089"/>
              <a:ext cx="1392384" cy="2723823"/>
            </a:xfrm>
            <a:prstGeom prst="rect">
              <a:avLst/>
            </a:prstGeom>
            <a:noFill/>
          </p:spPr>
          <p:txBody>
            <a:bodyPr vert="horz" wrap="square" lIns="0" tIns="0" rIns="0" bIns="0" rtlCol="0">
              <a:spAutoFit/>
            </a:bodyPr>
            <a:lstStyle/>
            <a:p>
              <a:pPr algn="ctr">
                <a:spcBef>
                  <a:spcPts val="600"/>
                </a:spcBef>
              </a:pPr>
              <a:r>
                <a:rPr lang="en-US" sz="6000" b="1" dirty="0">
                  <a:solidFill>
                    <a:schemeClr val="tx2"/>
                  </a:solidFill>
                </a:rPr>
                <a:t>S</a:t>
              </a:r>
            </a:p>
            <a:p>
              <a:pPr algn="ctr">
                <a:spcBef>
                  <a:spcPts val="600"/>
                </a:spcBef>
              </a:pPr>
              <a:endParaRPr lang="en-US" sz="1400" dirty="0"/>
            </a:p>
            <a:p>
              <a:pPr algn="ctr">
                <a:spcBef>
                  <a:spcPts val="600"/>
                </a:spcBef>
              </a:pPr>
              <a:r>
                <a:rPr lang="en-US" b="1" dirty="0">
                  <a:solidFill>
                    <a:schemeClr val="accent6"/>
                  </a:solidFill>
                </a:rPr>
                <a:t>Specific</a:t>
              </a:r>
            </a:p>
            <a:p>
              <a:pPr algn="ctr">
                <a:spcBef>
                  <a:spcPts val="600"/>
                </a:spcBef>
              </a:pPr>
              <a:endParaRPr lang="en-US" sz="1400" dirty="0"/>
            </a:p>
            <a:p>
              <a:pPr algn="ctr">
                <a:spcBef>
                  <a:spcPts val="600"/>
                </a:spcBef>
              </a:pPr>
              <a:r>
                <a:rPr lang="en-US" sz="1600" dirty="0"/>
                <a:t>What do I want to accomplish? </a:t>
              </a:r>
            </a:p>
            <a:p>
              <a:pPr algn="ctr">
                <a:spcBef>
                  <a:spcPts val="600"/>
                </a:spcBef>
              </a:pPr>
              <a:endParaRPr lang="en-US" sz="1400" dirty="0"/>
            </a:p>
          </p:txBody>
        </p:sp>
        <p:sp>
          <p:nvSpPr>
            <p:cNvPr id="7" name="TextBox 6">
              <a:extLst>
                <a:ext uri="{FF2B5EF4-FFF2-40B4-BE49-F238E27FC236}">
                  <a16:creationId xmlns:a16="http://schemas.microsoft.com/office/drawing/2014/main" id="{DB758F43-0B49-8F75-9917-554FDAE53742}"/>
                </a:ext>
              </a:extLst>
            </p:cNvPr>
            <p:cNvSpPr txBox="1"/>
            <p:nvPr/>
          </p:nvSpPr>
          <p:spPr bwMode="gray">
            <a:xfrm>
              <a:off x="3352801" y="1612089"/>
              <a:ext cx="1392384" cy="2677656"/>
            </a:xfrm>
            <a:prstGeom prst="rect">
              <a:avLst/>
            </a:prstGeom>
            <a:noFill/>
          </p:spPr>
          <p:txBody>
            <a:bodyPr vert="horz" wrap="square" lIns="0" tIns="0" rIns="0" bIns="0" rtlCol="0">
              <a:spAutoFit/>
            </a:bodyPr>
            <a:lstStyle/>
            <a:p>
              <a:pPr algn="ctr">
                <a:spcBef>
                  <a:spcPts val="600"/>
                </a:spcBef>
              </a:pPr>
              <a:r>
                <a:rPr lang="en-US" sz="6000" b="1" dirty="0">
                  <a:solidFill>
                    <a:schemeClr val="tx2"/>
                  </a:solidFill>
                </a:rPr>
                <a:t>M</a:t>
              </a:r>
            </a:p>
            <a:p>
              <a:pPr algn="ctr">
                <a:spcBef>
                  <a:spcPts val="600"/>
                </a:spcBef>
              </a:pPr>
              <a:endParaRPr lang="en-US" sz="1400" dirty="0"/>
            </a:p>
            <a:p>
              <a:pPr algn="ctr">
                <a:spcBef>
                  <a:spcPts val="600"/>
                </a:spcBef>
              </a:pPr>
              <a:r>
                <a:rPr lang="en-US" b="1" dirty="0">
                  <a:solidFill>
                    <a:schemeClr val="accent6"/>
                  </a:solidFill>
                </a:rPr>
                <a:t>Measurable</a:t>
              </a:r>
            </a:p>
            <a:p>
              <a:pPr algn="ctr">
                <a:spcBef>
                  <a:spcPts val="600"/>
                </a:spcBef>
              </a:pPr>
              <a:endParaRPr lang="en-US" sz="1400" dirty="0"/>
            </a:p>
            <a:p>
              <a:pPr algn="ctr">
                <a:spcBef>
                  <a:spcPts val="600"/>
                </a:spcBef>
              </a:pPr>
              <a:r>
                <a:rPr lang="en-US" sz="1600" dirty="0"/>
                <a:t>How will I know when it is accomplished?</a:t>
              </a:r>
            </a:p>
          </p:txBody>
        </p:sp>
        <p:sp>
          <p:nvSpPr>
            <p:cNvPr id="8" name="TextBox 7">
              <a:extLst>
                <a:ext uri="{FF2B5EF4-FFF2-40B4-BE49-F238E27FC236}">
                  <a16:creationId xmlns:a16="http://schemas.microsoft.com/office/drawing/2014/main" id="{B0622D19-1F59-7235-CD01-912DB88502F9}"/>
                </a:ext>
              </a:extLst>
            </p:cNvPr>
            <p:cNvSpPr txBox="1"/>
            <p:nvPr/>
          </p:nvSpPr>
          <p:spPr bwMode="gray">
            <a:xfrm>
              <a:off x="5179295" y="1612089"/>
              <a:ext cx="1392384" cy="2677656"/>
            </a:xfrm>
            <a:prstGeom prst="rect">
              <a:avLst/>
            </a:prstGeom>
            <a:noFill/>
          </p:spPr>
          <p:txBody>
            <a:bodyPr vert="horz" wrap="square" lIns="0" tIns="0" rIns="0" bIns="0" rtlCol="0">
              <a:spAutoFit/>
            </a:bodyPr>
            <a:lstStyle/>
            <a:p>
              <a:pPr algn="ctr">
                <a:spcBef>
                  <a:spcPts val="600"/>
                </a:spcBef>
              </a:pPr>
              <a:r>
                <a:rPr lang="en-US" sz="6000" b="1" dirty="0">
                  <a:solidFill>
                    <a:schemeClr val="tx2"/>
                  </a:solidFill>
                </a:rPr>
                <a:t>A</a:t>
              </a:r>
            </a:p>
            <a:p>
              <a:pPr algn="ctr">
                <a:spcBef>
                  <a:spcPts val="600"/>
                </a:spcBef>
              </a:pPr>
              <a:endParaRPr lang="en-US" sz="1400" dirty="0"/>
            </a:p>
            <a:p>
              <a:pPr algn="ctr">
                <a:spcBef>
                  <a:spcPts val="600"/>
                </a:spcBef>
              </a:pPr>
              <a:r>
                <a:rPr lang="en-US" b="1" dirty="0">
                  <a:solidFill>
                    <a:schemeClr val="accent6"/>
                  </a:solidFill>
                </a:rPr>
                <a:t>Achievable</a:t>
              </a:r>
            </a:p>
            <a:p>
              <a:pPr algn="ctr">
                <a:spcBef>
                  <a:spcPts val="600"/>
                </a:spcBef>
              </a:pPr>
              <a:endParaRPr lang="en-US" sz="1400" dirty="0"/>
            </a:p>
            <a:p>
              <a:pPr algn="ctr">
                <a:spcBef>
                  <a:spcPts val="600"/>
                </a:spcBef>
              </a:pPr>
              <a:r>
                <a:rPr lang="en-US" sz="1600" dirty="0"/>
                <a:t>How can the goal be accomplished? </a:t>
              </a:r>
            </a:p>
          </p:txBody>
        </p:sp>
        <p:sp>
          <p:nvSpPr>
            <p:cNvPr id="9" name="TextBox 8">
              <a:extLst>
                <a:ext uri="{FF2B5EF4-FFF2-40B4-BE49-F238E27FC236}">
                  <a16:creationId xmlns:a16="http://schemas.microsoft.com/office/drawing/2014/main" id="{ABD91284-1E76-F874-D965-12188DCCA49F}"/>
                </a:ext>
              </a:extLst>
            </p:cNvPr>
            <p:cNvSpPr txBox="1"/>
            <p:nvPr/>
          </p:nvSpPr>
          <p:spPr bwMode="gray">
            <a:xfrm>
              <a:off x="7035799" y="1612088"/>
              <a:ext cx="1392384" cy="2677656"/>
            </a:xfrm>
            <a:prstGeom prst="rect">
              <a:avLst/>
            </a:prstGeom>
            <a:noFill/>
          </p:spPr>
          <p:txBody>
            <a:bodyPr vert="horz" wrap="square" lIns="0" tIns="0" rIns="0" bIns="0" rtlCol="0">
              <a:spAutoFit/>
            </a:bodyPr>
            <a:lstStyle/>
            <a:p>
              <a:pPr algn="ctr">
                <a:spcBef>
                  <a:spcPts val="600"/>
                </a:spcBef>
              </a:pPr>
              <a:r>
                <a:rPr lang="en-US" sz="6000" b="1" dirty="0">
                  <a:solidFill>
                    <a:schemeClr val="tx2"/>
                  </a:solidFill>
                </a:rPr>
                <a:t>R</a:t>
              </a:r>
            </a:p>
            <a:p>
              <a:pPr algn="ctr">
                <a:spcBef>
                  <a:spcPts val="600"/>
                </a:spcBef>
              </a:pPr>
              <a:endParaRPr lang="en-US" sz="1400" dirty="0"/>
            </a:p>
            <a:p>
              <a:pPr algn="ctr">
                <a:spcBef>
                  <a:spcPts val="600"/>
                </a:spcBef>
              </a:pPr>
              <a:r>
                <a:rPr lang="en-US" b="1" dirty="0">
                  <a:solidFill>
                    <a:schemeClr val="accent6"/>
                  </a:solidFill>
                </a:rPr>
                <a:t>Realistic</a:t>
              </a:r>
            </a:p>
            <a:p>
              <a:pPr algn="ctr">
                <a:spcBef>
                  <a:spcPts val="600"/>
                </a:spcBef>
              </a:pPr>
              <a:endParaRPr lang="en-US" sz="1400" dirty="0"/>
            </a:p>
            <a:p>
              <a:pPr algn="ctr">
                <a:spcBef>
                  <a:spcPts val="600"/>
                </a:spcBef>
              </a:pPr>
              <a:r>
                <a:rPr lang="en-US" sz="1600" dirty="0"/>
                <a:t>Does this seem worthwhile?</a:t>
              </a:r>
            </a:p>
          </p:txBody>
        </p:sp>
        <p:sp>
          <p:nvSpPr>
            <p:cNvPr id="10" name="TextBox 9">
              <a:extLst>
                <a:ext uri="{FF2B5EF4-FFF2-40B4-BE49-F238E27FC236}">
                  <a16:creationId xmlns:a16="http://schemas.microsoft.com/office/drawing/2014/main" id="{7A3F8489-3A1B-9299-BBD2-864CBC04824E}"/>
                </a:ext>
              </a:extLst>
            </p:cNvPr>
            <p:cNvSpPr txBox="1"/>
            <p:nvPr/>
          </p:nvSpPr>
          <p:spPr bwMode="gray">
            <a:xfrm>
              <a:off x="8862292" y="1612088"/>
              <a:ext cx="1392383" cy="2677656"/>
            </a:xfrm>
            <a:prstGeom prst="rect">
              <a:avLst/>
            </a:prstGeom>
            <a:noFill/>
          </p:spPr>
          <p:txBody>
            <a:bodyPr vert="horz" wrap="square" lIns="0" tIns="0" rIns="0" bIns="0" rtlCol="0">
              <a:spAutoFit/>
            </a:bodyPr>
            <a:lstStyle/>
            <a:p>
              <a:pPr algn="ctr">
                <a:spcBef>
                  <a:spcPts val="600"/>
                </a:spcBef>
              </a:pPr>
              <a:r>
                <a:rPr lang="en-US" sz="6000" b="1" dirty="0">
                  <a:solidFill>
                    <a:schemeClr val="tx2"/>
                  </a:solidFill>
                </a:rPr>
                <a:t>T</a:t>
              </a:r>
            </a:p>
            <a:p>
              <a:pPr algn="ctr">
                <a:spcBef>
                  <a:spcPts val="600"/>
                </a:spcBef>
              </a:pPr>
              <a:endParaRPr lang="en-US" sz="1400" dirty="0"/>
            </a:p>
            <a:p>
              <a:pPr algn="ctr">
                <a:spcBef>
                  <a:spcPts val="600"/>
                </a:spcBef>
              </a:pPr>
              <a:r>
                <a:rPr lang="en-US" b="1" dirty="0">
                  <a:solidFill>
                    <a:schemeClr val="accent6"/>
                  </a:solidFill>
                </a:rPr>
                <a:t>Timebound</a:t>
              </a:r>
            </a:p>
            <a:p>
              <a:pPr algn="ctr">
                <a:spcBef>
                  <a:spcPts val="600"/>
                </a:spcBef>
              </a:pPr>
              <a:endParaRPr lang="en-US" sz="1400" dirty="0"/>
            </a:p>
            <a:p>
              <a:pPr algn="ctr">
                <a:spcBef>
                  <a:spcPts val="600"/>
                </a:spcBef>
              </a:pPr>
              <a:r>
                <a:rPr lang="en-US" sz="1600" dirty="0"/>
                <a:t>When can I accomplish this goal?</a:t>
              </a:r>
            </a:p>
          </p:txBody>
        </p:sp>
      </p:grpSp>
    </p:spTree>
    <p:extLst>
      <p:ext uri="{BB962C8B-B14F-4D97-AF65-F5344CB8AC3E}">
        <p14:creationId xmlns:p14="http://schemas.microsoft.com/office/powerpoint/2010/main" val="2756908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95F7F-C5E1-E866-0B11-6677FEC9F904}"/>
              </a:ext>
            </a:extLst>
          </p:cNvPr>
          <p:cNvSpPr>
            <a:spLocks noGrp="1"/>
          </p:cNvSpPr>
          <p:nvPr>
            <p:ph type="title"/>
          </p:nvPr>
        </p:nvSpPr>
        <p:spPr/>
        <p:txBody>
          <a:bodyPr/>
          <a:lstStyle/>
          <a:p>
            <a:r>
              <a:rPr lang="en-GB"/>
              <a:t>How often to record/measure</a:t>
            </a:r>
            <a:endParaRPr lang="en-US"/>
          </a:p>
        </p:txBody>
      </p:sp>
      <p:sp>
        <p:nvSpPr>
          <p:cNvPr id="10" name="TextBox 9">
            <a:extLst>
              <a:ext uri="{FF2B5EF4-FFF2-40B4-BE49-F238E27FC236}">
                <a16:creationId xmlns:a16="http://schemas.microsoft.com/office/drawing/2014/main" id="{119940EA-E8D5-2CED-B50A-B1D90AB32279}"/>
              </a:ext>
            </a:extLst>
          </p:cNvPr>
          <p:cNvSpPr txBox="1"/>
          <p:nvPr/>
        </p:nvSpPr>
        <p:spPr bwMode="gray">
          <a:xfrm>
            <a:off x="1745673" y="1575197"/>
            <a:ext cx="2752436" cy="1323439"/>
          </a:xfrm>
          <a:prstGeom prst="rect">
            <a:avLst/>
          </a:prstGeom>
          <a:noFill/>
        </p:spPr>
        <p:txBody>
          <a:bodyPr wrap="square">
            <a:spAutoFit/>
          </a:bodyPr>
          <a:lstStyle/>
          <a:p>
            <a:pPr algn="ctr">
              <a:buClr>
                <a:schemeClr val="bg2"/>
              </a:buClr>
            </a:pPr>
            <a:r>
              <a:rPr lang="en-US" sz="2000"/>
              <a:t>Ensure clinical/admin staff are recording activity as and when it happens</a:t>
            </a:r>
          </a:p>
        </p:txBody>
      </p:sp>
      <p:sp>
        <p:nvSpPr>
          <p:cNvPr id="12" name="TextBox 11">
            <a:extLst>
              <a:ext uri="{FF2B5EF4-FFF2-40B4-BE49-F238E27FC236}">
                <a16:creationId xmlns:a16="http://schemas.microsoft.com/office/drawing/2014/main" id="{CFB27D94-945C-92C6-3580-28B715A158C2}"/>
              </a:ext>
            </a:extLst>
          </p:cNvPr>
          <p:cNvSpPr txBox="1"/>
          <p:nvPr/>
        </p:nvSpPr>
        <p:spPr bwMode="gray">
          <a:xfrm>
            <a:off x="7361381" y="1575197"/>
            <a:ext cx="3084946" cy="1631216"/>
          </a:xfrm>
          <a:prstGeom prst="rect">
            <a:avLst/>
          </a:prstGeom>
          <a:noFill/>
        </p:spPr>
        <p:txBody>
          <a:bodyPr wrap="square">
            <a:spAutoFit/>
          </a:bodyPr>
          <a:lstStyle/>
          <a:p>
            <a:pPr algn="ctr">
              <a:buClr>
                <a:schemeClr val="bg2"/>
              </a:buClr>
            </a:pPr>
            <a:r>
              <a:rPr lang="en-US" sz="2000"/>
              <a:t>Any lag increases the likelihood of incorrect data being inputted, or worse still, no data being input at all</a:t>
            </a:r>
          </a:p>
        </p:txBody>
      </p:sp>
      <p:sp>
        <p:nvSpPr>
          <p:cNvPr id="14" name="TextBox 13">
            <a:extLst>
              <a:ext uri="{FF2B5EF4-FFF2-40B4-BE49-F238E27FC236}">
                <a16:creationId xmlns:a16="http://schemas.microsoft.com/office/drawing/2014/main" id="{9C2D29C9-DD6D-FF58-68F5-1171F55B3CB4}"/>
              </a:ext>
            </a:extLst>
          </p:cNvPr>
          <p:cNvSpPr txBox="1"/>
          <p:nvPr/>
        </p:nvSpPr>
        <p:spPr bwMode="gray">
          <a:xfrm>
            <a:off x="1176674" y="4417567"/>
            <a:ext cx="3464668" cy="1631216"/>
          </a:xfrm>
          <a:prstGeom prst="rect">
            <a:avLst/>
          </a:prstGeom>
          <a:noFill/>
        </p:spPr>
        <p:txBody>
          <a:bodyPr wrap="square">
            <a:spAutoFit/>
          </a:bodyPr>
          <a:lstStyle/>
          <a:p>
            <a:pPr algn="ctr">
              <a:buClr>
                <a:schemeClr val="bg2"/>
              </a:buClr>
            </a:pPr>
            <a:r>
              <a:rPr lang="en-US" sz="2000"/>
              <a:t>Touch base with clinical/admin staff on a regular basis to ensure they are recording the activity without any issues</a:t>
            </a:r>
          </a:p>
        </p:txBody>
      </p:sp>
      <p:sp>
        <p:nvSpPr>
          <p:cNvPr id="16" name="TextBox 15">
            <a:extLst>
              <a:ext uri="{FF2B5EF4-FFF2-40B4-BE49-F238E27FC236}">
                <a16:creationId xmlns:a16="http://schemas.microsoft.com/office/drawing/2014/main" id="{F9E7F8AD-9F30-2ECB-998A-2419A60E4349}"/>
              </a:ext>
            </a:extLst>
          </p:cNvPr>
          <p:cNvSpPr txBox="1"/>
          <p:nvPr/>
        </p:nvSpPr>
        <p:spPr bwMode="gray">
          <a:xfrm>
            <a:off x="7693894" y="4109791"/>
            <a:ext cx="3464668" cy="1938992"/>
          </a:xfrm>
          <a:prstGeom prst="rect">
            <a:avLst/>
          </a:prstGeom>
          <a:noFill/>
        </p:spPr>
        <p:txBody>
          <a:bodyPr wrap="square">
            <a:spAutoFit/>
          </a:bodyPr>
          <a:lstStyle/>
          <a:p>
            <a:pPr algn="ctr">
              <a:buClr>
                <a:schemeClr val="bg2"/>
              </a:buClr>
            </a:pPr>
            <a:r>
              <a:rPr lang="en-US" sz="2000" dirty="0"/>
              <a:t>If recording and data systems exist that allow for regular data refreshes, then check to see the intervention is being recorded on a regular basis</a:t>
            </a:r>
          </a:p>
        </p:txBody>
      </p:sp>
      <p:grpSp>
        <p:nvGrpSpPr>
          <p:cNvPr id="32" name="Group 31">
            <a:extLst>
              <a:ext uri="{FF2B5EF4-FFF2-40B4-BE49-F238E27FC236}">
                <a16:creationId xmlns:a16="http://schemas.microsoft.com/office/drawing/2014/main" id="{820E5763-B8C8-9E69-B919-B095435F7229}"/>
              </a:ext>
            </a:extLst>
          </p:cNvPr>
          <p:cNvGrpSpPr/>
          <p:nvPr/>
        </p:nvGrpSpPr>
        <p:grpSpPr>
          <a:xfrm>
            <a:off x="4962494" y="2429162"/>
            <a:ext cx="2267011" cy="2167783"/>
            <a:chOff x="4305674" y="1383391"/>
            <a:chExt cx="3098102" cy="2966029"/>
          </a:xfrm>
        </p:grpSpPr>
        <p:pic>
          <p:nvPicPr>
            <p:cNvPr id="26" name="Picture 25">
              <a:extLst>
                <a:ext uri="{FF2B5EF4-FFF2-40B4-BE49-F238E27FC236}">
                  <a16:creationId xmlns:a16="http://schemas.microsoft.com/office/drawing/2014/main" id="{2B80FD2D-19F2-0F90-0D6C-C3DAC48287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743731" y="1755410"/>
              <a:ext cx="2221992" cy="2221992"/>
            </a:xfrm>
            <a:prstGeom prst="ellipse">
              <a:avLst/>
            </a:prstGeom>
            <a:solidFill>
              <a:srgbClr val="FFFFFF"/>
            </a:solidFill>
            <a:ln w="38100">
              <a:noFill/>
            </a:ln>
            <a:effectLst/>
          </p:spPr>
        </p:pic>
        <p:sp>
          <p:nvSpPr>
            <p:cNvPr id="27" name="Oval 26">
              <a:extLst>
                <a:ext uri="{FF2B5EF4-FFF2-40B4-BE49-F238E27FC236}">
                  <a16:creationId xmlns:a16="http://schemas.microsoft.com/office/drawing/2014/main" id="{23C29CCE-8550-9E49-F9AC-8D81D44BC600}"/>
                </a:ext>
              </a:extLst>
            </p:cNvPr>
            <p:cNvSpPr>
              <a:spLocks noChangeAspect="1"/>
            </p:cNvSpPr>
            <p:nvPr/>
          </p:nvSpPr>
          <p:spPr bwMode="gray">
            <a:xfrm>
              <a:off x="4371713" y="1383391"/>
              <a:ext cx="2966028" cy="2966029"/>
            </a:xfrm>
            <a:prstGeom prst="ellipse">
              <a:avLst/>
            </a:prstGeom>
            <a:noFill/>
            <a:ln w="31750" cap="rnd" cmpd="sng" algn="ctr">
              <a:solidFill>
                <a:srgbClr val="002677"/>
              </a:solidFill>
              <a:prstDash val="sysDot"/>
              <a:round/>
              <a:headEnd w="lg" len="med"/>
              <a:tailEnd type="none" w="lg" len="med"/>
            </a:ln>
            <a:effectLst/>
          </p:spPr>
          <p:txBody>
            <a:bodyPr rot="0" spcFirstLastPara="0" vertOverflow="overflow" horzOverflow="overflow" vert="horz" wrap="square" lIns="62345" tIns="31173" rIns="62345" bIns="31173"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27" b="0" i="0" u="none" strike="noStrike" kern="0" cap="none" spc="0" normalizeH="0" baseline="0" noProof="0" dirty="0">
                <a:ln>
                  <a:noFill/>
                </a:ln>
                <a:solidFill>
                  <a:srgbClr val="4B4D4F"/>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CD8B633D-15A0-E11D-B32A-E06AA2DA0A01}"/>
                </a:ext>
              </a:extLst>
            </p:cNvPr>
            <p:cNvSpPr>
              <a:spLocks noChangeAspect="1"/>
            </p:cNvSpPr>
            <p:nvPr/>
          </p:nvSpPr>
          <p:spPr bwMode="gray">
            <a:xfrm>
              <a:off x="4305674" y="2800072"/>
              <a:ext cx="132666" cy="132666"/>
            </a:xfrm>
            <a:prstGeom prst="ellipse">
              <a:avLst/>
            </a:prstGeom>
            <a:solidFill>
              <a:srgbClr val="FF612B"/>
            </a:solidFill>
            <a:ln w="19050" cap="rnd" cmpd="sng" algn="ctr">
              <a:solidFill>
                <a:srgbClr val="FFFFFF"/>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endParaRPr>
            </a:p>
          </p:txBody>
        </p:sp>
        <p:sp>
          <p:nvSpPr>
            <p:cNvPr id="29" name="Oval 28">
              <a:extLst>
                <a:ext uri="{FF2B5EF4-FFF2-40B4-BE49-F238E27FC236}">
                  <a16:creationId xmlns:a16="http://schemas.microsoft.com/office/drawing/2014/main" id="{88733EA8-E97F-96DE-DBD0-E5CE42C456EA}"/>
                </a:ext>
              </a:extLst>
            </p:cNvPr>
            <p:cNvSpPr>
              <a:spLocks noChangeAspect="1"/>
            </p:cNvSpPr>
            <p:nvPr/>
          </p:nvSpPr>
          <p:spPr bwMode="gray">
            <a:xfrm>
              <a:off x="4860505" y="3957263"/>
              <a:ext cx="132666" cy="132666"/>
            </a:xfrm>
            <a:prstGeom prst="ellipse">
              <a:avLst/>
            </a:prstGeom>
            <a:solidFill>
              <a:srgbClr val="FF612B"/>
            </a:solidFill>
            <a:ln w="19050" cap="rnd" cmpd="sng" algn="ctr">
              <a:solidFill>
                <a:srgbClr val="FFFFFF"/>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endParaRPr>
            </a:p>
          </p:txBody>
        </p:sp>
        <p:sp>
          <p:nvSpPr>
            <p:cNvPr id="30" name="Oval 29">
              <a:extLst>
                <a:ext uri="{FF2B5EF4-FFF2-40B4-BE49-F238E27FC236}">
                  <a16:creationId xmlns:a16="http://schemas.microsoft.com/office/drawing/2014/main" id="{B1D3E663-87C8-CAD9-52CA-9172D546337E}"/>
                </a:ext>
              </a:extLst>
            </p:cNvPr>
            <p:cNvSpPr>
              <a:spLocks noChangeAspect="1"/>
            </p:cNvSpPr>
            <p:nvPr/>
          </p:nvSpPr>
          <p:spPr bwMode="gray">
            <a:xfrm>
              <a:off x="6710734" y="3957263"/>
              <a:ext cx="132666" cy="132666"/>
            </a:xfrm>
            <a:prstGeom prst="ellipse">
              <a:avLst/>
            </a:prstGeom>
            <a:solidFill>
              <a:srgbClr val="FF612B"/>
            </a:solidFill>
            <a:ln w="19050" cap="rnd" cmpd="sng" algn="ctr">
              <a:solidFill>
                <a:srgbClr val="FFFFFF"/>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endParaRPr>
            </a:p>
          </p:txBody>
        </p:sp>
        <p:sp>
          <p:nvSpPr>
            <p:cNvPr id="31" name="Oval 30">
              <a:extLst>
                <a:ext uri="{FF2B5EF4-FFF2-40B4-BE49-F238E27FC236}">
                  <a16:creationId xmlns:a16="http://schemas.microsoft.com/office/drawing/2014/main" id="{4A47D957-B0B8-02B5-9025-F9A1A79D1BA6}"/>
                </a:ext>
              </a:extLst>
            </p:cNvPr>
            <p:cNvSpPr>
              <a:spLocks noChangeAspect="1"/>
            </p:cNvSpPr>
            <p:nvPr/>
          </p:nvSpPr>
          <p:spPr bwMode="gray">
            <a:xfrm>
              <a:off x="7271110" y="2800072"/>
              <a:ext cx="132666" cy="132666"/>
            </a:xfrm>
            <a:prstGeom prst="ellipse">
              <a:avLst/>
            </a:prstGeom>
            <a:solidFill>
              <a:srgbClr val="FF612B"/>
            </a:solidFill>
            <a:ln w="19050" cap="rnd" cmpd="sng" algn="ctr">
              <a:solidFill>
                <a:srgbClr val="FFFFFF"/>
              </a:solidFill>
              <a:prstDash val="solid"/>
            </a:ln>
            <a:effectLst/>
          </p:spPr>
          <p:txBody>
            <a:bodyPr wrap="non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1705001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2C09511-C7E2-B150-E02F-12785F94ECBC}"/>
              </a:ext>
            </a:extLst>
          </p:cNvPr>
          <p:cNvSpPr>
            <a:spLocks noGrp="1"/>
          </p:cNvSpPr>
          <p:nvPr>
            <p:ph type="title"/>
          </p:nvPr>
        </p:nvSpPr>
        <p:spPr>
          <a:xfrm>
            <a:off x="457200" y="713155"/>
            <a:ext cx="9601200" cy="609398"/>
          </a:xfrm>
        </p:spPr>
        <p:txBody>
          <a:bodyPr/>
          <a:lstStyle/>
          <a:p>
            <a:r>
              <a:rPr lang="en-US" dirty="0"/>
              <a:t>Discussion: measures and data</a:t>
            </a:r>
            <a:br>
              <a:rPr lang="en-US" dirty="0"/>
            </a:br>
            <a:endParaRPr lang="en-US" dirty="0"/>
          </a:p>
        </p:txBody>
      </p:sp>
      <p:sp>
        <p:nvSpPr>
          <p:cNvPr id="3" name="Text Placeholder 5">
            <a:extLst>
              <a:ext uri="{FF2B5EF4-FFF2-40B4-BE49-F238E27FC236}">
                <a16:creationId xmlns:a16="http://schemas.microsoft.com/office/drawing/2014/main" id="{53C51CEB-684E-69BF-F6F4-E0BF28DF02BB}"/>
              </a:ext>
            </a:extLst>
          </p:cNvPr>
          <p:cNvSpPr txBox="1">
            <a:spLocks/>
          </p:cNvSpPr>
          <p:nvPr/>
        </p:nvSpPr>
        <p:spPr>
          <a:xfrm>
            <a:off x="5391785" y="27527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300"/>
              </a:spcBef>
              <a:spcAft>
                <a:spcPts val="300"/>
              </a:spcAft>
              <a:buClr>
                <a:srgbClr val="FF612B"/>
              </a:buClr>
              <a:buSzTx/>
              <a:buFont typeface="Arial"/>
              <a:buNone/>
              <a:tabLst/>
              <a:defRPr/>
            </a:pPr>
            <a:endParaRPr kumimoji="0" lang="en-GB" sz="1800" b="0" i="0"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BA8EC12-03D7-BB13-699F-E4CB723FF0AC}"/>
              </a:ext>
            </a:extLst>
          </p:cNvPr>
          <p:cNvSpPr txBox="1"/>
          <p:nvPr/>
        </p:nvSpPr>
        <p:spPr>
          <a:xfrm>
            <a:off x="5383530" y="2037225"/>
            <a:ext cx="4521200" cy="707886"/>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Please raise your Teams hand and use the teams chat to discuss:</a:t>
            </a:r>
          </a:p>
        </p:txBody>
      </p:sp>
      <p:pic>
        <p:nvPicPr>
          <p:cNvPr id="4" name="Picture 3">
            <a:extLst>
              <a:ext uri="{FF2B5EF4-FFF2-40B4-BE49-F238E27FC236}">
                <a16:creationId xmlns:a16="http://schemas.microsoft.com/office/drawing/2014/main" id="{FBF37BE3-8F8A-3B5A-1DDB-78BE09C01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612340" y="1631059"/>
            <a:ext cx="3153624" cy="3153624"/>
          </a:xfrm>
          <a:prstGeom prst="rect">
            <a:avLst/>
          </a:prstGeom>
        </p:spPr>
      </p:pic>
      <p:sp>
        <p:nvSpPr>
          <p:cNvPr id="2" name="Text Placeholder 5">
            <a:extLst>
              <a:ext uri="{FF2B5EF4-FFF2-40B4-BE49-F238E27FC236}">
                <a16:creationId xmlns:a16="http://schemas.microsoft.com/office/drawing/2014/main" id="{4DA83617-ED1E-CFC9-BDE8-A898BCE244E2}"/>
              </a:ext>
            </a:extLst>
          </p:cNvPr>
          <p:cNvSpPr txBox="1">
            <a:spLocks/>
          </p:cNvSpPr>
          <p:nvPr/>
        </p:nvSpPr>
        <p:spPr>
          <a:xfrm>
            <a:off x="5544185" y="29051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r>
              <a:rPr lang="en-US" sz="1800" b="0">
                <a:solidFill>
                  <a:srgbClr val="002677"/>
                </a:solidFill>
                <a:latin typeface="Arial" panose="020B0604020202020204"/>
              </a:rPr>
              <a:t>How do you currently decide which measures are important for your evaluation?</a:t>
            </a:r>
          </a:p>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r>
              <a:rPr kumimoji="0" lang="en-US" sz="1800" b="0" i="0" u="none" strike="noStrike" kern="1200" cap="none" spc="0" normalizeH="0" baseline="0" noProof="0">
                <a:ln>
                  <a:noFill/>
                </a:ln>
                <a:solidFill>
                  <a:srgbClr val="002677"/>
                </a:solidFill>
                <a:effectLst/>
                <a:uLnTx/>
                <a:uFillTx/>
                <a:latin typeface="Arial" panose="020B0604020202020204"/>
                <a:ea typeface="+mn-ea"/>
                <a:cs typeface="+mn-cs"/>
              </a:rPr>
              <a:t>Do you tend </a:t>
            </a:r>
            <a:r>
              <a:rPr lang="en-US" sz="1800" b="0">
                <a:solidFill>
                  <a:srgbClr val="002677"/>
                </a:solidFill>
                <a:latin typeface="Arial" panose="020B0604020202020204"/>
              </a:rPr>
              <a:t>to rely on secondary data or do you have experience in collecting primary data for your evaluation?</a:t>
            </a:r>
            <a:endParaRPr kumimoji="0" lang="en-US" sz="1800" b="0"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endParaRPr kumimoji="0" lang="en-US" sz="1800" b="0" i="0" u="none" strike="noStrike" kern="1200" cap="none" spc="0" normalizeH="0" baseline="0" noProof="0">
              <a:ln>
                <a:noFill/>
              </a:ln>
              <a:solidFill>
                <a:srgbClr val="002677"/>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84490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2E818-D206-C5A2-3A8C-54229FE974A4}"/>
              </a:ext>
            </a:extLst>
          </p:cNvPr>
          <p:cNvSpPr>
            <a:spLocks noGrp="1"/>
          </p:cNvSpPr>
          <p:nvPr>
            <p:ph idx="1"/>
          </p:nvPr>
        </p:nvSpPr>
        <p:spPr>
          <a:xfrm>
            <a:off x="461819" y="2100212"/>
            <a:ext cx="5444836" cy="2674988"/>
          </a:xfrm>
        </p:spPr>
        <p:txBody>
          <a:bodyPr>
            <a:normAutofit/>
          </a:bodyPr>
          <a:lstStyle/>
          <a:p>
            <a:r>
              <a:rPr lang="en-GB" b="1" dirty="0">
                <a:solidFill>
                  <a:schemeClr val="accent6"/>
                </a:solidFill>
              </a:rPr>
              <a:t>Managing expectations</a:t>
            </a:r>
          </a:p>
          <a:p>
            <a:r>
              <a:rPr lang="en-GB" dirty="0"/>
              <a:t>Many senior stakeholders will expect to see immediate results. This is rare in any intervention, and PHM interventions are no exception, “In year savings” are largely unheard of. </a:t>
            </a:r>
          </a:p>
          <a:p>
            <a:r>
              <a:rPr lang="en-GB" dirty="0"/>
              <a:t>Also, every stakeholder believes their intervention will be a huge success. This isn’t always the case – do not promise positive results. Be impartial.</a:t>
            </a:r>
          </a:p>
          <a:p>
            <a:pPr marL="285750" indent="-285750">
              <a:buFont typeface="Arial" panose="020B0604020202020204" pitchFamily="34" charset="0"/>
              <a:buChar char="•"/>
            </a:pPr>
            <a:endParaRPr lang="en-US" sz="1400" dirty="0"/>
          </a:p>
        </p:txBody>
      </p:sp>
      <p:sp>
        <p:nvSpPr>
          <p:cNvPr id="3" name="Title 2">
            <a:extLst>
              <a:ext uri="{FF2B5EF4-FFF2-40B4-BE49-F238E27FC236}">
                <a16:creationId xmlns:a16="http://schemas.microsoft.com/office/drawing/2014/main" id="{AE34E9ED-1E96-E327-D409-45994414B733}"/>
              </a:ext>
            </a:extLst>
          </p:cNvPr>
          <p:cNvSpPr>
            <a:spLocks noGrp="1"/>
          </p:cNvSpPr>
          <p:nvPr>
            <p:ph type="title"/>
          </p:nvPr>
        </p:nvSpPr>
        <p:spPr/>
        <p:txBody>
          <a:bodyPr/>
          <a:lstStyle/>
          <a:p>
            <a:r>
              <a:rPr lang="en-GB" dirty="0"/>
              <a:t>Realising outcomes</a:t>
            </a:r>
            <a:endParaRPr lang="en-US" dirty="0"/>
          </a:p>
        </p:txBody>
      </p:sp>
      <p:pic>
        <p:nvPicPr>
          <p:cNvPr id="4" name="Content Placeholder 4">
            <a:extLst>
              <a:ext uri="{FF2B5EF4-FFF2-40B4-BE49-F238E27FC236}">
                <a16:creationId xmlns:a16="http://schemas.microsoft.com/office/drawing/2014/main" id="{1F6815AE-DA20-183E-C1C9-272B207F1DCA}"/>
              </a:ext>
            </a:extLst>
          </p:cNvPr>
          <p:cNvPicPr>
            <a:picLocks noChangeAspect="1"/>
          </p:cNvPicPr>
          <p:nvPr/>
        </p:nvPicPr>
        <p:blipFill>
          <a:blip r:embed="rId3"/>
          <a:stretch>
            <a:fillRect/>
          </a:stretch>
        </p:blipFill>
        <p:spPr bwMode="gray">
          <a:xfrm>
            <a:off x="9424841" y="597975"/>
            <a:ext cx="2279074" cy="1369672"/>
          </a:xfrm>
          <a:prstGeom prst="rect">
            <a:avLst/>
          </a:prstGeom>
          <a:solidFill>
            <a:schemeClr val="bg2"/>
          </a:solidFill>
          <a:ln w="28575">
            <a:solidFill>
              <a:schemeClr val="tx2"/>
            </a:solidFill>
          </a:ln>
        </p:spPr>
      </p:pic>
      <p:sp>
        <p:nvSpPr>
          <p:cNvPr id="7" name="TextBox 6">
            <a:extLst>
              <a:ext uri="{FF2B5EF4-FFF2-40B4-BE49-F238E27FC236}">
                <a16:creationId xmlns:a16="http://schemas.microsoft.com/office/drawing/2014/main" id="{406BE9C2-EFD7-EB63-ADF0-C3CA01C90D0E}"/>
              </a:ext>
            </a:extLst>
          </p:cNvPr>
          <p:cNvSpPr txBox="1"/>
          <p:nvPr/>
        </p:nvSpPr>
        <p:spPr bwMode="gray">
          <a:xfrm>
            <a:off x="6539346" y="2100212"/>
            <a:ext cx="5070763" cy="228780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chemeClr val="accent6"/>
                </a:solidFill>
                <a:effectLst/>
                <a:uLnTx/>
                <a:uFillTx/>
                <a:ea typeface="+mn-ea"/>
                <a:cs typeface="+mn-cs"/>
              </a:rPr>
              <a:t>Factor in</a:t>
            </a:r>
          </a:p>
          <a:p>
            <a:pPr marL="57150" indent="-285750">
              <a:lnSpc>
                <a:spcPct val="150000"/>
              </a:lnSpc>
              <a:spcBef>
                <a:spcPts val="600"/>
              </a:spcBef>
              <a:buClr>
                <a:schemeClr val="tx1"/>
              </a:buClr>
              <a:buFont typeface="Arial" panose="020B0604020202020204" pitchFamily="34" charset="0"/>
              <a:buChar char="•"/>
              <a:defRPr/>
            </a:pPr>
            <a:r>
              <a:rPr kumimoji="0" lang="en-GB" b="0" i="0" u="none" strike="noStrike" kern="1200" cap="none" spc="0" normalizeH="0" baseline="0" noProof="0" dirty="0">
                <a:ln>
                  <a:noFill/>
                </a:ln>
                <a:solidFill>
                  <a:srgbClr val="5A5A5A"/>
                </a:solidFill>
                <a:effectLst/>
                <a:uLnTx/>
                <a:uFillTx/>
                <a:latin typeface="Arial" panose="020B0604020202020204"/>
                <a:ea typeface="+mn-ea"/>
                <a:cs typeface="+mn-cs"/>
              </a:rPr>
              <a:t>The time to deliver the intervention</a:t>
            </a:r>
          </a:p>
          <a:p>
            <a:pPr marL="57150" indent="-285750">
              <a:lnSpc>
                <a:spcPct val="150000"/>
              </a:lnSpc>
              <a:spcBef>
                <a:spcPts val="600"/>
              </a:spcBef>
              <a:buClr>
                <a:schemeClr val="tx1"/>
              </a:buClr>
              <a:buFont typeface="Arial" panose="020B0604020202020204" pitchFamily="34" charset="0"/>
              <a:buChar char="•"/>
              <a:defRPr/>
            </a:pPr>
            <a:r>
              <a:rPr kumimoji="0" lang="en-GB" b="0" i="0" u="none" strike="noStrike" kern="1200" cap="none" spc="0" normalizeH="0" baseline="0" noProof="0" dirty="0">
                <a:ln>
                  <a:noFill/>
                </a:ln>
                <a:solidFill>
                  <a:srgbClr val="5A5A5A"/>
                </a:solidFill>
                <a:effectLst/>
                <a:uLnTx/>
                <a:uFillTx/>
                <a:latin typeface="Arial" panose="020B0604020202020204"/>
                <a:ea typeface="+mn-ea"/>
                <a:cs typeface="+mn-cs"/>
              </a:rPr>
              <a:t>Slow uptake of engagement </a:t>
            </a:r>
          </a:p>
          <a:p>
            <a:pPr marL="57150" indent="-285750">
              <a:lnSpc>
                <a:spcPct val="150000"/>
              </a:lnSpc>
              <a:spcBef>
                <a:spcPts val="600"/>
              </a:spcBef>
              <a:buClr>
                <a:schemeClr val="tx1"/>
              </a:buClr>
              <a:buFont typeface="Arial" panose="020B0604020202020204" pitchFamily="34" charset="0"/>
              <a:buChar char="•"/>
              <a:defRPr/>
            </a:pPr>
            <a:r>
              <a:rPr kumimoji="0" lang="en-GB" b="0" i="0" u="none" strike="noStrike" kern="1200" cap="none" spc="0" normalizeH="0" baseline="0" noProof="0" dirty="0">
                <a:ln>
                  <a:noFill/>
                </a:ln>
                <a:solidFill>
                  <a:srgbClr val="5A5A5A"/>
                </a:solidFill>
                <a:effectLst/>
                <a:uLnTx/>
                <a:uFillTx/>
                <a:latin typeface="Arial" panose="020B0604020202020204"/>
                <a:ea typeface="+mn-ea"/>
                <a:cs typeface="+mn-cs"/>
              </a:rPr>
              <a:t>Time for the intervention to have impact</a:t>
            </a:r>
          </a:p>
          <a:p>
            <a:pPr marL="57150" indent="-285750">
              <a:lnSpc>
                <a:spcPct val="150000"/>
              </a:lnSpc>
              <a:spcBef>
                <a:spcPts val="600"/>
              </a:spcBef>
              <a:buClr>
                <a:schemeClr val="tx1"/>
              </a:buClr>
              <a:buFont typeface="Arial" panose="020B0604020202020204" pitchFamily="34" charset="0"/>
              <a:buChar char="•"/>
              <a:defRPr/>
            </a:pPr>
            <a:r>
              <a:rPr kumimoji="0" lang="en-GB" b="0" i="0" u="none" strike="noStrike" kern="1200" cap="none" spc="0" normalizeH="0" baseline="0" noProof="0" dirty="0">
                <a:ln>
                  <a:noFill/>
                </a:ln>
                <a:solidFill>
                  <a:srgbClr val="5A5A5A"/>
                </a:solidFill>
                <a:effectLst/>
                <a:uLnTx/>
                <a:uFillTx/>
                <a:latin typeface="Arial" panose="020B0604020202020204"/>
                <a:ea typeface="+mn-ea"/>
                <a:cs typeface="+mn-cs"/>
              </a:rPr>
              <a:t>Lag time to record and transfer data</a:t>
            </a:r>
          </a:p>
        </p:txBody>
      </p:sp>
      <p:cxnSp>
        <p:nvCxnSpPr>
          <p:cNvPr id="8" name="Straight Connector 7">
            <a:extLst>
              <a:ext uri="{FF2B5EF4-FFF2-40B4-BE49-F238E27FC236}">
                <a16:creationId xmlns:a16="http://schemas.microsoft.com/office/drawing/2014/main" id="{34B0B6B9-56C1-D6B1-C57D-B10A8EA58530}"/>
              </a:ext>
            </a:extLst>
          </p:cNvPr>
          <p:cNvCxnSpPr>
            <a:cxnSpLocks/>
          </p:cNvCxnSpPr>
          <p:nvPr/>
        </p:nvCxnSpPr>
        <p:spPr bwMode="gray">
          <a:xfrm>
            <a:off x="6096000" y="1634168"/>
            <a:ext cx="0" cy="3445832"/>
          </a:xfrm>
          <a:prstGeom prst="line">
            <a:avLst/>
          </a:prstGeom>
          <a:noFill/>
          <a:ln w="19050" cap="rnd" cmpd="sng" algn="ctr">
            <a:solidFill>
              <a:srgbClr val="002677"/>
            </a:solidFill>
            <a:prstDash val="solid"/>
            <a:round/>
            <a:headEnd w="lg" len="med"/>
            <a:tailEnd type="none" w="lg" len="med"/>
          </a:ln>
          <a:effectLst/>
        </p:spPr>
      </p:cxnSp>
      <p:pic>
        <p:nvPicPr>
          <p:cNvPr id="10" name="Picture 9">
            <a:extLst>
              <a:ext uri="{FF2B5EF4-FFF2-40B4-BE49-F238E27FC236}">
                <a16:creationId xmlns:a16="http://schemas.microsoft.com/office/drawing/2014/main" id="{096F6987-4B89-D623-3BE3-0FD220C277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3269671" y="403187"/>
            <a:ext cx="609601" cy="609601"/>
          </a:xfrm>
          <a:prstGeom prst="rect">
            <a:avLst/>
          </a:prstGeom>
        </p:spPr>
      </p:pic>
    </p:spTree>
    <p:extLst>
      <p:ext uri="{BB962C8B-B14F-4D97-AF65-F5344CB8AC3E}">
        <p14:creationId xmlns:p14="http://schemas.microsoft.com/office/powerpoint/2010/main" val="2782812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2E818-D206-C5A2-3A8C-54229FE974A4}"/>
              </a:ext>
            </a:extLst>
          </p:cNvPr>
          <p:cNvSpPr>
            <a:spLocks noGrp="1"/>
          </p:cNvSpPr>
          <p:nvPr>
            <p:ph idx="1"/>
          </p:nvPr>
        </p:nvSpPr>
        <p:spPr>
          <a:xfrm>
            <a:off x="457200" y="1257300"/>
            <a:ext cx="3241965" cy="3930085"/>
          </a:xfrm>
        </p:spPr>
        <p:txBody>
          <a:bodyPr>
            <a:normAutofit fontScale="77500" lnSpcReduction="20000"/>
          </a:bodyPr>
          <a:lstStyle/>
          <a:p>
            <a:pPr algn="ctr"/>
            <a:r>
              <a:rPr lang="en-GB" b="1" dirty="0">
                <a:solidFill>
                  <a:schemeClr val="accent6"/>
                </a:solidFill>
              </a:rPr>
              <a:t>Short-term outcomes</a:t>
            </a:r>
          </a:p>
          <a:p>
            <a:pPr algn="ctr"/>
            <a:endParaRPr lang="en-GB" b="1" dirty="0">
              <a:solidFill>
                <a:schemeClr val="accent6"/>
              </a:solidFill>
            </a:endParaRPr>
          </a:p>
          <a:p>
            <a:pPr algn="ctr"/>
            <a:r>
              <a:rPr lang="en-GB" b="1" dirty="0">
                <a:solidFill>
                  <a:schemeClr val="accent6"/>
                </a:solidFill>
              </a:rPr>
              <a:t>Year 1</a:t>
            </a:r>
          </a:p>
          <a:p>
            <a:pPr algn="ctr"/>
            <a:r>
              <a:rPr lang="en-GB" dirty="0"/>
              <a:t>Normally too early to expect positive activity and financial changes</a:t>
            </a:r>
          </a:p>
          <a:p>
            <a:pPr algn="ctr"/>
            <a:endParaRPr lang="en-GB" dirty="0"/>
          </a:p>
          <a:p>
            <a:pPr algn="ctr"/>
            <a:r>
              <a:rPr lang="en-GB" dirty="0"/>
              <a:t>Instead, look for good case studies and softer qualitative results. Patient quotes and interviews go a long way to show initial successes</a:t>
            </a:r>
          </a:p>
          <a:p>
            <a:pPr algn="ctr"/>
            <a:endParaRPr lang="en-GB" dirty="0"/>
          </a:p>
          <a:p>
            <a:pPr algn="ctr"/>
            <a:r>
              <a:rPr lang="en-GB" dirty="0"/>
              <a:t>Better patient experience</a:t>
            </a:r>
          </a:p>
          <a:p>
            <a:pPr algn="ctr"/>
            <a:endParaRPr lang="en-US" dirty="0"/>
          </a:p>
          <a:p>
            <a:pPr algn="ctr"/>
            <a:r>
              <a:rPr lang="en-US" dirty="0"/>
              <a:t>This often wins hearts and minds and keeps faith in the intervention to ensure it continues until a more robust quantitative evaluation can be conducted</a:t>
            </a:r>
            <a:endParaRPr lang="en-GB" dirty="0"/>
          </a:p>
        </p:txBody>
      </p:sp>
      <p:sp>
        <p:nvSpPr>
          <p:cNvPr id="3" name="Title 2">
            <a:extLst>
              <a:ext uri="{FF2B5EF4-FFF2-40B4-BE49-F238E27FC236}">
                <a16:creationId xmlns:a16="http://schemas.microsoft.com/office/drawing/2014/main" id="{AE34E9ED-1E96-E327-D409-45994414B733}"/>
              </a:ext>
            </a:extLst>
          </p:cNvPr>
          <p:cNvSpPr>
            <a:spLocks noGrp="1"/>
          </p:cNvSpPr>
          <p:nvPr>
            <p:ph type="title"/>
          </p:nvPr>
        </p:nvSpPr>
        <p:spPr/>
        <p:txBody>
          <a:bodyPr/>
          <a:lstStyle/>
          <a:p>
            <a:r>
              <a:rPr lang="en-GB" dirty="0"/>
              <a:t>Outcomes</a:t>
            </a:r>
            <a:endParaRPr lang="en-US" dirty="0"/>
          </a:p>
        </p:txBody>
      </p:sp>
      <p:sp>
        <p:nvSpPr>
          <p:cNvPr id="4" name="Content Placeholder 1">
            <a:extLst>
              <a:ext uri="{FF2B5EF4-FFF2-40B4-BE49-F238E27FC236}">
                <a16:creationId xmlns:a16="http://schemas.microsoft.com/office/drawing/2014/main" id="{50B3D2BE-DC7C-B8A5-1F4C-692B7EBFAE52}"/>
              </a:ext>
            </a:extLst>
          </p:cNvPr>
          <p:cNvSpPr txBox="1">
            <a:spLocks/>
          </p:cNvSpPr>
          <p:nvPr/>
        </p:nvSpPr>
        <p:spPr bwMode="gray">
          <a:xfrm>
            <a:off x="4239490" y="1272039"/>
            <a:ext cx="3241965" cy="3930085"/>
          </a:xfrm>
          <a:prstGeom prst="rect">
            <a:avLst/>
          </a:prstGeom>
        </p:spPr>
        <p:txBody>
          <a:bodyPr vert="horz" lIns="0" tIns="0" rIns="0" bIns="0" rtlCol="0">
            <a:normAutofit fontScale="77500" lnSpcReduction="20000"/>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solidFill>
                  <a:schemeClr val="accent6"/>
                </a:solidFill>
              </a:rPr>
              <a:t>Medium-term outcomes</a:t>
            </a:r>
          </a:p>
          <a:p>
            <a:pPr algn="ctr"/>
            <a:endParaRPr lang="en-GB" b="1" dirty="0">
              <a:solidFill>
                <a:schemeClr val="accent6"/>
              </a:solidFill>
            </a:endParaRPr>
          </a:p>
          <a:p>
            <a:pPr algn="ctr"/>
            <a:r>
              <a:rPr lang="en-GB" b="1" dirty="0">
                <a:solidFill>
                  <a:schemeClr val="accent6"/>
                </a:solidFill>
              </a:rPr>
              <a:t>Year 2</a:t>
            </a:r>
          </a:p>
          <a:p>
            <a:pPr algn="ctr"/>
            <a:r>
              <a:rPr lang="en-GB" dirty="0"/>
              <a:t>Activity and financial changes may now be starting to happen but will be limited</a:t>
            </a:r>
          </a:p>
          <a:p>
            <a:pPr algn="ctr"/>
            <a:endParaRPr lang="en-GB" dirty="0"/>
          </a:p>
          <a:p>
            <a:pPr algn="ctr"/>
            <a:r>
              <a:rPr lang="en-GB" dirty="0"/>
              <a:t>However, clinical outcomes measures may be improving</a:t>
            </a:r>
          </a:p>
          <a:p>
            <a:pPr algn="ctr"/>
            <a:endParaRPr lang="en-GB" dirty="0"/>
          </a:p>
          <a:p>
            <a:pPr algn="ctr"/>
            <a:r>
              <a:rPr lang="en-GB" dirty="0"/>
              <a:t>Look to analyse changes in patient clinical readings, such as:</a:t>
            </a:r>
          </a:p>
          <a:p>
            <a:pPr marL="285750" indent="-285750" algn="ctr">
              <a:buFont typeface="Arial" panose="020B0604020202020204" pitchFamily="34" charset="0"/>
              <a:buChar char="•"/>
            </a:pPr>
            <a:r>
              <a:rPr lang="en-GB" dirty="0"/>
              <a:t>Blood pressure</a:t>
            </a:r>
          </a:p>
          <a:p>
            <a:pPr marL="285750" indent="-285750" algn="ctr">
              <a:buFont typeface="Arial" panose="020B0604020202020204" pitchFamily="34" charset="0"/>
              <a:buChar char="•"/>
            </a:pPr>
            <a:r>
              <a:rPr lang="en-GB" dirty="0"/>
              <a:t>HBa1C</a:t>
            </a:r>
          </a:p>
          <a:p>
            <a:pPr marL="285750" indent="-285750" algn="ctr">
              <a:buFont typeface="Arial" panose="020B0604020202020204" pitchFamily="34" charset="0"/>
              <a:buChar char="•"/>
            </a:pPr>
            <a:r>
              <a:rPr lang="en-GB" dirty="0"/>
              <a:t>BMI</a:t>
            </a:r>
          </a:p>
          <a:p>
            <a:pPr marL="285750" indent="-285750" algn="ctr">
              <a:buFont typeface="Arial" panose="020B0604020202020204" pitchFamily="34" charset="0"/>
              <a:buChar char="•"/>
            </a:pPr>
            <a:r>
              <a:rPr lang="en-GB" dirty="0"/>
              <a:t>Weight</a:t>
            </a:r>
          </a:p>
          <a:p>
            <a:pPr marL="285750" indent="-285750" algn="ctr">
              <a:buFont typeface="Arial" panose="020B0604020202020204" pitchFamily="34" charset="0"/>
              <a:buChar char="•"/>
            </a:pPr>
            <a:r>
              <a:rPr lang="en-GB" dirty="0"/>
              <a:t>Quality of Life measures</a:t>
            </a:r>
            <a:endParaRPr lang="en-US" dirty="0"/>
          </a:p>
        </p:txBody>
      </p:sp>
      <p:sp>
        <p:nvSpPr>
          <p:cNvPr id="5" name="Content Placeholder 1">
            <a:extLst>
              <a:ext uri="{FF2B5EF4-FFF2-40B4-BE49-F238E27FC236}">
                <a16:creationId xmlns:a16="http://schemas.microsoft.com/office/drawing/2014/main" id="{D0FF9B43-3D2E-745C-4BC1-8CA7EC4A0B48}"/>
              </a:ext>
            </a:extLst>
          </p:cNvPr>
          <p:cNvSpPr txBox="1">
            <a:spLocks/>
          </p:cNvSpPr>
          <p:nvPr/>
        </p:nvSpPr>
        <p:spPr bwMode="gray">
          <a:xfrm>
            <a:off x="7906327" y="1286778"/>
            <a:ext cx="3241965" cy="3930085"/>
          </a:xfrm>
          <a:prstGeom prst="rect">
            <a:avLst/>
          </a:prstGeom>
        </p:spPr>
        <p:txBody>
          <a:bodyPr vert="horz" lIns="0" tIns="0" rIns="0" bIns="0" rtlCol="0">
            <a:normAutofit fontScale="77500" lnSpcReduction="20000"/>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solidFill>
                  <a:schemeClr val="accent6"/>
                </a:solidFill>
              </a:rPr>
              <a:t>Long-term outcomes</a:t>
            </a:r>
          </a:p>
          <a:p>
            <a:pPr algn="ctr"/>
            <a:endParaRPr lang="en-GB" b="1" dirty="0">
              <a:solidFill>
                <a:schemeClr val="accent6"/>
              </a:solidFill>
            </a:endParaRPr>
          </a:p>
          <a:p>
            <a:pPr algn="ctr"/>
            <a:r>
              <a:rPr lang="en-GB" b="1" dirty="0">
                <a:solidFill>
                  <a:schemeClr val="accent6"/>
                </a:solidFill>
              </a:rPr>
              <a:t>Year 3</a:t>
            </a:r>
          </a:p>
          <a:p>
            <a:pPr algn="ctr"/>
            <a:r>
              <a:rPr lang="en-GB"/>
              <a:t>Three </a:t>
            </a:r>
            <a:r>
              <a:rPr lang="en-GB" dirty="0"/>
              <a:t>years should give enough time to do a full and conclusive activity and economic evaluation</a:t>
            </a:r>
          </a:p>
          <a:p>
            <a:pPr algn="ctr"/>
            <a:endParaRPr lang="en-GB" dirty="0"/>
          </a:p>
          <a:p>
            <a:pPr algn="ctr"/>
            <a:r>
              <a:rPr lang="en-GB" dirty="0"/>
              <a:t>Look to compare baseline levels with trends over the past 36 months</a:t>
            </a:r>
          </a:p>
          <a:p>
            <a:pPr algn="ctr"/>
            <a:endParaRPr lang="en-GB" dirty="0"/>
          </a:p>
          <a:p>
            <a:pPr algn="ctr"/>
            <a:r>
              <a:rPr lang="en-GB" dirty="0"/>
              <a:t>Ideally compare intervention cohort with a control group who did not </a:t>
            </a:r>
            <a:r>
              <a:rPr lang="en-GB"/>
              <a:t>or received a different</a:t>
            </a:r>
            <a:r>
              <a:rPr lang="en-GB" dirty="0"/>
              <a:t> intervention</a:t>
            </a:r>
          </a:p>
          <a:p>
            <a:pPr algn="ctr"/>
            <a:endParaRPr lang="en-GB" dirty="0"/>
          </a:p>
          <a:p>
            <a:pPr algn="ctr"/>
            <a:r>
              <a:rPr lang="en-GB" dirty="0"/>
              <a:t>Use a difference in differences approach between intervention and control groups to assess the impact of the intervention</a:t>
            </a:r>
          </a:p>
          <a:p>
            <a:endParaRPr lang="en-GB" dirty="0"/>
          </a:p>
          <a:p>
            <a:endParaRPr lang="en-US" dirty="0"/>
          </a:p>
        </p:txBody>
      </p:sp>
      <p:cxnSp>
        <p:nvCxnSpPr>
          <p:cNvPr id="7" name="Straight Connector 6">
            <a:extLst>
              <a:ext uri="{FF2B5EF4-FFF2-40B4-BE49-F238E27FC236}">
                <a16:creationId xmlns:a16="http://schemas.microsoft.com/office/drawing/2014/main" id="{6B0799D9-6CAF-B69A-F47A-5FF1590CAF7E}"/>
              </a:ext>
            </a:extLst>
          </p:cNvPr>
          <p:cNvCxnSpPr/>
          <p:nvPr/>
        </p:nvCxnSpPr>
        <p:spPr bwMode="gray">
          <a:xfrm>
            <a:off x="775854" y="1561999"/>
            <a:ext cx="274320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99ADA7-1A71-CDB2-5263-D8827E205D1D}"/>
              </a:ext>
            </a:extLst>
          </p:cNvPr>
          <p:cNvCxnSpPr/>
          <p:nvPr/>
        </p:nvCxnSpPr>
        <p:spPr bwMode="gray">
          <a:xfrm>
            <a:off x="4521199" y="1561999"/>
            <a:ext cx="274320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811B7A0-B116-CA51-7B7D-6CD0084EDDDE}"/>
              </a:ext>
            </a:extLst>
          </p:cNvPr>
          <p:cNvCxnSpPr/>
          <p:nvPr/>
        </p:nvCxnSpPr>
        <p:spPr bwMode="gray">
          <a:xfrm>
            <a:off x="8155709" y="1561999"/>
            <a:ext cx="274320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C30C994-D006-071F-799B-52B4083E3D65}"/>
              </a:ext>
            </a:extLst>
          </p:cNvPr>
          <p:cNvCxnSpPr>
            <a:cxnSpLocks/>
          </p:cNvCxnSpPr>
          <p:nvPr/>
        </p:nvCxnSpPr>
        <p:spPr bwMode="gray">
          <a:xfrm>
            <a:off x="775854" y="5588000"/>
            <a:ext cx="10196946" cy="0"/>
          </a:xfrm>
          <a:prstGeom prst="straightConnector1">
            <a:avLst/>
          </a:prstGeom>
          <a:ln w="38100" cap="rnd">
            <a:solidFill>
              <a:schemeClr val="accent6"/>
            </a:solidFill>
            <a:prstDash val="sysDash"/>
            <a:round/>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69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257" y="0"/>
            <a:ext cx="11768977" cy="731520"/>
          </a:xfrm>
          <a:prstGeom prst="rect">
            <a:avLst/>
          </a:prstGeom>
        </p:spPr>
        <p:txBody>
          <a:bodyPr anchor="b">
            <a:normAutofit/>
          </a:bodyPr>
          <a:lstStyle/>
          <a:p>
            <a:r>
              <a:rPr lang="en-GB"/>
              <a:t>Objectives for the session</a:t>
            </a:r>
          </a:p>
        </p:txBody>
      </p:sp>
      <p:sp>
        <p:nvSpPr>
          <p:cNvPr id="8"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E112CC-F5C7-5E43-8EAA-F554FEB5E453}"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sp>
        <p:nvSpPr>
          <p:cNvPr id="3" name="Text Placeholder 2"/>
          <p:cNvSpPr>
            <a:spLocks noGrp="1"/>
          </p:cNvSpPr>
          <p:nvPr>
            <p:ph type="body" sz="quarter" idx="11"/>
          </p:nvPr>
        </p:nvSpPr>
        <p:spPr>
          <a:xfrm>
            <a:off x="678940" y="1508969"/>
            <a:ext cx="10834120" cy="3840061"/>
          </a:xfrm>
          <a:solidFill>
            <a:schemeClr val="tx2">
              <a:lumMod val="60000"/>
              <a:lumOff val="40000"/>
            </a:schemeClr>
          </a:solidFill>
          <a:effectLst>
            <a:outerShdw blurRad="63500" sx="102000" sy="102000" algn="ctr" rotWithShape="0">
              <a:prstClr val="black">
                <a:alpha val="40000"/>
              </a:prstClr>
            </a:outerShdw>
          </a:effectLst>
        </p:spPr>
        <p:txBody>
          <a:bodyPr>
            <a:normAutofit/>
          </a:bodyPr>
          <a:lstStyle/>
          <a:p>
            <a:r>
              <a:rPr lang="en-GB" sz="1800" b="1" dirty="0">
                <a:solidFill>
                  <a:schemeClr val="bg2">
                    <a:lumMod val="10000"/>
                  </a:schemeClr>
                </a:solidFill>
              </a:rPr>
              <a:t>We will:</a:t>
            </a:r>
          </a:p>
          <a:p>
            <a:pPr marL="171450" indent="-171450">
              <a:lnSpc>
                <a:spcPct val="200000"/>
              </a:lnSpc>
              <a:buClr>
                <a:schemeClr val="bg1"/>
              </a:buClr>
              <a:buFont typeface="Arial" panose="020B0604020202020204" pitchFamily="34" charset="0"/>
              <a:buChar char="•"/>
            </a:pPr>
            <a:r>
              <a:rPr lang="en-US" sz="1800" dirty="0">
                <a:solidFill>
                  <a:schemeClr val="bg2">
                    <a:lumMod val="10000"/>
                  </a:schemeClr>
                </a:solidFill>
              </a:rPr>
              <a:t>Set the context for why we need to evaluate interventions</a:t>
            </a:r>
          </a:p>
          <a:p>
            <a:pPr marL="171450" indent="-171450">
              <a:lnSpc>
                <a:spcPct val="200000"/>
              </a:lnSpc>
              <a:buClr>
                <a:schemeClr val="bg1"/>
              </a:buClr>
              <a:buFont typeface="Arial" panose="020B0604020202020204" pitchFamily="34" charset="0"/>
              <a:buChar char="•"/>
            </a:pPr>
            <a:r>
              <a:rPr lang="en-US" sz="1800" dirty="0">
                <a:solidFill>
                  <a:schemeClr val="bg2">
                    <a:lumMod val="10000"/>
                  </a:schemeClr>
                </a:solidFill>
              </a:rPr>
              <a:t>Learn the importance of data, when and how to record data, and what to capture </a:t>
            </a:r>
          </a:p>
          <a:p>
            <a:pPr marL="171450" indent="-171450">
              <a:lnSpc>
                <a:spcPct val="200000"/>
              </a:lnSpc>
              <a:buClr>
                <a:schemeClr val="bg1"/>
              </a:buClr>
              <a:buFont typeface="Arial" panose="020B0604020202020204" pitchFamily="34" charset="0"/>
              <a:buChar char="•"/>
            </a:pPr>
            <a:r>
              <a:rPr lang="en-US" sz="1800" dirty="0">
                <a:solidFill>
                  <a:schemeClr val="bg2">
                    <a:lumMod val="10000"/>
                  </a:schemeClr>
                </a:solidFill>
              </a:rPr>
              <a:t>Learn how to decide meaningful outcomes and the expectations for </a:t>
            </a:r>
            <a:r>
              <a:rPr lang="en-US" sz="1800" dirty="0" err="1">
                <a:solidFill>
                  <a:schemeClr val="bg2">
                    <a:lumMod val="10000"/>
                  </a:schemeClr>
                </a:solidFill>
              </a:rPr>
              <a:t>realising</a:t>
            </a:r>
            <a:r>
              <a:rPr lang="en-US" sz="1800" dirty="0">
                <a:solidFill>
                  <a:schemeClr val="bg2">
                    <a:lumMod val="10000"/>
                  </a:schemeClr>
                </a:solidFill>
              </a:rPr>
              <a:t> those outcomes</a:t>
            </a:r>
          </a:p>
          <a:p>
            <a:pPr marL="171450" indent="-171450">
              <a:lnSpc>
                <a:spcPct val="200000"/>
              </a:lnSpc>
              <a:buClr>
                <a:schemeClr val="bg1"/>
              </a:buClr>
              <a:buFont typeface="Arial" panose="020B0604020202020204" pitchFamily="34" charset="0"/>
              <a:buChar char="•"/>
            </a:pPr>
            <a:r>
              <a:rPr lang="en-US" sz="1800">
                <a:solidFill>
                  <a:schemeClr val="bg2">
                    <a:lumMod val="10000"/>
                  </a:schemeClr>
                </a:solidFill>
              </a:rPr>
              <a:t>Focus on </a:t>
            </a:r>
            <a:r>
              <a:rPr lang="en-US" sz="1800" dirty="0">
                <a:solidFill>
                  <a:schemeClr val="bg2">
                    <a:lumMod val="10000"/>
                  </a:schemeClr>
                </a:solidFill>
              </a:rPr>
              <a:t>health inequalities </a:t>
            </a:r>
            <a:r>
              <a:rPr lang="en-US" sz="1800">
                <a:solidFill>
                  <a:schemeClr val="bg2">
                    <a:lumMod val="10000"/>
                  </a:schemeClr>
                </a:solidFill>
              </a:rPr>
              <a:t>and how to measure them</a:t>
            </a:r>
            <a:endParaRPr lang="en-US" sz="1800" dirty="0">
              <a:solidFill>
                <a:schemeClr val="bg2">
                  <a:lumMod val="10000"/>
                </a:schemeClr>
              </a:solidFill>
            </a:endParaRPr>
          </a:p>
        </p:txBody>
      </p:sp>
    </p:spTree>
    <p:extLst>
      <p:ext uri="{BB962C8B-B14F-4D97-AF65-F5344CB8AC3E}">
        <p14:creationId xmlns:p14="http://schemas.microsoft.com/office/powerpoint/2010/main" val="769345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2787B-CD75-A1A3-CDBF-FE9263F4BB83}"/>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3F795DEA-A1B4-7EA3-B4D8-7E3B1520C12A}"/>
              </a:ext>
            </a:extLst>
          </p:cNvPr>
          <p:cNvSpPr>
            <a:spLocks noGrp="1"/>
          </p:cNvSpPr>
          <p:nvPr>
            <p:ph type="title"/>
          </p:nvPr>
        </p:nvSpPr>
        <p:spPr>
          <a:xfrm>
            <a:off x="1752600" y="2312608"/>
            <a:ext cx="8686800" cy="1661993"/>
          </a:xfrm>
        </p:spPr>
        <p:txBody>
          <a:bodyPr/>
          <a:lstStyle/>
          <a:p>
            <a:r>
              <a:rPr lang="en-GB" sz="6000"/>
              <a:t>Health inequalities and how to measure them</a:t>
            </a:r>
            <a:endParaRPr lang="en-US"/>
          </a:p>
        </p:txBody>
      </p:sp>
    </p:spTree>
    <p:extLst>
      <p:ext uri="{BB962C8B-B14F-4D97-AF65-F5344CB8AC3E}">
        <p14:creationId xmlns:p14="http://schemas.microsoft.com/office/powerpoint/2010/main" val="1227977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8251269-AA0F-47F8-A0D4-A4D7BC430AED}"/>
              </a:ext>
            </a:extLst>
          </p:cNvPr>
          <p:cNvGrpSpPr/>
          <p:nvPr/>
        </p:nvGrpSpPr>
        <p:grpSpPr>
          <a:xfrm>
            <a:off x="6842589" y="3823635"/>
            <a:ext cx="4330333" cy="2957309"/>
            <a:chOff x="5284200" y="3443974"/>
            <a:chExt cx="4436463" cy="3160757"/>
          </a:xfrm>
        </p:grpSpPr>
        <p:pic>
          <p:nvPicPr>
            <p:cNvPr id="20" name="Picture 19">
              <a:extLst>
                <a:ext uri="{FF2B5EF4-FFF2-40B4-BE49-F238E27FC236}">
                  <a16:creationId xmlns:a16="http://schemas.microsoft.com/office/drawing/2014/main" id="{82D34A95-4791-413A-9826-BE4F8E97C92D}"/>
                </a:ext>
              </a:extLst>
            </p:cNvPr>
            <p:cNvPicPr>
              <a:picLocks noChangeAspect="1"/>
            </p:cNvPicPr>
            <p:nvPr/>
          </p:nvPicPr>
          <p:blipFill rotWithShape="1">
            <a:blip r:embed="rId2"/>
            <a:srcRect t="2324" b="15104"/>
            <a:stretch/>
          </p:blipFill>
          <p:spPr>
            <a:xfrm>
              <a:off x="5284200" y="3443974"/>
              <a:ext cx="4395125" cy="2939141"/>
            </a:xfrm>
            <a:prstGeom prst="rect">
              <a:avLst/>
            </a:prstGeom>
          </p:spPr>
        </p:pic>
        <p:pic>
          <p:nvPicPr>
            <p:cNvPr id="21" name="Picture 20">
              <a:extLst>
                <a:ext uri="{FF2B5EF4-FFF2-40B4-BE49-F238E27FC236}">
                  <a16:creationId xmlns:a16="http://schemas.microsoft.com/office/drawing/2014/main" id="{E5F8ADC1-D852-44C7-AF4A-BE17191A27F3}"/>
                </a:ext>
              </a:extLst>
            </p:cNvPr>
            <p:cNvPicPr>
              <a:picLocks noChangeAspect="1"/>
            </p:cNvPicPr>
            <p:nvPr/>
          </p:nvPicPr>
          <p:blipFill rotWithShape="1">
            <a:blip r:embed="rId2"/>
            <a:srcRect t="91200"/>
            <a:stretch/>
          </p:blipFill>
          <p:spPr>
            <a:xfrm>
              <a:off x="5325538" y="6291490"/>
              <a:ext cx="4395125" cy="313241"/>
            </a:xfrm>
            <a:prstGeom prst="rect">
              <a:avLst/>
            </a:prstGeom>
          </p:spPr>
        </p:pic>
      </p:grpSp>
      <p:pic>
        <p:nvPicPr>
          <p:cNvPr id="96258" name="Picture 1" descr="image001">
            <a:extLst>
              <a:ext uri="{FF2B5EF4-FFF2-40B4-BE49-F238E27FC236}">
                <a16:creationId xmlns:a16="http://schemas.microsoft.com/office/drawing/2014/main" id="{FEE9BC5D-9344-4FDB-9477-BB2D4EB229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54" t="2450" r="4600" b="75437"/>
          <a:stretch/>
        </p:blipFill>
        <p:spPr bwMode="auto">
          <a:xfrm>
            <a:off x="1798320" y="914400"/>
            <a:ext cx="2377440" cy="1274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image001">
            <a:extLst>
              <a:ext uri="{FF2B5EF4-FFF2-40B4-BE49-F238E27FC236}">
                <a16:creationId xmlns:a16="http://schemas.microsoft.com/office/drawing/2014/main" id="{A03FFC67-4DCC-4B6F-B36D-A835D68423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6" t="26404" r="5044" b="51153"/>
          <a:stretch/>
        </p:blipFill>
        <p:spPr bwMode="auto">
          <a:xfrm>
            <a:off x="1798320" y="2314631"/>
            <a:ext cx="2377440" cy="1303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image001">
            <a:extLst>
              <a:ext uri="{FF2B5EF4-FFF2-40B4-BE49-F238E27FC236}">
                <a16:creationId xmlns:a16="http://schemas.microsoft.com/office/drawing/2014/main" id="{A30FF7E6-FD05-401A-8871-568F3366C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25" t="50210" r="4114" b="26851"/>
          <a:stretch/>
        </p:blipFill>
        <p:spPr bwMode="auto">
          <a:xfrm>
            <a:off x="1798320" y="3744313"/>
            <a:ext cx="2377440" cy="1311365"/>
          </a:xfrm>
          <a:prstGeom prst="rect">
            <a:avLst/>
          </a:prstGeom>
          <a:noFill/>
          <a:ln w="5397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1" descr="image001">
            <a:extLst>
              <a:ext uri="{FF2B5EF4-FFF2-40B4-BE49-F238E27FC236}">
                <a16:creationId xmlns:a16="http://schemas.microsoft.com/office/drawing/2014/main" id="{B61C464D-F660-4268-AC3E-28ED7DF5B5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6" t="75778" r="5044" b="1779"/>
          <a:stretch/>
        </p:blipFill>
        <p:spPr bwMode="auto">
          <a:xfrm>
            <a:off x="1798320" y="5181602"/>
            <a:ext cx="2377440" cy="130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C30812D-5723-4B5D-8573-D4013B2664E6}"/>
              </a:ext>
            </a:extLst>
          </p:cNvPr>
          <p:cNvSpPr txBox="1"/>
          <p:nvPr/>
        </p:nvSpPr>
        <p:spPr>
          <a:xfrm>
            <a:off x="2245987" y="6490156"/>
            <a:ext cx="2108269" cy="215444"/>
          </a:xfrm>
          <a:prstGeom prst="rect">
            <a:avLst/>
          </a:prstGeom>
          <a:noFill/>
        </p:spPr>
        <p:txBody>
          <a:bodyPr wrap="none" rtlCol="0">
            <a:spAutoFit/>
          </a:bodyPr>
          <a:lstStyle/>
          <a:p>
            <a:r>
              <a:rPr lang="en-US" sz="800"/>
              <a:t>Source</a:t>
            </a:r>
            <a:r>
              <a:rPr lang="en-US" sz="800">
                <a:solidFill>
                  <a:srgbClr val="FF0000"/>
                </a:solidFill>
              </a:rPr>
              <a:t>: </a:t>
            </a:r>
            <a:r>
              <a:rPr lang="en-US" sz="800">
                <a:solidFill>
                  <a:srgbClr val="FF0000"/>
                </a:solidFill>
                <a:hlinkClick r:id="rId4"/>
              </a:rPr>
              <a:t>Tony Ruth, Design in Tech, 2019.</a:t>
            </a:r>
            <a:endParaRPr lang="en-US" sz="800">
              <a:solidFill>
                <a:srgbClr val="FF0000"/>
              </a:solidFill>
            </a:endParaRPr>
          </a:p>
        </p:txBody>
      </p:sp>
      <p:sp>
        <p:nvSpPr>
          <p:cNvPr id="14" name="Rectangle 13">
            <a:extLst>
              <a:ext uri="{FF2B5EF4-FFF2-40B4-BE49-F238E27FC236}">
                <a16:creationId xmlns:a16="http://schemas.microsoft.com/office/drawing/2014/main" id="{1D70598A-B40E-4165-AB7E-6F5FFC420E13}"/>
              </a:ext>
            </a:extLst>
          </p:cNvPr>
          <p:cNvSpPr/>
          <p:nvPr/>
        </p:nvSpPr>
        <p:spPr>
          <a:xfrm>
            <a:off x="5711879" y="3608191"/>
            <a:ext cx="6096000" cy="215444"/>
          </a:xfrm>
          <a:prstGeom prst="rect">
            <a:avLst/>
          </a:prstGeom>
        </p:spPr>
        <p:txBody>
          <a:bodyPr>
            <a:spAutoFit/>
          </a:bodyPr>
          <a:lstStyle/>
          <a:p>
            <a:r>
              <a:rPr lang="en-GB" sz="800"/>
              <a:t>Adapted from </a:t>
            </a:r>
            <a:r>
              <a:rPr lang="en-GB" sz="800">
                <a:hlinkClick r:id="rId5"/>
              </a:rPr>
              <a:t>https://www.england.nhs.uk/ltphimenu/definitions-for-health-inequalities/</a:t>
            </a:r>
            <a:r>
              <a:rPr lang="en-GB" sz="800"/>
              <a:t> </a:t>
            </a:r>
          </a:p>
        </p:txBody>
      </p:sp>
      <p:sp>
        <p:nvSpPr>
          <p:cNvPr id="18" name="Rectangle: Rounded Corners 17">
            <a:extLst>
              <a:ext uri="{FF2B5EF4-FFF2-40B4-BE49-F238E27FC236}">
                <a16:creationId xmlns:a16="http://schemas.microsoft.com/office/drawing/2014/main" id="{2D9DF7C4-8A75-47C1-A613-F1E8F8667BF9}"/>
              </a:ext>
            </a:extLst>
          </p:cNvPr>
          <p:cNvSpPr/>
          <p:nvPr/>
        </p:nvSpPr>
        <p:spPr>
          <a:xfrm>
            <a:off x="5487633" y="819547"/>
            <a:ext cx="6355080" cy="2829912"/>
          </a:xfrm>
          <a:prstGeom prst="roundRect">
            <a:avLst/>
          </a:prstGeom>
          <a:noFill/>
          <a:ln w="19050" cap="flat" cmpd="sng" algn="ctr">
            <a:solidFill>
              <a:srgbClr val="55565A"/>
            </a:solidFill>
            <a:prstDash val="solid"/>
            <a:miter lim="800000"/>
          </a:ln>
          <a:effectLst/>
        </p:spPr>
        <p:txBody>
          <a:bodyPr rtlCol="0" anchor="ctr"/>
          <a:lstStyle/>
          <a:p>
            <a:pPr>
              <a:spcBef>
                <a:spcPts val="600"/>
              </a:spcBef>
              <a:spcAft>
                <a:spcPts val="600"/>
              </a:spcAft>
              <a:defRPr/>
            </a:pPr>
            <a:r>
              <a:rPr lang="en-GB" sz="1400" b="1" kern="0">
                <a:solidFill>
                  <a:srgbClr val="55565A"/>
                </a:solidFill>
                <a:latin typeface="Arial" panose="020B0604020202020204"/>
              </a:rPr>
              <a:t>Reducing Health Inequalities</a:t>
            </a:r>
          </a:p>
          <a:p>
            <a:pPr fontAlgn="base">
              <a:defRPr/>
            </a:pPr>
            <a:r>
              <a:rPr lang="en-US" sz="1200" kern="0">
                <a:solidFill>
                  <a:srgbClr val="55565A"/>
                </a:solidFill>
                <a:latin typeface="Arial" panose="020B0604020202020204"/>
              </a:rPr>
              <a:t>Health inequalities are unfair and avoidable differences in health across the population, and between different groups within society. These conditions influence our opportunities for good health, and how we think, feel and act, and this shapes our mental health, physical health and wellbeing.</a:t>
            </a:r>
          </a:p>
          <a:p>
            <a:pPr fontAlgn="base">
              <a:defRPr/>
            </a:pPr>
            <a:r>
              <a:rPr lang="en-US" sz="1200" kern="0">
                <a:solidFill>
                  <a:srgbClr val="55565A"/>
                </a:solidFill>
                <a:latin typeface="Arial" panose="020B0604020202020204"/>
              </a:rPr>
              <a:t>Examples of the characteristics of people/communities in each of these groups are below :</a:t>
            </a:r>
          </a:p>
          <a:p>
            <a:pPr marL="285750" indent="-285750" fontAlgn="base">
              <a:buFont typeface="Arial" panose="020B0604020202020204" pitchFamily="34" charset="0"/>
              <a:buChar char="•"/>
              <a:defRPr/>
            </a:pPr>
            <a:r>
              <a:rPr lang="en-US" sz="1200" kern="0">
                <a:solidFill>
                  <a:srgbClr val="55565A"/>
                </a:solidFill>
                <a:latin typeface="Arial" panose="020B0604020202020204"/>
              </a:rPr>
              <a:t>Socio-economic status and deprivation: e.g. employment &amp; income, poor housing, poor education.</a:t>
            </a:r>
          </a:p>
          <a:p>
            <a:pPr marL="285750" indent="-285750" fontAlgn="base">
              <a:buFont typeface="Arial" panose="020B0604020202020204" pitchFamily="34" charset="0"/>
              <a:buChar char="•"/>
              <a:defRPr/>
            </a:pPr>
            <a:r>
              <a:rPr lang="en-US" sz="1200" kern="0">
                <a:solidFill>
                  <a:srgbClr val="55565A"/>
                </a:solidFill>
                <a:latin typeface="Arial" panose="020B0604020202020204"/>
              </a:rPr>
              <a:t>Protected characteristics: e.g. age, sex, race, sexual orientation, disability</a:t>
            </a:r>
          </a:p>
          <a:p>
            <a:pPr marL="285750" indent="-285750" fontAlgn="base">
              <a:buFont typeface="Arial" panose="020B0604020202020204" pitchFamily="34" charset="0"/>
              <a:buChar char="•"/>
              <a:defRPr/>
            </a:pPr>
            <a:r>
              <a:rPr lang="en-US" sz="1200" kern="0">
                <a:solidFill>
                  <a:srgbClr val="55565A"/>
                </a:solidFill>
                <a:latin typeface="Arial" panose="020B0604020202020204"/>
              </a:rPr>
              <a:t>Vulnerable groups of society: e.g. migrants; minority communities; rough sleepers and homeless people; and sex workers</a:t>
            </a:r>
          </a:p>
          <a:p>
            <a:pPr fontAlgn="base">
              <a:defRPr/>
            </a:pPr>
            <a:r>
              <a:rPr lang="en-US" sz="1200" kern="0">
                <a:solidFill>
                  <a:srgbClr val="55565A"/>
                </a:solidFill>
                <a:latin typeface="Arial" panose="020B0604020202020204"/>
              </a:rPr>
              <a:t>Action on health inequalities requires improving the lives of those with the worst health outcomes, fastest.</a:t>
            </a:r>
            <a:endParaRPr lang="en-GB" sz="1200" kern="0">
              <a:ln w="0"/>
              <a:solidFill>
                <a:srgbClr val="55565A"/>
              </a:solidFill>
              <a:effectLst>
                <a:outerShdw blurRad="38100" dist="19050" dir="2700000" algn="tl" rotWithShape="0">
                  <a:srgbClr val="55565A">
                    <a:alpha val="40000"/>
                  </a:srgbClr>
                </a:outerShdw>
              </a:effectLst>
              <a:latin typeface="Arial" panose="020B0604020202020204"/>
            </a:endParaRPr>
          </a:p>
        </p:txBody>
      </p:sp>
      <p:sp>
        <p:nvSpPr>
          <p:cNvPr id="4" name="Title 2">
            <a:extLst>
              <a:ext uri="{FF2B5EF4-FFF2-40B4-BE49-F238E27FC236}">
                <a16:creationId xmlns:a16="http://schemas.microsoft.com/office/drawing/2014/main" id="{66B63F0B-7F0D-FB87-38DE-160C6CA98090}"/>
              </a:ext>
            </a:extLst>
          </p:cNvPr>
          <p:cNvSpPr txBox="1">
            <a:spLocks/>
          </p:cNvSpPr>
          <p:nvPr/>
        </p:nvSpPr>
        <p:spPr bwMode="gray">
          <a:xfrm>
            <a:off x="457198" y="218805"/>
            <a:ext cx="11193695" cy="641534"/>
          </a:xfrm>
          <a:prstGeom prst="rect">
            <a:avLst/>
          </a:prstGeom>
        </p:spPr>
        <p:txBody>
          <a:bodyPr vert="horz" wrap="square" lIns="91440" tIns="45720" rIns="91440" bIns="45720" rtlCol="0" anchor="b" anchorCtr="0">
            <a:noAutofit/>
          </a:bodyPr>
          <a:lstStyle>
            <a:lvl1pPr algn="l" defTabSz="914400" rtl="0" eaLnBrk="1" latinLnBrk="0" hangingPunct="1">
              <a:lnSpc>
                <a:spcPct val="90000"/>
              </a:lnSpc>
              <a:spcBef>
                <a:spcPct val="0"/>
              </a:spcBef>
              <a:buNone/>
              <a:defRPr lang="en-GB" sz="2200" b="1" kern="1200">
                <a:solidFill>
                  <a:schemeClr val="accent6"/>
                </a:solidFill>
                <a:latin typeface="+mj-lt"/>
                <a:ea typeface="+mj-ea"/>
                <a:cs typeface="+mj-cs"/>
              </a:defRPr>
            </a:lvl1pPr>
          </a:lstStyle>
          <a:p>
            <a:r>
              <a:rPr lang="en-US"/>
              <a:t>COVID-19 highlights importance of Health Inequalities… and PHM provides a toolset to help proactively understand and address them</a:t>
            </a:r>
          </a:p>
        </p:txBody>
      </p:sp>
    </p:spTree>
    <p:extLst>
      <p:ext uri="{BB962C8B-B14F-4D97-AF65-F5344CB8AC3E}">
        <p14:creationId xmlns:p14="http://schemas.microsoft.com/office/powerpoint/2010/main" val="1850798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5AB5C-E44A-4FBA-B6D9-18A55D5CCE02}"/>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32</a:t>
            </a:fld>
            <a:endParaRPr lang="en-US">
              <a:solidFill>
                <a:srgbClr val="005EB8"/>
              </a:solidFill>
            </a:endParaRPr>
          </a:p>
        </p:txBody>
      </p:sp>
      <p:sp>
        <p:nvSpPr>
          <p:cNvPr id="4" name="Title 3">
            <a:extLst>
              <a:ext uri="{FF2B5EF4-FFF2-40B4-BE49-F238E27FC236}">
                <a16:creationId xmlns:a16="http://schemas.microsoft.com/office/drawing/2014/main" id="{921946DE-4CF3-4615-B703-F056027D3104}"/>
              </a:ext>
            </a:extLst>
          </p:cNvPr>
          <p:cNvSpPr>
            <a:spLocks noGrp="1"/>
          </p:cNvSpPr>
          <p:nvPr>
            <p:ph type="title"/>
          </p:nvPr>
        </p:nvSpPr>
        <p:spPr/>
        <p:txBody>
          <a:bodyPr/>
          <a:lstStyle/>
          <a:p>
            <a:r>
              <a:rPr lang="en-GB"/>
              <a:t>Social determinants of health</a:t>
            </a:r>
          </a:p>
        </p:txBody>
      </p:sp>
      <p:pic>
        <p:nvPicPr>
          <p:cNvPr id="5" name="Picture 4">
            <a:extLst>
              <a:ext uri="{FF2B5EF4-FFF2-40B4-BE49-F238E27FC236}">
                <a16:creationId xmlns:a16="http://schemas.microsoft.com/office/drawing/2014/main" id="{BEC2FB25-FACA-44DD-98D1-FA8DA6C18641}"/>
              </a:ext>
            </a:extLst>
          </p:cNvPr>
          <p:cNvPicPr>
            <a:picLocks noChangeAspect="1"/>
          </p:cNvPicPr>
          <p:nvPr/>
        </p:nvPicPr>
        <p:blipFill rotWithShape="1">
          <a:blip r:embed="rId2"/>
          <a:srcRect l="1187" r="3333"/>
          <a:stretch/>
        </p:blipFill>
        <p:spPr>
          <a:xfrm>
            <a:off x="2462719" y="2313189"/>
            <a:ext cx="7266562" cy="4310671"/>
          </a:xfrm>
          <a:prstGeom prst="rect">
            <a:avLst/>
          </a:prstGeom>
        </p:spPr>
      </p:pic>
      <p:grpSp>
        <p:nvGrpSpPr>
          <p:cNvPr id="9" name="Group 8">
            <a:extLst>
              <a:ext uri="{FF2B5EF4-FFF2-40B4-BE49-F238E27FC236}">
                <a16:creationId xmlns:a16="http://schemas.microsoft.com/office/drawing/2014/main" id="{C8D1B728-A33A-4917-A01B-CC4AEC901DD7}"/>
              </a:ext>
            </a:extLst>
          </p:cNvPr>
          <p:cNvGrpSpPr/>
          <p:nvPr/>
        </p:nvGrpSpPr>
        <p:grpSpPr>
          <a:xfrm>
            <a:off x="1724501" y="873022"/>
            <a:ext cx="8743001" cy="1250302"/>
            <a:chOff x="274320" y="873022"/>
            <a:chExt cx="8743001" cy="1250302"/>
          </a:xfrm>
        </p:grpSpPr>
        <p:sp>
          <p:nvSpPr>
            <p:cNvPr id="7" name="Rectangle 6">
              <a:extLst>
                <a:ext uri="{FF2B5EF4-FFF2-40B4-BE49-F238E27FC236}">
                  <a16:creationId xmlns:a16="http://schemas.microsoft.com/office/drawing/2014/main" id="{EADA2C92-1C41-408E-95B4-BC10FC720DEE}"/>
                </a:ext>
              </a:extLst>
            </p:cNvPr>
            <p:cNvSpPr/>
            <p:nvPr/>
          </p:nvSpPr>
          <p:spPr>
            <a:xfrm>
              <a:off x="274320" y="873022"/>
              <a:ext cx="7976682" cy="55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GB" sz="1400"/>
                <a:t>Most people spend a very small proportion of their lives in the health care system. Aside from annual checks, relatively healthy people may go for long periods without engaging with healthcare. </a:t>
              </a:r>
            </a:p>
          </p:txBody>
        </p:sp>
        <p:sp>
          <p:nvSpPr>
            <p:cNvPr id="8" name="Rectangle 7">
              <a:extLst>
                <a:ext uri="{FF2B5EF4-FFF2-40B4-BE49-F238E27FC236}">
                  <a16:creationId xmlns:a16="http://schemas.microsoft.com/office/drawing/2014/main" id="{402B061E-0AEE-4612-B86D-56A81B6764BF}"/>
                </a:ext>
              </a:extLst>
            </p:cNvPr>
            <p:cNvSpPr/>
            <p:nvPr/>
          </p:nvSpPr>
          <p:spPr>
            <a:xfrm>
              <a:off x="2483578" y="1568924"/>
              <a:ext cx="6533743" cy="55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GB" sz="1400"/>
                <a:t>Additionally, the segments of the population with people who are most likely to end up in poor health do not always engage proactively with healthcare.</a:t>
              </a:r>
            </a:p>
          </p:txBody>
        </p:sp>
      </p:grpSp>
      <p:sp>
        <p:nvSpPr>
          <p:cNvPr id="10" name="TextBox 9">
            <a:extLst>
              <a:ext uri="{FF2B5EF4-FFF2-40B4-BE49-F238E27FC236}">
                <a16:creationId xmlns:a16="http://schemas.microsoft.com/office/drawing/2014/main" id="{16EBAA7F-80B0-4FCD-BFA8-DC1E3380D92B}"/>
              </a:ext>
            </a:extLst>
          </p:cNvPr>
          <p:cNvSpPr txBox="1"/>
          <p:nvPr/>
        </p:nvSpPr>
        <p:spPr>
          <a:xfrm>
            <a:off x="1566948" y="6623859"/>
            <a:ext cx="3608680" cy="261610"/>
          </a:xfrm>
          <a:prstGeom prst="rect">
            <a:avLst/>
          </a:prstGeom>
          <a:noFill/>
        </p:spPr>
        <p:txBody>
          <a:bodyPr wrap="none" rtlCol="0">
            <a:spAutoFit/>
          </a:bodyPr>
          <a:lstStyle/>
          <a:p>
            <a:r>
              <a:rPr lang="en-GB" sz="1100"/>
              <a:t>Source: Advisory Board, Social Determinants of Health</a:t>
            </a:r>
          </a:p>
        </p:txBody>
      </p:sp>
    </p:spTree>
    <p:extLst>
      <p:ext uri="{BB962C8B-B14F-4D97-AF65-F5344CB8AC3E}">
        <p14:creationId xmlns:p14="http://schemas.microsoft.com/office/powerpoint/2010/main" val="431635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Social determinants directly affect health outcomes  </a:t>
            </a:r>
          </a:p>
        </p:txBody>
      </p:sp>
      <p:sp>
        <p:nvSpPr>
          <p:cNvPr id="3" name="Slide Number Placeholder 2"/>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33</a:t>
            </a:fld>
            <a:endParaRPr lang="en-US">
              <a:solidFill>
                <a:srgbClr val="005EB8"/>
              </a:solidFill>
            </a:endParaRPr>
          </a:p>
        </p:txBody>
      </p:sp>
      <p:sp>
        <p:nvSpPr>
          <p:cNvPr id="11" name="Text Placeholder 2"/>
          <p:cNvSpPr txBox="1">
            <a:spLocks/>
          </p:cNvSpPr>
          <p:nvPr/>
        </p:nvSpPr>
        <p:spPr bwMode="gray">
          <a:xfrm>
            <a:off x="1524001" y="6175903"/>
            <a:ext cx="3959267" cy="674031"/>
          </a:xfrm>
          <a:prstGeom prst="rect">
            <a:avLst/>
          </a:prstGeom>
        </p:spPr>
        <p:txBody>
          <a:bodyPr vert="horz" wrap="square" lIns="0" tIns="0" rIns="45720" bIns="27432" rtlCol="0" anchor="b" anchorCtr="0">
            <a:spAutoFit/>
          </a:bodyPr>
          <a:lstStyle>
            <a:lvl1pPr marL="0" indent="0" algn="l" defTabSz="914418" rtl="0" eaLnBrk="1" latinLnBrk="0" hangingPunct="1">
              <a:spcBef>
                <a:spcPts val="0"/>
              </a:spcBef>
              <a:buFont typeface="Arial" pitchFamily="34" charset="0"/>
              <a:buNone/>
              <a:defRPr sz="714" kern="1200" baseline="0">
                <a:solidFill>
                  <a:schemeClr val="tx1"/>
                </a:solidFill>
                <a:latin typeface="+mn-lt"/>
                <a:ea typeface="+mn-ea"/>
                <a:cs typeface="+mn-cs"/>
              </a:defRPr>
            </a:lvl1pPr>
            <a:lvl2pPr marL="163289" indent="0" algn="l" defTabSz="914418" rtl="0" eaLnBrk="1" latinLnBrk="0" hangingPunct="1">
              <a:spcBef>
                <a:spcPts val="0"/>
              </a:spcBef>
              <a:buFont typeface="Arial" pitchFamily="34" charset="0"/>
              <a:buNone/>
              <a:defRPr sz="714" kern="1200">
                <a:solidFill>
                  <a:schemeClr val="tx1"/>
                </a:solidFill>
                <a:latin typeface="+mn-lt"/>
                <a:ea typeface="+mn-ea"/>
                <a:cs typeface="+mn-cs"/>
              </a:defRPr>
            </a:lvl2pPr>
            <a:lvl3pPr marL="326578" indent="0" algn="l" defTabSz="914418" rtl="0" eaLnBrk="1" latinLnBrk="0" hangingPunct="1">
              <a:spcBef>
                <a:spcPts val="0"/>
              </a:spcBef>
              <a:buFont typeface="Arial" pitchFamily="34" charset="0"/>
              <a:buNone/>
              <a:defRPr sz="714" kern="1200">
                <a:solidFill>
                  <a:schemeClr val="tx1"/>
                </a:solidFill>
                <a:latin typeface="+mn-lt"/>
                <a:ea typeface="+mn-ea"/>
                <a:cs typeface="+mn-cs"/>
              </a:defRPr>
            </a:lvl3pPr>
            <a:lvl4pPr marL="489867" indent="0" algn="l" defTabSz="914418" rtl="0" eaLnBrk="1" latinLnBrk="0" hangingPunct="1">
              <a:spcBef>
                <a:spcPts val="0"/>
              </a:spcBef>
              <a:buFont typeface="Arial" pitchFamily="34" charset="0"/>
              <a:buNone/>
              <a:defRPr sz="714" kern="1200">
                <a:solidFill>
                  <a:schemeClr val="tx1"/>
                </a:solidFill>
                <a:latin typeface="+mn-lt"/>
                <a:ea typeface="+mn-ea"/>
                <a:cs typeface="+mn-cs"/>
              </a:defRPr>
            </a:lvl4pPr>
            <a:lvl5pPr marL="653156" indent="0" algn="l" defTabSz="914418" rtl="0" eaLnBrk="1" latinLnBrk="0" hangingPunct="1">
              <a:spcBef>
                <a:spcPts val="0"/>
              </a:spcBef>
              <a:buFont typeface="Arial" pitchFamily="34" charset="0"/>
              <a:buNone/>
              <a:defRPr sz="714" kern="1200" baseline="0">
                <a:solidFill>
                  <a:schemeClr val="tx1"/>
                </a:solidFill>
                <a:latin typeface="+mn-lt"/>
                <a:ea typeface="+mn-ea"/>
                <a:cs typeface="+mn-cs"/>
              </a:defRPr>
            </a:lvl5pPr>
            <a:lvl6pPr marL="979734" indent="-163289" algn="l" defTabSz="914418" rtl="0" eaLnBrk="1" latinLnBrk="0" hangingPunct="1">
              <a:spcBef>
                <a:spcPts val="714"/>
              </a:spcBef>
              <a:buFont typeface="Arial" pitchFamily="34" charset="0"/>
              <a:buChar char="–"/>
              <a:defRPr sz="1429" kern="1200">
                <a:solidFill>
                  <a:schemeClr val="tx1"/>
                </a:solidFill>
                <a:latin typeface="+mn-lt"/>
                <a:ea typeface="+mn-ea"/>
                <a:cs typeface="+mn-cs"/>
              </a:defRPr>
            </a:lvl6pPr>
            <a:lvl7pPr marL="1143023" indent="-163289" algn="l" defTabSz="914418" rtl="0" eaLnBrk="1" latinLnBrk="0" hangingPunct="1">
              <a:spcBef>
                <a:spcPts val="714"/>
              </a:spcBef>
              <a:buFont typeface="Arial" pitchFamily="34" charset="0"/>
              <a:buChar char="•"/>
              <a:defRPr sz="1429" kern="1200" baseline="0">
                <a:solidFill>
                  <a:schemeClr val="tx1"/>
                </a:solidFill>
                <a:latin typeface="+mn-lt"/>
                <a:ea typeface="+mn-ea"/>
                <a:cs typeface="+mn-cs"/>
              </a:defRPr>
            </a:lvl7pPr>
            <a:lvl8pPr marL="1306312" indent="-163289" algn="l" defTabSz="914418" rtl="0" eaLnBrk="1" latinLnBrk="0" hangingPunct="1">
              <a:spcBef>
                <a:spcPts val="714"/>
              </a:spcBef>
              <a:buFont typeface="Arial" pitchFamily="34" charset="0"/>
              <a:buChar char="–"/>
              <a:defRPr sz="1429" kern="1200" baseline="0">
                <a:solidFill>
                  <a:schemeClr val="tx1"/>
                </a:solidFill>
                <a:latin typeface="+mn-lt"/>
                <a:ea typeface="+mn-ea"/>
                <a:cs typeface="+mn-cs"/>
              </a:defRPr>
            </a:lvl8pPr>
            <a:lvl9pPr marL="1469601" indent="-163289" algn="l" defTabSz="914418" rtl="0" eaLnBrk="1" latinLnBrk="0" hangingPunct="1">
              <a:spcBef>
                <a:spcPts val="714"/>
              </a:spcBef>
              <a:buFont typeface="Arial" pitchFamily="34" charset="0"/>
              <a:buChar char="•"/>
              <a:defRPr sz="1429" kern="1200" baseline="0">
                <a:solidFill>
                  <a:schemeClr val="tx1"/>
                </a:solidFill>
                <a:latin typeface="+mn-lt"/>
                <a:ea typeface="+mn-ea"/>
                <a:cs typeface="+mn-cs"/>
              </a:defRPr>
            </a:lvl9pPr>
          </a:lstStyle>
          <a:p>
            <a:pPr lvl="0"/>
            <a:r>
              <a:rPr lang="en-US" sz="700">
                <a:solidFill>
                  <a:srgbClr val="333E48"/>
                </a:solidFill>
                <a:latin typeface="Arial"/>
              </a:rPr>
              <a:t>Source: Marmot Review </a:t>
            </a:r>
            <a:r>
              <a:rPr lang="en-US" sz="700">
                <a:hlinkClick r:id="rId2"/>
              </a:rPr>
              <a:t>http://www.instituteofhealthequity.org/resources-reports/fair-society-healthy-lives-the-marmot-review/fair-society-healthy-lives-full-report-pdf.pdf</a:t>
            </a:r>
            <a:r>
              <a:rPr lang="en-US" sz="700">
                <a:solidFill>
                  <a:srgbClr val="333E48"/>
                </a:solidFill>
                <a:latin typeface="Arial"/>
              </a:rPr>
              <a:t>,</a:t>
            </a:r>
          </a:p>
          <a:p>
            <a:pPr lvl="0"/>
            <a:endParaRPr lang="en-US" sz="700">
              <a:solidFill>
                <a:srgbClr val="333E48"/>
              </a:solidFill>
              <a:latin typeface="Arial"/>
            </a:endParaRPr>
          </a:p>
          <a:p>
            <a:pPr lvl="0"/>
            <a:r>
              <a:rPr lang="en-US" sz="700">
                <a:solidFill>
                  <a:srgbClr val="333E48"/>
                </a:solidFill>
                <a:latin typeface="Arial"/>
              </a:rPr>
              <a:t> </a:t>
            </a:r>
            <a:r>
              <a:rPr lang="en-US" sz="700">
                <a:hlinkClick r:id="rId3"/>
              </a:rPr>
              <a:t>http://www.instituteofhealthequity.org/file-manager/MarmotIndicators2015/MarmotIndicators2017/life-expectancy-indicators-and-progress-since-the-marmot-review-september-revised.pdf</a:t>
            </a:r>
            <a:r>
              <a:rPr lang="en-US" sz="700">
                <a:solidFill>
                  <a:srgbClr val="333E48"/>
                </a:solidFill>
                <a:latin typeface="Arial"/>
              </a:rPr>
              <a:t>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4723" b="17419"/>
          <a:stretch/>
        </p:blipFill>
        <p:spPr>
          <a:xfrm>
            <a:off x="2197144" y="762001"/>
            <a:ext cx="7797715" cy="4362450"/>
          </a:xfrm>
          <a:prstGeom prst="rect">
            <a:avLst/>
          </a:prstGeom>
        </p:spPr>
      </p:pic>
      <p:sp>
        <p:nvSpPr>
          <p:cNvPr id="7" name="Text Placeholder 6"/>
          <p:cNvSpPr>
            <a:spLocks noGrp="1"/>
          </p:cNvSpPr>
          <p:nvPr>
            <p:ph type="body" sz="quarter" idx="11"/>
          </p:nvPr>
        </p:nvSpPr>
        <p:spPr>
          <a:xfrm>
            <a:off x="5438614" y="5158219"/>
            <a:ext cx="5811587" cy="1160387"/>
          </a:xfrm>
        </p:spPr>
        <p:txBody>
          <a:bodyPr>
            <a:normAutofit fontScale="92500" lnSpcReduction="10000"/>
          </a:bodyPr>
          <a:lstStyle/>
          <a:p>
            <a:r>
              <a:rPr lang="en-US"/>
              <a:t>Marmot Review in Brief</a:t>
            </a:r>
            <a:endParaRPr lang="en-US" sz="400"/>
          </a:p>
          <a:p>
            <a:r>
              <a:rPr lang="en-US" b="0"/>
              <a:t>The Marmot Review into health inequalities in England proposes an evidence-based strategy to address the social determinants of health, the conditions in which people are born, grow, live, work and age and which can lead to health inequalities.</a:t>
            </a:r>
            <a:endParaRPr lang="en-US"/>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86581" r="64740" b="1928"/>
          <a:stretch/>
        </p:blipFill>
        <p:spPr>
          <a:xfrm>
            <a:off x="2184487" y="5124451"/>
            <a:ext cx="2749465" cy="738698"/>
          </a:xfrm>
          <a:prstGeom prst="rect">
            <a:avLst/>
          </a:prstGeom>
        </p:spPr>
      </p:pic>
      <p:pic>
        <p:nvPicPr>
          <p:cNvPr id="2" name="Picture 1">
            <a:extLst>
              <a:ext uri="{FF2B5EF4-FFF2-40B4-BE49-F238E27FC236}">
                <a16:creationId xmlns:a16="http://schemas.microsoft.com/office/drawing/2014/main" id="{C513463B-D062-4557-BE3D-F2A26057B2BC}"/>
              </a:ext>
            </a:extLst>
          </p:cNvPr>
          <p:cNvPicPr>
            <a:picLocks noChangeAspect="1"/>
          </p:cNvPicPr>
          <p:nvPr/>
        </p:nvPicPr>
        <p:blipFill>
          <a:blip r:embed="rId5"/>
          <a:stretch>
            <a:fillRect/>
          </a:stretch>
        </p:blipFill>
        <p:spPr>
          <a:xfrm>
            <a:off x="9328723" y="2562164"/>
            <a:ext cx="1294947" cy="1733672"/>
          </a:xfrm>
          <a:prstGeom prst="rect">
            <a:avLst/>
          </a:prstGeom>
        </p:spPr>
      </p:pic>
    </p:spTree>
    <p:extLst>
      <p:ext uri="{BB962C8B-B14F-4D97-AF65-F5344CB8AC3E}">
        <p14:creationId xmlns:p14="http://schemas.microsoft.com/office/powerpoint/2010/main" val="3697657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62362BC-57F3-4D0A-9BBC-B4A3AAD78BF8}"/>
              </a:ext>
            </a:extLst>
          </p:cNvPr>
          <p:cNvPicPr>
            <a:picLocks noChangeAspect="1"/>
          </p:cNvPicPr>
          <p:nvPr/>
        </p:nvPicPr>
        <p:blipFill>
          <a:blip r:embed="rId2"/>
          <a:stretch>
            <a:fillRect/>
          </a:stretch>
        </p:blipFill>
        <p:spPr>
          <a:xfrm>
            <a:off x="2671863" y="870535"/>
            <a:ext cx="6623822" cy="5116930"/>
          </a:xfrm>
          <a:prstGeom prst="rect">
            <a:avLst/>
          </a:prstGeom>
        </p:spPr>
      </p:pic>
      <p:sp>
        <p:nvSpPr>
          <p:cNvPr id="3" name="Slide Number Placeholder 2">
            <a:extLst>
              <a:ext uri="{FF2B5EF4-FFF2-40B4-BE49-F238E27FC236}">
                <a16:creationId xmlns:a16="http://schemas.microsoft.com/office/drawing/2014/main" id="{8BE148E6-1146-43F0-B5B9-855DFBC32075}"/>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34</a:t>
            </a:fld>
            <a:endParaRPr lang="en-US">
              <a:solidFill>
                <a:srgbClr val="005EB8"/>
              </a:solidFill>
            </a:endParaRPr>
          </a:p>
        </p:txBody>
      </p:sp>
      <p:sp>
        <p:nvSpPr>
          <p:cNvPr id="4" name="Title 3">
            <a:extLst>
              <a:ext uri="{FF2B5EF4-FFF2-40B4-BE49-F238E27FC236}">
                <a16:creationId xmlns:a16="http://schemas.microsoft.com/office/drawing/2014/main" id="{D5A45990-1FC3-49A6-8CDB-BC0C0CCB1AE2}"/>
              </a:ext>
            </a:extLst>
          </p:cNvPr>
          <p:cNvSpPr>
            <a:spLocks noGrp="1"/>
          </p:cNvSpPr>
          <p:nvPr>
            <p:ph type="title"/>
          </p:nvPr>
        </p:nvSpPr>
        <p:spPr/>
        <p:txBody>
          <a:bodyPr/>
          <a:lstStyle/>
          <a:p>
            <a:r>
              <a:rPr lang="en-GB"/>
              <a:t>QCOVID risk prediction algorithm – deprivation vs clinical factors</a:t>
            </a:r>
          </a:p>
        </p:txBody>
      </p:sp>
      <p:cxnSp>
        <p:nvCxnSpPr>
          <p:cNvPr id="10" name="Straight Connector 9">
            <a:extLst>
              <a:ext uri="{FF2B5EF4-FFF2-40B4-BE49-F238E27FC236}">
                <a16:creationId xmlns:a16="http://schemas.microsoft.com/office/drawing/2014/main" id="{35550889-82D9-4CBA-9904-D6E55EE38FE3}"/>
              </a:ext>
            </a:extLst>
          </p:cNvPr>
          <p:cNvCxnSpPr>
            <a:cxnSpLocks/>
          </p:cNvCxnSpPr>
          <p:nvPr/>
        </p:nvCxnSpPr>
        <p:spPr>
          <a:xfrm>
            <a:off x="7282774" y="1381327"/>
            <a:ext cx="0" cy="4606138"/>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5F35E72-5DB4-43AE-B727-2BC5D08229E3}"/>
              </a:ext>
            </a:extLst>
          </p:cNvPr>
          <p:cNvSpPr txBox="1"/>
          <p:nvPr/>
        </p:nvSpPr>
        <p:spPr>
          <a:xfrm>
            <a:off x="7302231" y="1392459"/>
            <a:ext cx="1845377" cy="307777"/>
          </a:xfrm>
          <a:prstGeom prst="rect">
            <a:avLst/>
          </a:prstGeom>
          <a:noFill/>
        </p:spPr>
        <p:txBody>
          <a:bodyPr wrap="none" rtlCol="0">
            <a:spAutoFit/>
          </a:bodyPr>
          <a:lstStyle/>
          <a:p>
            <a:r>
              <a:rPr lang="en-GB" sz="1400">
                <a:solidFill>
                  <a:srgbClr val="FF3300"/>
                </a:solidFill>
              </a:rPr>
              <a:t>Impact of deprivation</a:t>
            </a:r>
          </a:p>
        </p:txBody>
      </p:sp>
      <p:sp>
        <p:nvSpPr>
          <p:cNvPr id="16" name="Rectangle 15">
            <a:extLst>
              <a:ext uri="{FF2B5EF4-FFF2-40B4-BE49-F238E27FC236}">
                <a16:creationId xmlns:a16="http://schemas.microsoft.com/office/drawing/2014/main" id="{5D2A037B-8280-4638-B777-A252C9784B76}"/>
              </a:ext>
            </a:extLst>
          </p:cNvPr>
          <p:cNvSpPr/>
          <p:nvPr/>
        </p:nvSpPr>
        <p:spPr>
          <a:xfrm>
            <a:off x="1524000" y="6206575"/>
            <a:ext cx="8643852" cy="600164"/>
          </a:xfrm>
          <a:prstGeom prst="rect">
            <a:avLst/>
          </a:prstGeom>
        </p:spPr>
        <p:txBody>
          <a:bodyPr wrap="square">
            <a:spAutoFit/>
          </a:bodyPr>
          <a:lstStyle/>
          <a:p>
            <a:r>
              <a:rPr lang="en-US" sz="1100">
                <a:solidFill>
                  <a:srgbClr val="333333"/>
                </a:solidFill>
                <a:latin typeface="interfaceregular"/>
              </a:rPr>
              <a:t>‘Adjusted hazard ratio (95% CI) of death from covid-19 in men in derivation cohort, adjusted for variables shown, deprivation, and fractional polynomial terms for body mass index (BMI) and age.’ From </a:t>
            </a:r>
            <a:r>
              <a:rPr lang="en-US" sz="1100" b="1">
                <a:solidFill>
                  <a:srgbClr val="333333"/>
                </a:solidFill>
                <a:latin typeface="interfaceregular"/>
              </a:rPr>
              <a:t>Living risk prediction algorithm (QCOVID) for risk of hospital admission and mortality from coronavirus 19 in adults: national derivation and validation cohort study </a:t>
            </a:r>
            <a:r>
              <a:rPr lang="en-US" sz="1100">
                <a:solidFill>
                  <a:srgbClr val="333333"/>
                </a:solidFill>
                <a:latin typeface="interfaceregular"/>
                <a:hlinkClick r:id="rId3"/>
              </a:rPr>
              <a:t>https://www.bmj.com/content/371/bmj.m3731</a:t>
            </a:r>
            <a:r>
              <a:rPr lang="en-US" sz="1100">
                <a:solidFill>
                  <a:srgbClr val="333333"/>
                </a:solidFill>
                <a:latin typeface="interfaceregular"/>
              </a:rPr>
              <a:t> </a:t>
            </a:r>
            <a:endParaRPr lang="en-GB" sz="1100"/>
          </a:p>
        </p:txBody>
      </p:sp>
    </p:spTree>
    <p:extLst>
      <p:ext uri="{BB962C8B-B14F-4D97-AF65-F5344CB8AC3E}">
        <p14:creationId xmlns:p14="http://schemas.microsoft.com/office/powerpoint/2010/main" val="201875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62362BC-57F3-4D0A-9BBC-B4A3AAD78BF8}"/>
              </a:ext>
            </a:extLst>
          </p:cNvPr>
          <p:cNvPicPr>
            <a:picLocks noChangeAspect="1"/>
          </p:cNvPicPr>
          <p:nvPr/>
        </p:nvPicPr>
        <p:blipFill>
          <a:blip r:embed="rId2"/>
          <a:stretch>
            <a:fillRect/>
          </a:stretch>
        </p:blipFill>
        <p:spPr>
          <a:xfrm>
            <a:off x="2671863" y="870535"/>
            <a:ext cx="6623822" cy="5116930"/>
          </a:xfrm>
          <a:prstGeom prst="rect">
            <a:avLst/>
          </a:prstGeom>
        </p:spPr>
      </p:pic>
      <p:sp>
        <p:nvSpPr>
          <p:cNvPr id="3" name="Slide Number Placeholder 2">
            <a:extLst>
              <a:ext uri="{FF2B5EF4-FFF2-40B4-BE49-F238E27FC236}">
                <a16:creationId xmlns:a16="http://schemas.microsoft.com/office/drawing/2014/main" id="{8BE148E6-1146-43F0-B5B9-855DFBC32075}"/>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35</a:t>
            </a:fld>
            <a:endParaRPr lang="en-US">
              <a:solidFill>
                <a:srgbClr val="005EB8"/>
              </a:solidFill>
            </a:endParaRPr>
          </a:p>
        </p:txBody>
      </p:sp>
      <p:sp>
        <p:nvSpPr>
          <p:cNvPr id="4" name="Title 3">
            <a:extLst>
              <a:ext uri="{FF2B5EF4-FFF2-40B4-BE49-F238E27FC236}">
                <a16:creationId xmlns:a16="http://schemas.microsoft.com/office/drawing/2014/main" id="{D5A45990-1FC3-49A6-8CDB-BC0C0CCB1AE2}"/>
              </a:ext>
            </a:extLst>
          </p:cNvPr>
          <p:cNvSpPr>
            <a:spLocks noGrp="1"/>
          </p:cNvSpPr>
          <p:nvPr>
            <p:ph type="title"/>
          </p:nvPr>
        </p:nvSpPr>
        <p:spPr/>
        <p:txBody>
          <a:bodyPr/>
          <a:lstStyle/>
          <a:p>
            <a:r>
              <a:rPr lang="en-GB"/>
              <a:t>QCOVID risk prediction algorithm – ethnicity vs clinical factors</a:t>
            </a:r>
          </a:p>
        </p:txBody>
      </p:sp>
      <p:cxnSp>
        <p:nvCxnSpPr>
          <p:cNvPr id="10" name="Straight Connector 9">
            <a:extLst>
              <a:ext uri="{FF2B5EF4-FFF2-40B4-BE49-F238E27FC236}">
                <a16:creationId xmlns:a16="http://schemas.microsoft.com/office/drawing/2014/main" id="{35550889-82D9-4CBA-9904-D6E55EE38FE3}"/>
              </a:ext>
            </a:extLst>
          </p:cNvPr>
          <p:cNvCxnSpPr>
            <a:cxnSpLocks/>
          </p:cNvCxnSpPr>
          <p:nvPr/>
        </p:nvCxnSpPr>
        <p:spPr>
          <a:xfrm>
            <a:off x="7506510" y="1391055"/>
            <a:ext cx="0" cy="4606138"/>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5F35E72-5DB4-43AE-B727-2BC5D08229E3}"/>
              </a:ext>
            </a:extLst>
          </p:cNvPr>
          <p:cNvSpPr txBox="1"/>
          <p:nvPr/>
        </p:nvSpPr>
        <p:spPr>
          <a:xfrm>
            <a:off x="7478410" y="1391056"/>
            <a:ext cx="2991268" cy="307777"/>
          </a:xfrm>
          <a:prstGeom prst="rect">
            <a:avLst/>
          </a:prstGeom>
          <a:noFill/>
        </p:spPr>
        <p:txBody>
          <a:bodyPr wrap="none" rtlCol="0">
            <a:spAutoFit/>
          </a:bodyPr>
          <a:lstStyle/>
          <a:p>
            <a:r>
              <a:rPr lang="en-GB" sz="1400">
                <a:solidFill>
                  <a:srgbClr val="FF3300"/>
                </a:solidFill>
              </a:rPr>
              <a:t>Impact of Black African background</a:t>
            </a:r>
          </a:p>
        </p:txBody>
      </p:sp>
      <p:sp>
        <p:nvSpPr>
          <p:cNvPr id="16" name="Rectangle 15">
            <a:extLst>
              <a:ext uri="{FF2B5EF4-FFF2-40B4-BE49-F238E27FC236}">
                <a16:creationId xmlns:a16="http://schemas.microsoft.com/office/drawing/2014/main" id="{5D2A037B-8280-4638-B777-A252C9784B76}"/>
              </a:ext>
            </a:extLst>
          </p:cNvPr>
          <p:cNvSpPr/>
          <p:nvPr/>
        </p:nvSpPr>
        <p:spPr>
          <a:xfrm>
            <a:off x="1524000" y="6206575"/>
            <a:ext cx="8643852" cy="600164"/>
          </a:xfrm>
          <a:prstGeom prst="rect">
            <a:avLst/>
          </a:prstGeom>
        </p:spPr>
        <p:txBody>
          <a:bodyPr wrap="square">
            <a:spAutoFit/>
          </a:bodyPr>
          <a:lstStyle/>
          <a:p>
            <a:r>
              <a:rPr lang="en-US" sz="1100">
                <a:solidFill>
                  <a:srgbClr val="333333"/>
                </a:solidFill>
                <a:latin typeface="interfaceregular"/>
              </a:rPr>
              <a:t>‘Adjusted hazard ratio (95% CI) of death from covid-19 in men in derivation cohort, adjusted for variables shown, deprivation, and fractional polynomial terms for body mass index (BMI) and age.’ From </a:t>
            </a:r>
            <a:r>
              <a:rPr lang="en-US" sz="1100" b="1">
                <a:solidFill>
                  <a:srgbClr val="333333"/>
                </a:solidFill>
                <a:latin typeface="interfaceregular"/>
              </a:rPr>
              <a:t>Living risk prediction algorithm (QCOVID) for risk of hospital admission and mortality from coronavirus 19 in adults: national derivation and validation cohort study </a:t>
            </a:r>
            <a:r>
              <a:rPr lang="en-US" sz="1100">
                <a:solidFill>
                  <a:srgbClr val="333333"/>
                </a:solidFill>
                <a:latin typeface="interfaceregular"/>
                <a:hlinkClick r:id="rId3"/>
              </a:rPr>
              <a:t>https://www.bmj.com/content/371/bmj.m3731</a:t>
            </a:r>
            <a:r>
              <a:rPr lang="en-US" sz="1100">
                <a:solidFill>
                  <a:srgbClr val="333333"/>
                </a:solidFill>
                <a:latin typeface="interfaceregular"/>
              </a:rPr>
              <a:t> </a:t>
            </a:r>
            <a:endParaRPr lang="en-GB" sz="1100"/>
          </a:p>
        </p:txBody>
      </p:sp>
    </p:spTree>
    <p:extLst>
      <p:ext uri="{BB962C8B-B14F-4D97-AF65-F5344CB8AC3E}">
        <p14:creationId xmlns:p14="http://schemas.microsoft.com/office/powerpoint/2010/main" val="14452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66D0FD-2559-4E6D-A300-ADE232B7F7D0}"/>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36</a:t>
            </a:fld>
            <a:endParaRPr lang="en-US">
              <a:solidFill>
                <a:srgbClr val="005EB8"/>
              </a:solidFill>
            </a:endParaRPr>
          </a:p>
        </p:txBody>
      </p:sp>
      <p:sp>
        <p:nvSpPr>
          <p:cNvPr id="4" name="Title 3">
            <a:extLst>
              <a:ext uri="{FF2B5EF4-FFF2-40B4-BE49-F238E27FC236}">
                <a16:creationId xmlns:a16="http://schemas.microsoft.com/office/drawing/2014/main" id="{630B4742-C78B-4F8D-8A79-F1F88269D217}"/>
              </a:ext>
            </a:extLst>
          </p:cNvPr>
          <p:cNvSpPr>
            <a:spLocks noGrp="1"/>
          </p:cNvSpPr>
          <p:nvPr>
            <p:ph type="title"/>
          </p:nvPr>
        </p:nvSpPr>
        <p:spPr>
          <a:xfrm>
            <a:off x="365760" y="10274"/>
            <a:ext cx="11768976" cy="731520"/>
          </a:xfrm>
        </p:spPr>
        <p:txBody>
          <a:bodyPr/>
          <a:lstStyle/>
          <a:p>
            <a:r>
              <a:rPr lang="en-GB"/>
              <a:t>The Strategy Unit: </a:t>
            </a:r>
            <a:r>
              <a:rPr lang="en-US"/>
              <a:t>Socio-economic inequalities in access to planned hospital care</a:t>
            </a:r>
            <a:endParaRPr lang="en-GB"/>
          </a:p>
        </p:txBody>
      </p:sp>
      <p:pic>
        <p:nvPicPr>
          <p:cNvPr id="9" name="Picture 8">
            <a:extLst>
              <a:ext uri="{FF2B5EF4-FFF2-40B4-BE49-F238E27FC236}">
                <a16:creationId xmlns:a16="http://schemas.microsoft.com/office/drawing/2014/main" id="{B53313DE-9C8F-47C7-B206-3EC29D4D39C7}"/>
              </a:ext>
            </a:extLst>
          </p:cNvPr>
          <p:cNvPicPr>
            <a:picLocks noChangeAspect="1"/>
          </p:cNvPicPr>
          <p:nvPr/>
        </p:nvPicPr>
        <p:blipFill rotWithShape="1">
          <a:blip r:embed="rId2"/>
          <a:srcRect l="3000" t="2658" r="19298"/>
          <a:stretch/>
        </p:blipFill>
        <p:spPr>
          <a:xfrm>
            <a:off x="1524000" y="1230182"/>
            <a:ext cx="6599392" cy="5033039"/>
          </a:xfrm>
          <a:prstGeom prst="rect">
            <a:avLst/>
          </a:prstGeom>
        </p:spPr>
      </p:pic>
      <p:sp>
        <p:nvSpPr>
          <p:cNvPr id="6" name="Rectangle 5">
            <a:extLst>
              <a:ext uri="{FF2B5EF4-FFF2-40B4-BE49-F238E27FC236}">
                <a16:creationId xmlns:a16="http://schemas.microsoft.com/office/drawing/2014/main" id="{A41AFF71-B846-4AC4-9774-00BB4E36F7BE}"/>
              </a:ext>
            </a:extLst>
          </p:cNvPr>
          <p:cNvSpPr/>
          <p:nvPr/>
        </p:nvSpPr>
        <p:spPr>
          <a:xfrm>
            <a:off x="8157899" y="1884247"/>
            <a:ext cx="2424023" cy="2109783"/>
          </a:xfrm>
          <a:prstGeom prst="rect">
            <a:avLst/>
          </a:prstGeom>
          <a:solidFill>
            <a:srgbClr val="ECEDEE"/>
          </a:solidFill>
          <a:ln>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200"/>
              <a:t>Compared with those living in the least deprived areas, patients with hip arthritis living in the most</a:t>
            </a:r>
          </a:p>
          <a:p>
            <a:pPr algn="ctr"/>
            <a:r>
              <a:rPr lang="en-US" sz="1200"/>
              <a:t>deprived areas are more likely to be identified by GPs and placed on an arthritis register. They are</a:t>
            </a:r>
          </a:p>
          <a:p>
            <a:pPr algn="ctr"/>
            <a:r>
              <a:rPr lang="en-US" sz="1200"/>
              <a:t>also more likely to receive a face-to-face review in primary care and to be seen by a specialist in an outpatient setting. </a:t>
            </a:r>
            <a:endParaRPr lang="en-GB" sz="1200"/>
          </a:p>
        </p:txBody>
      </p:sp>
      <p:sp>
        <p:nvSpPr>
          <p:cNvPr id="10" name="Rectangle 9">
            <a:extLst>
              <a:ext uri="{FF2B5EF4-FFF2-40B4-BE49-F238E27FC236}">
                <a16:creationId xmlns:a16="http://schemas.microsoft.com/office/drawing/2014/main" id="{1382D55F-6054-4DBE-84D3-18F1D6296F7D}"/>
              </a:ext>
            </a:extLst>
          </p:cNvPr>
          <p:cNvSpPr/>
          <p:nvPr/>
        </p:nvSpPr>
        <p:spPr>
          <a:xfrm>
            <a:off x="8162027" y="4175184"/>
            <a:ext cx="2419895" cy="1476555"/>
          </a:xfrm>
          <a:prstGeom prst="rect">
            <a:avLst/>
          </a:prstGeom>
          <a:solidFill>
            <a:srgbClr val="ECEDEE"/>
          </a:solidFill>
          <a:ln>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200"/>
              <a:t>Patients with hip arthritis living in the least deprived areas are, however, more likely to receive a telephone consultation from a specialist and to receive a hip replacement.</a:t>
            </a:r>
            <a:endParaRPr lang="en-GB" sz="1200"/>
          </a:p>
        </p:txBody>
      </p:sp>
      <p:pic>
        <p:nvPicPr>
          <p:cNvPr id="11" name="Picture 10">
            <a:extLst>
              <a:ext uri="{FF2B5EF4-FFF2-40B4-BE49-F238E27FC236}">
                <a16:creationId xmlns:a16="http://schemas.microsoft.com/office/drawing/2014/main" id="{5F4FAB63-B5EF-40AB-A3A5-0B02E112B777}"/>
              </a:ext>
            </a:extLst>
          </p:cNvPr>
          <p:cNvPicPr>
            <a:picLocks noChangeAspect="1"/>
          </p:cNvPicPr>
          <p:nvPr/>
        </p:nvPicPr>
        <p:blipFill rotWithShape="1">
          <a:blip r:embed="rId2"/>
          <a:srcRect l="81141" t="37315" r="-32" b="50121"/>
          <a:stretch/>
        </p:blipFill>
        <p:spPr>
          <a:xfrm>
            <a:off x="1981202" y="5912646"/>
            <a:ext cx="1604513" cy="649645"/>
          </a:xfrm>
          <a:prstGeom prst="rect">
            <a:avLst/>
          </a:prstGeom>
        </p:spPr>
      </p:pic>
      <p:pic>
        <p:nvPicPr>
          <p:cNvPr id="12" name="Picture 11">
            <a:extLst>
              <a:ext uri="{FF2B5EF4-FFF2-40B4-BE49-F238E27FC236}">
                <a16:creationId xmlns:a16="http://schemas.microsoft.com/office/drawing/2014/main" id="{80972855-85DC-4356-944D-B1A0459E4F15}"/>
              </a:ext>
            </a:extLst>
          </p:cNvPr>
          <p:cNvPicPr>
            <a:picLocks noChangeAspect="1"/>
          </p:cNvPicPr>
          <p:nvPr/>
        </p:nvPicPr>
        <p:blipFill rotWithShape="1">
          <a:blip r:embed="rId2"/>
          <a:srcRect l="81141" t="53735" r="9921" b="31319"/>
          <a:stretch/>
        </p:blipFill>
        <p:spPr>
          <a:xfrm>
            <a:off x="3611593" y="5851079"/>
            <a:ext cx="759125" cy="772781"/>
          </a:xfrm>
          <a:prstGeom prst="rect">
            <a:avLst/>
          </a:prstGeom>
        </p:spPr>
      </p:pic>
      <p:sp>
        <p:nvSpPr>
          <p:cNvPr id="16" name="TextBox 15">
            <a:extLst>
              <a:ext uri="{FF2B5EF4-FFF2-40B4-BE49-F238E27FC236}">
                <a16:creationId xmlns:a16="http://schemas.microsoft.com/office/drawing/2014/main" id="{CECDCB3C-1B40-42E7-B845-82CEB49BC709}"/>
              </a:ext>
            </a:extLst>
          </p:cNvPr>
          <p:cNvSpPr txBox="1"/>
          <p:nvPr/>
        </p:nvSpPr>
        <p:spPr>
          <a:xfrm>
            <a:off x="7003038" y="6315190"/>
            <a:ext cx="4733744" cy="415498"/>
          </a:xfrm>
          <a:prstGeom prst="rect">
            <a:avLst/>
          </a:prstGeom>
          <a:noFill/>
        </p:spPr>
        <p:txBody>
          <a:bodyPr wrap="square">
            <a:spAutoFit/>
          </a:bodyPr>
          <a:lstStyle/>
          <a:p>
            <a:r>
              <a:rPr lang="en-GB" sz="1000"/>
              <a:t>Source: </a:t>
            </a:r>
            <a:r>
              <a:rPr lang="en-GB" sz="1000">
                <a:hlinkClick r:id="rId3"/>
              </a:rPr>
              <a:t>https://www.strategyunitwm.nhs.uk/publications/socio-economic-inequalities-access-planned-hospital-care-causes-and-consequences</a:t>
            </a:r>
            <a:r>
              <a:rPr lang="en-GB" sz="1000"/>
              <a:t> </a:t>
            </a:r>
          </a:p>
        </p:txBody>
      </p:sp>
    </p:spTree>
    <p:extLst>
      <p:ext uri="{BB962C8B-B14F-4D97-AF65-F5344CB8AC3E}">
        <p14:creationId xmlns:p14="http://schemas.microsoft.com/office/powerpoint/2010/main" val="130152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E9F397-15A9-D0CE-9C3B-86D4814EE84A}"/>
              </a:ext>
            </a:extLst>
          </p:cNvPr>
          <p:cNvSpPr>
            <a:spLocks noGrp="1"/>
          </p:cNvSpPr>
          <p:nvPr>
            <p:ph idx="1"/>
          </p:nvPr>
        </p:nvSpPr>
        <p:spPr>
          <a:xfrm>
            <a:off x="457199" y="1232900"/>
            <a:ext cx="10210801" cy="2414426"/>
          </a:xfrm>
        </p:spPr>
        <p:txBody>
          <a:bodyPr/>
          <a:lstStyle/>
          <a:p>
            <a:pPr marL="285750" indent="-285750">
              <a:buFont typeface="Arial" panose="020B0604020202020204" pitchFamily="34" charset="0"/>
              <a:buChar char="•"/>
            </a:pPr>
            <a:r>
              <a:rPr lang="en-GB"/>
              <a:t>We can use the </a:t>
            </a:r>
            <a:r>
              <a:rPr lang="en-GB">
                <a:hlinkClick r:id="rId2"/>
              </a:rPr>
              <a:t>protected characteristics </a:t>
            </a:r>
            <a:r>
              <a:rPr lang="en-GB"/>
              <a:t>such as age, ethnicity, sexuality and socio-economic status to explore differences in health outcomes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 more straightforward way of measuring health inequalities is to quantify a gap in health outcomes between groups: </a:t>
            </a:r>
          </a:p>
          <a:p>
            <a:endParaRPr lang="en-GB"/>
          </a:p>
          <a:p>
            <a:endParaRPr lang="en-US"/>
          </a:p>
        </p:txBody>
      </p:sp>
      <p:sp>
        <p:nvSpPr>
          <p:cNvPr id="3" name="Title 2">
            <a:extLst>
              <a:ext uri="{FF2B5EF4-FFF2-40B4-BE49-F238E27FC236}">
                <a16:creationId xmlns:a16="http://schemas.microsoft.com/office/drawing/2014/main" id="{051F82B4-8ECF-84D7-4B40-DDE271006174}"/>
              </a:ext>
            </a:extLst>
          </p:cNvPr>
          <p:cNvSpPr>
            <a:spLocks noGrp="1"/>
          </p:cNvSpPr>
          <p:nvPr>
            <p:ph type="title"/>
          </p:nvPr>
        </p:nvSpPr>
        <p:spPr/>
        <p:txBody>
          <a:bodyPr/>
          <a:lstStyle/>
          <a:p>
            <a:r>
              <a:rPr lang="en-GB"/>
              <a:t>Practically, how do we measure health inequalities?</a:t>
            </a:r>
            <a:endParaRPr lang="en-US"/>
          </a:p>
        </p:txBody>
      </p:sp>
      <p:sp>
        <p:nvSpPr>
          <p:cNvPr id="5" name="Rectangle: Rounded Corners 4">
            <a:extLst>
              <a:ext uri="{FF2B5EF4-FFF2-40B4-BE49-F238E27FC236}">
                <a16:creationId xmlns:a16="http://schemas.microsoft.com/office/drawing/2014/main" id="{FBCB8A8B-CF06-7786-CCCD-4822DC51C59D}"/>
              </a:ext>
            </a:extLst>
          </p:cNvPr>
          <p:cNvSpPr/>
          <p:nvPr/>
        </p:nvSpPr>
        <p:spPr bwMode="gray">
          <a:xfrm>
            <a:off x="1832223" y="3194626"/>
            <a:ext cx="7959047" cy="1153269"/>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GB" b="1">
                <a:solidFill>
                  <a:schemeClr val="accent5"/>
                </a:solidFill>
              </a:rPr>
              <a:t>An example: </a:t>
            </a:r>
            <a:r>
              <a:rPr lang="en-GB">
                <a:solidFill>
                  <a:schemeClr val="accent5"/>
                </a:solidFill>
              </a:rPr>
              <a:t>The average number of comorbidities for individuals in the most deprived decile of the Index of Multiple Deprivation is 3.8 compared to 1.3 for those individuals in the least deprived decile – a health inequality gap of 2.5 comorbidities</a:t>
            </a:r>
            <a:endParaRPr lang="en-US">
              <a:solidFill>
                <a:schemeClr val="accent5"/>
              </a:solidFill>
            </a:endParaRPr>
          </a:p>
        </p:txBody>
      </p:sp>
      <p:sp>
        <p:nvSpPr>
          <p:cNvPr id="7" name="Rectangle: Rounded Corners 6">
            <a:extLst>
              <a:ext uri="{FF2B5EF4-FFF2-40B4-BE49-F238E27FC236}">
                <a16:creationId xmlns:a16="http://schemas.microsoft.com/office/drawing/2014/main" id="{78B98AEE-335E-881A-9A85-2E74F016C43F}"/>
              </a:ext>
            </a:extLst>
          </p:cNvPr>
          <p:cNvSpPr/>
          <p:nvPr/>
        </p:nvSpPr>
        <p:spPr bwMode="gray">
          <a:xfrm>
            <a:off x="1832223" y="4555306"/>
            <a:ext cx="7959047" cy="1153269"/>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GB" b="1">
                <a:solidFill>
                  <a:schemeClr val="accent5"/>
                </a:solidFill>
              </a:rPr>
              <a:t>An example: </a:t>
            </a:r>
            <a:r>
              <a:rPr lang="en-GB">
                <a:solidFill>
                  <a:schemeClr val="accent5"/>
                </a:solidFill>
              </a:rPr>
              <a:t>There are 210 premature (under the age of 75) deaths per 100,000 of the South East Asian population compared to 35 premature deaths per 100,000 of the White population – a health inequality gap of 180 premature deaths per 100,000 population</a:t>
            </a:r>
            <a:endParaRPr lang="en-US">
              <a:solidFill>
                <a:schemeClr val="accent5"/>
              </a:solidFill>
            </a:endParaRPr>
          </a:p>
        </p:txBody>
      </p:sp>
      <p:sp>
        <p:nvSpPr>
          <p:cNvPr id="10" name="TextBox 9">
            <a:extLst>
              <a:ext uri="{FF2B5EF4-FFF2-40B4-BE49-F238E27FC236}">
                <a16:creationId xmlns:a16="http://schemas.microsoft.com/office/drawing/2014/main" id="{EBE0933C-8DF3-64FB-1DF2-1BBC6FC6FD6F}"/>
              </a:ext>
            </a:extLst>
          </p:cNvPr>
          <p:cNvSpPr txBox="1"/>
          <p:nvPr/>
        </p:nvSpPr>
        <p:spPr bwMode="gray">
          <a:xfrm>
            <a:off x="1099335" y="5915986"/>
            <a:ext cx="1695236" cy="276999"/>
          </a:xfrm>
          <a:prstGeom prst="rect">
            <a:avLst/>
          </a:prstGeom>
          <a:noFill/>
        </p:spPr>
        <p:txBody>
          <a:bodyPr vert="horz" wrap="square" lIns="0" tIns="0" rIns="0" bIns="0" rtlCol="0">
            <a:spAutoFit/>
          </a:bodyPr>
          <a:lstStyle/>
          <a:p>
            <a:pPr algn="l">
              <a:spcBef>
                <a:spcPts val="600"/>
              </a:spcBef>
            </a:pPr>
            <a:r>
              <a:rPr lang="en-GB">
                <a:hlinkClick r:id="rId3"/>
              </a:rPr>
              <a:t>Further reading</a:t>
            </a:r>
            <a:endParaRPr lang="en-US"/>
          </a:p>
        </p:txBody>
      </p:sp>
    </p:spTree>
    <p:extLst>
      <p:ext uri="{BB962C8B-B14F-4D97-AF65-F5344CB8AC3E}">
        <p14:creationId xmlns:p14="http://schemas.microsoft.com/office/powerpoint/2010/main" val="1633710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66D0FD-2559-4E6D-A300-ADE232B7F7D0}"/>
              </a:ext>
            </a:extLst>
          </p:cNvPr>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38</a:t>
            </a:fld>
            <a:endParaRPr lang="en-US">
              <a:solidFill>
                <a:srgbClr val="005EB8"/>
              </a:solidFill>
            </a:endParaRPr>
          </a:p>
        </p:txBody>
      </p:sp>
      <p:sp>
        <p:nvSpPr>
          <p:cNvPr id="4" name="Title 3">
            <a:extLst>
              <a:ext uri="{FF2B5EF4-FFF2-40B4-BE49-F238E27FC236}">
                <a16:creationId xmlns:a16="http://schemas.microsoft.com/office/drawing/2014/main" id="{630B4742-C78B-4F8D-8A79-F1F88269D217}"/>
              </a:ext>
            </a:extLst>
          </p:cNvPr>
          <p:cNvSpPr>
            <a:spLocks noGrp="1"/>
          </p:cNvSpPr>
          <p:nvPr>
            <p:ph type="title"/>
          </p:nvPr>
        </p:nvSpPr>
        <p:spPr>
          <a:xfrm>
            <a:off x="365760" y="322630"/>
            <a:ext cx="11768976" cy="731520"/>
          </a:xfrm>
        </p:spPr>
        <p:txBody>
          <a:bodyPr/>
          <a:lstStyle/>
          <a:p>
            <a:r>
              <a:rPr lang="en-GB" dirty="0"/>
              <a:t>Another example of measuring health inequalities, by age</a:t>
            </a:r>
          </a:p>
        </p:txBody>
      </p:sp>
      <p:pic>
        <p:nvPicPr>
          <p:cNvPr id="5" name="Picture 4">
            <a:extLst>
              <a:ext uri="{FF2B5EF4-FFF2-40B4-BE49-F238E27FC236}">
                <a16:creationId xmlns:a16="http://schemas.microsoft.com/office/drawing/2014/main" id="{2E725AD3-E06F-495A-A45E-360B8B7822B5}"/>
              </a:ext>
            </a:extLst>
          </p:cNvPr>
          <p:cNvPicPr>
            <a:picLocks noChangeAspect="1"/>
          </p:cNvPicPr>
          <p:nvPr/>
        </p:nvPicPr>
        <p:blipFill>
          <a:blip r:embed="rId2"/>
          <a:stretch>
            <a:fillRect/>
          </a:stretch>
        </p:blipFill>
        <p:spPr>
          <a:xfrm>
            <a:off x="1475904" y="1190448"/>
            <a:ext cx="8656387" cy="4979162"/>
          </a:xfrm>
          <a:prstGeom prst="rect">
            <a:avLst/>
          </a:prstGeom>
        </p:spPr>
      </p:pic>
    </p:spTree>
    <p:extLst>
      <p:ext uri="{BB962C8B-B14F-4D97-AF65-F5344CB8AC3E}">
        <p14:creationId xmlns:p14="http://schemas.microsoft.com/office/powerpoint/2010/main" val="3573427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2C09511-C7E2-B150-E02F-12785F94ECBC}"/>
              </a:ext>
            </a:extLst>
          </p:cNvPr>
          <p:cNvSpPr>
            <a:spLocks noGrp="1"/>
          </p:cNvSpPr>
          <p:nvPr>
            <p:ph type="title"/>
          </p:nvPr>
        </p:nvSpPr>
        <p:spPr>
          <a:xfrm>
            <a:off x="457200" y="713155"/>
            <a:ext cx="9601200" cy="609398"/>
          </a:xfrm>
        </p:spPr>
        <p:txBody>
          <a:bodyPr/>
          <a:lstStyle/>
          <a:p>
            <a:r>
              <a:rPr lang="en-US" dirty="0"/>
              <a:t>Discussion: measuring health inequalities</a:t>
            </a:r>
            <a:br>
              <a:rPr lang="en-US" dirty="0"/>
            </a:br>
            <a:endParaRPr lang="en-US" dirty="0"/>
          </a:p>
        </p:txBody>
      </p:sp>
      <p:sp>
        <p:nvSpPr>
          <p:cNvPr id="3" name="Text Placeholder 5">
            <a:extLst>
              <a:ext uri="{FF2B5EF4-FFF2-40B4-BE49-F238E27FC236}">
                <a16:creationId xmlns:a16="http://schemas.microsoft.com/office/drawing/2014/main" id="{53C51CEB-684E-69BF-F6F4-E0BF28DF02BB}"/>
              </a:ext>
            </a:extLst>
          </p:cNvPr>
          <p:cNvSpPr txBox="1">
            <a:spLocks/>
          </p:cNvSpPr>
          <p:nvPr/>
        </p:nvSpPr>
        <p:spPr>
          <a:xfrm>
            <a:off x="5391785" y="2752725"/>
            <a:ext cx="4511040" cy="2031958"/>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300"/>
              </a:spcBef>
              <a:spcAft>
                <a:spcPts val="300"/>
              </a:spcAft>
              <a:buClr>
                <a:srgbClr val="FF612B"/>
              </a:buClr>
              <a:buSzTx/>
              <a:buFont typeface="Arial"/>
              <a:buNone/>
              <a:tabLst/>
              <a:defRPr/>
            </a:pPr>
            <a:r>
              <a:rPr lang="en-US" sz="1800" b="0" dirty="0">
                <a:solidFill>
                  <a:srgbClr val="002677"/>
                </a:solidFill>
                <a:latin typeface="Arial" panose="020B0604020202020204"/>
              </a:rPr>
              <a:t>H</a:t>
            </a:r>
            <a:r>
              <a:rPr kumimoji="0" lang="en-US" sz="1800" b="0" i="0" u="none" strike="noStrike" kern="1200" cap="none" spc="0" normalizeH="0" baseline="0" noProof="0" dirty="0">
                <a:ln>
                  <a:noFill/>
                </a:ln>
                <a:solidFill>
                  <a:srgbClr val="002677"/>
                </a:solidFill>
                <a:effectLst/>
                <a:uLnTx/>
                <a:uFillTx/>
                <a:latin typeface="Arial" panose="020B0604020202020204"/>
                <a:ea typeface="+mn-ea"/>
                <a:cs typeface="+mn-cs"/>
              </a:rPr>
              <a:t>ow do you currently measure health inequalities?</a:t>
            </a:r>
            <a:endParaRPr lang="en-US" sz="1800" b="0" dirty="0">
              <a:solidFill>
                <a:srgbClr val="002677"/>
              </a:solidFill>
              <a:latin typeface="Arial" panose="020B0604020202020204"/>
            </a:endParaRPr>
          </a:p>
          <a:p>
            <a:pPr marL="0" marR="0" lvl="0" indent="0" defTabSz="457200" rtl="0" eaLnBrk="1" fontAlgn="auto" latinLnBrk="0" hangingPunct="1">
              <a:lnSpc>
                <a:spcPct val="100000"/>
              </a:lnSpc>
              <a:spcBef>
                <a:spcPts val="300"/>
              </a:spcBef>
              <a:spcAft>
                <a:spcPts val="300"/>
              </a:spcAft>
              <a:buClr>
                <a:srgbClr val="FF612B"/>
              </a:buClr>
              <a:buSzTx/>
              <a:buFont typeface="Arial"/>
              <a:buNone/>
              <a:tabLst/>
              <a:defRPr/>
            </a:pPr>
            <a:r>
              <a:rPr kumimoji="0" lang="en-US" sz="1800" b="0" i="0" u="none" strike="noStrike" kern="1200" cap="none" spc="0" normalizeH="0" baseline="0" noProof="0" dirty="0">
                <a:ln>
                  <a:noFill/>
                </a:ln>
                <a:solidFill>
                  <a:srgbClr val="002677"/>
                </a:solidFill>
                <a:effectLst/>
                <a:uLnTx/>
                <a:uFillTx/>
                <a:latin typeface="Arial" panose="020B0604020202020204"/>
                <a:ea typeface="+mn-ea"/>
                <a:cs typeface="+mn-cs"/>
              </a:rPr>
              <a:t>Have you tracked changes in health inequalities as a result of your local projects?</a:t>
            </a:r>
            <a:endParaRPr kumimoji="0" lang="en-GB" sz="1800" b="0" i="0"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BA8EC12-03D7-BB13-699F-E4CB723FF0AC}"/>
              </a:ext>
            </a:extLst>
          </p:cNvPr>
          <p:cNvSpPr txBox="1"/>
          <p:nvPr/>
        </p:nvSpPr>
        <p:spPr>
          <a:xfrm>
            <a:off x="5383530" y="2037225"/>
            <a:ext cx="4521200" cy="707886"/>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Please raise your Teams hand and use the teams chat to discuss:</a:t>
            </a:r>
          </a:p>
        </p:txBody>
      </p:sp>
      <p:pic>
        <p:nvPicPr>
          <p:cNvPr id="4" name="Picture 3">
            <a:extLst>
              <a:ext uri="{FF2B5EF4-FFF2-40B4-BE49-F238E27FC236}">
                <a16:creationId xmlns:a16="http://schemas.microsoft.com/office/drawing/2014/main" id="{FBF37BE3-8F8A-3B5A-1DDB-78BE09C01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612340" y="1631059"/>
            <a:ext cx="3153624" cy="3153624"/>
          </a:xfrm>
          <a:prstGeom prst="rect">
            <a:avLst/>
          </a:prstGeom>
        </p:spPr>
      </p:pic>
    </p:spTree>
    <p:extLst>
      <p:ext uri="{BB962C8B-B14F-4D97-AF65-F5344CB8AC3E}">
        <p14:creationId xmlns:p14="http://schemas.microsoft.com/office/powerpoint/2010/main" val="220544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CF4A5-5157-F158-2B20-2084531ABD54}"/>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DA67019B-6763-BA5C-CC39-3DDE61102D07}"/>
              </a:ext>
            </a:extLst>
          </p:cNvPr>
          <p:cNvSpPr>
            <a:spLocks noGrp="1"/>
          </p:cNvSpPr>
          <p:nvPr>
            <p:ph type="title"/>
          </p:nvPr>
        </p:nvSpPr>
        <p:spPr/>
        <p:txBody>
          <a:bodyPr/>
          <a:lstStyle/>
          <a:p>
            <a:r>
              <a:rPr lang="en-GB" sz="6000"/>
              <a:t>Why evaluate?</a:t>
            </a:r>
            <a:endParaRPr lang="en-US"/>
          </a:p>
        </p:txBody>
      </p:sp>
    </p:spTree>
    <p:extLst>
      <p:ext uri="{BB962C8B-B14F-4D97-AF65-F5344CB8AC3E}">
        <p14:creationId xmlns:p14="http://schemas.microsoft.com/office/powerpoint/2010/main" val="1184250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6662E1-FF53-43B2-4962-3E9C241EA31C}"/>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80227BB-FCC0-69A3-D620-86DA34FFFEB1}"/>
              </a:ext>
            </a:extLst>
          </p:cNvPr>
          <p:cNvSpPr>
            <a:spLocks noGrp="1"/>
          </p:cNvSpPr>
          <p:nvPr>
            <p:ph type="title"/>
          </p:nvPr>
        </p:nvSpPr>
        <p:spPr>
          <a:xfrm>
            <a:off x="1752600" y="3212854"/>
            <a:ext cx="8686800" cy="761747"/>
          </a:xfrm>
        </p:spPr>
        <p:txBody>
          <a:bodyPr/>
          <a:lstStyle/>
          <a:p>
            <a:r>
              <a:rPr lang="en-US" dirty="0"/>
              <a:t>Summary and next steps</a:t>
            </a:r>
          </a:p>
        </p:txBody>
      </p:sp>
    </p:spTree>
    <p:extLst>
      <p:ext uri="{BB962C8B-B14F-4D97-AF65-F5344CB8AC3E}">
        <p14:creationId xmlns:p14="http://schemas.microsoft.com/office/powerpoint/2010/main" val="720135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2C09511-C7E2-B150-E02F-12785F94ECBC}"/>
              </a:ext>
            </a:extLst>
          </p:cNvPr>
          <p:cNvSpPr>
            <a:spLocks noGrp="1"/>
          </p:cNvSpPr>
          <p:nvPr>
            <p:ph type="title"/>
          </p:nvPr>
        </p:nvSpPr>
        <p:spPr>
          <a:xfrm>
            <a:off x="457200" y="713155"/>
            <a:ext cx="9601200" cy="609398"/>
          </a:xfrm>
        </p:spPr>
        <p:txBody>
          <a:bodyPr/>
          <a:lstStyle/>
          <a:p>
            <a:r>
              <a:rPr lang="en-US" dirty="0"/>
              <a:t>Discussion: confidence measuring impact</a:t>
            </a:r>
            <a:br>
              <a:rPr lang="en-US" dirty="0"/>
            </a:br>
            <a:endParaRPr lang="en-US" dirty="0"/>
          </a:p>
        </p:txBody>
      </p:sp>
      <p:sp>
        <p:nvSpPr>
          <p:cNvPr id="3" name="Text Placeholder 5">
            <a:extLst>
              <a:ext uri="{FF2B5EF4-FFF2-40B4-BE49-F238E27FC236}">
                <a16:creationId xmlns:a16="http://schemas.microsoft.com/office/drawing/2014/main" id="{53C51CEB-684E-69BF-F6F4-E0BF28DF02BB}"/>
              </a:ext>
            </a:extLst>
          </p:cNvPr>
          <p:cNvSpPr txBox="1">
            <a:spLocks/>
          </p:cNvSpPr>
          <p:nvPr/>
        </p:nvSpPr>
        <p:spPr>
          <a:xfrm>
            <a:off x="5391785" y="2752725"/>
            <a:ext cx="4511040" cy="1647826"/>
          </a:xfrm>
          <a:prstGeom prst="rect">
            <a:avLst/>
          </a:prstGeom>
          <a:noFill/>
        </p:spPr>
        <p:txBody>
          <a:bodyPr lIns="182880" tIns="182880" rIns="182880" bIns="182880" anchor="t"/>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r>
              <a:rPr lang="en-US" sz="1800" b="0" dirty="0">
                <a:solidFill>
                  <a:srgbClr val="002677"/>
                </a:solidFill>
                <a:latin typeface="Arial" panose="020B0604020202020204"/>
              </a:rPr>
              <a:t>H</a:t>
            </a:r>
            <a:r>
              <a:rPr kumimoji="0" lang="en-US" sz="1800" b="0" i="0" u="none" strike="noStrike" kern="1200" cap="none" spc="0" normalizeH="0" baseline="0" noProof="0" dirty="0">
                <a:ln>
                  <a:noFill/>
                </a:ln>
                <a:solidFill>
                  <a:srgbClr val="002677"/>
                </a:solidFill>
                <a:effectLst/>
                <a:uLnTx/>
                <a:uFillTx/>
                <a:latin typeface="Arial" panose="020B0604020202020204"/>
                <a:ea typeface="+mn-ea"/>
                <a:cs typeface="+mn-cs"/>
              </a:rPr>
              <a:t>ow confident do you feel to measure the impact of your interventions?</a:t>
            </a:r>
          </a:p>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r>
              <a:rPr lang="en-US" sz="1800" b="0" dirty="0">
                <a:solidFill>
                  <a:srgbClr val="002677"/>
                </a:solidFill>
                <a:latin typeface="Arial" panose="020B0604020202020204"/>
              </a:rPr>
              <a:t>W</a:t>
            </a:r>
            <a:r>
              <a:rPr kumimoji="0" lang="en-US" sz="1800" b="0" i="0" u="none" strike="noStrike" kern="1200" cap="none" spc="0" normalizeH="0" baseline="0" noProof="0" dirty="0">
                <a:ln>
                  <a:noFill/>
                </a:ln>
                <a:solidFill>
                  <a:srgbClr val="002677"/>
                </a:solidFill>
                <a:effectLst/>
                <a:uLnTx/>
                <a:uFillTx/>
                <a:latin typeface="Arial" panose="020B0604020202020204"/>
                <a:ea typeface="+mn-ea"/>
                <a:cs typeface="+mn-cs"/>
              </a:rPr>
              <a:t>hat more support do you need?</a:t>
            </a:r>
            <a:endParaRPr kumimoji="0" lang="en-GB" sz="1800" b="0" i="0"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BA8EC12-03D7-BB13-699F-E4CB723FF0AC}"/>
              </a:ext>
            </a:extLst>
          </p:cNvPr>
          <p:cNvSpPr txBox="1"/>
          <p:nvPr/>
        </p:nvSpPr>
        <p:spPr>
          <a:xfrm>
            <a:off x="5383530" y="2037225"/>
            <a:ext cx="4521200" cy="707886"/>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Please raise your Teams hand and use the Teams chat to discuss:</a:t>
            </a:r>
          </a:p>
        </p:txBody>
      </p:sp>
      <p:pic>
        <p:nvPicPr>
          <p:cNvPr id="4" name="Picture 3">
            <a:extLst>
              <a:ext uri="{FF2B5EF4-FFF2-40B4-BE49-F238E27FC236}">
                <a16:creationId xmlns:a16="http://schemas.microsoft.com/office/drawing/2014/main" id="{FBF37BE3-8F8A-3B5A-1DDB-78BE09C01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612340" y="1631059"/>
            <a:ext cx="3153624" cy="3153624"/>
          </a:xfrm>
          <a:prstGeom prst="rect">
            <a:avLst/>
          </a:prstGeom>
        </p:spPr>
      </p:pic>
    </p:spTree>
    <p:extLst>
      <p:ext uri="{BB962C8B-B14F-4D97-AF65-F5344CB8AC3E}">
        <p14:creationId xmlns:p14="http://schemas.microsoft.com/office/powerpoint/2010/main" val="3476220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D49FDBE-1643-4809-5608-D9B27BC5480C}"/>
              </a:ext>
            </a:extLst>
          </p:cNvPr>
          <p:cNvSpPr/>
          <p:nvPr/>
        </p:nvSpPr>
        <p:spPr bwMode="gray">
          <a:xfrm>
            <a:off x="457199" y="4244474"/>
            <a:ext cx="5878945" cy="52322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 name="Content Placeholder 1">
            <a:extLst>
              <a:ext uri="{FF2B5EF4-FFF2-40B4-BE49-F238E27FC236}">
                <a16:creationId xmlns:a16="http://schemas.microsoft.com/office/drawing/2014/main" id="{085535D4-D810-FCF5-8EB8-30CD82E3D354}"/>
              </a:ext>
            </a:extLst>
          </p:cNvPr>
          <p:cNvSpPr>
            <a:spLocks noGrp="1"/>
          </p:cNvSpPr>
          <p:nvPr>
            <p:ph idx="1"/>
          </p:nvPr>
        </p:nvSpPr>
        <p:spPr>
          <a:xfrm>
            <a:off x="457199" y="1608235"/>
            <a:ext cx="5454074" cy="3930085"/>
          </a:xfrm>
        </p:spPr>
        <p:txBody>
          <a:bodyPr/>
          <a:lstStyle/>
          <a:p>
            <a:r>
              <a:rPr lang="en-US" sz="1600" dirty="0"/>
              <a:t>Today we have:</a:t>
            </a:r>
          </a:p>
          <a:p>
            <a:pPr marL="285750" indent="-285750">
              <a:buFont typeface="Arial" panose="020B0604020202020204" pitchFamily="34" charset="0"/>
              <a:buChar char="•"/>
            </a:pPr>
            <a:r>
              <a:rPr lang="en-US" sz="1600" dirty="0"/>
              <a:t>Set the context for why we need to evaluate interventions</a:t>
            </a:r>
          </a:p>
          <a:p>
            <a:pPr marL="285750" indent="-285750">
              <a:buFont typeface="Arial" panose="020B0604020202020204" pitchFamily="34" charset="0"/>
              <a:buChar char="•"/>
            </a:pPr>
            <a:r>
              <a:rPr lang="en-US" sz="1600"/>
              <a:t>Understood how you can move from </a:t>
            </a:r>
            <a:r>
              <a:rPr lang="en-US" sz="1600" dirty="0"/>
              <a:t>data, </a:t>
            </a:r>
            <a:r>
              <a:rPr lang="en-US" sz="1600"/>
              <a:t>to measure to measurement</a:t>
            </a:r>
          </a:p>
          <a:p>
            <a:pPr marL="285750" indent="-285750">
              <a:buFont typeface="Arial" panose="020B0604020202020204" pitchFamily="34" charset="0"/>
              <a:buChar char="•"/>
            </a:pPr>
            <a:r>
              <a:rPr lang="en-US" sz="1600"/>
              <a:t>Learnt </a:t>
            </a:r>
            <a:r>
              <a:rPr lang="en-US" sz="1600" dirty="0"/>
              <a:t>when and how to record data and what to capture</a:t>
            </a:r>
          </a:p>
          <a:p>
            <a:pPr marL="285750" indent="-285750">
              <a:buFont typeface="Arial" panose="020B0604020202020204" pitchFamily="34" charset="0"/>
              <a:buChar char="•"/>
            </a:pPr>
            <a:r>
              <a:rPr lang="en-US" sz="1600" dirty="0"/>
              <a:t>Learnt </a:t>
            </a:r>
            <a:r>
              <a:rPr lang="en-US" sz="1600"/>
              <a:t>about the </a:t>
            </a:r>
            <a:r>
              <a:rPr lang="en-US" sz="1600" err="1"/>
              <a:t>realisation</a:t>
            </a:r>
            <a:r>
              <a:rPr lang="en-US" sz="1600"/>
              <a:t> of </a:t>
            </a:r>
            <a:r>
              <a:rPr lang="en-US" sz="1600" dirty="0"/>
              <a:t>outcomes </a:t>
            </a:r>
          </a:p>
          <a:p>
            <a:pPr marL="285750" indent="-285750">
              <a:buFont typeface="Arial" panose="020B0604020202020204" pitchFamily="34" charset="0"/>
              <a:buChar char="•"/>
            </a:pPr>
            <a:r>
              <a:rPr lang="en-US" sz="1600"/>
              <a:t>Focused on </a:t>
            </a:r>
            <a:r>
              <a:rPr lang="en-US" sz="1600" dirty="0"/>
              <a:t>health inequalities</a:t>
            </a:r>
            <a:r>
              <a:rPr lang="en-US" sz="1600"/>
              <a:t> and how to measure them</a:t>
            </a:r>
            <a:endParaRPr lang="en-US"/>
          </a:p>
        </p:txBody>
      </p:sp>
      <p:sp>
        <p:nvSpPr>
          <p:cNvPr id="3" name="Title 2">
            <a:extLst>
              <a:ext uri="{FF2B5EF4-FFF2-40B4-BE49-F238E27FC236}">
                <a16:creationId xmlns:a16="http://schemas.microsoft.com/office/drawing/2014/main" id="{7B93A50F-A257-0C2A-C03A-E3BE9283F0D1}"/>
              </a:ext>
            </a:extLst>
          </p:cNvPr>
          <p:cNvSpPr>
            <a:spLocks noGrp="1"/>
          </p:cNvSpPr>
          <p:nvPr>
            <p:ph type="title"/>
          </p:nvPr>
        </p:nvSpPr>
        <p:spPr/>
        <p:txBody>
          <a:bodyPr/>
          <a:lstStyle/>
          <a:p>
            <a:r>
              <a:rPr lang="en-GB"/>
              <a:t>Summary</a:t>
            </a:r>
            <a:endParaRPr lang="en-US"/>
          </a:p>
        </p:txBody>
      </p:sp>
      <p:cxnSp>
        <p:nvCxnSpPr>
          <p:cNvPr id="4" name="Straight Connector 3">
            <a:extLst>
              <a:ext uri="{FF2B5EF4-FFF2-40B4-BE49-F238E27FC236}">
                <a16:creationId xmlns:a16="http://schemas.microsoft.com/office/drawing/2014/main" id="{2F4FBB0F-5237-D8CD-3CEF-0FCA590944FD}"/>
              </a:ext>
            </a:extLst>
          </p:cNvPr>
          <p:cNvCxnSpPr>
            <a:cxnSpLocks/>
          </p:cNvCxnSpPr>
          <p:nvPr/>
        </p:nvCxnSpPr>
        <p:spPr bwMode="gray">
          <a:xfrm>
            <a:off x="6336145" y="1257300"/>
            <a:ext cx="0" cy="4147904"/>
          </a:xfrm>
          <a:prstGeom prst="line">
            <a:avLst/>
          </a:prstGeom>
          <a:noFill/>
          <a:ln w="19050" cap="rnd" cmpd="sng" algn="ctr">
            <a:solidFill>
              <a:srgbClr val="002677"/>
            </a:solidFill>
            <a:prstDash val="solid"/>
            <a:round/>
            <a:headEnd w="lg" len="med"/>
            <a:tailEnd type="none" w="lg" len="med"/>
          </a:ln>
          <a:effectLst/>
        </p:spPr>
      </p:cxnSp>
      <p:grpSp>
        <p:nvGrpSpPr>
          <p:cNvPr id="6" name="Group 5">
            <a:extLst>
              <a:ext uri="{FF2B5EF4-FFF2-40B4-BE49-F238E27FC236}">
                <a16:creationId xmlns:a16="http://schemas.microsoft.com/office/drawing/2014/main" id="{B9ECDBD1-85A5-3FA9-9529-19DAFC396796}"/>
              </a:ext>
            </a:extLst>
          </p:cNvPr>
          <p:cNvGrpSpPr/>
          <p:nvPr/>
        </p:nvGrpSpPr>
        <p:grpSpPr>
          <a:xfrm>
            <a:off x="7038110" y="1699449"/>
            <a:ext cx="3862799" cy="3263605"/>
            <a:chOff x="5938327" y="1662697"/>
            <a:chExt cx="3862799" cy="3263605"/>
          </a:xfrm>
        </p:grpSpPr>
        <p:sp>
          <p:nvSpPr>
            <p:cNvPr id="7" name="TextBox 6">
              <a:extLst>
                <a:ext uri="{FF2B5EF4-FFF2-40B4-BE49-F238E27FC236}">
                  <a16:creationId xmlns:a16="http://schemas.microsoft.com/office/drawing/2014/main" id="{6F64C715-F8C1-51AB-2C33-4864CC752E20}"/>
                </a:ext>
              </a:extLst>
            </p:cNvPr>
            <p:cNvSpPr txBox="1"/>
            <p:nvPr/>
          </p:nvSpPr>
          <p:spPr bwMode="gray">
            <a:xfrm>
              <a:off x="6014148" y="1662697"/>
              <a:ext cx="3023086" cy="276999"/>
            </a:xfrm>
            <a:prstGeom prst="rect">
              <a:avLst/>
            </a:prstGeom>
            <a:noFill/>
          </p:spPr>
          <p:txBody>
            <a:bodyPr vert="horz" wrap="square" lIns="0" tIns="0" rIns="0" bIns="0" rtlCol="0">
              <a:spAutoFit/>
            </a:bodyPr>
            <a:lstStyle/>
            <a:p>
              <a:pPr>
                <a:spcBef>
                  <a:spcPts val="600"/>
                </a:spcBef>
              </a:pPr>
              <a:r>
                <a:rPr lang="en-US" b="1">
                  <a:solidFill>
                    <a:srgbClr val="1F3864"/>
                  </a:solidFill>
                  <a:effectLst/>
                  <a:latin typeface="Arial" panose="020B0604020202020204" pitchFamily="34" charset="0"/>
                  <a:ea typeface="DengXian" panose="02010600030101010101" pitchFamily="2" charset="-122"/>
                </a:rPr>
                <a:t>Marcus Green</a:t>
              </a:r>
              <a:endParaRPr lang="en-US" b="1">
                <a:solidFill>
                  <a:schemeClr val="accent6"/>
                </a:solidFill>
              </a:endParaRPr>
            </a:p>
          </p:txBody>
        </p:sp>
        <p:sp>
          <p:nvSpPr>
            <p:cNvPr id="8" name="TextBox 7">
              <a:extLst>
                <a:ext uri="{FF2B5EF4-FFF2-40B4-BE49-F238E27FC236}">
                  <a16:creationId xmlns:a16="http://schemas.microsoft.com/office/drawing/2014/main" id="{0A4FF94A-9930-1FD1-9897-E2FE2F232C60}"/>
                </a:ext>
              </a:extLst>
            </p:cNvPr>
            <p:cNvSpPr txBox="1"/>
            <p:nvPr/>
          </p:nvSpPr>
          <p:spPr bwMode="gray">
            <a:xfrm>
              <a:off x="6014148" y="2121899"/>
              <a:ext cx="3443888" cy="246221"/>
            </a:xfrm>
            <a:prstGeom prst="rect">
              <a:avLst/>
            </a:prstGeom>
            <a:noFill/>
          </p:spPr>
          <p:txBody>
            <a:bodyPr vert="horz" wrap="square" lIns="0" tIns="0" rIns="0" bIns="0" rtlCol="0">
              <a:spAutoFit/>
            </a:bodyPr>
            <a:lstStyle/>
            <a:p>
              <a:pPr>
                <a:spcBef>
                  <a:spcPts val="600"/>
                </a:spcBef>
              </a:pPr>
              <a:r>
                <a:rPr lang="en-US" sz="1600" i="1">
                  <a:solidFill>
                    <a:schemeClr val="accent6"/>
                  </a:solidFill>
                </a:rPr>
                <a:t>Population Health Analytics Director</a:t>
              </a:r>
            </a:p>
          </p:txBody>
        </p:sp>
        <p:grpSp>
          <p:nvGrpSpPr>
            <p:cNvPr id="9" name="Group 8">
              <a:extLst>
                <a:ext uri="{FF2B5EF4-FFF2-40B4-BE49-F238E27FC236}">
                  <a16:creationId xmlns:a16="http://schemas.microsoft.com/office/drawing/2014/main" id="{ADA4C5B3-BA26-3475-60D1-03BEAEA6669A}"/>
                </a:ext>
              </a:extLst>
            </p:cNvPr>
            <p:cNvGrpSpPr/>
            <p:nvPr/>
          </p:nvGrpSpPr>
          <p:grpSpPr>
            <a:xfrm>
              <a:off x="6096000" y="2517596"/>
              <a:ext cx="3701253" cy="527912"/>
              <a:chOff x="5771125" y="3838946"/>
              <a:chExt cx="3701253" cy="527912"/>
            </a:xfrm>
          </p:grpSpPr>
          <p:pic>
            <p:nvPicPr>
              <p:cNvPr id="15" name="Picture 14">
                <a:extLst>
                  <a:ext uri="{FF2B5EF4-FFF2-40B4-BE49-F238E27FC236}">
                    <a16:creationId xmlns:a16="http://schemas.microsoft.com/office/drawing/2014/main" id="{56AD1DDB-4ECB-7252-E1F5-620D246C1B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5771125" y="3838946"/>
                <a:ext cx="527912" cy="527912"/>
              </a:xfrm>
              <a:prstGeom prst="rect">
                <a:avLst/>
              </a:prstGeom>
            </p:spPr>
          </p:pic>
          <p:sp>
            <p:nvSpPr>
              <p:cNvPr id="16" name="Text Placeholder 17">
                <a:extLst>
                  <a:ext uri="{FF2B5EF4-FFF2-40B4-BE49-F238E27FC236}">
                    <a16:creationId xmlns:a16="http://schemas.microsoft.com/office/drawing/2014/main" id="{5F3DBB55-B8F9-BD0A-AFA2-66882DA2A6B0}"/>
                  </a:ext>
                </a:extLst>
              </p:cNvPr>
              <p:cNvSpPr txBox="1">
                <a:spLocks/>
              </p:cNvSpPr>
              <p:nvPr/>
            </p:nvSpPr>
            <p:spPr bwMode="gray">
              <a:xfrm>
                <a:off x="6449291" y="4026027"/>
                <a:ext cx="3023087" cy="246221"/>
              </a:xfrm>
              <a:prstGeom prst="rect">
                <a:avLst/>
              </a:prstGeom>
            </p:spPr>
            <p:txBody>
              <a:bodyPr wrap="square" lIns="0" tIns="0" rIns="0" bIns="0" anchor="t">
                <a:spAutoFit/>
              </a:bodyPr>
              <a:lstStyle>
                <a:lvl1pPr marL="114300" indent="-114300" algn="l" defTabSz="640080" rtl="0" eaLnBrk="1" latinLnBrk="0" hangingPunct="1">
                  <a:lnSpc>
                    <a:spcPct val="100000"/>
                  </a:lnSpc>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indent="0">
                  <a:spcBef>
                    <a:spcPts val="0"/>
                  </a:spcBef>
                  <a:spcAft>
                    <a:spcPts val="0"/>
                  </a:spcAft>
                  <a:buNone/>
                </a:pPr>
                <a:r>
                  <a:rPr lang="en-US" sz="1600" b="1">
                    <a:solidFill>
                      <a:schemeClr val="accent6"/>
                    </a:solidFill>
                    <a:hlinkClick r:id="rId4"/>
                  </a:rPr>
                  <a:t>marcus.green@optum.com</a:t>
                </a:r>
                <a:r>
                  <a:rPr lang="en-US" sz="1600" b="1">
                    <a:solidFill>
                      <a:schemeClr val="accent6"/>
                    </a:solidFill>
                  </a:rPr>
                  <a:t> </a:t>
                </a:r>
              </a:p>
            </p:txBody>
          </p:sp>
        </p:grpSp>
        <p:cxnSp>
          <p:nvCxnSpPr>
            <p:cNvPr id="10" name="Straight Connector 9">
              <a:extLst>
                <a:ext uri="{FF2B5EF4-FFF2-40B4-BE49-F238E27FC236}">
                  <a16:creationId xmlns:a16="http://schemas.microsoft.com/office/drawing/2014/main" id="{00CEA6D4-7DC2-E406-04D7-3EECAC4E77FF}"/>
                </a:ext>
              </a:extLst>
            </p:cNvPr>
            <p:cNvCxnSpPr/>
            <p:nvPr/>
          </p:nvCxnSpPr>
          <p:spPr bwMode="gray">
            <a:xfrm>
              <a:off x="6072033" y="3392478"/>
              <a:ext cx="288938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9545C7A-B74D-698B-4C11-6877AEBBC2FE}"/>
                </a:ext>
              </a:extLst>
            </p:cNvPr>
            <p:cNvSpPr txBox="1"/>
            <p:nvPr/>
          </p:nvSpPr>
          <p:spPr bwMode="gray">
            <a:xfrm>
              <a:off x="5938327" y="3569110"/>
              <a:ext cx="3023086" cy="276999"/>
            </a:xfrm>
            <a:prstGeom prst="rect">
              <a:avLst/>
            </a:prstGeom>
            <a:noFill/>
          </p:spPr>
          <p:txBody>
            <a:bodyPr vert="horz" wrap="square" lIns="0" tIns="0" rIns="0" bIns="0" rtlCol="0">
              <a:spAutoFit/>
            </a:bodyPr>
            <a:lstStyle/>
            <a:p>
              <a:pPr>
                <a:spcBef>
                  <a:spcPts val="600"/>
                </a:spcBef>
              </a:pPr>
              <a:r>
                <a:rPr lang="en-US" b="1">
                  <a:solidFill>
                    <a:srgbClr val="1F3864"/>
                  </a:solidFill>
                  <a:effectLst/>
                  <a:latin typeface="Arial" panose="020B0604020202020204" pitchFamily="34" charset="0"/>
                  <a:ea typeface="DengXian" panose="02010600030101010101" pitchFamily="2" charset="-122"/>
                </a:rPr>
                <a:t>Joe Green</a:t>
              </a:r>
              <a:endParaRPr lang="en-US" b="1">
                <a:solidFill>
                  <a:schemeClr val="accent6"/>
                </a:solidFill>
              </a:endParaRPr>
            </a:p>
          </p:txBody>
        </p:sp>
        <p:grpSp>
          <p:nvGrpSpPr>
            <p:cNvPr id="12" name="Group 11">
              <a:extLst>
                <a:ext uri="{FF2B5EF4-FFF2-40B4-BE49-F238E27FC236}">
                  <a16:creationId xmlns:a16="http://schemas.microsoft.com/office/drawing/2014/main" id="{29AC9EF5-6E70-BD8D-2603-55AD0C53BAFD}"/>
                </a:ext>
              </a:extLst>
            </p:cNvPr>
            <p:cNvGrpSpPr/>
            <p:nvPr/>
          </p:nvGrpSpPr>
          <p:grpSpPr>
            <a:xfrm>
              <a:off x="6099873" y="4398390"/>
              <a:ext cx="3701253" cy="527912"/>
              <a:chOff x="5771125" y="3838946"/>
              <a:chExt cx="3701253" cy="527912"/>
            </a:xfrm>
          </p:grpSpPr>
          <p:pic>
            <p:nvPicPr>
              <p:cNvPr id="13" name="Picture 12">
                <a:extLst>
                  <a:ext uri="{FF2B5EF4-FFF2-40B4-BE49-F238E27FC236}">
                    <a16:creationId xmlns:a16="http://schemas.microsoft.com/office/drawing/2014/main" id="{21AC5505-3003-741B-F084-BA86DC1106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5771125" y="3838946"/>
                <a:ext cx="527912" cy="527912"/>
              </a:xfrm>
              <a:prstGeom prst="rect">
                <a:avLst/>
              </a:prstGeom>
            </p:spPr>
          </p:pic>
          <p:sp>
            <p:nvSpPr>
              <p:cNvPr id="14" name="Text Placeholder 17">
                <a:extLst>
                  <a:ext uri="{FF2B5EF4-FFF2-40B4-BE49-F238E27FC236}">
                    <a16:creationId xmlns:a16="http://schemas.microsoft.com/office/drawing/2014/main" id="{7D9E299A-3AAA-97DA-D5CE-2462A9F06923}"/>
                  </a:ext>
                </a:extLst>
              </p:cNvPr>
              <p:cNvSpPr txBox="1">
                <a:spLocks/>
              </p:cNvSpPr>
              <p:nvPr/>
            </p:nvSpPr>
            <p:spPr bwMode="gray">
              <a:xfrm>
                <a:off x="6449291" y="4026027"/>
                <a:ext cx="3023087" cy="246221"/>
              </a:xfrm>
              <a:prstGeom prst="rect">
                <a:avLst/>
              </a:prstGeom>
            </p:spPr>
            <p:txBody>
              <a:bodyPr wrap="square" lIns="0" tIns="0" rIns="0" bIns="0" anchor="t">
                <a:spAutoFit/>
              </a:bodyPr>
              <a:lstStyle>
                <a:lvl1pPr marL="114300" indent="-114300" algn="l" defTabSz="640080" rtl="0" eaLnBrk="1" latinLnBrk="0" hangingPunct="1">
                  <a:lnSpc>
                    <a:spcPct val="100000"/>
                  </a:lnSpc>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indent="0" fontAlgn="base">
                  <a:spcBef>
                    <a:spcPts val="0"/>
                  </a:spcBef>
                  <a:spcAft>
                    <a:spcPts val="0"/>
                  </a:spcAft>
                  <a:buNone/>
                </a:pPr>
                <a:r>
                  <a:rPr lang="en-US" sz="1600" b="1">
                    <a:solidFill>
                      <a:schemeClr val="accent6"/>
                    </a:solidFill>
                    <a:hlinkClick r:id="rId5"/>
                  </a:rPr>
                  <a:t>joe.green@optum.com</a:t>
                </a:r>
                <a:r>
                  <a:rPr lang="en-US" sz="1600" b="1">
                    <a:solidFill>
                      <a:schemeClr val="accent6"/>
                    </a:solidFill>
                  </a:rPr>
                  <a:t> </a:t>
                </a:r>
              </a:p>
            </p:txBody>
          </p:sp>
        </p:grpSp>
      </p:grpSp>
      <p:pic>
        <p:nvPicPr>
          <p:cNvPr id="18" name="Picture 17">
            <a:extLst>
              <a:ext uri="{FF2B5EF4-FFF2-40B4-BE49-F238E27FC236}">
                <a16:creationId xmlns:a16="http://schemas.microsoft.com/office/drawing/2014/main" id="{50173142-EACE-2A9A-07D4-0C11543E1D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5844876" y="4289433"/>
            <a:ext cx="433302" cy="433302"/>
          </a:xfrm>
          <a:prstGeom prst="rect">
            <a:avLst/>
          </a:prstGeom>
        </p:spPr>
      </p:pic>
      <p:sp>
        <p:nvSpPr>
          <p:cNvPr id="20" name="TextBox 19">
            <a:extLst>
              <a:ext uri="{FF2B5EF4-FFF2-40B4-BE49-F238E27FC236}">
                <a16:creationId xmlns:a16="http://schemas.microsoft.com/office/drawing/2014/main" id="{4469A9A6-278C-02B0-84FB-C1D338953274}"/>
              </a:ext>
            </a:extLst>
          </p:cNvPr>
          <p:cNvSpPr txBox="1"/>
          <p:nvPr/>
        </p:nvSpPr>
        <p:spPr bwMode="gray">
          <a:xfrm>
            <a:off x="399782" y="4244474"/>
            <a:ext cx="5511491" cy="307777"/>
          </a:xfrm>
          <a:prstGeom prst="rect">
            <a:avLst/>
          </a:prstGeom>
          <a:noFill/>
        </p:spPr>
        <p:txBody>
          <a:bodyPr wrap="square">
            <a:spAutoFit/>
          </a:bodyPr>
          <a:lstStyle/>
          <a:p>
            <a:r>
              <a:rPr lang="en-US" sz="1400" b="1" dirty="0"/>
              <a:t>You can access the Evaluation Toolkit for SWL using </a:t>
            </a:r>
            <a:r>
              <a:rPr lang="en-US" sz="1400" b="1" dirty="0">
                <a:hlinkClick r:id="rId7"/>
              </a:rPr>
              <a:t>this form</a:t>
            </a:r>
            <a:r>
              <a:rPr lang="en-US" sz="1400" b="1" dirty="0"/>
              <a:t>.</a:t>
            </a:r>
          </a:p>
        </p:txBody>
      </p:sp>
      <p:sp>
        <p:nvSpPr>
          <p:cNvPr id="5" name="TextBox 4">
            <a:extLst>
              <a:ext uri="{FF2B5EF4-FFF2-40B4-BE49-F238E27FC236}">
                <a16:creationId xmlns:a16="http://schemas.microsoft.com/office/drawing/2014/main" id="{C016F430-18B2-79BC-57A8-DAB5F7BF89B4}"/>
              </a:ext>
            </a:extLst>
          </p:cNvPr>
          <p:cNvSpPr txBox="1"/>
          <p:nvPr/>
        </p:nvSpPr>
        <p:spPr bwMode="gray">
          <a:xfrm>
            <a:off x="7038110" y="4065849"/>
            <a:ext cx="3443888" cy="246221"/>
          </a:xfrm>
          <a:prstGeom prst="rect">
            <a:avLst/>
          </a:prstGeom>
          <a:noFill/>
        </p:spPr>
        <p:txBody>
          <a:bodyPr vert="horz" wrap="square" lIns="0" tIns="0" rIns="0" bIns="0" rtlCol="0">
            <a:spAutoFit/>
          </a:bodyPr>
          <a:lstStyle/>
          <a:p>
            <a:pPr>
              <a:spcBef>
                <a:spcPts val="600"/>
              </a:spcBef>
            </a:pPr>
            <a:r>
              <a:rPr lang="en-US" sz="1600" i="1">
                <a:solidFill>
                  <a:schemeClr val="accent6"/>
                </a:solidFill>
              </a:rPr>
              <a:t>Population Health Analyst</a:t>
            </a:r>
          </a:p>
        </p:txBody>
      </p:sp>
    </p:spTree>
    <p:extLst>
      <p:ext uri="{BB962C8B-B14F-4D97-AF65-F5344CB8AC3E}">
        <p14:creationId xmlns:p14="http://schemas.microsoft.com/office/powerpoint/2010/main" val="146764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77C9B6-E415-4194-AE16-8C4F7DAF9744}"/>
              </a:ext>
            </a:extLst>
          </p:cNvPr>
          <p:cNvSpPr>
            <a:spLocks noGrp="1"/>
          </p:cNvSpPr>
          <p:nvPr>
            <p:ph type="title"/>
          </p:nvPr>
        </p:nvSpPr>
        <p:spPr/>
        <p:txBody>
          <a:bodyPr/>
          <a:lstStyle/>
          <a:p>
            <a:r>
              <a:rPr lang="en-US"/>
              <a:t>Evaluation: How have we met the objectives of today’s session?</a:t>
            </a:r>
          </a:p>
        </p:txBody>
      </p:sp>
      <p:sp>
        <p:nvSpPr>
          <p:cNvPr id="5" name="Text Placeholder 4">
            <a:extLst>
              <a:ext uri="{FF2B5EF4-FFF2-40B4-BE49-F238E27FC236}">
                <a16:creationId xmlns:a16="http://schemas.microsoft.com/office/drawing/2014/main" id="{9C033F2B-7FE8-4FF6-8B60-8AC7303AE0FF}"/>
              </a:ext>
            </a:extLst>
          </p:cNvPr>
          <p:cNvSpPr>
            <a:spLocks noGrp="1"/>
          </p:cNvSpPr>
          <p:nvPr>
            <p:ph type="body" sz="quarter" idx="11"/>
          </p:nvPr>
        </p:nvSpPr>
        <p:spPr>
          <a:xfrm>
            <a:off x="5486915" y="1877674"/>
            <a:ext cx="5024411" cy="2724930"/>
          </a:xfrm>
          <a:solidFill>
            <a:schemeClr val="bg1">
              <a:lumMod val="95000"/>
            </a:schemeClr>
          </a:solidFill>
        </p:spPr>
        <p:txBody>
          <a:bodyPr>
            <a:normAutofit fontScale="92500" lnSpcReduction="20000"/>
          </a:bodyPr>
          <a:lstStyle/>
          <a:p>
            <a:r>
              <a:rPr lang="en-GB"/>
              <a:t>Your views and feedback are important to us.</a:t>
            </a:r>
          </a:p>
          <a:p>
            <a:r>
              <a:rPr lang="en-GB"/>
              <a:t>Please provide feedback via </a:t>
            </a:r>
            <a:r>
              <a:rPr lang="en-GB" err="1"/>
              <a:t>Menti</a:t>
            </a:r>
            <a:r>
              <a:rPr lang="en-GB"/>
              <a:t> regarding your experience in this session:</a:t>
            </a:r>
          </a:p>
          <a:p>
            <a:pPr marL="285750" indent="-285750">
              <a:buFont typeface="Arial" panose="020B0604020202020204" pitchFamily="34" charset="0"/>
              <a:buChar char="•"/>
            </a:pPr>
            <a:r>
              <a:rPr lang="en-US" b="0"/>
              <a:t>Scoring the session experience and outcomes (quantitative)</a:t>
            </a:r>
          </a:p>
          <a:p>
            <a:pPr marL="285750" indent="-285750">
              <a:buFont typeface="Arial" panose="020B0604020202020204" pitchFamily="34" charset="0"/>
              <a:buChar char="•"/>
            </a:pPr>
            <a:r>
              <a:rPr lang="en-US" b="0"/>
              <a:t>Feedback on what was good, and what would make this even better (qualitative)</a:t>
            </a:r>
          </a:p>
          <a:p>
            <a:r>
              <a:rPr lang="en-GB" b="0"/>
              <a:t>Should you wish to discuss any part of your feedback, please contact: </a:t>
            </a:r>
          </a:p>
          <a:p>
            <a:r>
              <a:rPr lang="en-GB" b="0">
                <a:hlinkClick r:id="rId2"/>
              </a:rPr>
              <a:t>laylabahramijovein@optum.com</a:t>
            </a:r>
            <a:r>
              <a:rPr lang="en-GB" b="0"/>
              <a:t> </a:t>
            </a:r>
          </a:p>
        </p:txBody>
      </p:sp>
      <p:sp>
        <p:nvSpPr>
          <p:cNvPr id="8" name="Rectangle 7">
            <a:extLst>
              <a:ext uri="{FF2B5EF4-FFF2-40B4-BE49-F238E27FC236}">
                <a16:creationId xmlns:a16="http://schemas.microsoft.com/office/drawing/2014/main" id="{A66A1332-0723-433B-A618-1231173F9273}"/>
              </a:ext>
            </a:extLst>
          </p:cNvPr>
          <p:cNvSpPr/>
          <p:nvPr/>
        </p:nvSpPr>
        <p:spPr>
          <a:xfrm>
            <a:off x="8305800" y="914400"/>
            <a:ext cx="2319252" cy="838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EECEE92-4A61-4070-9F1C-102F54A4FF1A}"/>
              </a:ext>
            </a:extLst>
          </p:cNvPr>
          <p:cNvGrpSpPr/>
          <p:nvPr/>
        </p:nvGrpSpPr>
        <p:grpSpPr>
          <a:xfrm>
            <a:off x="1673947" y="1883379"/>
            <a:ext cx="3520440" cy="2594047"/>
            <a:chOff x="1791393" y="3510843"/>
            <a:chExt cx="3520440" cy="2594047"/>
          </a:xfrm>
        </p:grpSpPr>
        <p:sp>
          <p:nvSpPr>
            <p:cNvPr id="12" name="Rectangle 11">
              <a:extLst>
                <a:ext uri="{FF2B5EF4-FFF2-40B4-BE49-F238E27FC236}">
                  <a16:creationId xmlns:a16="http://schemas.microsoft.com/office/drawing/2014/main" id="{AD99B8E7-F7C9-46EB-8B7B-7FF236ABA5CB}"/>
                </a:ext>
              </a:extLst>
            </p:cNvPr>
            <p:cNvSpPr/>
            <p:nvPr/>
          </p:nvSpPr>
          <p:spPr>
            <a:xfrm>
              <a:off x="1791393" y="3510843"/>
              <a:ext cx="3520440" cy="619872"/>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FFFFFF"/>
                  </a:solidFill>
                  <a:effectLst/>
                  <a:uLnTx/>
                  <a:uFillTx/>
                  <a:latin typeface="Arial"/>
                  <a:ea typeface="+mn-ea"/>
                  <a:cs typeface="+mn-cs"/>
                </a:rPr>
                <a:t>Log in to: </a:t>
              </a:r>
              <a:r>
                <a:rPr kumimoji="0" lang="en-US" sz="1900" b="1" i="0" u="none" strike="noStrike" kern="1200" cap="none" spc="0" normalizeH="0" baseline="0" noProof="0">
                  <a:ln>
                    <a:noFill/>
                  </a:ln>
                  <a:solidFill>
                    <a:srgbClr val="FFFFFF"/>
                  </a:solidFill>
                  <a:effectLst/>
                  <a:uLnTx/>
                  <a:uFillTx/>
                  <a:latin typeface="Arial"/>
                  <a:ea typeface="+mn-ea"/>
                  <a:cs typeface="+mn-cs"/>
                </a:rPr>
                <a:t>Menti.com</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FFFFFF"/>
                  </a:solidFill>
                  <a:effectLst/>
                  <a:uLnTx/>
                  <a:uFillTx/>
                  <a:latin typeface="Arial"/>
                  <a:ea typeface="+mn-ea"/>
                  <a:cs typeface="+mn-cs"/>
                </a:rPr>
                <a:t> Code:</a:t>
              </a:r>
              <a:endParaRPr kumimoji="0" lang="en-US" sz="1900" b="1" i="0" u="none" strike="noStrike" kern="1200" cap="none" spc="0" normalizeH="0" baseline="0" noProof="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311A1C3A-2EDB-4AE1-AECB-283D4B72CD81}"/>
                </a:ext>
              </a:extLst>
            </p:cNvPr>
            <p:cNvGrpSpPr/>
            <p:nvPr/>
          </p:nvGrpSpPr>
          <p:grpSpPr>
            <a:xfrm>
              <a:off x="2929478" y="4304215"/>
              <a:ext cx="1521143" cy="1800675"/>
              <a:chOff x="1341193" y="2834219"/>
              <a:chExt cx="2162862" cy="2560320"/>
            </a:xfrm>
          </p:grpSpPr>
          <p:sp>
            <p:nvSpPr>
              <p:cNvPr id="13" name="Freeform 65">
                <a:extLst>
                  <a:ext uri="{FF2B5EF4-FFF2-40B4-BE49-F238E27FC236}">
                    <a16:creationId xmlns:a16="http://schemas.microsoft.com/office/drawing/2014/main" id="{9543BCE1-B093-4A27-9431-330DEE38CC42}"/>
                  </a:ext>
                </a:extLst>
              </p:cNvPr>
              <p:cNvSpPr>
                <a:spLocks noEditPoints="1"/>
              </p:cNvSpPr>
              <p:nvPr/>
            </p:nvSpPr>
            <p:spPr bwMode="gray">
              <a:xfrm>
                <a:off x="1849558" y="4843038"/>
                <a:ext cx="415935" cy="415936"/>
              </a:xfrm>
              <a:custGeom>
                <a:avLst/>
                <a:gdLst>
                  <a:gd name="T0" fmla="*/ 93 w 187"/>
                  <a:gd name="T1" fmla="*/ 187 h 187"/>
                  <a:gd name="T2" fmla="*/ 0 w 187"/>
                  <a:gd name="T3" fmla="*/ 93 h 187"/>
                  <a:gd name="T4" fmla="*/ 93 w 187"/>
                  <a:gd name="T5" fmla="*/ 0 h 187"/>
                  <a:gd name="T6" fmla="*/ 187 w 187"/>
                  <a:gd name="T7" fmla="*/ 93 h 187"/>
                  <a:gd name="T8" fmla="*/ 93 w 187"/>
                  <a:gd name="T9" fmla="*/ 187 h 187"/>
                  <a:gd name="T10" fmla="*/ 93 w 187"/>
                  <a:gd name="T11" fmla="*/ 36 h 187"/>
                  <a:gd name="T12" fmla="*/ 36 w 187"/>
                  <a:gd name="T13" fmla="*/ 93 h 187"/>
                  <a:gd name="T14" fmla="*/ 93 w 187"/>
                  <a:gd name="T15" fmla="*/ 151 h 187"/>
                  <a:gd name="T16" fmla="*/ 151 w 187"/>
                  <a:gd name="T17" fmla="*/ 93 h 187"/>
                  <a:gd name="T18" fmla="*/ 93 w 187"/>
                  <a:gd name="T19" fmla="*/ 3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7">
                    <a:moveTo>
                      <a:pt x="93" y="187"/>
                    </a:moveTo>
                    <a:cubicBezTo>
                      <a:pt x="41" y="187"/>
                      <a:pt x="0" y="145"/>
                      <a:pt x="0" y="93"/>
                    </a:cubicBezTo>
                    <a:cubicBezTo>
                      <a:pt x="0" y="41"/>
                      <a:pt x="41" y="0"/>
                      <a:pt x="93" y="0"/>
                    </a:cubicBezTo>
                    <a:cubicBezTo>
                      <a:pt x="145" y="0"/>
                      <a:pt x="187" y="41"/>
                      <a:pt x="187" y="93"/>
                    </a:cubicBezTo>
                    <a:cubicBezTo>
                      <a:pt x="187" y="145"/>
                      <a:pt x="145" y="187"/>
                      <a:pt x="93" y="187"/>
                    </a:cubicBezTo>
                    <a:close/>
                    <a:moveTo>
                      <a:pt x="93" y="36"/>
                    </a:moveTo>
                    <a:cubicBezTo>
                      <a:pt x="61" y="36"/>
                      <a:pt x="36" y="61"/>
                      <a:pt x="36" y="93"/>
                    </a:cubicBezTo>
                    <a:cubicBezTo>
                      <a:pt x="36" y="126"/>
                      <a:pt x="61" y="151"/>
                      <a:pt x="93" y="151"/>
                    </a:cubicBezTo>
                    <a:cubicBezTo>
                      <a:pt x="126" y="151"/>
                      <a:pt x="151" y="126"/>
                      <a:pt x="151" y="93"/>
                    </a:cubicBezTo>
                    <a:cubicBezTo>
                      <a:pt x="151" y="63"/>
                      <a:pt x="126" y="36"/>
                      <a:pt x="93" y="3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66">
                <a:extLst>
                  <a:ext uri="{FF2B5EF4-FFF2-40B4-BE49-F238E27FC236}">
                    <a16:creationId xmlns:a16="http://schemas.microsoft.com/office/drawing/2014/main" id="{FF03CE6F-0849-4B63-B1FA-276509D3EA04}"/>
                  </a:ext>
                </a:extLst>
              </p:cNvPr>
              <p:cNvSpPr>
                <a:spLocks/>
              </p:cNvSpPr>
              <p:nvPr/>
            </p:nvSpPr>
            <p:spPr bwMode="gray">
              <a:xfrm>
                <a:off x="1341193" y="2834219"/>
                <a:ext cx="1435746" cy="2560320"/>
              </a:xfrm>
              <a:custGeom>
                <a:avLst/>
                <a:gdLst>
                  <a:gd name="T0" fmla="*/ 646 w 646"/>
                  <a:gd name="T1" fmla="*/ 610 h 1152"/>
                  <a:gd name="T2" fmla="*/ 646 w 646"/>
                  <a:gd name="T3" fmla="*/ 1060 h 1152"/>
                  <a:gd name="T4" fmla="*/ 554 w 646"/>
                  <a:gd name="T5" fmla="*/ 1152 h 1152"/>
                  <a:gd name="T6" fmla="*/ 92 w 646"/>
                  <a:gd name="T7" fmla="*/ 1152 h 1152"/>
                  <a:gd name="T8" fmla="*/ 0 w 646"/>
                  <a:gd name="T9" fmla="*/ 1060 h 1152"/>
                  <a:gd name="T10" fmla="*/ 0 w 646"/>
                  <a:gd name="T11" fmla="*/ 92 h 1152"/>
                  <a:gd name="T12" fmla="*/ 92 w 646"/>
                  <a:gd name="T13" fmla="*/ 0 h 1152"/>
                  <a:gd name="T14" fmla="*/ 553 w 646"/>
                  <a:gd name="T15" fmla="*/ 0 h 1152"/>
                  <a:gd name="T16" fmla="*/ 644 w 646"/>
                  <a:gd name="T17" fmla="*/ 92 h 1152"/>
                  <a:gd name="T18" fmla="*/ 644 w 646"/>
                  <a:gd name="T19" fmla="*/ 151 h 1152"/>
                  <a:gd name="T20" fmla="*/ 608 w 646"/>
                  <a:gd name="T21" fmla="*/ 149 h 1152"/>
                  <a:gd name="T22" fmla="*/ 608 w 646"/>
                  <a:gd name="T23" fmla="*/ 92 h 1152"/>
                  <a:gd name="T24" fmla="*/ 553 w 646"/>
                  <a:gd name="T25" fmla="*/ 36 h 1152"/>
                  <a:gd name="T26" fmla="*/ 92 w 646"/>
                  <a:gd name="T27" fmla="*/ 36 h 1152"/>
                  <a:gd name="T28" fmla="*/ 36 w 646"/>
                  <a:gd name="T29" fmla="*/ 92 h 1152"/>
                  <a:gd name="T30" fmla="*/ 36 w 646"/>
                  <a:gd name="T31" fmla="*/ 1060 h 1152"/>
                  <a:gd name="T32" fmla="*/ 92 w 646"/>
                  <a:gd name="T33" fmla="*/ 1116 h 1152"/>
                  <a:gd name="T34" fmla="*/ 553 w 646"/>
                  <a:gd name="T35" fmla="*/ 1116 h 1152"/>
                  <a:gd name="T36" fmla="*/ 608 w 646"/>
                  <a:gd name="T37" fmla="*/ 1060 h 1152"/>
                  <a:gd name="T38" fmla="*/ 608 w 646"/>
                  <a:gd name="T39" fmla="*/ 612 h 1152"/>
                  <a:gd name="T40" fmla="*/ 646 w 646"/>
                  <a:gd name="T41" fmla="*/ 61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6" h="1152">
                    <a:moveTo>
                      <a:pt x="646" y="610"/>
                    </a:moveTo>
                    <a:cubicBezTo>
                      <a:pt x="646" y="1060"/>
                      <a:pt x="646" y="1060"/>
                      <a:pt x="646" y="1060"/>
                    </a:cubicBezTo>
                    <a:cubicBezTo>
                      <a:pt x="646" y="1111"/>
                      <a:pt x="605" y="1152"/>
                      <a:pt x="554" y="1152"/>
                    </a:cubicBezTo>
                    <a:cubicBezTo>
                      <a:pt x="92" y="1152"/>
                      <a:pt x="92" y="1152"/>
                      <a:pt x="92" y="1152"/>
                    </a:cubicBezTo>
                    <a:cubicBezTo>
                      <a:pt x="41" y="1152"/>
                      <a:pt x="0" y="1111"/>
                      <a:pt x="0" y="1060"/>
                    </a:cubicBezTo>
                    <a:cubicBezTo>
                      <a:pt x="0" y="92"/>
                      <a:pt x="0" y="92"/>
                      <a:pt x="0" y="92"/>
                    </a:cubicBezTo>
                    <a:cubicBezTo>
                      <a:pt x="0" y="41"/>
                      <a:pt x="41" y="0"/>
                      <a:pt x="92" y="0"/>
                    </a:cubicBezTo>
                    <a:cubicBezTo>
                      <a:pt x="553" y="0"/>
                      <a:pt x="553" y="0"/>
                      <a:pt x="553" y="0"/>
                    </a:cubicBezTo>
                    <a:cubicBezTo>
                      <a:pt x="603" y="0"/>
                      <a:pt x="644" y="41"/>
                      <a:pt x="644" y="92"/>
                    </a:cubicBezTo>
                    <a:cubicBezTo>
                      <a:pt x="644" y="151"/>
                      <a:pt x="644" y="151"/>
                      <a:pt x="644" y="151"/>
                    </a:cubicBezTo>
                    <a:cubicBezTo>
                      <a:pt x="608" y="149"/>
                      <a:pt x="608" y="149"/>
                      <a:pt x="608" y="149"/>
                    </a:cubicBezTo>
                    <a:cubicBezTo>
                      <a:pt x="608" y="92"/>
                      <a:pt x="608" y="92"/>
                      <a:pt x="608" y="92"/>
                    </a:cubicBezTo>
                    <a:cubicBezTo>
                      <a:pt x="608" y="61"/>
                      <a:pt x="583" y="36"/>
                      <a:pt x="553" y="36"/>
                    </a:cubicBezTo>
                    <a:cubicBezTo>
                      <a:pt x="92" y="36"/>
                      <a:pt x="92" y="36"/>
                      <a:pt x="92" y="36"/>
                    </a:cubicBezTo>
                    <a:cubicBezTo>
                      <a:pt x="61" y="36"/>
                      <a:pt x="36" y="61"/>
                      <a:pt x="36" y="92"/>
                    </a:cubicBezTo>
                    <a:cubicBezTo>
                      <a:pt x="36" y="1060"/>
                      <a:pt x="36" y="1060"/>
                      <a:pt x="36" y="1060"/>
                    </a:cubicBezTo>
                    <a:cubicBezTo>
                      <a:pt x="36" y="1091"/>
                      <a:pt x="61" y="1116"/>
                      <a:pt x="92" y="1116"/>
                    </a:cubicBezTo>
                    <a:cubicBezTo>
                      <a:pt x="553" y="1116"/>
                      <a:pt x="553" y="1116"/>
                      <a:pt x="553" y="1116"/>
                    </a:cubicBezTo>
                    <a:cubicBezTo>
                      <a:pt x="583" y="1116"/>
                      <a:pt x="608" y="1091"/>
                      <a:pt x="608" y="1060"/>
                    </a:cubicBezTo>
                    <a:cubicBezTo>
                      <a:pt x="608" y="612"/>
                      <a:pt x="608" y="612"/>
                      <a:pt x="608" y="612"/>
                    </a:cubicBezTo>
                    <a:lnTo>
                      <a:pt x="646" y="6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67">
                <a:extLst>
                  <a:ext uri="{FF2B5EF4-FFF2-40B4-BE49-F238E27FC236}">
                    <a16:creationId xmlns:a16="http://schemas.microsoft.com/office/drawing/2014/main" id="{5D8EC7D4-7BA2-45C7-8B83-96AE2D494833}"/>
                  </a:ext>
                </a:extLst>
              </p:cNvPr>
              <p:cNvSpPr>
                <a:spLocks noChangeArrowheads="1"/>
              </p:cNvSpPr>
              <p:nvPr/>
            </p:nvSpPr>
            <p:spPr bwMode="gray">
              <a:xfrm>
                <a:off x="1381246" y="3133077"/>
                <a:ext cx="1334073"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Rectangle 68">
                <a:extLst>
                  <a:ext uri="{FF2B5EF4-FFF2-40B4-BE49-F238E27FC236}">
                    <a16:creationId xmlns:a16="http://schemas.microsoft.com/office/drawing/2014/main" id="{46CECF72-20BE-4FAF-B7D6-E66C09F268AF}"/>
                  </a:ext>
                </a:extLst>
              </p:cNvPr>
              <p:cNvSpPr>
                <a:spLocks noChangeArrowheads="1"/>
              </p:cNvSpPr>
              <p:nvPr/>
            </p:nvSpPr>
            <p:spPr bwMode="gray">
              <a:xfrm>
                <a:off x="1405894" y="4704393"/>
                <a:ext cx="1330992"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69">
                <a:extLst>
                  <a:ext uri="{FF2B5EF4-FFF2-40B4-BE49-F238E27FC236}">
                    <a16:creationId xmlns:a16="http://schemas.microsoft.com/office/drawing/2014/main" id="{39DB7FFB-A802-4831-886E-976F1FAF1049}"/>
                  </a:ext>
                </a:extLst>
              </p:cNvPr>
              <p:cNvSpPr>
                <a:spLocks noEditPoints="1"/>
              </p:cNvSpPr>
              <p:nvPr/>
            </p:nvSpPr>
            <p:spPr bwMode="gray">
              <a:xfrm>
                <a:off x="2025175" y="3139239"/>
                <a:ext cx="1478880" cy="1398779"/>
              </a:xfrm>
              <a:custGeom>
                <a:avLst/>
                <a:gdLst>
                  <a:gd name="T0" fmla="*/ 135 w 666"/>
                  <a:gd name="T1" fmla="*/ 630 h 630"/>
                  <a:gd name="T2" fmla="*/ 135 w 666"/>
                  <a:gd name="T3" fmla="*/ 489 h 630"/>
                  <a:gd name="T4" fmla="*/ 93 w 666"/>
                  <a:gd name="T5" fmla="*/ 491 h 630"/>
                  <a:gd name="T6" fmla="*/ 0 w 666"/>
                  <a:gd name="T7" fmla="*/ 398 h 630"/>
                  <a:gd name="T8" fmla="*/ 0 w 666"/>
                  <a:gd name="T9" fmla="*/ 93 h 630"/>
                  <a:gd name="T10" fmla="*/ 93 w 666"/>
                  <a:gd name="T11" fmla="*/ 0 h 630"/>
                  <a:gd name="T12" fmla="*/ 572 w 666"/>
                  <a:gd name="T13" fmla="*/ 0 h 630"/>
                  <a:gd name="T14" fmla="*/ 666 w 666"/>
                  <a:gd name="T15" fmla="*/ 93 h 630"/>
                  <a:gd name="T16" fmla="*/ 666 w 666"/>
                  <a:gd name="T17" fmla="*/ 398 h 630"/>
                  <a:gd name="T18" fmla="*/ 572 w 666"/>
                  <a:gd name="T19" fmla="*/ 491 h 630"/>
                  <a:gd name="T20" fmla="*/ 297 w 666"/>
                  <a:gd name="T21" fmla="*/ 491 h 630"/>
                  <a:gd name="T22" fmla="*/ 135 w 666"/>
                  <a:gd name="T23" fmla="*/ 630 h 630"/>
                  <a:gd name="T24" fmla="*/ 93 w 666"/>
                  <a:gd name="T25" fmla="*/ 36 h 630"/>
                  <a:gd name="T26" fmla="*/ 36 w 666"/>
                  <a:gd name="T27" fmla="*/ 93 h 630"/>
                  <a:gd name="T28" fmla="*/ 36 w 666"/>
                  <a:gd name="T29" fmla="*/ 398 h 630"/>
                  <a:gd name="T30" fmla="*/ 93 w 666"/>
                  <a:gd name="T31" fmla="*/ 455 h 630"/>
                  <a:gd name="T32" fmla="*/ 137 w 666"/>
                  <a:gd name="T33" fmla="*/ 455 h 630"/>
                  <a:gd name="T34" fmla="*/ 171 w 666"/>
                  <a:gd name="T35" fmla="*/ 489 h 630"/>
                  <a:gd name="T36" fmla="*/ 171 w 666"/>
                  <a:gd name="T37" fmla="*/ 552 h 630"/>
                  <a:gd name="T38" fmla="*/ 275 w 666"/>
                  <a:gd name="T39" fmla="*/ 464 h 630"/>
                  <a:gd name="T40" fmla="*/ 297 w 666"/>
                  <a:gd name="T41" fmla="*/ 457 h 630"/>
                  <a:gd name="T42" fmla="*/ 572 w 666"/>
                  <a:gd name="T43" fmla="*/ 457 h 630"/>
                  <a:gd name="T44" fmla="*/ 630 w 666"/>
                  <a:gd name="T45" fmla="*/ 399 h 630"/>
                  <a:gd name="T46" fmla="*/ 630 w 666"/>
                  <a:gd name="T47" fmla="*/ 93 h 630"/>
                  <a:gd name="T48" fmla="*/ 572 w 666"/>
                  <a:gd name="T49" fmla="*/ 36 h 630"/>
                  <a:gd name="T50" fmla="*/ 93 w 666"/>
                  <a:gd name="T51" fmla="*/ 3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6" h="630">
                    <a:moveTo>
                      <a:pt x="135" y="630"/>
                    </a:moveTo>
                    <a:cubicBezTo>
                      <a:pt x="135" y="489"/>
                      <a:pt x="135" y="489"/>
                      <a:pt x="135" y="489"/>
                    </a:cubicBezTo>
                    <a:cubicBezTo>
                      <a:pt x="93" y="491"/>
                      <a:pt x="93" y="491"/>
                      <a:pt x="93" y="491"/>
                    </a:cubicBezTo>
                    <a:cubicBezTo>
                      <a:pt x="41" y="491"/>
                      <a:pt x="0" y="450"/>
                      <a:pt x="0" y="398"/>
                    </a:cubicBezTo>
                    <a:cubicBezTo>
                      <a:pt x="0" y="93"/>
                      <a:pt x="0" y="93"/>
                      <a:pt x="0" y="93"/>
                    </a:cubicBezTo>
                    <a:cubicBezTo>
                      <a:pt x="0" y="41"/>
                      <a:pt x="41" y="0"/>
                      <a:pt x="93" y="0"/>
                    </a:cubicBezTo>
                    <a:cubicBezTo>
                      <a:pt x="572" y="0"/>
                      <a:pt x="572" y="0"/>
                      <a:pt x="572" y="0"/>
                    </a:cubicBezTo>
                    <a:cubicBezTo>
                      <a:pt x="624" y="0"/>
                      <a:pt x="666" y="41"/>
                      <a:pt x="666" y="93"/>
                    </a:cubicBezTo>
                    <a:cubicBezTo>
                      <a:pt x="666" y="398"/>
                      <a:pt x="666" y="398"/>
                      <a:pt x="666" y="398"/>
                    </a:cubicBezTo>
                    <a:cubicBezTo>
                      <a:pt x="666" y="450"/>
                      <a:pt x="624" y="491"/>
                      <a:pt x="572" y="491"/>
                    </a:cubicBezTo>
                    <a:cubicBezTo>
                      <a:pt x="297" y="491"/>
                      <a:pt x="297" y="491"/>
                      <a:pt x="297" y="491"/>
                    </a:cubicBezTo>
                    <a:lnTo>
                      <a:pt x="135" y="630"/>
                    </a:lnTo>
                    <a:close/>
                    <a:moveTo>
                      <a:pt x="93" y="36"/>
                    </a:moveTo>
                    <a:cubicBezTo>
                      <a:pt x="63" y="36"/>
                      <a:pt x="36" y="61"/>
                      <a:pt x="36" y="93"/>
                    </a:cubicBezTo>
                    <a:cubicBezTo>
                      <a:pt x="36" y="398"/>
                      <a:pt x="36" y="398"/>
                      <a:pt x="36" y="398"/>
                    </a:cubicBezTo>
                    <a:cubicBezTo>
                      <a:pt x="36" y="430"/>
                      <a:pt x="61" y="455"/>
                      <a:pt x="93" y="455"/>
                    </a:cubicBezTo>
                    <a:cubicBezTo>
                      <a:pt x="137" y="455"/>
                      <a:pt x="137" y="455"/>
                      <a:pt x="137" y="455"/>
                    </a:cubicBezTo>
                    <a:cubicBezTo>
                      <a:pt x="155" y="455"/>
                      <a:pt x="171" y="470"/>
                      <a:pt x="171" y="489"/>
                    </a:cubicBezTo>
                    <a:cubicBezTo>
                      <a:pt x="171" y="552"/>
                      <a:pt x="171" y="552"/>
                      <a:pt x="171" y="552"/>
                    </a:cubicBezTo>
                    <a:cubicBezTo>
                      <a:pt x="275" y="464"/>
                      <a:pt x="275" y="464"/>
                      <a:pt x="275" y="464"/>
                    </a:cubicBezTo>
                    <a:cubicBezTo>
                      <a:pt x="281" y="459"/>
                      <a:pt x="290" y="457"/>
                      <a:pt x="297" y="457"/>
                    </a:cubicBezTo>
                    <a:cubicBezTo>
                      <a:pt x="572" y="457"/>
                      <a:pt x="572" y="457"/>
                      <a:pt x="572" y="457"/>
                    </a:cubicBezTo>
                    <a:cubicBezTo>
                      <a:pt x="603" y="457"/>
                      <a:pt x="630" y="432"/>
                      <a:pt x="630" y="399"/>
                    </a:cubicBezTo>
                    <a:cubicBezTo>
                      <a:pt x="630" y="93"/>
                      <a:pt x="630" y="93"/>
                      <a:pt x="630" y="93"/>
                    </a:cubicBezTo>
                    <a:cubicBezTo>
                      <a:pt x="630" y="61"/>
                      <a:pt x="605" y="36"/>
                      <a:pt x="572" y="36"/>
                    </a:cubicBezTo>
                    <a:lnTo>
                      <a:pt x="93" y="3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70">
                <a:extLst>
                  <a:ext uri="{FF2B5EF4-FFF2-40B4-BE49-F238E27FC236}">
                    <a16:creationId xmlns:a16="http://schemas.microsoft.com/office/drawing/2014/main" id="{2EA7260C-F3E1-4C32-9DCE-41FE2FC441E1}"/>
                  </a:ext>
                </a:extLst>
              </p:cNvPr>
              <p:cNvSpPr>
                <a:spLocks/>
              </p:cNvSpPr>
              <p:nvPr/>
            </p:nvSpPr>
            <p:spPr bwMode="gray">
              <a:xfrm>
                <a:off x="3001852" y="3635282"/>
                <a:ext cx="126321" cy="123240"/>
              </a:xfrm>
              <a:custGeom>
                <a:avLst/>
                <a:gdLst>
                  <a:gd name="T0" fmla="*/ 2 w 58"/>
                  <a:gd name="T1" fmla="*/ 29 h 56"/>
                  <a:gd name="T2" fmla="*/ 31 w 58"/>
                  <a:gd name="T3" fmla="*/ 56 h 56"/>
                  <a:gd name="T4" fmla="*/ 58 w 58"/>
                  <a:gd name="T5" fmla="*/ 27 h 56"/>
                  <a:gd name="T6" fmla="*/ 29 w 58"/>
                  <a:gd name="T7" fmla="*/ 0 h 56"/>
                  <a:gd name="T8" fmla="*/ 2 w 58"/>
                  <a:gd name="T9" fmla="*/ 29 h 56"/>
                </a:gdLst>
                <a:ahLst/>
                <a:cxnLst>
                  <a:cxn ang="0">
                    <a:pos x="T0" y="T1"/>
                  </a:cxn>
                  <a:cxn ang="0">
                    <a:pos x="T2" y="T3"/>
                  </a:cxn>
                  <a:cxn ang="0">
                    <a:pos x="T4" y="T5"/>
                  </a:cxn>
                  <a:cxn ang="0">
                    <a:pos x="T6" y="T7"/>
                  </a:cxn>
                  <a:cxn ang="0">
                    <a:pos x="T8" y="T9"/>
                  </a:cxn>
                </a:cxnLst>
                <a:rect l="0" t="0" r="r" b="b"/>
                <a:pathLst>
                  <a:path w="58" h="56">
                    <a:moveTo>
                      <a:pt x="2" y="29"/>
                    </a:moveTo>
                    <a:cubicBezTo>
                      <a:pt x="2" y="43"/>
                      <a:pt x="14" y="56"/>
                      <a:pt x="31" y="56"/>
                    </a:cubicBezTo>
                    <a:cubicBezTo>
                      <a:pt x="45" y="56"/>
                      <a:pt x="58" y="43"/>
                      <a:pt x="58" y="27"/>
                    </a:cubicBezTo>
                    <a:cubicBezTo>
                      <a:pt x="58" y="13"/>
                      <a:pt x="45" y="0"/>
                      <a:pt x="29" y="0"/>
                    </a:cubicBezTo>
                    <a:cubicBezTo>
                      <a:pt x="13" y="0"/>
                      <a:pt x="0" y="13"/>
                      <a:pt x="2"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71">
                <a:extLst>
                  <a:ext uri="{FF2B5EF4-FFF2-40B4-BE49-F238E27FC236}">
                    <a16:creationId xmlns:a16="http://schemas.microsoft.com/office/drawing/2014/main" id="{432D239C-52F4-47B6-BD0A-7D4FD810409D}"/>
                  </a:ext>
                </a:extLst>
              </p:cNvPr>
              <p:cNvSpPr>
                <a:spLocks/>
              </p:cNvSpPr>
              <p:nvPr/>
            </p:nvSpPr>
            <p:spPr bwMode="gray">
              <a:xfrm>
                <a:off x="2730724" y="3635282"/>
                <a:ext cx="120159" cy="123240"/>
              </a:xfrm>
              <a:custGeom>
                <a:avLst/>
                <a:gdLst>
                  <a:gd name="T0" fmla="*/ 0 w 55"/>
                  <a:gd name="T1" fmla="*/ 29 h 56"/>
                  <a:gd name="T2" fmla="*/ 28 w 55"/>
                  <a:gd name="T3" fmla="*/ 56 h 56"/>
                  <a:gd name="T4" fmla="*/ 55 w 55"/>
                  <a:gd name="T5" fmla="*/ 27 h 56"/>
                  <a:gd name="T6" fmla="*/ 27 w 55"/>
                  <a:gd name="T7" fmla="*/ 0 h 56"/>
                  <a:gd name="T8" fmla="*/ 0 w 55"/>
                  <a:gd name="T9" fmla="*/ 29 h 56"/>
                </a:gdLst>
                <a:ahLst/>
                <a:cxnLst>
                  <a:cxn ang="0">
                    <a:pos x="T0" y="T1"/>
                  </a:cxn>
                  <a:cxn ang="0">
                    <a:pos x="T2" y="T3"/>
                  </a:cxn>
                  <a:cxn ang="0">
                    <a:pos x="T4" y="T5"/>
                  </a:cxn>
                  <a:cxn ang="0">
                    <a:pos x="T6" y="T7"/>
                  </a:cxn>
                  <a:cxn ang="0">
                    <a:pos x="T8" y="T9"/>
                  </a:cxn>
                </a:cxnLst>
                <a:rect l="0" t="0" r="r" b="b"/>
                <a:pathLst>
                  <a:path w="55" h="56">
                    <a:moveTo>
                      <a:pt x="0" y="29"/>
                    </a:moveTo>
                    <a:cubicBezTo>
                      <a:pt x="0" y="43"/>
                      <a:pt x="12" y="56"/>
                      <a:pt x="28" y="56"/>
                    </a:cubicBezTo>
                    <a:cubicBezTo>
                      <a:pt x="43" y="56"/>
                      <a:pt x="55" y="43"/>
                      <a:pt x="55" y="27"/>
                    </a:cubicBezTo>
                    <a:cubicBezTo>
                      <a:pt x="55" y="13"/>
                      <a:pt x="43" y="0"/>
                      <a:pt x="27" y="0"/>
                    </a:cubicBezTo>
                    <a:cubicBezTo>
                      <a:pt x="12"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72">
                <a:extLst>
                  <a:ext uri="{FF2B5EF4-FFF2-40B4-BE49-F238E27FC236}">
                    <a16:creationId xmlns:a16="http://schemas.microsoft.com/office/drawing/2014/main" id="{87EEB1B6-FE9F-45E0-A46C-E52DBC5CAB71}"/>
                  </a:ext>
                </a:extLst>
              </p:cNvPr>
              <p:cNvSpPr>
                <a:spLocks/>
              </p:cNvSpPr>
              <p:nvPr/>
            </p:nvSpPr>
            <p:spPr bwMode="gray">
              <a:xfrm>
                <a:off x="2441110" y="3635282"/>
                <a:ext cx="123240" cy="123240"/>
              </a:xfrm>
              <a:custGeom>
                <a:avLst/>
                <a:gdLst>
                  <a:gd name="T0" fmla="*/ 0 w 56"/>
                  <a:gd name="T1" fmla="*/ 29 h 56"/>
                  <a:gd name="T2" fmla="*/ 29 w 56"/>
                  <a:gd name="T3" fmla="*/ 56 h 56"/>
                  <a:gd name="T4" fmla="*/ 56 w 56"/>
                  <a:gd name="T5" fmla="*/ 27 h 56"/>
                  <a:gd name="T6" fmla="*/ 27 w 56"/>
                  <a:gd name="T7" fmla="*/ 0 h 56"/>
                  <a:gd name="T8" fmla="*/ 0 w 56"/>
                  <a:gd name="T9" fmla="*/ 29 h 56"/>
                </a:gdLst>
                <a:ahLst/>
                <a:cxnLst>
                  <a:cxn ang="0">
                    <a:pos x="T0" y="T1"/>
                  </a:cxn>
                  <a:cxn ang="0">
                    <a:pos x="T2" y="T3"/>
                  </a:cxn>
                  <a:cxn ang="0">
                    <a:pos x="T4" y="T5"/>
                  </a:cxn>
                  <a:cxn ang="0">
                    <a:pos x="T6" y="T7"/>
                  </a:cxn>
                  <a:cxn ang="0">
                    <a:pos x="T8" y="T9"/>
                  </a:cxn>
                </a:cxnLst>
                <a:rect l="0" t="0" r="r" b="b"/>
                <a:pathLst>
                  <a:path w="56" h="56">
                    <a:moveTo>
                      <a:pt x="0" y="29"/>
                    </a:moveTo>
                    <a:cubicBezTo>
                      <a:pt x="0" y="43"/>
                      <a:pt x="13" y="56"/>
                      <a:pt x="29" y="56"/>
                    </a:cubicBezTo>
                    <a:cubicBezTo>
                      <a:pt x="43" y="56"/>
                      <a:pt x="56" y="43"/>
                      <a:pt x="56" y="27"/>
                    </a:cubicBezTo>
                    <a:cubicBezTo>
                      <a:pt x="56" y="13"/>
                      <a:pt x="43" y="0"/>
                      <a:pt x="27" y="0"/>
                    </a:cubicBezTo>
                    <a:cubicBezTo>
                      <a:pt x="13"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1996753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4AAE0B-E413-47E2-AA18-A9B413478384}"/>
              </a:ext>
            </a:extLst>
          </p:cNvPr>
          <p:cNvSpPr>
            <a:spLocks noGrp="1"/>
          </p:cNvSpPr>
          <p:nvPr>
            <p:ph type="title"/>
          </p:nvPr>
        </p:nvSpPr>
        <p:spPr/>
        <p:txBody>
          <a:bodyPr/>
          <a:lstStyle/>
          <a:p>
            <a:r>
              <a:rPr lang="en-US"/>
              <a:t>Our Evaluation Journey</a:t>
            </a:r>
          </a:p>
        </p:txBody>
      </p:sp>
      <p:sp>
        <p:nvSpPr>
          <p:cNvPr id="3" name="Slide Number Placeholder 2">
            <a:extLst>
              <a:ext uri="{FF2B5EF4-FFF2-40B4-BE49-F238E27FC236}">
                <a16:creationId xmlns:a16="http://schemas.microsoft.com/office/drawing/2014/main" id="{5D868B2A-0D88-486B-B81B-2C76E3C50FEC}"/>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E112CC-F5C7-5E43-8EAA-F554FEB5E453}"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78F66D6A-6979-619A-6347-FDB189FCB9E7}"/>
              </a:ext>
            </a:extLst>
          </p:cNvPr>
          <p:cNvGrpSpPr/>
          <p:nvPr/>
        </p:nvGrpSpPr>
        <p:grpSpPr>
          <a:xfrm>
            <a:off x="696078" y="3286528"/>
            <a:ext cx="10799843" cy="2113324"/>
            <a:chOff x="657867" y="2309985"/>
            <a:chExt cx="10799843" cy="1645920"/>
          </a:xfrm>
        </p:grpSpPr>
        <p:sp>
          <p:nvSpPr>
            <p:cNvPr id="2" name="Text Placeholder 6">
              <a:extLst>
                <a:ext uri="{FF2B5EF4-FFF2-40B4-BE49-F238E27FC236}">
                  <a16:creationId xmlns:a16="http://schemas.microsoft.com/office/drawing/2014/main" id="{FE9FC74A-C573-3B4B-ACCD-327368FB1B97}"/>
                </a:ext>
              </a:extLst>
            </p:cNvPr>
            <p:cNvSpPr txBox="1">
              <a:spLocks/>
            </p:cNvSpPr>
            <p:nvPr/>
          </p:nvSpPr>
          <p:spPr bwMode="gray">
            <a:xfrm>
              <a:off x="657867" y="2309985"/>
              <a:ext cx="2168461" cy="1645920"/>
            </a:xfrm>
            <a:prstGeom prst="rect">
              <a:avLst/>
            </a:prstGeom>
            <a:solidFill>
              <a:schemeClr val="bg2"/>
            </a:solidFill>
          </p:spPr>
          <p:txBody>
            <a:bodyPr vert="horz"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3: </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Data Sources for Evaluation of Health I</a:t>
              </a:r>
              <a:r>
                <a:rPr kumimoji="0" lang="en-US" sz="1500" b="1" i="1" u="none" strike="noStrike" kern="1200" cap="none" spc="0" normalizeH="0" baseline="0" noProof="0" err="1">
                  <a:ln>
                    <a:noFill/>
                  </a:ln>
                  <a:solidFill>
                    <a:srgbClr val="002677"/>
                  </a:solidFill>
                  <a:effectLst/>
                  <a:uLnTx/>
                  <a:uFillTx/>
                  <a:latin typeface="Arial" panose="020B0604020202020204" pitchFamily="34" charset="0"/>
                  <a:ea typeface="+mn-ea"/>
                  <a:cs typeface="Arial" panose="020B0604020202020204" pitchFamily="34" charset="0"/>
                </a:rPr>
                <a:t>nequalities</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P</a:t>
              </a:r>
              <a:r>
                <a:rPr kumimoji="0" lang="en-US" sz="1500" b="1" i="1" u="none" strike="noStrike" kern="1200" cap="none" spc="0" normalizeH="0" baseline="0" noProof="0" err="1">
                  <a:ln>
                    <a:noFill/>
                  </a:ln>
                  <a:solidFill>
                    <a:srgbClr val="002677"/>
                  </a:solidFill>
                  <a:effectLst/>
                  <a:uLnTx/>
                  <a:uFillTx/>
                  <a:latin typeface="Arial" panose="020B0604020202020204" pitchFamily="34" charset="0"/>
                  <a:ea typeface="+mn-ea"/>
                  <a:cs typeface="Arial" panose="020B0604020202020204" pitchFamily="34" charset="0"/>
                </a:rPr>
                <a:t>rogrammes</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21</a:t>
              </a:r>
              <a:r>
                <a:rPr kumimoji="0" lang="en-US" sz="15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st</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November 2023</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4" name="Text Placeholder 6">
              <a:extLst>
                <a:ext uri="{FF2B5EF4-FFF2-40B4-BE49-F238E27FC236}">
                  <a16:creationId xmlns:a16="http://schemas.microsoft.com/office/drawing/2014/main" id="{2996496C-F2C8-E488-47BE-339CDFDC48FB}"/>
                </a:ext>
              </a:extLst>
            </p:cNvPr>
            <p:cNvSpPr txBox="1">
              <a:spLocks/>
            </p:cNvSpPr>
            <p:nvPr/>
          </p:nvSpPr>
          <p:spPr bwMode="gray">
            <a:xfrm>
              <a:off x="2934630" y="2309985"/>
              <a:ext cx="2053007" cy="1645920"/>
            </a:xfrm>
            <a:prstGeom prst="rect">
              <a:avLst/>
            </a:prstGeom>
            <a:solidFill>
              <a:schemeClr val="bg2"/>
            </a:solidFill>
          </p:spPr>
          <p:txBody>
            <a:bodyPr vert="horz" lIns="137160" tIns="0" rIns="0" bIns="0" rtlCol="0" anchor="ctr">
              <a:norm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4: </a:t>
              </a:r>
              <a:r>
                <a:rPr kumimoji="0" lang="en-US" sz="16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Qualitative Study M</a:t>
              </a:r>
              <a:r>
                <a:rPr kumimoji="0" lang="en-US" sz="1600" b="1" i="1" u="none" strike="noStrike" kern="1200" cap="none" spc="0" normalizeH="0" baseline="0" noProof="0" err="1">
                  <a:ln>
                    <a:noFill/>
                  </a:ln>
                  <a:solidFill>
                    <a:srgbClr val="002677"/>
                  </a:solidFill>
                  <a:effectLst/>
                  <a:uLnTx/>
                  <a:uFillTx/>
                  <a:latin typeface="Arial" panose="020B0604020202020204" pitchFamily="34" charset="0"/>
                  <a:ea typeface="+mn-ea"/>
                  <a:cs typeface="Arial" panose="020B0604020202020204" pitchFamily="34" charset="0"/>
                </a:rPr>
                <a:t>ethods</a:t>
              </a:r>
              <a:r>
                <a:rPr kumimoji="0" lang="en-US" sz="16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5</a:t>
              </a:r>
              <a:r>
                <a:rPr kumimoji="0" lang="en-US" sz="16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th</a:t>
              </a: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December 2023</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5" name="Text Placeholder 6">
              <a:extLst>
                <a:ext uri="{FF2B5EF4-FFF2-40B4-BE49-F238E27FC236}">
                  <a16:creationId xmlns:a16="http://schemas.microsoft.com/office/drawing/2014/main" id="{4DCC031D-A424-71B5-65BB-F63749AE7DE3}"/>
                </a:ext>
              </a:extLst>
            </p:cNvPr>
            <p:cNvSpPr txBox="1">
              <a:spLocks/>
            </p:cNvSpPr>
            <p:nvPr/>
          </p:nvSpPr>
          <p:spPr bwMode="gray">
            <a:xfrm>
              <a:off x="5082085" y="2309985"/>
              <a:ext cx="2053007" cy="1645920"/>
            </a:xfrm>
            <a:prstGeom prst="rect">
              <a:avLst/>
            </a:prstGeom>
            <a:solidFill>
              <a:schemeClr val="bg2"/>
            </a:solidFill>
          </p:spPr>
          <p:txBody>
            <a:bodyPr vert="horz" lIns="137160" tIns="0" rIns="0" bIns="0" rtlCol="0" anchor="ctr">
              <a:norm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5: </a:t>
              </a:r>
              <a:r>
                <a:rPr kumimoji="0" lang="en-US" sz="16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Quantitative S</a:t>
              </a:r>
              <a:r>
                <a:rPr kumimoji="0" lang="en-US" sz="1600" b="1" i="1" u="none" strike="noStrike" kern="1200" cap="none" spc="0" normalizeH="0" baseline="0" noProof="0" err="1">
                  <a:ln>
                    <a:noFill/>
                  </a:ln>
                  <a:solidFill>
                    <a:srgbClr val="002677"/>
                  </a:solidFill>
                  <a:effectLst/>
                  <a:uLnTx/>
                  <a:uFillTx/>
                  <a:latin typeface="Arial" panose="020B0604020202020204" pitchFamily="34" charset="0"/>
                  <a:ea typeface="+mn-ea"/>
                  <a:cs typeface="Arial" panose="020B0604020202020204" pitchFamily="34" charset="0"/>
                </a:rPr>
                <a:t>tudy</a:t>
              </a:r>
              <a:r>
                <a:rPr kumimoji="0" lang="en-US" sz="16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Methods </a:t>
              </a:r>
            </a:p>
            <a:p>
              <a:pPr marL="0" marR="0" lvl="0" indent="0" algn="ctr" defTabSz="10389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19</a:t>
              </a:r>
              <a:r>
                <a:rPr kumimoji="0" lang="en-US" sz="16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th</a:t>
              </a: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December 2023</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7" name="Text Placeholder 6">
              <a:extLst>
                <a:ext uri="{FF2B5EF4-FFF2-40B4-BE49-F238E27FC236}">
                  <a16:creationId xmlns:a16="http://schemas.microsoft.com/office/drawing/2014/main" id="{29FB7403-FB2D-19AA-69B2-7F6FF9548B27}"/>
                </a:ext>
              </a:extLst>
            </p:cNvPr>
            <p:cNvSpPr txBox="1">
              <a:spLocks/>
            </p:cNvSpPr>
            <p:nvPr/>
          </p:nvSpPr>
          <p:spPr bwMode="gray">
            <a:xfrm>
              <a:off x="7238776" y="2309985"/>
              <a:ext cx="2053007" cy="1645920"/>
            </a:xfrm>
            <a:prstGeom prst="rect">
              <a:avLst/>
            </a:prstGeom>
            <a:solidFill>
              <a:schemeClr val="bg2"/>
            </a:solidFill>
          </p:spPr>
          <p:txBody>
            <a:bodyPr vert="horz" lIns="137160" tIns="0" rIns="0" bIns="0" rtlCol="0" anchor="ctr">
              <a:norm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6: </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Bias </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9</a:t>
              </a:r>
              <a:r>
                <a:rPr kumimoji="0" lang="en-US" sz="15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th</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January 2024</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8" name="Text Placeholder 6">
              <a:extLst>
                <a:ext uri="{FF2B5EF4-FFF2-40B4-BE49-F238E27FC236}">
                  <a16:creationId xmlns:a16="http://schemas.microsoft.com/office/drawing/2014/main" id="{5B85DB7D-37E9-27DC-664C-B7CB3988C6D8}"/>
                </a:ext>
              </a:extLst>
            </p:cNvPr>
            <p:cNvSpPr txBox="1">
              <a:spLocks/>
            </p:cNvSpPr>
            <p:nvPr/>
          </p:nvSpPr>
          <p:spPr bwMode="gray">
            <a:xfrm>
              <a:off x="9404703" y="2309985"/>
              <a:ext cx="2053007" cy="1645920"/>
            </a:xfrm>
            <a:prstGeom prst="rect">
              <a:avLst/>
            </a:prstGeom>
            <a:solidFill>
              <a:schemeClr val="bg2"/>
            </a:solidFill>
          </p:spPr>
          <p:txBody>
            <a:bodyPr vert="horz" wrap="square"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7: </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Value for Money </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23</a:t>
              </a:r>
              <a:r>
                <a:rPr kumimoji="0" lang="en-US" sz="15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rd</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January 2024</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grpSp>
      <p:sp>
        <p:nvSpPr>
          <p:cNvPr id="10" name="Text Placeholder 6">
            <a:extLst>
              <a:ext uri="{FF2B5EF4-FFF2-40B4-BE49-F238E27FC236}">
                <a16:creationId xmlns:a16="http://schemas.microsoft.com/office/drawing/2014/main" id="{327C276E-0C9F-7B79-295B-B8C2404EF0A2}"/>
              </a:ext>
            </a:extLst>
          </p:cNvPr>
          <p:cNvSpPr txBox="1">
            <a:spLocks/>
          </p:cNvSpPr>
          <p:nvPr/>
        </p:nvSpPr>
        <p:spPr bwMode="gray">
          <a:xfrm>
            <a:off x="3928188" y="990744"/>
            <a:ext cx="2276338" cy="2113324"/>
          </a:xfrm>
          <a:prstGeom prst="rect">
            <a:avLst/>
          </a:prstGeom>
          <a:solidFill>
            <a:schemeClr val="bg2"/>
          </a:solidFill>
        </p:spPr>
        <p:txBody>
          <a:bodyPr vert="horz"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1: </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The Evaluation Toolkit and Introduction to the</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err="1">
                <a:ln>
                  <a:noFill/>
                </a:ln>
                <a:solidFill>
                  <a:srgbClr val="002677"/>
                </a:solidFill>
                <a:effectLst/>
                <a:uLnTx/>
                <a:uFillTx/>
                <a:latin typeface="Arial" panose="020B0604020202020204" pitchFamily="34" charset="0"/>
                <a:ea typeface="+mn-ea"/>
                <a:cs typeface="Arial" panose="020B0604020202020204" pitchFamily="34" charset="0"/>
              </a:rPr>
              <a:t>Programme</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of Support </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31</a:t>
            </a:r>
            <a:r>
              <a:rPr kumimoji="0" lang="en-US" sz="15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st</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October 2023</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12" name="Text Placeholder 6">
            <a:extLst>
              <a:ext uri="{FF2B5EF4-FFF2-40B4-BE49-F238E27FC236}">
                <a16:creationId xmlns:a16="http://schemas.microsoft.com/office/drawing/2014/main" id="{3679FC6C-464C-10E3-0D7D-7251A053BAAF}"/>
              </a:ext>
            </a:extLst>
          </p:cNvPr>
          <p:cNvSpPr txBox="1">
            <a:spLocks/>
          </p:cNvSpPr>
          <p:nvPr/>
        </p:nvSpPr>
        <p:spPr bwMode="gray">
          <a:xfrm>
            <a:off x="6326001" y="990744"/>
            <a:ext cx="2276338" cy="2113324"/>
          </a:xfrm>
          <a:prstGeom prst="rect">
            <a:avLst/>
          </a:prstGeom>
          <a:solidFill>
            <a:schemeClr val="bg2"/>
          </a:solidFill>
        </p:spPr>
        <p:txBody>
          <a:bodyPr vert="horz"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2: </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From Data, to Measures and Measurement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7</a:t>
            </a:r>
            <a:r>
              <a:rPr kumimoji="0" lang="en-US" sz="15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th</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November 2023</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Tree>
    <p:extLst>
      <p:ext uri="{BB962C8B-B14F-4D97-AF65-F5344CB8AC3E}">
        <p14:creationId xmlns:p14="http://schemas.microsoft.com/office/powerpoint/2010/main" val="345097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EECEA0-1865-441F-8283-B2C59542F332}"/>
              </a:ext>
            </a:extLst>
          </p:cNvPr>
          <p:cNvSpPr>
            <a:spLocks noGrp="1"/>
          </p:cNvSpPr>
          <p:nvPr>
            <p:ph type="sldNum" sz="quarter" idx="4294967295"/>
          </p:nvPr>
        </p:nvSpPr>
        <p:spPr>
          <a:xfrm>
            <a:off x="11582400" y="6624638"/>
            <a:ext cx="609600" cy="182562"/>
          </a:xfrm>
        </p:spPr>
        <p:txBody>
          <a:bodyPr/>
          <a:lstStyle/>
          <a:p>
            <a:fld id="{D66C4C68-9C76-5449-BBA0-107A51179E14}" type="slidenum">
              <a:rPr lang="en-US" smtClean="0">
                <a:solidFill>
                  <a:srgbClr val="005EB8"/>
                </a:solidFill>
              </a:rPr>
              <a:pPr/>
              <a:t>45</a:t>
            </a:fld>
            <a:endParaRPr lang="en-US">
              <a:solidFill>
                <a:srgbClr val="005EB8"/>
              </a:solidFill>
            </a:endParaRPr>
          </a:p>
        </p:txBody>
      </p:sp>
    </p:spTree>
    <p:extLst>
      <p:ext uri="{BB962C8B-B14F-4D97-AF65-F5344CB8AC3E}">
        <p14:creationId xmlns:p14="http://schemas.microsoft.com/office/powerpoint/2010/main" val="384137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39018A-416C-F638-D937-CC0DAF559B5B}"/>
              </a:ext>
            </a:extLst>
          </p:cNvPr>
          <p:cNvSpPr>
            <a:spLocks noGrp="1"/>
          </p:cNvSpPr>
          <p:nvPr>
            <p:ph type="body" sz="quarter" idx="13"/>
          </p:nvPr>
        </p:nvSpPr>
        <p:spPr/>
        <p:txBody>
          <a:bodyPr>
            <a:normAutofit/>
          </a:bodyPr>
          <a:lstStyle/>
          <a:p>
            <a:r>
              <a:rPr lang="en-US" sz="4000" dirty="0"/>
              <a:t>“Actions without intelligence is a form of insanity, but intelligence without action is the greatest form of stupidity in the world.”</a:t>
            </a:r>
          </a:p>
        </p:txBody>
      </p:sp>
      <p:sp>
        <p:nvSpPr>
          <p:cNvPr id="3" name="Text Placeholder 2">
            <a:extLst>
              <a:ext uri="{FF2B5EF4-FFF2-40B4-BE49-F238E27FC236}">
                <a16:creationId xmlns:a16="http://schemas.microsoft.com/office/drawing/2014/main" id="{60F42013-E882-73F3-5E23-5F067CD66059}"/>
              </a:ext>
            </a:extLst>
          </p:cNvPr>
          <p:cNvSpPr>
            <a:spLocks noGrp="1"/>
          </p:cNvSpPr>
          <p:nvPr>
            <p:ph type="body" sz="quarter" idx="14"/>
          </p:nvPr>
        </p:nvSpPr>
        <p:spPr/>
        <p:txBody>
          <a:bodyPr/>
          <a:lstStyle/>
          <a:p>
            <a:r>
              <a:rPr lang="en-US" dirty="0"/>
              <a:t>Charles F. Kettering</a:t>
            </a:r>
          </a:p>
        </p:txBody>
      </p:sp>
    </p:spTree>
    <p:extLst>
      <p:ext uri="{BB962C8B-B14F-4D97-AF65-F5344CB8AC3E}">
        <p14:creationId xmlns:p14="http://schemas.microsoft.com/office/powerpoint/2010/main" val="158076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C2B615E5-9815-499B-88A7-B89967033738}"/>
              </a:ext>
            </a:extLst>
          </p:cNvPr>
          <p:cNvSpPr/>
          <p:nvPr/>
        </p:nvSpPr>
        <p:spPr bwMode="gray">
          <a:xfrm>
            <a:off x="4107646" y="2183554"/>
            <a:ext cx="2740982" cy="2740980"/>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Oval 29">
            <a:extLst>
              <a:ext uri="{FF2B5EF4-FFF2-40B4-BE49-F238E27FC236}">
                <a16:creationId xmlns:a16="http://schemas.microsoft.com/office/drawing/2014/main" id="{66A9EAD6-0BF0-4E72-B743-536AC36F2660}"/>
              </a:ext>
            </a:extLst>
          </p:cNvPr>
          <p:cNvSpPr/>
          <p:nvPr/>
        </p:nvSpPr>
        <p:spPr bwMode="gray">
          <a:xfrm>
            <a:off x="4354113" y="2420743"/>
            <a:ext cx="2274828" cy="2274826"/>
          </a:xfrm>
          <a:prstGeom prst="ellipse">
            <a:avLst/>
          </a:prstGeom>
          <a:solidFill>
            <a:schemeClr val="bg1"/>
          </a:solidFill>
          <a:ln w="889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2" name="Graphic 69" descr="Circular block arrow with five sections.">
            <a:extLst>
              <a:ext uri="{FF2B5EF4-FFF2-40B4-BE49-F238E27FC236}">
                <a16:creationId xmlns:a16="http://schemas.microsoft.com/office/drawing/2014/main" id="{083AA339-517A-4B1D-AA5C-C558189BB348}"/>
              </a:ext>
            </a:extLst>
          </p:cNvPr>
          <p:cNvGrpSpPr>
            <a:grpSpLocks noChangeAspect="1"/>
          </p:cNvGrpSpPr>
          <p:nvPr/>
        </p:nvGrpSpPr>
        <p:grpSpPr>
          <a:xfrm rot="900000">
            <a:off x="4399147" y="2488345"/>
            <a:ext cx="2157985" cy="2157877"/>
            <a:chOff x="2994672" y="3812375"/>
            <a:chExt cx="2040064" cy="2039964"/>
          </a:xfrm>
          <a:solidFill>
            <a:schemeClr val="accent6"/>
          </a:solidFill>
        </p:grpSpPr>
        <p:sp>
          <p:nvSpPr>
            <p:cNvPr id="33" name="Freeform: Shape 31">
              <a:extLst>
                <a:ext uri="{FF2B5EF4-FFF2-40B4-BE49-F238E27FC236}">
                  <a16:creationId xmlns:a16="http://schemas.microsoft.com/office/drawing/2014/main" id="{96F4470B-7A3F-4DD6-9341-2FFE89005946}"/>
                </a:ext>
              </a:extLst>
            </p:cNvPr>
            <p:cNvSpPr/>
            <p:nvPr/>
          </p:nvSpPr>
          <p:spPr>
            <a:xfrm>
              <a:off x="2994672" y="4338223"/>
              <a:ext cx="457390" cy="1091682"/>
            </a:xfrm>
            <a:custGeom>
              <a:avLst/>
              <a:gdLst>
                <a:gd name="connsiteX0" fmla="*/ 268319 w 457390"/>
                <a:gd name="connsiteY0" fmla="*/ 906230 h 1091682"/>
                <a:gd name="connsiteX1" fmla="*/ 226790 w 457390"/>
                <a:gd name="connsiteY1" fmla="*/ 995670 h 1091682"/>
                <a:gd name="connsiteX2" fmla="*/ 208979 w 457390"/>
                <a:gd name="connsiteY2" fmla="*/ 1043009 h 1091682"/>
                <a:gd name="connsiteX3" fmla="*/ 193643 w 457390"/>
                <a:gd name="connsiteY3" fmla="*/ 1091682 h 1091682"/>
                <a:gd name="connsiteX4" fmla="*/ 60674 w 457390"/>
                <a:gd name="connsiteY4" fmla="*/ 841270 h 1091682"/>
                <a:gd name="connsiteX5" fmla="*/ 21812 w 457390"/>
                <a:gd name="connsiteY5" fmla="*/ 704491 h 1091682"/>
                <a:gd name="connsiteX6" fmla="*/ 2477 w 457390"/>
                <a:gd name="connsiteY6" fmla="*/ 563807 h 1091682"/>
                <a:gd name="connsiteX7" fmla="*/ 1143 w 457390"/>
                <a:gd name="connsiteY7" fmla="*/ 546090 h 1091682"/>
                <a:gd name="connsiteX8" fmla="*/ 667 w 457390"/>
                <a:gd name="connsiteY8" fmla="*/ 528374 h 1091682"/>
                <a:gd name="connsiteX9" fmla="*/ 0 w 457390"/>
                <a:gd name="connsiteY9" fmla="*/ 492941 h 1091682"/>
                <a:gd name="connsiteX10" fmla="*/ 2762 w 457390"/>
                <a:gd name="connsiteY10" fmla="*/ 422075 h 1091682"/>
                <a:gd name="connsiteX11" fmla="*/ 22384 w 457390"/>
                <a:gd name="connsiteY11" fmla="*/ 281390 h 1091682"/>
                <a:gd name="connsiteX12" fmla="*/ 61532 w 457390"/>
                <a:gd name="connsiteY12" fmla="*/ 144611 h 1091682"/>
                <a:gd name="connsiteX13" fmla="*/ 119539 w 457390"/>
                <a:gd name="connsiteY13" fmla="*/ 14786 h 1091682"/>
                <a:gd name="connsiteX14" fmla="*/ 220409 w 457390"/>
                <a:gd name="connsiteY14" fmla="*/ 2403 h 1091682"/>
                <a:gd name="connsiteX15" fmla="*/ 319183 w 457390"/>
                <a:gd name="connsiteY15" fmla="*/ 593 h 1091682"/>
                <a:gd name="connsiteX16" fmla="*/ 358997 w 457390"/>
                <a:gd name="connsiteY16" fmla="*/ 87747 h 1091682"/>
                <a:gd name="connsiteX17" fmla="*/ 406813 w 457390"/>
                <a:gd name="connsiteY17" fmla="*/ 167948 h 1091682"/>
                <a:gd name="connsiteX18" fmla="*/ 327470 w 457390"/>
                <a:gd name="connsiteY18" fmla="*/ 541709 h 1091682"/>
                <a:gd name="connsiteX19" fmla="*/ 457391 w 457390"/>
                <a:gd name="connsiteY19" fmla="*/ 900706 h 1091682"/>
                <a:gd name="connsiteX20" fmla="*/ 411194 w 457390"/>
                <a:gd name="connsiteY20" fmla="*/ 905945 h 1091682"/>
                <a:gd name="connsiteX21" fmla="*/ 364426 w 457390"/>
                <a:gd name="connsiteY21" fmla="*/ 908516 h 1091682"/>
                <a:gd name="connsiteX22" fmla="*/ 268319 w 457390"/>
                <a:gd name="connsiteY22" fmla="*/ 906230 h 109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390" h="1091682">
                  <a:moveTo>
                    <a:pt x="268319" y="906230"/>
                  </a:moveTo>
                  <a:cubicBezTo>
                    <a:pt x="253555" y="934615"/>
                    <a:pt x="238887" y="964904"/>
                    <a:pt x="226790" y="995670"/>
                  </a:cubicBezTo>
                  <a:cubicBezTo>
                    <a:pt x="220599" y="1011101"/>
                    <a:pt x="214503" y="1027008"/>
                    <a:pt x="208979" y="1043009"/>
                  </a:cubicBezTo>
                  <a:cubicBezTo>
                    <a:pt x="203644" y="1058916"/>
                    <a:pt x="198501" y="1075109"/>
                    <a:pt x="193643" y="1091682"/>
                  </a:cubicBezTo>
                  <a:cubicBezTo>
                    <a:pt x="137922" y="1015101"/>
                    <a:pt x="93345" y="930329"/>
                    <a:pt x="60674" y="841270"/>
                  </a:cubicBezTo>
                  <a:cubicBezTo>
                    <a:pt x="44768" y="796598"/>
                    <a:pt x="31623" y="750878"/>
                    <a:pt x="21812" y="704491"/>
                  </a:cubicBezTo>
                  <a:cubicBezTo>
                    <a:pt x="12668" y="658009"/>
                    <a:pt x="5143" y="611051"/>
                    <a:pt x="2477" y="563807"/>
                  </a:cubicBezTo>
                  <a:lnTo>
                    <a:pt x="1143" y="546090"/>
                  </a:lnTo>
                  <a:lnTo>
                    <a:pt x="667" y="528374"/>
                  </a:lnTo>
                  <a:lnTo>
                    <a:pt x="0" y="492941"/>
                  </a:lnTo>
                  <a:cubicBezTo>
                    <a:pt x="762" y="469319"/>
                    <a:pt x="476" y="445697"/>
                    <a:pt x="2762" y="422075"/>
                  </a:cubicBezTo>
                  <a:cubicBezTo>
                    <a:pt x="5524" y="374831"/>
                    <a:pt x="12954" y="327872"/>
                    <a:pt x="22384" y="281390"/>
                  </a:cubicBezTo>
                  <a:cubicBezTo>
                    <a:pt x="32195" y="235004"/>
                    <a:pt x="45625" y="189379"/>
                    <a:pt x="61532" y="144611"/>
                  </a:cubicBezTo>
                  <a:cubicBezTo>
                    <a:pt x="78296" y="100225"/>
                    <a:pt x="97060" y="56600"/>
                    <a:pt x="119539" y="14786"/>
                  </a:cubicBezTo>
                  <a:cubicBezTo>
                    <a:pt x="153448" y="8880"/>
                    <a:pt x="187262" y="4880"/>
                    <a:pt x="220409" y="2403"/>
                  </a:cubicBezTo>
                  <a:cubicBezTo>
                    <a:pt x="254127" y="308"/>
                    <a:pt x="286417" y="-740"/>
                    <a:pt x="319183" y="593"/>
                  </a:cubicBezTo>
                  <a:cubicBezTo>
                    <a:pt x="330708" y="30502"/>
                    <a:pt x="344710" y="60029"/>
                    <a:pt x="358997" y="87747"/>
                  </a:cubicBezTo>
                  <a:cubicBezTo>
                    <a:pt x="373856" y="115751"/>
                    <a:pt x="389668" y="142421"/>
                    <a:pt x="406813" y="167948"/>
                  </a:cubicBezTo>
                  <a:cubicBezTo>
                    <a:pt x="345567" y="281581"/>
                    <a:pt x="318707" y="412359"/>
                    <a:pt x="327470" y="541709"/>
                  </a:cubicBezTo>
                  <a:cubicBezTo>
                    <a:pt x="335661" y="670772"/>
                    <a:pt x="381381" y="796121"/>
                    <a:pt x="457391" y="900706"/>
                  </a:cubicBezTo>
                  <a:cubicBezTo>
                    <a:pt x="442246" y="902801"/>
                    <a:pt x="426815" y="904516"/>
                    <a:pt x="411194" y="905945"/>
                  </a:cubicBezTo>
                  <a:cubicBezTo>
                    <a:pt x="395764" y="907183"/>
                    <a:pt x="380238" y="907945"/>
                    <a:pt x="364426" y="908516"/>
                  </a:cubicBezTo>
                  <a:cubicBezTo>
                    <a:pt x="332423" y="909659"/>
                    <a:pt x="301085" y="908516"/>
                    <a:pt x="268319" y="906230"/>
                  </a:cubicBezTo>
                  <a:close/>
                </a:path>
              </a:pathLst>
            </a:custGeom>
            <a:grp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34" name="Freeform: Shape 32">
              <a:extLst>
                <a:ext uri="{FF2B5EF4-FFF2-40B4-BE49-F238E27FC236}">
                  <a16:creationId xmlns:a16="http://schemas.microsoft.com/office/drawing/2014/main" id="{12614A6B-A98E-4A39-9C6B-5B8340E59398}"/>
                </a:ext>
              </a:extLst>
            </p:cNvPr>
            <p:cNvSpPr/>
            <p:nvPr/>
          </p:nvSpPr>
          <p:spPr>
            <a:xfrm>
              <a:off x="3191744" y="3812375"/>
              <a:ext cx="1076705" cy="609785"/>
            </a:xfrm>
            <a:custGeom>
              <a:avLst/>
              <a:gdLst>
                <a:gd name="connsiteX0" fmla="*/ 199549 w 1076705"/>
                <a:gd name="connsiteY0" fmla="*/ 431573 h 609785"/>
                <a:gd name="connsiteX1" fmla="*/ 101536 w 1076705"/>
                <a:gd name="connsiteY1" fmla="*/ 419285 h 609785"/>
                <a:gd name="connsiteX2" fmla="*/ 51244 w 1076705"/>
                <a:gd name="connsiteY2" fmla="*/ 416999 h 609785"/>
                <a:gd name="connsiteX3" fmla="*/ 0 w 1076705"/>
                <a:gd name="connsiteY3" fmla="*/ 417190 h 609785"/>
                <a:gd name="connsiteX4" fmla="*/ 443198 w 1076705"/>
                <a:gd name="connsiteY4" fmla="*/ 73052 h 609785"/>
                <a:gd name="connsiteX5" fmla="*/ 718566 w 1076705"/>
                <a:gd name="connsiteY5" fmla="*/ 5043 h 609785"/>
                <a:gd name="connsiteX6" fmla="*/ 1001363 w 1076705"/>
                <a:gd name="connsiteY6" fmla="*/ 15616 h 609785"/>
                <a:gd name="connsiteX7" fmla="*/ 1076706 w 1076705"/>
                <a:gd name="connsiteY7" fmla="*/ 200782 h 609785"/>
                <a:gd name="connsiteX8" fmla="*/ 944690 w 1076705"/>
                <a:gd name="connsiteY8" fmla="*/ 336227 h 609785"/>
                <a:gd name="connsiteX9" fmla="*/ 751522 w 1076705"/>
                <a:gd name="connsiteY9" fmla="*/ 328988 h 609785"/>
                <a:gd name="connsiteX10" fmla="*/ 564451 w 1076705"/>
                <a:gd name="connsiteY10" fmla="*/ 375280 h 609785"/>
                <a:gd name="connsiteX11" fmla="*/ 262509 w 1076705"/>
                <a:gd name="connsiteY11" fmla="*/ 609786 h 609785"/>
                <a:gd name="connsiteX12" fmla="*/ 243554 w 1076705"/>
                <a:gd name="connsiteY12" fmla="*/ 567494 h 609785"/>
                <a:gd name="connsiteX13" fmla="*/ 226505 w 1076705"/>
                <a:gd name="connsiteY13" fmla="*/ 523584 h 609785"/>
                <a:gd name="connsiteX14" fmla="*/ 199549 w 1076705"/>
                <a:gd name="connsiteY14" fmla="*/ 431573 h 60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6705" h="609785">
                  <a:moveTo>
                    <a:pt x="199549" y="431573"/>
                  </a:moveTo>
                  <a:cubicBezTo>
                    <a:pt x="167259" y="425572"/>
                    <a:pt x="135160" y="422048"/>
                    <a:pt x="101536" y="419285"/>
                  </a:cubicBezTo>
                  <a:cubicBezTo>
                    <a:pt x="84773" y="417952"/>
                    <a:pt x="68294" y="417476"/>
                    <a:pt x="51244" y="416999"/>
                  </a:cubicBezTo>
                  <a:cubicBezTo>
                    <a:pt x="34385" y="416714"/>
                    <a:pt x="16859" y="416428"/>
                    <a:pt x="0" y="417190"/>
                  </a:cubicBezTo>
                  <a:cubicBezTo>
                    <a:pt x="111919" y="264314"/>
                    <a:pt x="266891" y="143632"/>
                    <a:pt x="443198" y="73052"/>
                  </a:cubicBezTo>
                  <a:cubicBezTo>
                    <a:pt x="531114" y="37333"/>
                    <a:pt x="624364" y="15140"/>
                    <a:pt x="718566" y="5043"/>
                  </a:cubicBezTo>
                  <a:cubicBezTo>
                    <a:pt x="812768" y="-3815"/>
                    <a:pt x="907923" y="-1434"/>
                    <a:pt x="1001363" y="15616"/>
                  </a:cubicBezTo>
                  <a:cubicBezTo>
                    <a:pt x="1033748" y="75909"/>
                    <a:pt x="1058609" y="139060"/>
                    <a:pt x="1076706" y="200782"/>
                  </a:cubicBezTo>
                  <a:cubicBezTo>
                    <a:pt x="1026509" y="242692"/>
                    <a:pt x="982599" y="287364"/>
                    <a:pt x="944690" y="336227"/>
                  </a:cubicBezTo>
                  <a:cubicBezTo>
                    <a:pt x="881348" y="324416"/>
                    <a:pt x="815816" y="323178"/>
                    <a:pt x="751522" y="328988"/>
                  </a:cubicBezTo>
                  <a:cubicBezTo>
                    <a:pt x="687419" y="336037"/>
                    <a:pt x="624173" y="350896"/>
                    <a:pt x="564451" y="375280"/>
                  </a:cubicBezTo>
                  <a:cubicBezTo>
                    <a:pt x="444818" y="423095"/>
                    <a:pt x="338804" y="505582"/>
                    <a:pt x="262509" y="609786"/>
                  </a:cubicBezTo>
                  <a:cubicBezTo>
                    <a:pt x="255556" y="595784"/>
                    <a:pt x="249650" y="581973"/>
                    <a:pt x="243554" y="567494"/>
                  </a:cubicBezTo>
                  <a:cubicBezTo>
                    <a:pt x="237649" y="553207"/>
                    <a:pt x="231743" y="538348"/>
                    <a:pt x="226505" y="523584"/>
                  </a:cubicBezTo>
                  <a:cubicBezTo>
                    <a:pt x="216408" y="494057"/>
                    <a:pt x="206788" y="462815"/>
                    <a:pt x="199549" y="431573"/>
                  </a:cubicBezTo>
                  <a:close/>
                </a:path>
              </a:pathLst>
            </a:custGeom>
            <a:grp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35" name="Freeform: Shape 33">
              <a:extLst>
                <a:ext uri="{FF2B5EF4-FFF2-40B4-BE49-F238E27FC236}">
                  <a16:creationId xmlns:a16="http://schemas.microsoft.com/office/drawing/2014/main" id="{BA1A5E3C-A1A4-432C-8B4C-F05B78248660}"/>
                </a:ext>
              </a:extLst>
            </p:cNvPr>
            <p:cNvSpPr/>
            <p:nvPr/>
          </p:nvSpPr>
          <p:spPr>
            <a:xfrm>
              <a:off x="3281945" y="5315129"/>
              <a:ext cx="1047273" cy="537210"/>
            </a:xfrm>
            <a:custGeom>
              <a:avLst/>
              <a:gdLst>
                <a:gd name="connsiteX0" fmla="*/ 893826 w 1047273"/>
                <a:gd name="connsiteY0" fmla="*/ 358902 h 537210"/>
                <a:gd name="connsiteX1" fmla="*/ 928783 w 1047273"/>
                <a:gd name="connsiteY1" fmla="*/ 393192 h 537210"/>
                <a:gd name="connsiteX2" fmla="*/ 966121 w 1047273"/>
                <a:gd name="connsiteY2" fmla="*/ 426339 h 537210"/>
                <a:gd name="connsiteX3" fmla="*/ 1047274 w 1047273"/>
                <a:gd name="connsiteY3" fmla="*/ 487394 h 537210"/>
                <a:gd name="connsiteX4" fmla="*/ 909256 w 1047273"/>
                <a:gd name="connsiteY4" fmla="*/ 521589 h 537210"/>
                <a:gd name="connsiteX5" fmla="*/ 838867 w 1047273"/>
                <a:gd name="connsiteY5" fmla="*/ 531590 h 537210"/>
                <a:gd name="connsiteX6" fmla="*/ 803434 w 1047273"/>
                <a:gd name="connsiteY6" fmla="*/ 534448 h 537210"/>
                <a:gd name="connsiteX7" fmla="*/ 785717 w 1047273"/>
                <a:gd name="connsiteY7" fmla="*/ 535781 h 537210"/>
                <a:gd name="connsiteX8" fmla="*/ 768001 w 1047273"/>
                <a:gd name="connsiteY8" fmla="*/ 536353 h 537210"/>
                <a:gd name="connsiteX9" fmla="*/ 732568 w 1047273"/>
                <a:gd name="connsiteY9" fmla="*/ 537210 h 537210"/>
                <a:gd name="connsiteX10" fmla="*/ 697135 w 1047273"/>
                <a:gd name="connsiteY10" fmla="*/ 536353 h 537210"/>
                <a:gd name="connsiteX11" fmla="*/ 679418 w 1047273"/>
                <a:gd name="connsiteY11" fmla="*/ 535781 h 537210"/>
                <a:gd name="connsiteX12" fmla="*/ 661702 w 1047273"/>
                <a:gd name="connsiteY12" fmla="*/ 534448 h 537210"/>
                <a:gd name="connsiteX13" fmla="*/ 626269 w 1047273"/>
                <a:gd name="connsiteY13" fmla="*/ 531590 h 537210"/>
                <a:gd name="connsiteX14" fmla="*/ 486251 w 1047273"/>
                <a:gd name="connsiteY14" fmla="*/ 507016 h 537210"/>
                <a:gd name="connsiteX15" fmla="*/ 0 w 1047273"/>
                <a:gd name="connsiteY15" fmla="*/ 226600 h 537210"/>
                <a:gd name="connsiteX16" fmla="*/ 8287 w 1047273"/>
                <a:gd name="connsiteY16" fmla="*/ 176213 h 537210"/>
                <a:gd name="connsiteX17" fmla="*/ 19241 w 1047273"/>
                <a:gd name="connsiteY17" fmla="*/ 126778 h 537210"/>
                <a:gd name="connsiteX18" fmla="*/ 47530 w 1047273"/>
                <a:gd name="connsiteY18" fmla="*/ 32385 h 537210"/>
                <a:gd name="connsiteX19" fmla="*/ 142875 w 1047273"/>
                <a:gd name="connsiteY19" fmla="*/ 20955 h 537210"/>
                <a:gd name="connsiteX20" fmla="*/ 188786 w 1047273"/>
                <a:gd name="connsiteY20" fmla="*/ 11811 h 537210"/>
                <a:gd name="connsiteX21" fmla="*/ 233839 w 1047273"/>
                <a:gd name="connsiteY21" fmla="*/ 0 h 537210"/>
                <a:gd name="connsiteX22" fmla="*/ 564642 w 1047273"/>
                <a:gd name="connsiteY22" fmla="*/ 190976 h 537210"/>
                <a:gd name="connsiteX23" fmla="*/ 659797 w 1047273"/>
                <a:gd name="connsiteY23" fmla="*/ 207740 h 537210"/>
                <a:gd name="connsiteX24" fmla="*/ 683990 w 1047273"/>
                <a:gd name="connsiteY24" fmla="*/ 209645 h 537210"/>
                <a:gd name="connsiteX25" fmla="*/ 696087 w 1047273"/>
                <a:gd name="connsiteY25" fmla="*/ 210598 h 537210"/>
                <a:gd name="connsiteX26" fmla="*/ 708184 w 1047273"/>
                <a:gd name="connsiteY26" fmla="*/ 210884 h 537210"/>
                <a:gd name="connsiteX27" fmla="*/ 732473 w 1047273"/>
                <a:gd name="connsiteY27" fmla="*/ 211550 h 537210"/>
                <a:gd name="connsiteX28" fmla="*/ 756761 w 1047273"/>
                <a:gd name="connsiteY28" fmla="*/ 210884 h 537210"/>
                <a:gd name="connsiteX29" fmla="*/ 768858 w 1047273"/>
                <a:gd name="connsiteY29" fmla="*/ 210598 h 537210"/>
                <a:gd name="connsiteX30" fmla="*/ 780955 w 1047273"/>
                <a:gd name="connsiteY30" fmla="*/ 209645 h 537210"/>
                <a:gd name="connsiteX31" fmla="*/ 805148 w 1047273"/>
                <a:gd name="connsiteY31" fmla="*/ 207740 h 537210"/>
                <a:gd name="connsiteX32" fmla="*/ 853059 w 1047273"/>
                <a:gd name="connsiteY32" fmla="*/ 200882 h 537210"/>
                <a:gd name="connsiteX33" fmla="*/ 946785 w 1047273"/>
                <a:gd name="connsiteY33" fmla="*/ 177737 h 537210"/>
                <a:gd name="connsiteX34" fmla="*/ 925639 w 1047273"/>
                <a:gd name="connsiteY34" fmla="*/ 268700 h 537210"/>
                <a:gd name="connsiteX35" fmla="*/ 910971 w 1047273"/>
                <a:gd name="connsiteY35" fmla="*/ 313849 h 537210"/>
                <a:gd name="connsiteX36" fmla="*/ 893826 w 1047273"/>
                <a:gd name="connsiteY36" fmla="*/ 358902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47273" h="537210">
                  <a:moveTo>
                    <a:pt x="893826" y="358902"/>
                  </a:moveTo>
                  <a:cubicBezTo>
                    <a:pt x="905161" y="370808"/>
                    <a:pt x="916781" y="382143"/>
                    <a:pt x="928783" y="393192"/>
                  </a:cubicBezTo>
                  <a:cubicBezTo>
                    <a:pt x="940784" y="404336"/>
                    <a:pt x="953262" y="415385"/>
                    <a:pt x="966121" y="426339"/>
                  </a:cubicBezTo>
                  <a:cubicBezTo>
                    <a:pt x="991552" y="447199"/>
                    <a:pt x="1018889" y="468344"/>
                    <a:pt x="1047274" y="487394"/>
                  </a:cubicBezTo>
                  <a:cubicBezTo>
                    <a:pt x="1002125" y="501777"/>
                    <a:pt x="956024" y="513779"/>
                    <a:pt x="909256" y="521589"/>
                  </a:cubicBezTo>
                  <a:cubicBezTo>
                    <a:pt x="886015" y="526161"/>
                    <a:pt x="862394" y="528542"/>
                    <a:pt x="838867" y="531590"/>
                  </a:cubicBezTo>
                  <a:cubicBezTo>
                    <a:pt x="827056" y="532733"/>
                    <a:pt x="815245" y="533495"/>
                    <a:pt x="803434" y="534448"/>
                  </a:cubicBezTo>
                  <a:lnTo>
                    <a:pt x="785717" y="535781"/>
                  </a:lnTo>
                  <a:lnTo>
                    <a:pt x="768001" y="536353"/>
                  </a:lnTo>
                  <a:lnTo>
                    <a:pt x="732568" y="537210"/>
                  </a:lnTo>
                  <a:lnTo>
                    <a:pt x="697135" y="536353"/>
                  </a:lnTo>
                  <a:lnTo>
                    <a:pt x="679418" y="535781"/>
                  </a:lnTo>
                  <a:lnTo>
                    <a:pt x="661702" y="534448"/>
                  </a:lnTo>
                  <a:cubicBezTo>
                    <a:pt x="649891" y="533495"/>
                    <a:pt x="638080" y="532733"/>
                    <a:pt x="626269" y="531590"/>
                  </a:cubicBezTo>
                  <a:cubicBezTo>
                    <a:pt x="579215" y="526256"/>
                    <a:pt x="532352" y="518541"/>
                    <a:pt x="486251" y="507016"/>
                  </a:cubicBezTo>
                  <a:cubicBezTo>
                    <a:pt x="301847" y="461391"/>
                    <a:pt x="131540" y="362712"/>
                    <a:pt x="0" y="226600"/>
                  </a:cubicBezTo>
                  <a:cubicBezTo>
                    <a:pt x="2476" y="209550"/>
                    <a:pt x="5239" y="192691"/>
                    <a:pt x="8287" y="176213"/>
                  </a:cubicBezTo>
                  <a:cubicBezTo>
                    <a:pt x="11621" y="159449"/>
                    <a:pt x="15335" y="142970"/>
                    <a:pt x="19241" y="126778"/>
                  </a:cubicBezTo>
                  <a:cubicBezTo>
                    <a:pt x="26860" y="94679"/>
                    <a:pt x="37052" y="62579"/>
                    <a:pt x="47530" y="32385"/>
                  </a:cubicBezTo>
                  <a:cubicBezTo>
                    <a:pt x="80296" y="29908"/>
                    <a:pt x="111443" y="26670"/>
                    <a:pt x="142875" y="20955"/>
                  </a:cubicBezTo>
                  <a:cubicBezTo>
                    <a:pt x="158496" y="18193"/>
                    <a:pt x="173736" y="15240"/>
                    <a:pt x="188786" y="11811"/>
                  </a:cubicBezTo>
                  <a:cubicBezTo>
                    <a:pt x="204121" y="8192"/>
                    <a:pt x="219170" y="4286"/>
                    <a:pt x="233839" y="0"/>
                  </a:cubicBezTo>
                  <a:cubicBezTo>
                    <a:pt x="323660" y="92964"/>
                    <a:pt x="439674" y="160020"/>
                    <a:pt x="564642" y="190976"/>
                  </a:cubicBezTo>
                  <a:cubicBezTo>
                    <a:pt x="595884" y="198882"/>
                    <a:pt x="627793" y="203930"/>
                    <a:pt x="659797" y="207740"/>
                  </a:cubicBezTo>
                  <a:lnTo>
                    <a:pt x="683990" y="209645"/>
                  </a:lnTo>
                  <a:lnTo>
                    <a:pt x="696087" y="210598"/>
                  </a:lnTo>
                  <a:lnTo>
                    <a:pt x="708184" y="210884"/>
                  </a:lnTo>
                  <a:lnTo>
                    <a:pt x="732473" y="211550"/>
                  </a:lnTo>
                  <a:lnTo>
                    <a:pt x="756761" y="210884"/>
                  </a:lnTo>
                  <a:lnTo>
                    <a:pt x="768858" y="210598"/>
                  </a:lnTo>
                  <a:lnTo>
                    <a:pt x="780955" y="209645"/>
                  </a:lnTo>
                  <a:lnTo>
                    <a:pt x="805148" y="207740"/>
                  </a:lnTo>
                  <a:cubicBezTo>
                    <a:pt x="821150" y="205454"/>
                    <a:pt x="837248" y="204121"/>
                    <a:pt x="853059" y="200882"/>
                  </a:cubicBezTo>
                  <a:cubicBezTo>
                    <a:pt x="884873" y="195739"/>
                    <a:pt x="916114" y="187357"/>
                    <a:pt x="946785" y="177737"/>
                  </a:cubicBezTo>
                  <a:cubicBezTo>
                    <a:pt x="941546" y="208312"/>
                    <a:pt x="934307" y="237935"/>
                    <a:pt x="925639" y="268700"/>
                  </a:cubicBezTo>
                  <a:cubicBezTo>
                    <a:pt x="921163" y="283655"/>
                    <a:pt x="916305" y="298704"/>
                    <a:pt x="910971" y="313849"/>
                  </a:cubicBezTo>
                  <a:cubicBezTo>
                    <a:pt x="905827" y="328994"/>
                    <a:pt x="900113" y="344234"/>
                    <a:pt x="893826" y="358902"/>
                  </a:cubicBezTo>
                  <a:close/>
                </a:path>
              </a:pathLst>
            </a:custGeom>
            <a:grp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36" name="Freeform: Shape 34">
              <a:extLst>
                <a:ext uri="{FF2B5EF4-FFF2-40B4-BE49-F238E27FC236}">
                  <a16:creationId xmlns:a16="http://schemas.microsoft.com/office/drawing/2014/main" id="{06F18FE0-8941-4CA5-A91C-0E27F0290B75}"/>
                </a:ext>
              </a:extLst>
            </p:cNvPr>
            <p:cNvSpPr/>
            <p:nvPr/>
          </p:nvSpPr>
          <p:spPr>
            <a:xfrm>
              <a:off x="4294263" y="4832021"/>
              <a:ext cx="740473" cy="915543"/>
            </a:xfrm>
            <a:custGeom>
              <a:avLst/>
              <a:gdLst>
                <a:gd name="connsiteX0" fmla="*/ 740473 w 740473"/>
                <a:gd name="connsiteY0" fmla="*/ 95 h 915543"/>
                <a:gd name="connsiteX1" fmla="*/ 701135 w 740473"/>
                <a:gd name="connsiteY1" fmla="*/ 280416 h 915543"/>
                <a:gd name="connsiteX2" fmla="*/ 679418 w 740473"/>
                <a:gd name="connsiteY2" fmla="*/ 348139 h 915543"/>
                <a:gd name="connsiteX3" fmla="*/ 666559 w 740473"/>
                <a:gd name="connsiteY3" fmla="*/ 381286 h 915543"/>
                <a:gd name="connsiteX4" fmla="*/ 659987 w 740473"/>
                <a:gd name="connsiteY4" fmla="*/ 397764 h 915543"/>
                <a:gd name="connsiteX5" fmla="*/ 652748 w 740473"/>
                <a:gd name="connsiteY5" fmla="*/ 413957 h 915543"/>
                <a:gd name="connsiteX6" fmla="*/ 586168 w 740473"/>
                <a:gd name="connsiteY6" fmla="*/ 539401 h 915543"/>
                <a:gd name="connsiteX7" fmla="*/ 170402 w 740473"/>
                <a:gd name="connsiteY7" fmla="*/ 915543 h 915543"/>
                <a:gd name="connsiteX8" fmla="*/ 81248 w 740473"/>
                <a:gd name="connsiteY8" fmla="*/ 866680 h 915543"/>
                <a:gd name="connsiteX9" fmla="*/ 0 w 740473"/>
                <a:gd name="connsiteY9" fmla="*/ 810387 h 915543"/>
                <a:gd name="connsiteX10" fmla="*/ 18574 w 740473"/>
                <a:gd name="connsiteY10" fmla="*/ 716470 h 915543"/>
                <a:gd name="connsiteX11" fmla="*/ 26479 w 740473"/>
                <a:gd name="connsiteY11" fmla="*/ 623411 h 915543"/>
                <a:gd name="connsiteX12" fmla="*/ 309848 w 740473"/>
                <a:gd name="connsiteY12" fmla="*/ 366998 h 915543"/>
                <a:gd name="connsiteX13" fmla="*/ 414814 w 740473"/>
                <a:gd name="connsiteY13" fmla="*/ 0 h 915543"/>
                <a:gd name="connsiteX14" fmla="*/ 570833 w 740473"/>
                <a:gd name="connsiteY14" fmla="*/ 106394 h 915543"/>
                <a:gd name="connsiteX15" fmla="*/ 740473 w 740473"/>
                <a:gd name="connsiteY15" fmla="*/ 95 h 91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0473" h="915543">
                  <a:moveTo>
                    <a:pt x="740473" y="95"/>
                  </a:moveTo>
                  <a:cubicBezTo>
                    <a:pt x="739807" y="94488"/>
                    <a:pt x="727710" y="189357"/>
                    <a:pt x="701135" y="280416"/>
                  </a:cubicBezTo>
                  <a:cubicBezTo>
                    <a:pt x="695039" y="303371"/>
                    <a:pt x="687038" y="325660"/>
                    <a:pt x="679418" y="348139"/>
                  </a:cubicBezTo>
                  <a:cubicBezTo>
                    <a:pt x="675322" y="359283"/>
                    <a:pt x="670846" y="370237"/>
                    <a:pt x="666559" y="381286"/>
                  </a:cubicBezTo>
                  <a:lnTo>
                    <a:pt x="659987" y="397764"/>
                  </a:lnTo>
                  <a:lnTo>
                    <a:pt x="652748" y="413957"/>
                  </a:lnTo>
                  <a:cubicBezTo>
                    <a:pt x="633889" y="457486"/>
                    <a:pt x="611029" y="499110"/>
                    <a:pt x="586168" y="539401"/>
                  </a:cubicBezTo>
                  <a:cubicBezTo>
                    <a:pt x="486156" y="700278"/>
                    <a:pt x="340805" y="832199"/>
                    <a:pt x="170402" y="915543"/>
                  </a:cubicBezTo>
                  <a:cubicBezTo>
                    <a:pt x="139446" y="900589"/>
                    <a:pt x="109633" y="884015"/>
                    <a:pt x="81248" y="866680"/>
                  </a:cubicBezTo>
                  <a:cubicBezTo>
                    <a:pt x="52673" y="848678"/>
                    <a:pt x="25908" y="830675"/>
                    <a:pt x="0" y="810387"/>
                  </a:cubicBezTo>
                  <a:cubicBezTo>
                    <a:pt x="8096" y="779431"/>
                    <a:pt x="14002" y="747141"/>
                    <a:pt x="18574" y="716470"/>
                  </a:cubicBezTo>
                  <a:cubicBezTo>
                    <a:pt x="22860" y="685038"/>
                    <a:pt x="25622" y="654177"/>
                    <a:pt x="26479" y="623411"/>
                  </a:cubicBezTo>
                  <a:cubicBezTo>
                    <a:pt x="142304" y="566833"/>
                    <a:pt x="241745" y="476536"/>
                    <a:pt x="309848" y="366998"/>
                  </a:cubicBezTo>
                  <a:cubicBezTo>
                    <a:pt x="378333" y="257556"/>
                    <a:pt x="414623" y="129540"/>
                    <a:pt x="414814" y="0"/>
                  </a:cubicBezTo>
                  <a:cubicBezTo>
                    <a:pt x="468439" y="28956"/>
                    <a:pt x="521684" y="64484"/>
                    <a:pt x="570833" y="106394"/>
                  </a:cubicBezTo>
                  <a:cubicBezTo>
                    <a:pt x="629507" y="77915"/>
                    <a:pt x="685514" y="42291"/>
                    <a:pt x="740473" y="95"/>
                  </a:cubicBezTo>
                  <a:close/>
                </a:path>
              </a:pathLst>
            </a:custGeom>
            <a:grp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37" name="Freeform: Shape 35">
              <a:extLst>
                <a:ext uri="{FF2B5EF4-FFF2-40B4-BE49-F238E27FC236}">
                  <a16:creationId xmlns:a16="http://schemas.microsoft.com/office/drawing/2014/main" id="{A958CB51-658C-4C6B-B5FB-96B81C33307D}"/>
                </a:ext>
              </a:extLst>
            </p:cNvPr>
            <p:cNvSpPr/>
            <p:nvPr/>
          </p:nvSpPr>
          <p:spPr>
            <a:xfrm>
              <a:off x="4232731" y="3863710"/>
              <a:ext cx="792289" cy="957738"/>
            </a:xfrm>
            <a:custGeom>
              <a:avLst/>
              <a:gdLst>
                <a:gd name="connsiteX0" fmla="*/ 150019 w 792289"/>
                <a:gd name="connsiteY0" fmla="*/ 194120 h 957738"/>
                <a:gd name="connsiteX1" fmla="*/ 131445 w 792289"/>
                <a:gd name="connsiteY1" fmla="*/ 97345 h 957738"/>
                <a:gd name="connsiteX2" fmla="*/ 118205 w 792289"/>
                <a:gd name="connsiteY2" fmla="*/ 48482 h 957738"/>
                <a:gd name="connsiteX3" fmla="*/ 102108 w 792289"/>
                <a:gd name="connsiteY3" fmla="*/ 0 h 957738"/>
                <a:gd name="connsiteX4" fmla="*/ 565785 w 792289"/>
                <a:gd name="connsiteY4" fmla="*/ 315849 h 957738"/>
                <a:gd name="connsiteX5" fmla="*/ 792290 w 792289"/>
                <a:gd name="connsiteY5" fmla="*/ 829437 h 957738"/>
                <a:gd name="connsiteX6" fmla="*/ 755809 w 792289"/>
                <a:gd name="connsiteY6" fmla="*/ 865156 h 957738"/>
                <a:gd name="connsiteX7" fmla="*/ 717709 w 792289"/>
                <a:gd name="connsiteY7" fmla="*/ 898493 h 957738"/>
                <a:gd name="connsiteX8" fmla="*/ 638937 w 792289"/>
                <a:gd name="connsiteY8" fmla="*/ 957739 h 957738"/>
                <a:gd name="connsiteX9" fmla="*/ 555403 w 792289"/>
                <a:gd name="connsiteY9" fmla="*/ 910495 h 957738"/>
                <a:gd name="connsiteX10" fmla="*/ 513017 w 792289"/>
                <a:gd name="connsiteY10" fmla="*/ 890683 h 957738"/>
                <a:gd name="connsiteX11" fmla="*/ 469773 w 792289"/>
                <a:gd name="connsiteY11" fmla="*/ 873538 h 957738"/>
                <a:gd name="connsiteX12" fmla="*/ 315754 w 792289"/>
                <a:gd name="connsiteY12" fmla="*/ 524351 h 957738"/>
                <a:gd name="connsiteX13" fmla="*/ 0 w 792289"/>
                <a:gd name="connsiteY13" fmla="*/ 309182 h 957738"/>
                <a:gd name="connsiteX14" fmla="*/ 34385 w 792289"/>
                <a:gd name="connsiteY14" fmla="*/ 277844 h 957738"/>
                <a:gd name="connsiteX15" fmla="*/ 70771 w 792289"/>
                <a:gd name="connsiteY15" fmla="*/ 248507 h 957738"/>
                <a:gd name="connsiteX16" fmla="*/ 150019 w 792289"/>
                <a:gd name="connsiteY16" fmla="*/ 194120 h 9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2289" h="957738">
                  <a:moveTo>
                    <a:pt x="150019" y="194120"/>
                  </a:moveTo>
                  <a:cubicBezTo>
                    <a:pt x="145447" y="162497"/>
                    <a:pt x="139637" y="129254"/>
                    <a:pt x="131445" y="97345"/>
                  </a:cubicBezTo>
                  <a:cubicBezTo>
                    <a:pt x="127445" y="81153"/>
                    <a:pt x="123063" y="64865"/>
                    <a:pt x="118205" y="48482"/>
                  </a:cubicBezTo>
                  <a:cubicBezTo>
                    <a:pt x="113252" y="32480"/>
                    <a:pt x="107918" y="16288"/>
                    <a:pt x="102108" y="0"/>
                  </a:cubicBezTo>
                  <a:cubicBezTo>
                    <a:pt x="282416" y="59341"/>
                    <a:pt x="444913" y="170117"/>
                    <a:pt x="565785" y="315849"/>
                  </a:cubicBezTo>
                  <a:cubicBezTo>
                    <a:pt x="687229" y="461105"/>
                    <a:pt x="766953" y="641414"/>
                    <a:pt x="792290" y="829437"/>
                  </a:cubicBezTo>
                  <a:cubicBezTo>
                    <a:pt x="780193" y="841724"/>
                    <a:pt x="768001" y="853631"/>
                    <a:pt x="755809" y="865156"/>
                  </a:cubicBezTo>
                  <a:cubicBezTo>
                    <a:pt x="743426" y="876681"/>
                    <a:pt x="730472" y="887825"/>
                    <a:pt x="717709" y="898493"/>
                  </a:cubicBezTo>
                  <a:cubicBezTo>
                    <a:pt x="692468" y="919925"/>
                    <a:pt x="665607" y="939641"/>
                    <a:pt x="638937" y="957739"/>
                  </a:cubicBezTo>
                  <a:cubicBezTo>
                    <a:pt x="611315" y="940308"/>
                    <a:pt x="584073" y="924497"/>
                    <a:pt x="555403" y="910495"/>
                  </a:cubicBezTo>
                  <a:cubicBezTo>
                    <a:pt x="541211" y="903446"/>
                    <a:pt x="527304" y="896874"/>
                    <a:pt x="513017" y="890683"/>
                  </a:cubicBezTo>
                  <a:cubicBezTo>
                    <a:pt x="498539" y="884587"/>
                    <a:pt x="484156" y="878777"/>
                    <a:pt x="469773" y="873538"/>
                  </a:cubicBezTo>
                  <a:cubicBezTo>
                    <a:pt x="452438" y="745808"/>
                    <a:pt x="398526" y="623602"/>
                    <a:pt x="315754" y="524351"/>
                  </a:cubicBezTo>
                  <a:cubicBezTo>
                    <a:pt x="233267" y="424815"/>
                    <a:pt x="122301" y="349377"/>
                    <a:pt x="0" y="309182"/>
                  </a:cubicBezTo>
                  <a:cubicBezTo>
                    <a:pt x="11049" y="298609"/>
                    <a:pt x="22574" y="288131"/>
                    <a:pt x="34385" y="277844"/>
                  </a:cubicBezTo>
                  <a:cubicBezTo>
                    <a:pt x="46101" y="267843"/>
                    <a:pt x="58293" y="258127"/>
                    <a:pt x="70771" y="248507"/>
                  </a:cubicBezTo>
                  <a:cubicBezTo>
                    <a:pt x="96012" y="228695"/>
                    <a:pt x="122015" y="211455"/>
                    <a:pt x="150019" y="194120"/>
                  </a:cubicBezTo>
                  <a:close/>
                </a:path>
              </a:pathLst>
            </a:custGeom>
            <a:grp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grpSp>
      <p:grpSp>
        <p:nvGrpSpPr>
          <p:cNvPr id="38" name="Group 20" descr="Circular line arrow with three sections.">
            <a:extLst>
              <a:ext uri="{FF2B5EF4-FFF2-40B4-BE49-F238E27FC236}">
                <a16:creationId xmlns:a16="http://schemas.microsoft.com/office/drawing/2014/main" id="{813E7F9A-5431-4980-AC79-A75306D5F40E}"/>
              </a:ext>
            </a:extLst>
          </p:cNvPr>
          <p:cNvGrpSpPr>
            <a:grpSpLocks noChangeAspect="1"/>
          </p:cNvGrpSpPr>
          <p:nvPr/>
        </p:nvGrpSpPr>
        <p:grpSpPr bwMode="gray">
          <a:xfrm>
            <a:off x="5169724" y="3250766"/>
            <a:ext cx="635809" cy="635807"/>
            <a:chOff x="3190036" y="1526432"/>
            <a:chExt cx="914400" cy="914400"/>
          </a:xfrm>
        </p:grpSpPr>
        <p:sp>
          <p:nvSpPr>
            <p:cNvPr id="39" name="Arc 38">
              <a:extLst>
                <a:ext uri="{FF2B5EF4-FFF2-40B4-BE49-F238E27FC236}">
                  <a16:creationId xmlns:a16="http://schemas.microsoft.com/office/drawing/2014/main" id="{21B4018C-AC85-43B4-9F07-B902A99CBC9F}"/>
                </a:ext>
              </a:extLst>
            </p:cNvPr>
            <p:cNvSpPr/>
            <p:nvPr/>
          </p:nvSpPr>
          <p:spPr bwMode="gray">
            <a:xfrm rot="7200000">
              <a:off x="3190036" y="1526432"/>
              <a:ext cx="914400" cy="914400"/>
            </a:xfrm>
            <a:prstGeom prst="arc">
              <a:avLst>
                <a:gd name="adj1" fmla="val 16190247"/>
                <a:gd name="adj2" fmla="val 6283"/>
              </a:avLst>
            </a:prstGeom>
            <a:noFill/>
            <a:ln w="28575" cap="rnd" cmpd="sng" algn="ctr">
              <a:solidFill>
                <a:schemeClr val="tx2"/>
              </a:solidFill>
              <a:prstDash val="solid"/>
              <a:round/>
              <a:headEnd type="none" w="med" len="med"/>
              <a:tailEnd type="arrow" w="lg"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40" name="Arc 39">
              <a:extLst>
                <a:ext uri="{FF2B5EF4-FFF2-40B4-BE49-F238E27FC236}">
                  <a16:creationId xmlns:a16="http://schemas.microsoft.com/office/drawing/2014/main" id="{15CA54A9-E7FB-4CCE-BC27-6D1BF8F91205}"/>
                </a:ext>
              </a:extLst>
            </p:cNvPr>
            <p:cNvSpPr/>
            <p:nvPr/>
          </p:nvSpPr>
          <p:spPr bwMode="gray">
            <a:xfrm rot="14400000">
              <a:off x="3190036" y="1526432"/>
              <a:ext cx="914400" cy="914400"/>
            </a:xfrm>
            <a:prstGeom prst="arc">
              <a:avLst>
                <a:gd name="adj1" fmla="val 16190247"/>
                <a:gd name="adj2" fmla="val 6283"/>
              </a:avLst>
            </a:prstGeom>
            <a:noFill/>
            <a:ln w="28575" cap="rnd" cmpd="sng" algn="ctr">
              <a:solidFill>
                <a:schemeClr val="tx2"/>
              </a:solidFill>
              <a:prstDash val="solid"/>
              <a:round/>
              <a:headEnd type="none" w="med" len="med"/>
              <a:tailEnd type="arrow" w="lg"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41" name="Arc 40">
              <a:extLst>
                <a:ext uri="{FF2B5EF4-FFF2-40B4-BE49-F238E27FC236}">
                  <a16:creationId xmlns:a16="http://schemas.microsoft.com/office/drawing/2014/main" id="{B25D63D6-401E-47AD-931C-D001D8F4D5CC}"/>
                </a:ext>
              </a:extLst>
            </p:cNvPr>
            <p:cNvSpPr/>
            <p:nvPr/>
          </p:nvSpPr>
          <p:spPr bwMode="gray">
            <a:xfrm>
              <a:off x="3190036" y="1526432"/>
              <a:ext cx="914400" cy="914400"/>
            </a:xfrm>
            <a:prstGeom prst="arc">
              <a:avLst>
                <a:gd name="adj1" fmla="val 16190247"/>
                <a:gd name="adj2" fmla="val 6283"/>
              </a:avLst>
            </a:prstGeom>
            <a:noFill/>
            <a:ln w="28575" cap="rnd" cmpd="sng" algn="ctr">
              <a:solidFill>
                <a:schemeClr val="tx2"/>
              </a:solidFill>
              <a:prstDash val="solid"/>
              <a:round/>
              <a:headEnd type="none" w="med" len="med"/>
              <a:tailEnd type="arrow" w="lg"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5A5A5A"/>
                </a:solidFill>
                <a:effectLst/>
                <a:uLnTx/>
                <a:uFillTx/>
                <a:latin typeface="Arial" panose="020B0604020202020204"/>
                <a:ea typeface="+mn-ea"/>
                <a:cs typeface="+mn-cs"/>
              </a:endParaRPr>
            </a:p>
          </p:txBody>
        </p:sp>
      </p:grpSp>
      <p:sp>
        <p:nvSpPr>
          <p:cNvPr id="42" name="Rectangle 41">
            <a:extLst>
              <a:ext uri="{FF2B5EF4-FFF2-40B4-BE49-F238E27FC236}">
                <a16:creationId xmlns:a16="http://schemas.microsoft.com/office/drawing/2014/main" id="{3D9092EF-5EA8-41D1-A76B-B73818021778}"/>
              </a:ext>
            </a:extLst>
          </p:cNvPr>
          <p:cNvSpPr/>
          <p:nvPr/>
        </p:nvSpPr>
        <p:spPr>
          <a:xfrm>
            <a:off x="6652604" y="1466636"/>
            <a:ext cx="469459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Understanding Population Health and care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Descriptive analytics to understand the specific needs of the local population, the impact of wider determinants and to explore gaps in care and unwarranted variation.</a:t>
            </a:r>
          </a:p>
        </p:txBody>
      </p:sp>
      <p:sp>
        <p:nvSpPr>
          <p:cNvPr id="43" name="Rectangle 42">
            <a:extLst>
              <a:ext uri="{FF2B5EF4-FFF2-40B4-BE49-F238E27FC236}">
                <a16:creationId xmlns:a16="http://schemas.microsoft.com/office/drawing/2014/main" id="{59F884C0-7951-4F16-A9E1-3FEF766D4C67}"/>
              </a:ext>
            </a:extLst>
          </p:cNvPr>
          <p:cNvSpPr/>
          <p:nvPr/>
        </p:nvSpPr>
        <p:spPr>
          <a:xfrm>
            <a:off x="7323306" y="2921488"/>
            <a:ext cx="427569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Opportunity analysis and targeting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Risk stratification and segmentation models to identify risk factors and the groups challenged by them, using advanced data mining techniques.</a:t>
            </a:r>
          </a:p>
        </p:txBody>
      </p:sp>
      <p:sp>
        <p:nvSpPr>
          <p:cNvPr id="44" name="Rectangle 43">
            <a:extLst>
              <a:ext uri="{FF2B5EF4-FFF2-40B4-BE49-F238E27FC236}">
                <a16:creationId xmlns:a16="http://schemas.microsoft.com/office/drawing/2014/main" id="{55B8EE1E-5A7A-4177-BFCD-3218F8F28902}"/>
              </a:ext>
            </a:extLst>
          </p:cNvPr>
          <p:cNvSpPr/>
          <p:nvPr/>
        </p:nvSpPr>
        <p:spPr>
          <a:xfrm>
            <a:off x="7151892" y="4212574"/>
            <a:ext cx="4449183"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Predictive system modelling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Future-facing financial modelling of unmitigated and mitigated system financial risk using person level costing data and mitigated scenarios.</a:t>
            </a:r>
          </a:p>
        </p:txBody>
      </p:sp>
      <p:sp>
        <p:nvSpPr>
          <p:cNvPr id="45" name="Rectangle 44">
            <a:extLst>
              <a:ext uri="{FF2B5EF4-FFF2-40B4-BE49-F238E27FC236}">
                <a16:creationId xmlns:a16="http://schemas.microsoft.com/office/drawing/2014/main" id="{991430DC-352F-43BB-A85A-E3FD90F8F051}"/>
              </a:ext>
            </a:extLst>
          </p:cNvPr>
          <p:cNvSpPr/>
          <p:nvPr/>
        </p:nvSpPr>
        <p:spPr>
          <a:xfrm>
            <a:off x="643471" y="3907208"/>
            <a:ext cx="3326795"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Design and begin to implement interventions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Design and implementation of multidisciplinary, cross-</a:t>
            </a:r>
            <a:r>
              <a:rPr kumimoji="0" lang="en-US" sz="1400" b="0" i="0" u="none" strike="noStrike" kern="1200" cap="none" spc="0" normalizeH="0" baseline="0" noProof="0" err="1">
                <a:ln>
                  <a:noFill/>
                </a:ln>
                <a:solidFill>
                  <a:srgbClr val="5A5A5A"/>
                </a:solidFill>
                <a:effectLst/>
                <a:uLnTx/>
                <a:uFillTx/>
                <a:latin typeface="Arial" panose="020B0604020202020204"/>
                <a:ea typeface="+mn-ea"/>
                <a:cs typeface="+mn-cs"/>
              </a:rPr>
              <a:t>organisational</a:t>
            </a: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 interventions that are targeted at high-risk population segments through a bio-psycho-social approach. </a:t>
            </a:r>
          </a:p>
        </p:txBody>
      </p:sp>
      <p:sp>
        <p:nvSpPr>
          <p:cNvPr id="46" name="Rectangle 45">
            <a:extLst>
              <a:ext uri="{FF2B5EF4-FFF2-40B4-BE49-F238E27FC236}">
                <a16:creationId xmlns:a16="http://schemas.microsoft.com/office/drawing/2014/main" id="{7EFCA9DB-ABC8-486C-9E1C-C100A770D7C6}"/>
              </a:ext>
            </a:extLst>
          </p:cNvPr>
          <p:cNvSpPr/>
          <p:nvPr/>
        </p:nvSpPr>
        <p:spPr>
          <a:xfrm>
            <a:off x="623863" y="2169049"/>
            <a:ext cx="3117961"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Active monitoring and rapid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Whole system impact assessment to measure net impact on population groups (utilisation, cost, outcomes and experience). </a:t>
            </a:r>
          </a:p>
        </p:txBody>
      </p:sp>
      <p:sp>
        <p:nvSpPr>
          <p:cNvPr id="47" name="Freeform 9">
            <a:extLst>
              <a:ext uri="{FF2B5EF4-FFF2-40B4-BE49-F238E27FC236}">
                <a16:creationId xmlns:a16="http://schemas.microsoft.com/office/drawing/2014/main" id="{85D0460F-7FAB-4C2D-A459-41168477B7A9}"/>
              </a:ext>
            </a:extLst>
          </p:cNvPr>
          <p:cNvSpPr>
            <a:spLocks noChangeAspect="1"/>
          </p:cNvSpPr>
          <p:nvPr/>
        </p:nvSpPr>
        <p:spPr bwMode="gray">
          <a:xfrm flipH="1">
            <a:off x="3973289" y="4342261"/>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48" name="Freeform 9">
            <a:extLst>
              <a:ext uri="{FF2B5EF4-FFF2-40B4-BE49-F238E27FC236}">
                <a16:creationId xmlns:a16="http://schemas.microsoft.com/office/drawing/2014/main" id="{034C60EF-7E59-477D-85A6-A30CA5DE7351}"/>
              </a:ext>
            </a:extLst>
          </p:cNvPr>
          <p:cNvSpPr>
            <a:spLocks noChangeAspect="1"/>
          </p:cNvSpPr>
          <p:nvPr/>
        </p:nvSpPr>
        <p:spPr bwMode="gray">
          <a:xfrm flipH="1">
            <a:off x="3719769" y="3081588"/>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49" name="Oval 48">
            <a:extLst>
              <a:ext uri="{FF2B5EF4-FFF2-40B4-BE49-F238E27FC236}">
                <a16:creationId xmlns:a16="http://schemas.microsoft.com/office/drawing/2014/main" id="{E689BF9E-8A2A-4708-BBC4-D72FF6945ED9}"/>
              </a:ext>
            </a:extLst>
          </p:cNvPr>
          <p:cNvSpPr>
            <a:spLocks noChangeAspect="1"/>
          </p:cNvSpPr>
          <p:nvPr/>
        </p:nvSpPr>
        <p:spPr bwMode="gray">
          <a:xfrm>
            <a:off x="4476821" y="3207195"/>
            <a:ext cx="249089" cy="249089"/>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panose="020B0604020202020204"/>
                <a:ea typeface="+mn-ea"/>
                <a:cs typeface="+mn-cs"/>
              </a:rPr>
              <a:t>5</a:t>
            </a:r>
          </a:p>
        </p:txBody>
      </p:sp>
      <p:cxnSp>
        <p:nvCxnSpPr>
          <p:cNvPr id="50" name="Straight Connector 49">
            <a:extLst>
              <a:ext uri="{FF2B5EF4-FFF2-40B4-BE49-F238E27FC236}">
                <a16:creationId xmlns:a16="http://schemas.microsoft.com/office/drawing/2014/main" id="{F46D065B-52DE-4059-B2D9-8C880D4B2A8E}"/>
              </a:ext>
            </a:extLst>
          </p:cNvPr>
          <p:cNvCxnSpPr>
            <a:cxnSpLocks/>
          </p:cNvCxnSpPr>
          <p:nvPr/>
        </p:nvCxnSpPr>
        <p:spPr bwMode="gray">
          <a:xfrm>
            <a:off x="5458749" y="1670377"/>
            <a:ext cx="0" cy="755656"/>
          </a:xfrm>
          <a:prstGeom prst="line">
            <a:avLst/>
          </a:prstGeom>
          <a:ln w="28575"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33452F2B-F0B9-40FD-85E3-3D270E0E4577}"/>
              </a:ext>
            </a:extLst>
          </p:cNvPr>
          <p:cNvSpPr>
            <a:spLocks noChangeAspect="1"/>
          </p:cNvSpPr>
          <p:nvPr/>
        </p:nvSpPr>
        <p:spPr bwMode="gray">
          <a:xfrm>
            <a:off x="5312516" y="2526483"/>
            <a:ext cx="249089" cy="249089"/>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panose="020B0604020202020204"/>
                <a:ea typeface="+mn-ea"/>
                <a:cs typeface="+mn-cs"/>
              </a:rPr>
              <a:t>1</a:t>
            </a:r>
          </a:p>
        </p:txBody>
      </p:sp>
      <p:cxnSp>
        <p:nvCxnSpPr>
          <p:cNvPr id="52" name="Straight Connector 51">
            <a:extLst>
              <a:ext uri="{FF2B5EF4-FFF2-40B4-BE49-F238E27FC236}">
                <a16:creationId xmlns:a16="http://schemas.microsoft.com/office/drawing/2014/main" id="{BE3D5072-0EF7-484B-867A-19DC45503176}"/>
              </a:ext>
            </a:extLst>
          </p:cNvPr>
          <p:cNvCxnSpPr>
            <a:cxnSpLocks/>
          </p:cNvCxnSpPr>
          <p:nvPr/>
        </p:nvCxnSpPr>
        <p:spPr bwMode="gray">
          <a:xfrm flipH="1">
            <a:off x="5458749" y="1670377"/>
            <a:ext cx="965523" cy="0"/>
          </a:xfrm>
          <a:prstGeom prst="line">
            <a:avLst/>
          </a:prstGeom>
          <a:ln w="28575"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53" name="Freeform 9">
            <a:extLst>
              <a:ext uri="{FF2B5EF4-FFF2-40B4-BE49-F238E27FC236}">
                <a16:creationId xmlns:a16="http://schemas.microsoft.com/office/drawing/2014/main" id="{1F251695-79FC-47D2-9A1B-20819F404689}"/>
              </a:ext>
            </a:extLst>
          </p:cNvPr>
          <p:cNvSpPr>
            <a:spLocks noChangeAspect="1"/>
          </p:cNvSpPr>
          <p:nvPr/>
        </p:nvSpPr>
        <p:spPr bwMode="gray">
          <a:xfrm>
            <a:off x="6355693" y="1603450"/>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5A5A5A"/>
              </a:solidFill>
              <a:effectLst/>
              <a:uLnTx/>
              <a:uFillTx/>
              <a:latin typeface="Arial" panose="020B0604020202020204"/>
              <a:ea typeface="+mn-ea"/>
              <a:cs typeface="+mn-cs"/>
            </a:endParaRPr>
          </a:p>
        </p:txBody>
      </p:sp>
      <p:cxnSp>
        <p:nvCxnSpPr>
          <p:cNvPr id="54" name="Straight Connector 53">
            <a:extLst>
              <a:ext uri="{FF2B5EF4-FFF2-40B4-BE49-F238E27FC236}">
                <a16:creationId xmlns:a16="http://schemas.microsoft.com/office/drawing/2014/main" id="{E5BC582B-A75F-4412-8230-1E4AA824EE73}"/>
              </a:ext>
            </a:extLst>
          </p:cNvPr>
          <p:cNvCxnSpPr>
            <a:cxnSpLocks/>
          </p:cNvCxnSpPr>
          <p:nvPr/>
        </p:nvCxnSpPr>
        <p:spPr bwMode="gray">
          <a:xfrm flipH="1">
            <a:off x="6537557" y="3159347"/>
            <a:ext cx="634090" cy="0"/>
          </a:xfrm>
          <a:prstGeom prst="line">
            <a:avLst/>
          </a:prstGeom>
          <a:ln w="28575"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55" name="Freeform 9">
            <a:extLst>
              <a:ext uri="{FF2B5EF4-FFF2-40B4-BE49-F238E27FC236}">
                <a16:creationId xmlns:a16="http://schemas.microsoft.com/office/drawing/2014/main" id="{2BB3968F-682B-4000-9A8F-B26A7F95B431}"/>
              </a:ext>
            </a:extLst>
          </p:cNvPr>
          <p:cNvSpPr>
            <a:spLocks noChangeAspect="1"/>
          </p:cNvSpPr>
          <p:nvPr/>
        </p:nvSpPr>
        <p:spPr bwMode="gray">
          <a:xfrm>
            <a:off x="7149525" y="3083954"/>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AFAAD57F-7577-4F27-951A-5E9A1AE83DAF}"/>
              </a:ext>
            </a:extLst>
          </p:cNvPr>
          <p:cNvSpPr>
            <a:spLocks noChangeAspect="1"/>
          </p:cNvSpPr>
          <p:nvPr/>
        </p:nvSpPr>
        <p:spPr bwMode="gray">
          <a:xfrm>
            <a:off x="6175183" y="3108130"/>
            <a:ext cx="249089" cy="249089"/>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panose="020B0604020202020204"/>
                <a:ea typeface="+mn-ea"/>
                <a:cs typeface="+mn-cs"/>
              </a:rPr>
              <a:t>2</a:t>
            </a:r>
          </a:p>
        </p:txBody>
      </p:sp>
      <p:sp>
        <p:nvSpPr>
          <p:cNvPr id="57" name="Freeform 9">
            <a:extLst>
              <a:ext uri="{FF2B5EF4-FFF2-40B4-BE49-F238E27FC236}">
                <a16:creationId xmlns:a16="http://schemas.microsoft.com/office/drawing/2014/main" id="{7EE55719-E29E-4ED6-A6C5-4ED896B6C5A0}"/>
              </a:ext>
            </a:extLst>
          </p:cNvPr>
          <p:cNvSpPr>
            <a:spLocks noChangeAspect="1"/>
          </p:cNvSpPr>
          <p:nvPr/>
        </p:nvSpPr>
        <p:spPr bwMode="gray">
          <a:xfrm>
            <a:off x="6894137" y="4307514"/>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58" name="Oval 57">
            <a:extLst>
              <a:ext uri="{FF2B5EF4-FFF2-40B4-BE49-F238E27FC236}">
                <a16:creationId xmlns:a16="http://schemas.microsoft.com/office/drawing/2014/main" id="{352BA51E-EEDB-423F-AB8E-F29AD880DEE4}"/>
              </a:ext>
            </a:extLst>
          </p:cNvPr>
          <p:cNvSpPr>
            <a:spLocks noChangeAspect="1"/>
          </p:cNvSpPr>
          <p:nvPr/>
        </p:nvSpPr>
        <p:spPr bwMode="gray">
          <a:xfrm>
            <a:off x="5882181" y="4172460"/>
            <a:ext cx="249089" cy="249089"/>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panose="020B0604020202020204"/>
                <a:ea typeface="+mn-ea"/>
                <a:cs typeface="+mn-cs"/>
              </a:rPr>
              <a:t>3</a:t>
            </a:r>
          </a:p>
        </p:txBody>
      </p:sp>
      <p:sp>
        <p:nvSpPr>
          <p:cNvPr id="59" name="Oval 58">
            <a:extLst>
              <a:ext uri="{FF2B5EF4-FFF2-40B4-BE49-F238E27FC236}">
                <a16:creationId xmlns:a16="http://schemas.microsoft.com/office/drawing/2014/main" id="{25D79D58-2638-41A6-A0CC-0F271A2D188E}"/>
              </a:ext>
            </a:extLst>
          </p:cNvPr>
          <p:cNvSpPr>
            <a:spLocks noChangeAspect="1"/>
          </p:cNvSpPr>
          <p:nvPr/>
        </p:nvSpPr>
        <p:spPr bwMode="gray">
          <a:xfrm>
            <a:off x="4861769" y="4195657"/>
            <a:ext cx="249089" cy="249089"/>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Arial" panose="020B0604020202020204"/>
                <a:ea typeface="+mn-ea"/>
                <a:cs typeface="+mn-cs"/>
              </a:rPr>
              <a:t>4</a:t>
            </a:r>
          </a:p>
        </p:txBody>
      </p:sp>
      <p:cxnSp>
        <p:nvCxnSpPr>
          <p:cNvPr id="60" name="Straight Connector 59">
            <a:extLst>
              <a:ext uri="{FF2B5EF4-FFF2-40B4-BE49-F238E27FC236}">
                <a16:creationId xmlns:a16="http://schemas.microsoft.com/office/drawing/2014/main" id="{29668539-5C7D-478B-A819-C0E90584D67D}"/>
              </a:ext>
            </a:extLst>
          </p:cNvPr>
          <p:cNvCxnSpPr>
            <a:cxnSpLocks/>
          </p:cNvCxnSpPr>
          <p:nvPr/>
        </p:nvCxnSpPr>
        <p:spPr bwMode="gray">
          <a:xfrm flipH="1">
            <a:off x="6224529" y="4377034"/>
            <a:ext cx="710135" cy="0"/>
          </a:xfrm>
          <a:prstGeom prst="line">
            <a:avLst/>
          </a:prstGeom>
          <a:ln w="28575"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C2824CC-BBE3-4D86-B890-84A560E1BA6C}"/>
              </a:ext>
            </a:extLst>
          </p:cNvPr>
          <p:cNvCxnSpPr>
            <a:cxnSpLocks/>
          </p:cNvCxnSpPr>
          <p:nvPr/>
        </p:nvCxnSpPr>
        <p:spPr bwMode="gray">
          <a:xfrm flipH="1">
            <a:off x="4015775" y="4410841"/>
            <a:ext cx="710135" cy="0"/>
          </a:xfrm>
          <a:prstGeom prst="line">
            <a:avLst/>
          </a:prstGeom>
          <a:ln w="28575"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9DA91A1-7408-491E-9D36-67CDC855CAE6}"/>
              </a:ext>
            </a:extLst>
          </p:cNvPr>
          <p:cNvCxnSpPr>
            <a:cxnSpLocks/>
          </p:cNvCxnSpPr>
          <p:nvPr/>
        </p:nvCxnSpPr>
        <p:spPr bwMode="gray">
          <a:xfrm flipH="1">
            <a:off x="3790601" y="3148914"/>
            <a:ext cx="634090" cy="0"/>
          </a:xfrm>
          <a:prstGeom prst="line">
            <a:avLst/>
          </a:prstGeom>
          <a:ln w="28575"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64" name="Title 1">
            <a:extLst>
              <a:ext uri="{FF2B5EF4-FFF2-40B4-BE49-F238E27FC236}">
                <a16:creationId xmlns:a16="http://schemas.microsoft.com/office/drawing/2014/main" id="{58BF46E7-6E00-4AD6-A5DA-06FF8446BD2F}"/>
              </a:ext>
            </a:extLst>
          </p:cNvPr>
          <p:cNvSpPr txBox="1">
            <a:spLocks/>
          </p:cNvSpPr>
          <p:nvPr/>
        </p:nvSpPr>
        <p:spPr bwMode="gray">
          <a:xfrm>
            <a:off x="457198" y="555639"/>
            <a:ext cx="11332723" cy="362074"/>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a:ln>
                  <a:noFill/>
                </a:ln>
                <a:solidFill>
                  <a:srgbClr val="002677"/>
                </a:solidFill>
                <a:effectLst/>
                <a:uLnTx/>
                <a:uFillTx/>
                <a:latin typeface="Arial" panose="020B0604020202020204"/>
                <a:ea typeface="+mj-ea"/>
                <a:cs typeface="+mj-cs"/>
              </a:rPr>
              <a:t>The PHM cycle — making things stick through continuous learning and doing</a:t>
            </a:r>
          </a:p>
        </p:txBody>
      </p:sp>
    </p:spTree>
    <p:extLst>
      <p:ext uri="{BB962C8B-B14F-4D97-AF65-F5344CB8AC3E}">
        <p14:creationId xmlns:p14="http://schemas.microsoft.com/office/powerpoint/2010/main" val="371281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744C8-C88F-4DDA-A78E-01204F835D2E}"/>
              </a:ext>
            </a:extLst>
          </p:cNvPr>
          <p:cNvSpPr>
            <a:spLocks noGrp="1"/>
          </p:cNvSpPr>
          <p:nvPr>
            <p:ph type="title"/>
          </p:nvPr>
        </p:nvSpPr>
        <p:spPr bwMode="gray"/>
        <p:txBody>
          <a:bodyPr/>
          <a:lstStyle/>
          <a:p>
            <a:r>
              <a:rPr lang="en-US"/>
              <a:t>Why evaluate?</a:t>
            </a:r>
          </a:p>
        </p:txBody>
      </p:sp>
      <p:sp>
        <p:nvSpPr>
          <p:cNvPr id="5" name="Text Placeholder 2">
            <a:extLst>
              <a:ext uri="{FF2B5EF4-FFF2-40B4-BE49-F238E27FC236}">
                <a16:creationId xmlns:a16="http://schemas.microsoft.com/office/drawing/2014/main" id="{1A84CF38-154C-4383-B207-D6341063BD46}"/>
              </a:ext>
            </a:extLst>
          </p:cNvPr>
          <p:cNvSpPr txBox="1">
            <a:spLocks/>
          </p:cNvSpPr>
          <p:nvPr/>
        </p:nvSpPr>
        <p:spPr bwMode="gray">
          <a:xfrm>
            <a:off x="4616120" y="2172984"/>
            <a:ext cx="3380213" cy="3262432"/>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How will you know… if you are having a positive impact on your population?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How will you know… whether you should continue with your intervention, or if </a:t>
            </a:r>
            <a:r>
              <a:rPr kumimoji="0" lang="en-US" sz="1400" b="0" i="0" u="none" strike="noStrike" kern="1200" cap="none" spc="0" normalizeH="0" baseline="0" noProof="0">
                <a:ln>
                  <a:noFill/>
                </a:ln>
                <a:solidFill>
                  <a:srgbClr val="5A5A5A"/>
                </a:solidFill>
                <a:effectLst/>
                <a:uLnTx/>
                <a:uFillTx/>
                <a:latin typeface="Arial" panose="020B0604020202020204"/>
                <a:ea typeface="+mn-ea"/>
                <a:cs typeface="+mn-cs"/>
              </a:rPr>
              <a:t>others</a:t>
            </a: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 should consider adopting it?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How will you know… that we are providing good value for the time it has taken to deliver?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A5A5A"/>
                </a:solidFill>
                <a:effectLst/>
                <a:uLnTx/>
                <a:uFillTx/>
                <a:latin typeface="Arial" panose="020B0604020202020204"/>
                <a:ea typeface="+mn-ea"/>
                <a:cs typeface="+mn-cs"/>
              </a:rPr>
              <a:t>How will you know… what to do differently next time?</a:t>
            </a:r>
          </a:p>
        </p:txBody>
      </p:sp>
      <p:sp>
        <p:nvSpPr>
          <p:cNvPr id="17" name="Rectangle 16">
            <a:extLst>
              <a:ext uri="{FF2B5EF4-FFF2-40B4-BE49-F238E27FC236}">
                <a16:creationId xmlns:a16="http://schemas.microsoft.com/office/drawing/2014/main" id="{3ED78715-EDFB-40ED-8D9B-A1886C632472}"/>
              </a:ext>
            </a:extLst>
          </p:cNvPr>
          <p:cNvSpPr/>
          <p:nvPr/>
        </p:nvSpPr>
        <p:spPr bwMode="gray">
          <a:xfrm>
            <a:off x="591343" y="1232450"/>
            <a:ext cx="2834841" cy="738664"/>
          </a:xfrm>
          <a:prstGeom prst="rect">
            <a:avLst/>
          </a:prstGeom>
        </p:spPr>
        <p:txBody>
          <a:bodyPr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677"/>
                </a:solidFill>
                <a:effectLst/>
                <a:uLnTx/>
                <a:uFillTx/>
                <a:latin typeface="Arial" panose="020B0604020202020204"/>
                <a:ea typeface="+mn-ea"/>
                <a:cs typeface="+mn-cs"/>
              </a:rPr>
              <a:t>Evaluation closes the loop</a:t>
            </a:r>
          </a:p>
        </p:txBody>
      </p:sp>
      <p:cxnSp>
        <p:nvCxnSpPr>
          <p:cNvPr id="9" name="Straight Connector 8">
            <a:extLst>
              <a:ext uri="{FF2B5EF4-FFF2-40B4-BE49-F238E27FC236}">
                <a16:creationId xmlns:a16="http://schemas.microsoft.com/office/drawing/2014/main" id="{7878A78F-4CB7-42A0-A6B4-FAE28EE1B57B}"/>
              </a:ext>
            </a:extLst>
          </p:cNvPr>
          <p:cNvCxnSpPr>
            <a:cxnSpLocks/>
          </p:cNvCxnSpPr>
          <p:nvPr/>
        </p:nvCxnSpPr>
        <p:spPr bwMode="gray">
          <a:xfrm flipV="1">
            <a:off x="4195666" y="1810138"/>
            <a:ext cx="0" cy="354650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DDF8F8-1DF0-4FDC-8113-19893F3BF225}"/>
              </a:ext>
            </a:extLst>
          </p:cNvPr>
          <p:cNvCxnSpPr>
            <a:cxnSpLocks/>
          </p:cNvCxnSpPr>
          <p:nvPr/>
        </p:nvCxnSpPr>
        <p:spPr bwMode="gray">
          <a:xfrm flipV="1">
            <a:off x="8046098" y="1810138"/>
            <a:ext cx="0" cy="354650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7B6F2429-B9B2-43C5-A3BB-35F9A77C0592}"/>
              </a:ext>
            </a:extLst>
          </p:cNvPr>
          <p:cNvPicPr>
            <a:picLocks noChangeAspect="1"/>
          </p:cNvPicPr>
          <p:nvPr/>
        </p:nvPicPr>
        <p:blipFill rotWithShape="1">
          <a:blip r:embed="rId2"/>
          <a:srcRect l="-1" r="44502" b="17000"/>
          <a:stretch/>
        </p:blipFill>
        <p:spPr>
          <a:xfrm>
            <a:off x="591343" y="2089280"/>
            <a:ext cx="3295295" cy="2915591"/>
          </a:xfrm>
          <a:prstGeom prst="rect">
            <a:avLst/>
          </a:prstGeom>
        </p:spPr>
      </p:pic>
      <p:sp>
        <p:nvSpPr>
          <p:cNvPr id="20" name="Rectangle 19">
            <a:extLst>
              <a:ext uri="{FF2B5EF4-FFF2-40B4-BE49-F238E27FC236}">
                <a16:creationId xmlns:a16="http://schemas.microsoft.com/office/drawing/2014/main" id="{9C5134AC-6C0F-47BE-A693-F7371CFF8846}"/>
              </a:ext>
            </a:extLst>
          </p:cNvPr>
          <p:cNvSpPr/>
          <p:nvPr/>
        </p:nvSpPr>
        <p:spPr>
          <a:xfrm>
            <a:off x="456739" y="2374230"/>
            <a:ext cx="2539483" cy="1661058"/>
          </a:xfrm>
          <a:prstGeom prst="rect">
            <a:avLst/>
          </a:prstGeom>
          <a:noFill/>
          <a:ln w="57150">
            <a:solidFill>
              <a:schemeClr val="bg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51767447-3BBC-42DE-AF53-0264B8B592C4}"/>
              </a:ext>
            </a:extLst>
          </p:cNvPr>
          <p:cNvSpPr/>
          <p:nvPr/>
        </p:nvSpPr>
        <p:spPr bwMode="gray">
          <a:xfrm>
            <a:off x="4738213" y="1232450"/>
            <a:ext cx="2994430" cy="369332"/>
          </a:xfrm>
          <a:prstGeom prst="rect">
            <a:avLst/>
          </a:prstGeom>
        </p:spPr>
        <p:txBody>
          <a:bodyPr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677"/>
                </a:solidFill>
                <a:effectLst/>
                <a:uLnTx/>
                <a:uFillTx/>
                <a:latin typeface="Arial" panose="020B0604020202020204"/>
                <a:ea typeface="+mn-ea"/>
                <a:cs typeface="+mn-cs"/>
              </a:rPr>
              <a:t>How will you know?</a:t>
            </a:r>
          </a:p>
        </p:txBody>
      </p:sp>
      <p:sp>
        <p:nvSpPr>
          <p:cNvPr id="25" name="Rectangle 24">
            <a:extLst>
              <a:ext uri="{FF2B5EF4-FFF2-40B4-BE49-F238E27FC236}">
                <a16:creationId xmlns:a16="http://schemas.microsoft.com/office/drawing/2014/main" id="{9218CFF3-D1B0-40A1-A38F-7DE0BAA1398C}"/>
              </a:ext>
            </a:extLst>
          </p:cNvPr>
          <p:cNvSpPr/>
          <p:nvPr/>
        </p:nvSpPr>
        <p:spPr bwMode="gray">
          <a:xfrm>
            <a:off x="8416786" y="1232450"/>
            <a:ext cx="2834841" cy="738664"/>
          </a:xfrm>
          <a:prstGeom prst="rect">
            <a:avLst/>
          </a:prstGeom>
        </p:spPr>
        <p:txBody>
          <a:bodyPr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677"/>
                </a:solidFill>
                <a:effectLst/>
                <a:uLnTx/>
                <a:uFillTx/>
                <a:latin typeface="Arial" panose="020B0604020202020204"/>
                <a:ea typeface="+mn-ea"/>
                <a:cs typeface="+mn-cs"/>
              </a:rPr>
              <a:t>Evaluation in the real world</a:t>
            </a:r>
          </a:p>
        </p:txBody>
      </p:sp>
      <p:sp>
        <p:nvSpPr>
          <p:cNvPr id="27" name="Text Placeholder 2">
            <a:extLst>
              <a:ext uri="{FF2B5EF4-FFF2-40B4-BE49-F238E27FC236}">
                <a16:creationId xmlns:a16="http://schemas.microsoft.com/office/drawing/2014/main" id="{4A3B8D1C-B3CB-4118-992B-BA54254E1D12}"/>
              </a:ext>
            </a:extLst>
          </p:cNvPr>
          <p:cNvSpPr txBox="1">
            <a:spLocks/>
          </p:cNvSpPr>
          <p:nvPr/>
        </p:nvSpPr>
        <p:spPr bwMode="gray">
          <a:xfrm>
            <a:off x="8416786" y="2089280"/>
            <a:ext cx="3598420" cy="4170372"/>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A5A5A"/>
                </a:solidFill>
                <a:effectLst/>
                <a:uLnTx/>
                <a:uFillTx/>
                <a:latin typeface="Arial" panose="020B0604020202020204"/>
                <a:ea typeface="+mn-ea"/>
                <a:cs typeface="+mn-cs"/>
              </a:rPr>
              <a:t>Best practice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5A5A5A"/>
                </a:solidFill>
                <a:effectLst/>
                <a:uLnTx/>
                <a:uFillTx/>
                <a:latin typeface="Arial" panose="020B0604020202020204"/>
                <a:ea typeface="+mn-ea"/>
                <a:cs typeface="+mn-cs"/>
              </a:rPr>
              <a:t>Qualitative and quantitative data available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5A5A5A"/>
                </a:solidFill>
                <a:effectLst/>
                <a:uLnTx/>
                <a:uFillTx/>
                <a:latin typeface="Arial" panose="020B0604020202020204"/>
                <a:ea typeface="+mn-ea"/>
                <a:cs typeface="+mn-cs"/>
              </a:rPr>
              <a:t>12+ months of baseline data, participants inducted at same time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5A5A5A"/>
                </a:solidFill>
                <a:effectLst/>
                <a:uLnTx/>
                <a:uFillTx/>
                <a:latin typeface="Arial" panose="020B0604020202020204"/>
                <a:ea typeface="+mn-ea"/>
                <a:cs typeface="+mn-cs"/>
              </a:rPr>
              <a:t>Experience &amp; outcomes data as well as activity / economic measures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rgbClr val="5A5A5A"/>
                </a:solidFill>
                <a:effectLst/>
                <a:uLnTx/>
                <a:uFillTx/>
                <a:latin typeface="Arial" panose="020B0604020202020204"/>
                <a:ea typeface="+mn-ea"/>
                <a:cs typeface="+mn-cs"/>
              </a:rPr>
              <a:t>Randomised</a:t>
            </a:r>
            <a:r>
              <a:rPr kumimoji="0" lang="en-US" sz="1200" b="0" i="0" u="none" strike="noStrike" kern="1200" cap="none" spc="0" normalizeH="0" baseline="0" noProof="0">
                <a:ln>
                  <a:noFill/>
                </a:ln>
                <a:solidFill>
                  <a:srgbClr val="5A5A5A"/>
                </a:solidFill>
                <a:effectLst/>
                <a:uLnTx/>
                <a:uFillTx/>
                <a:latin typeface="Arial" panose="020B0604020202020204"/>
                <a:ea typeface="+mn-ea"/>
                <a:cs typeface="+mn-cs"/>
              </a:rPr>
              <a:t> Control Trial (RCT) or control groups available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5A5A5A"/>
                </a:solidFill>
                <a:effectLst/>
                <a:uLnTx/>
                <a:uFillTx/>
                <a:latin typeface="Arial" panose="020B0604020202020204"/>
                <a:ea typeface="+mn-ea"/>
                <a:cs typeface="+mn-cs"/>
              </a:rPr>
              <a:t>Real world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5A5A5A"/>
                </a:solidFill>
                <a:effectLst/>
                <a:uLnTx/>
                <a:uFillTx/>
                <a:latin typeface="Arial" panose="020B0604020202020204"/>
                <a:ea typeface="+mn-ea"/>
                <a:cs typeface="+mn-cs"/>
              </a:rPr>
              <a:t>Limited data availability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5A5A5A"/>
                </a:solidFill>
                <a:effectLst/>
                <a:uLnTx/>
                <a:uFillTx/>
                <a:latin typeface="Arial" panose="020B0604020202020204"/>
                <a:ea typeface="+mn-ea"/>
                <a:cs typeface="+mn-cs"/>
              </a:rPr>
              <a:t>Baseline data unavailable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5A5A5A"/>
                </a:solidFill>
                <a:effectLst/>
                <a:uLnTx/>
                <a:uFillTx/>
                <a:latin typeface="Arial" panose="020B0604020202020204"/>
                <a:ea typeface="+mn-ea"/>
                <a:cs typeface="+mn-cs"/>
              </a:rPr>
              <a:t>Participants inducted based on clinical or impactability criteria rather than using RCT approach</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5A5A5A"/>
                </a:solidFill>
                <a:effectLst/>
                <a:uLnTx/>
                <a:uFillTx/>
                <a:latin typeface="Arial" panose="020B0604020202020204"/>
                <a:ea typeface="+mn-ea"/>
                <a:cs typeface="+mn-cs"/>
              </a:rPr>
              <a:t>Participants inducted when available rather than at same time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5A5A5A"/>
                </a:solidFill>
                <a:effectLst/>
                <a:uLnTx/>
                <a:uFillTx/>
                <a:latin typeface="Arial" panose="020B0604020202020204"/>
                <a:ea typeface="+mn-ea"/>
                <a:cs typeface="+mn-cs"/>
              </a:rPr>
              <a:t>Many other limitations and considerations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5A5A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631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67019B-6763-BA5C-CC39-3DDE61102D07}"/>
              </a:ext>
            </a:extLst>
          </p:cNvPr>
          <p:cNvSpPr>
            <a:spLocks noGrp="1"/>
          </p:cNvSpPr>
          <p:nvPr>
            <p:ph type="title"/>
          </p:nvPr>
        </p:nvSpPr>
        <p:spPr>
          <a:xfrm>
            <a:off x="1747838" y="1905506"/>
            <a:ext cx="8686800" cy="1523494"/>
          </a:xfrm>
        </p:spPr>
        <p:txBody>
          <a:bodyPr/>
          <a:lstStyle/>
          <a:p>
            <a:r>
              <a:rPr lang="en-GB" sz="6000" dirty="0"/>
              <a:t>The importance of data</a:t>
            </a:r>
            <a:endParaRPr lang="en-US" dirty="0"/>
          </a:p>
        </p:txBody>
      </p:sp>
    </p:spTree>
    <p:extLst>
      <p:ext uri="{BB962C8B-B14F-4D97-AF65-F5344CB8AC3E}">
        <p14:creationId xmlns:p14="http://schemas.microsoft.com/office/powerpoint/2010/main" val="33467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6AC24-D151-E6AB-089B-D70E03E64D79}"/>
              </a:ext>
            </a:extLst>
          </p:cNvPr>
          <p:cNvSpPr>
            <a:spLocks noGrp="1"/>
          </p:cNvSpPr>
          <p:nvPr>
            <p:ph type="body" sz="quarter" idx="13"/>
          </p:nvPr>
        </p:nvSpPr>
        <p:spPr/>
        <p:txBody>
          <a:bodyPr>
            <a:normAutofit/>
          </a:bodyPr>
          <a:lstStyle/>
          <a:p>
            <a:r>
              <a:rPr lang="en-US" sz="4000" dirty="0"/>
              <a:t>“The ultimate purpose of collecting data is to provide a basis for action or a recommendation”</a:t>
            </a:r>
          </a:p>
        </p:txBody>
      </p:sp>
      <p:sp>
        <p:nvSpPr>
          <p:cNvPr id="3" name="Text Placeholder 2">
            <a:extLst>
              <a:ext uri="{FF2B5EF4-FFF2-40B4-BE49-F238E27FC236}">
                <a16:creationId xmlns:a16="http://schemas.microsoft.com/office/drawing/2014/main" id="{A48F85C5-04FE-E227-A984-0DD99D43F3A2}"/>
              </a:ext>
            </a:extLst>
          </p:cNvPr>
          <p:cNvSpPr>
            <a:spLocks noGrp="1"/>
          </p:cNvSpPr>
          <p:nvPr>
            <p:ph type="body" sz="quarter" idx="14"/>
          </p:nvPr>
        </p:nvSpPr>
        <p:spPr/>
        <p:txBody>
          <a:bodyPr/>
          <a:lstStyle/>
          <a:p>
            <a:r>
              <a:rPr lang="en-US" dirty="0"/>
              <a:t>W. Edwards Deming</a:t>
            </a:r>
          </a:p>
        </p:txBody>
      </p:sp>
    </p:spTree>
    <p:extLst>
      <p:ext uri="{BB962C8B-B14F-4D97-AF65-F5344CB8AC3E}">
        <p14:creationId xmlns:p14="http://schemas.microsoft.com/office/powerpoint/2010/main" val="3607309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Theme1">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Theme1" id="{63C0EA73-F152-48BC-9EBF-068A042DCF45}" vid="{78CD4366-52A4-4C2C-A3A1-DC53D31BED40}"/>
    </a:ext>
  </a:extLst>
</a:theme>
</file>

<file path=ppt/theme/theme2.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glg-20220208.potx" id="{6A937F26-5C00-4C6A-8E10-66A996E82478}" vid="{C5F55B30-B727-4A9A-B2E1-16025D3B1A12}"/>
    </a:ext>
  </a:extLst>
</a:theme>
</file>

<file path=ppt/theme/theme3.xml><?xml version="1.0" encoding="utf-8"?>
<a:theme xmlns:a="http://schemas.openxmlformats.org/drawingml/2006/main" name="2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3EF2C1C1-9D0A-4020-91BC-2F4B56D48CD9}" vid="{0D7E7527-4227-4F48-A65F-1F00EF55C8E7}"/>
    </a:ext>
  </a:extLst>
</a:theme>
</file>

<file path=ppt/theme/theme4.xml><?xml version="1.0" encoding="utf-8"?>
<a:theme xmlns:a="http://schemas.openxmlformats.org/drawingml/2006/main" name="1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BF78F144-9148-4FE2-90A3-22B02663985C}" vid="{7E0A84AD-0D61-494A-8D90-8D69DD71D350}"/>
    </a:ext>
  </a:extLst>
</a:theme>
</file>

<file path=ppt/theme/theme5.xml><?xml version="1.0" encoding="utf-8"?>
<a:theme xmlns:a="http://schemas.openxmlformats.org/drawingml/2006/main" name="3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6.xml><?xml version="1.0" encoding="utf-8"?>
<a:theme xmlns:a="http://schemas.openxmlformats.org/drawingml/2006/main" name="4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7.xml><?xml version="1.0" encoding="utf-8"?>
<a:theme xmlns:a="http://schemas.openxmlformats.org/drawingml/2006/main" name="5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glg-20230901.potx" id="{E355CC63-883A-4B62-89CE-D255A05D89B5}" vid="{0EBA483A-C0CF-4B0B-BECC-0CD21CA10A4A}"/>
    </a:ext>
  </a:extLst>
</a:theme>
</file>

<file path=ppt/theme/theme8.xml><?xml version="1.0" encoding="utf-8"?>
<a:theme xmlns:a="http://schemas.openxmlformats.org/drawingml/2006/main" name="6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A7DB4AF249DA4A93166A0302B4ED20" ma:contentTypeVersion="18" ma:contentTypeDescription="Create a new document." ma:contentTypeScope="" ma:versionID="ababf12d94df8b122be8c8113b7164d8">
  <xsd:schema xmlns:xsd="http://www.w3.org/2001/XMLSchema" xmlns:xs="http://www.w3.org/2001/XMLSchema" xmlns:p="http://schemas.microsoft.com/office/2006/metadata/properties" xmlns:ns2="931c8a05-ef8c-4d12-a116-d3b5c016c9d9" xmlns:ns3="72e71d6a-dace-44cc-9edf-ed41cdb3bab6" targetNamespace="http://schemas.microsoft.com/office/2006/metadata/properties" ma:root="true" ma:fieldsID="d903383d28318af8f1784ae9a75ee576" ns2:_="" ns3:_="">
    <xsd:import namespace="931c8a05-ef8c-4d12-a116-d3b5c016c9d9"/>
    <xsd:import namespace="72e71d6a-dace-44cc-9edf-ed41cdb3ba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c8a05-ef8c-4d12-a116-d3b5c016c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ba98b6-714c-4194-959a-78c2e2b344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This is a 1st draft and is only a guidance sheet to compliment the onboarding tool"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e71d6a-dace-44cc-9edf-ed41cdb3ba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2e8945-fec1-429e-8d58-1d2f39c7d296}" ma:internalName="TaxCatchAll" ma:showField="CatchAllData" ma:web="72e71d6a-dace-44cc-9edf-ed41cdb3ba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e71d6a-dace-44cc-9edf-ed41cdb3bab6">
      <UserInfo>
        <DisplayName>Forster, Valerie</DisplayName>
        <AccountId>24</AccountId>
        <AccountType/>
      </UserInfo>
      <UserInfo>
        <DisplayName>Everyone</DisplayName>
        <AccountId>11</AccountId>
        <AccountType/>
      </UserInfo>
      <UserInfo>
        <DisplayName>Bahrami Jovein, Layla (she/her)</DisplayName>
        <AccountId>98</AccountId>
        <AccountType/>
      </UserInfo>
    </SharedWithUsers>
    <lcf76f155ced4ddcb4097134ff3c332f xmlns="931c8a05-ef8c-4d12-a116-d3b5c016c9d9">
      <Terms xmlns="http://schemas.microsoft.com/office/infopath/2007/PartnerControls"/>
    </lcf76f155ced4ddcb4097134ff3c332f>
    <TaxCatchAll xmlns="72e71d6a-dace-44cc-9edf-ed41cdb3bab6" xsi:nil="true"/>
    <Notes xmlns="931c8a05-ef8c-4d12-a116-d3b5c016c9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FD0B3A-DC3E-45F6-AA2E-19582BCE1070}"/>
</file>

<file path=customXml/itemProps2.xml><?xml version="1.0" encoding="utf-8"?>
<ds:datastoreItem xmlns:ds="http://schemas.openxmlformats.org/officeDocument/2006/customXml" ds:itemID="{A7A6E525-60B7-42B9-89BC-AE875764D49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24e3aa4-12ee-4888-a761-f39e68f759f5"/>
    <ds:schemaRef ds:uri="f338b914-ec86-4fc4-940b-d0576812026e"/>
    <ds:schemaRef ds:uri="http://www.w3.org/XML/1998/namespace"/>
    <ds:schemaRef ds:uri="http://purl.org/dc/dcmitype/"/>
  </ds:schemaRefs>
</ds:datastoreItem>
</file>

<file path=customXml/itemProps3.xml><?xml version="1.0" encoding="utf-8"?>
<ds:datastoreItem xmlns:ds="http://schemas.openxmlformats.org/officeDocument/2006/customXml" ds:itemID="{2258E3BE-808B-4999-9135-343A0DCD2E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2</TotalTime>
  <Words>4823</Words>
  <Application>Microsoft Office PowerPoint</Application>
  <PresentationFormat>Widescreen</PresentationFormat>
  <Paragraphs>515</Paragraphs>
  <Slides>45</Slides>
  <Notes>9</Notes>
  <HiddenSlides>0</HiddenSlides>
  <MMClips>0</MMClips>
  <ScaleCrop>false</ScaleCrop>
  <HeadingPairs>
    <vt:vector size="8" baseType="variant">
      <vt:variant>
        <vt:lpstr>Fonts Used</vt:lpstr>
      </vt:variant>
      <vt:variant>
        <vt:i4>5</vt:i4>
      </vt:variant>
      <vt:variant>
        <vt:lpstr>Theme</vt:lpstr>
      </vt:variant>
      <vt:variant>
        <vt:i4>8</vt:i4>
      </vt:variant>
      <vt:variant>
        <vt:lpstr>Embedded OLE Servers</vt:lpstr>
      </vt:variant>
      <vt:variant>
        <vt:i4>1</vt:i4>
      </vt:variant>
      <vt:variant>
        <vt:lpstr>Slide Titles</vt:lpstr>
      </vt:variant>
      <vt:variant>
        <vt:i4>45</vt:i4>
      </vt:variant>
    </vt:vector>
  </HeadingPairs>
  <TitlesOfParts>
    <vt:vector size="59" baseType="lpstr">
      <vt:lpstr>Arial</vt:lpstr>
      <vt:lpstr>Calibri</vt:lpstr>
      <vt:lpstr>Courier New</vt:lpstr>
      <vt:lpstr>Georgia</vt:lpstr>
      <vt:lpstr>interfaceregular</vt:lpstr>
      <vt:lpstr>Theme1</vt:lpstr>
      <vt:lpstr>Optum Theme</vt:lpstr>
      <vt:lpstr>2_Optum Theme</vt:lpstr>
      <vt:lpstr>1_Optum Theme</vt:lpstr>
      <vt:lpstr>3_Optum Theme</vt:lpstr>
      <vt:lpstr>4_Optum Theme</vt:lpstr>
      <vt:lpstr>5_Optum Theme</vt:lpstr>
      <vt:lpstr>6_Optum Theme</vt:lpstr>
      <vt:lpstr>think-cell Slide</vt:lpstr>
      <vt:lpstr>From data, to measure, to measurement</vt:lpstr>
      <vt:lpstr>Agenda</vt:lpstr>
      <vt:lpstr>Objectives for the session</vt:lpstr>
      <vt:lpstr>Why evaluate?</vt:lpstr>
      <vt:lpstr>PowerPoint Presentation</vt:lpstr>
      <vt:lpstr>PowerPoint Presentation</vt:lpstr>
      <vt:lpstr>Why evaluate?</vt:lpstr>
      <vt:lpstr>The importance of data</vt:lpstr>
      <vt:lpstr>PowerPoint Presentation</vt:lpstr>
      <vt:lpstr>Data essentials checklist</vt:lpstr>
      <vt:lpstr>When to start your evaluation and begin recording data</vt:lpstr>
      <vt:lpstr>Recording mechanisms</vt:lpstr>
      <vt:lpstr>What to record</vt:lpstr>
      <vt:lpstr>Discussion: recording data </vt:lpstr>
      <vt:lpstr>Turning concepts into real, measurable outcome metrics</vt:lpstr>
      <vt:lpstr>PowerPoint Presentation</vt:lpstr>
      <vt:lpstr>Ranking outcomes according to importance and measurability </vt:lpstr>
      <vt:lpstr>Setting up a logic model </vt:lpstr>
      <vt:lpstr>Measuring outputs and outcomes</vt:lpstr>
      <vt:lpstr>Advantages and disadvantages of primary and secondary data</vt:lpstr>
      <vt:lpstr>Secondary data sources</vt:lpstr>
      <vt:lpstr>Quantitative measures</vt:lpstr>
      <vt:lpstr>Using surveys to collect quantitative data – principles and consideration</vt:lpstr>
      <vt:lpstr>Using surveys to collect quantitative data</vt:lpstr>
      <vt:lpstr>Make sure your metrics are SMART</vt:lpstr>
      <vt:lpstr>How often to record/measure</vt:lpstr>
      <vt:lpstr>Discussion: measures and data </vt:lpstr>
      <vt:lpstr>Realising outcomes</vt:lpstr>
      <vt:lpstr>Outcomes</vt:lpstr>
      <vt:lpstr>Health inequalities and how to measure them</vt:lpstr>
      <vt:lpstr>PowerPoint Presentation</vt:lpstr>
      <vt:lpstr>Social determinants of health</vt:lpstr>
      <vt:lpstr>Social determinants directly affect health outcomes  </vt:lpstr>
      <vt:lpstr>QCOVID risk prediction algorithm – deprivation vs clinical factors</vt:lpstr>
      <vt:lpstr>QCOVID risk prediction algorithm – ethnicity vs clinical factors</vt:lpstr>
      <vt:lpstr>The Strategy Unit: Socio-economic inequalities in access to planned hospital care</vt:lpstr>
      <vt:lpstr>Practically, how do we measure health inequalities?</vt:lpstr>
      <vt:lpstr>Another example of measuring health inequalities, by age</vt:lpstr>
      <vt:lpstr>Discussion: measuring health inequalities </vt:lpstr>
      <vt:lpstr>Summary and next steps</vt:lpstr>
      <vt:lpstr>Discussion: confidence measuring impact </vt:lpstr>
      <vt:lpstr>Summary</vt:lpstr>
      <vt:lpstr>Evaluation: How have we met the objectives of today’s session?</vt:lpstr>
      <vt:lpstr>Our Evaluation Journey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Health Management</dc:title>
  <dc:creator>Tiburcio Gomes, João  (he/him)</dc:creator>
  <cp:lastModifiedBy>Thomas Herweijer (NHS South West London ICB)</cp:lastModifiedBy>
  <cp:revision>1</cp:revision>
  <dcterms:created xsi:type="dcterms:W3CDTF">2023-01-25T10:53:13Z</dcterms:created>
  <dcterms:modified xsi:type="dcterms:W3CDTF">2023-11-02T14:39:48Z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2023-01-25T10:53:13Z</vt:lpwstr>
  </property>
  <property fmtid="{D5CDD505-2E9C-101B-9397-08002B2CF9AE}" pid="4" name="MSIP_Label_a8a73c85-e524-44a6-bd58-7df7ef87be8f_Method">
    <vt:lpwstr>Standard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9b53d95b-3b03-4f63-8d18-c741bfa4f1b6</vt:lpwstr>
  </property>
  <property fmtid="{D5CDD505-2E9C-101B-9397-08002B2CF9AE}" pid="8" name="MSIP_Label_a8a73c85-e524-44a6-bd58-7df7ef87be8f_ContentBits">
    <vt:lpwstr>0</vt:lpwstr>
  </property>
  <property fmtid="{D5CDD505-2E9C-101B-9397-08002B2CF9AE}" pid="9" name="ContentTypeId">
    <vt:lpwstr>0x010100FBA7DB4AF249DA4A93166A0302B4ED20</vt:lpwstr>
  </property>
  <property fmtid="{D5CDD505-2E9C-101B-9397-08002B2CF9AE}" pid="10" name="MediaServiceImageTags">
    <vt:lpwstr/>
  </property>
</Properties>
</file>