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4.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5.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6.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7.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8.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 id="2147483734" r:id="rId6"/>
    <p:sldMasterId id="2147483777" r:id="rId7"/>
    <p:sldMasterId id="2147483802" r:id="rId8"/>
    <p:sldMasterId id="2147483852" r:id="rId9"/>
    <p:sldMasterId id="2147483874" r:id="rId10"/>
    <p:sldMasterId id="2147483923" r:id="rId11"/>
    <p:sldMasterId id="2147483935" r:id="rId12"/>
  </p:sldMasterIdLst>
  <p:notesMasterIdLst>
    <p:notesMasterId r:id="rId51"/>
  </p:notesMasterIdLst>
  <p:sldIdLst>
    <p:sldId id="257" r:id="rId13"/>
    <p:sldId id="2147477661" r:id="rId14"/>
    <p:sldId id="2147477641" r:id="rId15"/>
    <p:sldId id="2147477660" r:id="rId16"/>
    <p:sldId id="499" r:id="rId17"/>
    <p:sldId id="407" r:id="rId18"/>
    <p:sldId id="399" r:id="rId19"/>
    <p:sldId id="2145872247" r:id="rId20"/>
    <p:sldId id="2145872224" r:id="rId21"/>
    <p:sldId id="2145872228" r:id="rId22"/>
    <p:sldId id="2145872252" r:id="rId23"/>
    <p:sldId id="2145872236" r:id="rId24"/>
    <p:sldId id="1450" r:id="rId25"/>
    <p:sldId id="451" r:id="rId26"/>
    <p:sldId id="2147477658" r:id="rId27"/>
    <p:sldId id="408" r:id="rId28"/>
    <p:sldId id="410" r:id="rId29"/>
    <p:sldId id="411" r:id="rId30"/>
    <p:sldId id="412" r:id="rId31"/>
    <p:sldId id="2145872127" r:id="rId32"/>
    <p:sldId id="413" r:id="rId33"/>
    <p:sldId id="2147477659" r:id="rId34"/>
    <p:sldId id="437" r:id="rId35"/>
    <p:sldId id="438" r:id="rId36"/>
    <p:sldId id="439" r:id="rId37"/>
    <p:sldId id="440" r:id="rId38"/>
    <p:sldId id="2147477657" r:id="rId39"/>
    <p:sldId id="2146847303" r:id="rId40"/>
    <p:sldId id="2147477662" r:id="rId41"/>
    <p:sldId id="2146847365" r:id="rId42"/>
    <p:sldId id="2146847304" r:id="rId43"/>
    <p:sldId id="2146847367" r:id="rId44"/>
    <p:sldId id="2147477666" r:id="rId45"/>
    <p:sldId id="2147477654" r:id="rId46"/>
    <p:sldId id="2147477486" r:id="rId47"/>
    <p:sldId id="2741" r:id="rId48"/>
    <p:sldId id="2745" r:id="rId49"/>
    <p:sldId id="214587210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EB6824-77BE-946D-1C8A-A730F59CB83B}" name="Green, Marcus" initials="GM" userId="S::marcus.green@optum.com::30bed584-a595-42a2-9e97-835b8ce0a3d0" providerId="AD"/>
  <p188:author id="{EA28935A-245E-4E23-F8EF-89E9ED5C66AF}" name="Green, Joe" initials="GJ" userId="S::joe.green@optum.com::eeb88818-a4bd-4ef4-bdef-93368f32f0be" providerId="AD"/>
  <p188:author id="{5D8AC9B5-49AC-128D-23BC-8E958E894347}" name="Bahrami Jovein, Layla (she/her)" initials="BJL(" userId="S::layla.bahramijovein@optum.com::564c9fd6-df70-4614-9d39-b1969e2021ac" providerId="AD"/>
  <p188:author id="{9C4D25BA-2810-378F-ED9A-33C3E65A17AD}" name="Payne, Lauren M" initials="PLM" userId="S::lauren.payne@optum.com::c75c741d-8858-4b71-af13-2fba0c430cb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62" d="100"/>
          <a:sy n="62" d="100"/>
        </p:scale>
        <p:origin x="8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D5152C-BE1E-4B94-899F-8FA489A29CA7}"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n-GB"/>
        </a:p>
      </dgm:t>
    </dgm:pt>
    <dgm:pt modelId="{AABBC9F5-44ED-499D-81F1-6417BAA0F73C}">
      <dgm:prSet phldrT="[Text]" custT="1"/>
      <dgm:spPr>
        <a:solidFill>
          <a:schemeClr val="accent6"/>
        </a:solidFill>
      </dgm:spPr>
      <dgm:t>
        <a:bodyPr/>
        <a:lstStyle/>
        <a:p>
          <a:r>
            <a:rPr lang="en-US" sz="1400">
              <a:solidFill>
                <a:schemeClr val="bg1"/>
              </a:solidFill>
            </a:rPr>
            <a:t>Disease processes</a:t>
          </a:r>
          <a:endParaRPr lang="en-GB" sz="1400">
            <a:solidFill>
              <a:schemeClr val="bg1"/>
            </a:solidFill>
          </a:endParaRPr>
        </a:p>
      </dgm:t>
    </dgm:pt>
    <dgm:pt modelId="{1621EE56-A7CE-494C-8C6C-0EC57A22302B}" type="parTrans" cxnId="{D1DCA93E-7B88-46F0-A928-A4E1F3A080A6}">
      <dgm:prSet/>
      <dgm:spPr/>
      <dgm:t>
        <a:bodyPr/>
        <a:lstStyle/>
        <a:p>
          <a:endParaRPr lang="en-GB" sz="1400"/>
        </a:p>
      </dgm:t>
    </dgm:pt>
    <dgm:pt modelId="{A9C95664-BA7A-4F35-8474-A59946ADBC3F}" type="sibTrans" cxnId="{D1DCA93E-7B88-46F0-A928-A4E1F3A080A6}">
      <dgm:prSet/>
      <dgm:spPr/>
      <dgm:t>
        <a:bodyPr/>
        <a:lstStyle/>
        <a:p>
          <a:endParaRPr lang="en-GB" sz="1400"/>
        </a:p>
      </dgm:t>
    </dgm:pt>
    <dgm:pt modelId="{62691118-8455-43B1-8048-5DACC72244D6}">
      <dgm:prSet phldrT="[Text]" custT="1"/>
      <dgm:spPr>
        <a:solidFill>
          <a:schemeClr val="accent6"/>
        </a:solidFill>
      </dgm:spPr>
      <dgm:t>
        <a:bodyPr/>
        <a:lstStyle/>
        <a:p>
          <a:r>
            <a:rPr lang="en-US" sz="1400"/>
            <a:t>Emotions and psychological </a:t>
          </a:r>
          <a:br>
            <a:rPr lang="en-US" sz="1400"/>
          </a:br>
          <a:r>
            <a:rPr lang="en-US" sz="1400"/>
            <a:t>well-being</a:t>
          </a:r>
          <a:endParaRPr lang="en-GB" sz="1400"/>
        </a:p>
      </dgm:t>
    </dgm:pt>
    <dgm:pt modelId="{70CD95F1-6F6E-4FF0-B1DD-72D5D2C903F7}" type="parTrans" cxnId="{1E963C7C-E4C9-4B43-BA21-AE3B9481FB0B}">
      <dgm:prSet/>
      <dgm:spPr/>
      <dgm:t>
        <a:bodyPr/>
        <a:lstStyle/>
        <a:p>
          <a:endParaRPr lang="en-GB" sz="1400"/>
        </a:p>
      </dgm:t>
    </dgm:pt>
    <dgm:pt modelId="{4A86F44A-560B-43DA-A1DC-5074E6C59C8A}" type="sibTrans" cxnId="{1E963C7C-E4C9-4B43-BA21-AE3B9481FB0B}">
      <dgm:prSet/>
      <dgm:spPr/>
      <dgm:t>
        <a:bodyPr/>
        <a:lstStyle/>
        <a:p>
          <a:endParaRPr lang="en-GB" sz="1400"/>
        </a:p>
      </dgm:t>
    </dgm:pt>
    <dgm:pt modelId="{0AD5B25A-6B12-48BD-81FB-F881E64D4BC6}">
      <dgm:prSet phldrT="[Text]" custT="1"/>
      <dgm:spPr>
        <a:solidFill>
          <a:schemeClr val="accent6"/>
        </a:solidFill>
      </dgm:spPr>
      <dgm:t>
        <a:bodyPr/>
        <a:lstStyle/>
        <a:p>
          <a:r>
            <a:rPr lang="en-US" sz="1400"/>
            <a:t>Social interaction</a:t>
          </a:r>
          <a:endParaRPr lang="en-GB" sz="1400"/>
        </a:p>
      </dgm:t>
    </dgm:pt>
    <dgm:pt modelId="{D0F43EC3-7C7A-4357-9EBE-5181E7A46A0F}" type="parTrans" cxnId="{CE3D6BD6-51DD-417A-BCD3-D2C616FB51C7}">
      <dgm:prSet/>
      <dgm:spPr/>
      <dgm:t>
        <a:bodyPr/>
        <a:lstStyle/>
        <a:p>
          <a:endParaRPr lang="en-GB" sz="1400"/>
        </a:p>
      </dgm:t>
    </dgm:pt>
    <dgm:pt modelId="{FD9D8B0C-82CD-49EC-918C-7AF413CBFF6E}" type="sibTrans" cxnId="{CE3D6BD6-51DD-417A-BCD3-D2C616FB51C7}">
      <dgm:prSet/>
      <dgm:spPr/>
      <dgm:t>
        <a:bodyPr/>
        <a:lstStyle/>
        <a:p>
          <a:endParaRPr lang="en-GB" sz="1400"/>
        </a:p>
      </dgm:t>
    </dgm:pt>
    <dgm:pt modelId="{57D0D2B3-47D1-49F1-9E68-B5052E1636F2}">
      <dgm:prSet custT="1"/>
      <dgm:spPr>
        <a:solidFill>
          <a:schemeClr val="accent6"/>
        </a:solidFill>
      </dgm:spPr>
      <dgm:t>
        <a:bodyPr/>
        <a:lstStyle/>
        <a:p>
          <a:r>
            <a:rPr lang="en-US" sz="1400"/>
            <a:t>Support</a:t>
          </a:r>
        </a:p>
      </dgm:t>
    </dgm:pt>
    <dgm:pt modelId="{C1D8AE3F-E662-4D7E-A0DB-178E240A3316}" type="parTrans" cxnId="{4FE8BBCE-60CB-455C-A54C-A7A99FD17457}">
      <dgm:prSet/>
      <dgm:spPr/>
      <dgm:t>
        <a:bodyPr/>
        <a:lstStyle/>
        <a:p>
          <a:endParaRPr lang="en-GB" sz="1400"/>
        </a:p>
      </dgm:t>
    </dgm:pt>
    <dgm:pt modelId="{0F90BAE3-D0D9-4CA9-9DA3-B372A4625FD4}" type="sibTrans" cxnId="{4FE8BBCE-60CB-455C-A54C-A7A99FD17457}">
      <dgm:prSet/>
      <dgm:spPr/>
      <dgm:t>
        <a:bodyPr/>
        <a:lstStyle/>
        <a:p>
          <a:endParaRPr lang="en-GB" sz="1400"/>
        </a:p>
      </dgm:t>
    </dgm:pt>
    <dgm:pt modelId="{39192C30-4B40-4081-BDE7-C6BAE427F934}">
      <dgm:prSet custT="1"/>
      <dgm:spPr>
        <a:solidFill>
          <a:schemeClr val="accent6"/>
        </a:solidFill>
      </dgm:spPr>
      <dgm:t>
        <a:bodyPr/>
        <a:lstStyle/>
        <a:p>
          <a:r>
            <a:rPr lang="en-US" sz="1400"/>
            <a:t>Self-monitoring/</a:t>
          </a:r>
          <a:br>
            <a:rPr lang="en-US" sz="1400"/>
          </a:br>
          <a:r>
            <a:rPr lang="en-US" sz="1400"/>
            <a:t>self-managing</a:t>
          </a:r>
        </a:p>
      </dgm:t>
    </dgm:pt>
    <dgm:pt modelId="{2D883C6E-5B7B-4469-8315-680A2BB74BF2}" type="parTrans" cxnId="{424926AD-BE8B-421F-880C-F0A3BF5367DE}">
      <dgm:prSet/>
      <dgm:spPr/>
      <dgm:t>
        <a:bodyPr/>
        <a:lstStyle/>
        <a:p>
          <a:endParaRPr lang="en-GB" sz="1400"/>
        </a:p>
      </dgm:t>
    </dgm:pt>
    <dgm:pt modelId="{B4AC1BC1-1428-456F-A94B-1B40F790D66C}" type="sibTrans" cxnId="{424926AD-BE8B-421F-880C-F0A3BF5367DE}">
      <dgm:prSet/>
      <dgm:spPr/>
      <dgm:t>
        <a:bodyPr/>
        <a:lstStyle/>
        <a:p>
          <a:endParaRPr lang="en-GB" sz="1400"/>
        </a:p>
      </dgm:t>
    </dgm:pt>
    <dgm:pt modelId="{28988C20-9063-452B-AF16-FFE8D5DD806A}">
      <dgm:prSet custT="1"/>
      <dgm:spPr>
        <a:solidFill>
          <a:schemeClr val="accent6"/>
        </a:solidFill>
      </dgm:spPr>
      <dgm:t>
        <a:bodyPr/>
        <a:lstStyle/>
        <a:p>
          <a:r>
            <a:rPr lang="en-US" sz="1400"/>
            <a:t>Confidence</a:t>
          </a:r>
        </a:p>
      </dgm:t>
    </dgm:pt>
    <dgm:pt modelId="{C8D483E6-7A33-4A20-B1E7-3795C815CDDC}" type="parTrans" cxnId="{B5070688-EB9D-4698-9576-93620D3665E6}">
      <dgm:prSet/>
      <dgm:spPr/>
      <dgm:t>
        <a:bodyPr/>
        <a:lstStyle/>
        <a:p>
          <a:endParaRPr lang="en-GB" sz="1400"/>
        </a:p>
      </dgm:t>
    </dgm:pt>
    <dgm:pt modelId="{09E3FC9C-68E2-4001-B29A-22F7F9A08350}" type="sibTrans" cxnId="{B5070688-EB9D-4698-9576-93620D3665E6}">
      <dgm:prSet/>
      <dgm:spPr/>
      <dgm:t>
        <a:bodyPr/>
        <a:lstStyle/>
        <a:p>
          <a:endParaRPr lang="en-GB" sz="1400"/>
        </a:p>
      </dgm:t>
    </dgm:pt>
    <dgm:pt modelId="{E7DDA5D1-8F3C-42DB-9546-C7C45420F35C}">
      <dgm:prSet custT="1"/>
      <dgm:spPr>
        <a:solidFill>
          <a:schemeClr val="accent6"/>
        </a:solidFill>
      </dgm:spPr>
      <dgm:t>
        <a:bodyPr/>
        <a:lstStyle/>
        <a:p>
          <a:r>
            <a:rPr lang="en-US" sz="1400"/>
            <a:t>Motivation</a:t>
          </a:r>
        </a:p>
      </dgm:t>
    </dgm:pt>
    <dgm:pt modelId="{6AA4CD96-D485-4E04-94AC-6FAB42889C66}" type="parTrans" cxnId="{A6B7F876-3824-4374-8E22-C20E2A4B8A7D}">
      <dgm:prSet/>
      <dgm:spPr/>
      <dgm:t>
        <a:bodyPr/>
        <a:lstStyle/>
        <a:p>
          <a:endParaRPr lang="en-GB" sz="1400"/>
        </a:p>
      </dgm:t>
    </dgm:pt>
    <dgm:pt modelId="{088914E0-EBE7-45FD-920A-DB092C41CB13}" type="sibTrans" cxnId="{A6B7F876-3824-4374-8E22-C20E2A4B8A7D}">
      <dgm:prSet/>
      <dgm:spPr/>
      <dgm:t>
        <a:bodyPr/>
        <a:lstStyle/>
        <a:p>
          <a:endParaRPr lang="en-GB" sz="1400"/>
        </a:p>
      </dgm:t>
    </dgm:pt>
    <dgm:pt modelId="{C4A3BA20-CED9-4228-9930-A718F613A297}">
      <dgm:prSet phldrT="[Text]" custT="1"/>
      <dgm:spPr>
        <a:solidFill>
          <a:schemeClr val="accent6"/>
        </a:solidFill>
      </dgm:spPr>
      <dgm:t>
        <a:bodyPr/>
        <a:lstStyle/>
        <a:p>
          <a:r>
            <a:rPr lang="en-US" sz="1400"/>
            <a:t>The role of ageing</a:t>
          </a:r>
          <a:endParaRPr lang="en-GB" sz="1400"/>
        </a:p>
      </dgm:t>
    </dgm:pt>
    <dgm:pt modelId="{EC4455F5-B045-4B5D-A07C-F62F891A5CBF}" type="parTrans" cxnId="{4B0CF829-BCF4-4E40-93AB-0DEAD24E21F9}">
      <dgm:prSet/>
      <dgm:spPr/>
      <dgm:t>
        <a:bodyPr/>
        <a:lstStyle/>
        <a:p>
          <a:endParaRPr lang="en-GB" sz="1400"/>
        </a:p>
      </dgm:t>
    </dgm:pt>
    <dgm:pt modelId="{FF99E650-CCA4-4862-B07C-F088EF376598}" type="sibTrans" cxnId="{4B0CF829-BCF4-4E40-93AB-0DEAD24E21F9}">
      <dgm:prSet/>
      <dgm:spPr/>
      <dgm:t>
        <a:bodyPr/>
        <a:lstStyle/>
        <a:p>
          <a:endParaRPr lang="en-GB" sz="1400"/>
        </a:p>
      </dgm:t>
    </dgm:pt>
    <dgm:pt modelId="{2F6BECD6-591F-496B-BF6F-21240DEB331C}">
      <dgm:prSet phldrT="[Text]" custT="1"/>
      <dgm:spPr>
        <a:solidFill>
          <a:schemeClr val="accent6"/>
        </a:solidFill>
      </dgm:spPr>
      <dgm:t>
        <a:bodyPr/>
        <a:lstStyle/>
        <a:p>
          <a:r>
            <a:rPr lang="en-US" sz="1400"/>
            <a:t>Incorporating physical activity </a:t>
          </a:r>
          <a:br>
            <a:rPr lang="en-US" sz="1400"/>
          </a:br>
          <a:r>
            <a:rPr lang="en-US" sz="1400"/>
            <a:t>into everyday life </a:t>
          </a:r>
          <a:endParaRPr lang="en-GB" sz="1400"/>
        </a:p>
      </dgm:t>
    </dgm:pt>
    <dgm:pt modelId="{3A41BF30-5717-4AA7-9E8C-FA21F5A21AF7}" type="parTrans" cxnId="{247F6009-7E6E-43A4-9374-0372847E0D84}">
      <dgm:prSet/>
      <dgm:spPr/>
      <dgm:t>
        <a:bodyPr/>
        <a:lstStyle/>
        <a:p>
          <a:endParaRPr lang="en-GB" sz="1400"/>
        </a:p>
      </dgm:t>
    </dgm:pt>
    <dgm:pt modelId="{51EE0121-ECC5-4BA9-9B73-193ED5FFA92F}" type="sibTrans" cxnId="{247F6009-7E6E-43A4-9374-0372847E0D84}">
      <dgm:prSet/>
      <dgm:spPr/>
      <dgm:t>
        <a:bodyPr/>
        <a:lstStyle/>
        <a:p>
          <a:endParaRPr lang="en-GB" sz="1400"/>
        </a:p>
      </dgm:t>
    </dgm:pt>
    <dgm:pt modelId="{97842FDB-5705-4499-96B6-2339C89DC861}">
      <dgm:prSet phldrT="[Text]" custT="1"/>
      <dgm:spPr>
        <a:solidFill>
          <a:schemeClr val="accent6"/>
        </a:solidFill>
      </dgm:spPr>
      <dgm:t>
        <a:bodyPr/>
        <a:lstStyle/>
        <a:p>
          <a:r>
            <a:rPr lang="en-US" sz="1400"/>
            <a:t>Engagement</a:t>
          </a:r>
          <a:endParaRPr lang="en-GB" sz="1400"/>
        </a:p>
      </dgm:t>
    </dgm:pt>
    <dgm:pt modelId="{FC3DFE8D-AF23-4A56-9A3D-D8352628AC9E}" type="parTrans" cxnId="{0863EE01-D3BD-45DC-92BF-B41C437B4511}">
      <dgm:prSet/>
      <dgm:spPr/>
      <dgm:t>
        <a:bodyPr/>
        <a:lstStyle/>
        <a:p>
          <a:endParaRPr lang="en-GB" sz="1400"/>
        </a:p>
      </dgm:t>
    </dgm:pt>
    <dgm:pt modelId="{D1251E74-7ABB-4AF9-A541-1509E6A01F0F}" type="sibTrans" cxnId="{0863EE01-D3BD-45DC-92BF-B41C437B4511}">
      <dgm:prSet/>
      <dgm:spPr/>
      <dgm:t>
        <a:bodyPr/>
        <a:lstStyle/>
        <a:p>
          <a:endParaRPr lang="en-GB" sz="1400"/>
        </a:p>
      </dgm:t>
    </dgm:pt>
    <dgm:pt modelId="{A3791271-5748-4439-94D1-F16430F527B2}">
      <dgm:prSet phldrT="[Text]" custT="1"/>
      <dgm:spPr>
        <a:solidFill>
          <a:schemeClr val="accent6"/>
        </a:solidFill>
      </dgm:spPr>
      <dgm:t>
        <a:bodyPr/>
        <a:lstStyle/>
        <a:p>
          <a:r>
            <a:rPr lang="en-US" sz="1400"/>
            <a:t>Competing demands</a:t>
          </a:r>
          <a:endParaRPr lang="en-GB" sz="1400"/>
        </a:p>
      </dgm:t>
    </dgm:pt>
    <dgm:pt modelId="{31D77FA9-F52D-4E3E-AEB9-4BDB15BBD800}" type="parTrans" cxnId="{97BAD5E8-A458-4439-B841-5AA71A62E4DC}">
      <dgm:prSet/>
      <dgm:spPr/>
      <dgm:t>
        <a:bodyPr/>
        <a:lstStyle/>
        <a:p>
          <a:endParaRPr lang="en-GB" sz="1400"/>
        </a:p>
      </dgm:t>
    </dgm:pt>
    <dgm:pt modelId="{87A02E8D-FF75-4450-8086-C33DBD0CF667}" type="sibTrans" cxnId="{97BAD5E8-A458-4439-B841-5AA71A62E4DC}">
      <dgm:prSet/>
      <dgm:spPr/>
      <dgm:t>
        <a:bodyPr/>
        <a:lstStyle/>
        <a:p>
          <a:endParaRPr lang="en-GB" sz="1400"/>
        </a:p>
      </dgm:t>
    </dgm:pt>
    <dgm:pt modelId="{A9059867-6F42-4213-AA94-9DF6C4A3CAE8}">
      <dgm:prSet phldrT="[Text]" custT="1"/>
      <dgm:spPr>
        <a:solidFill>
          <a:schemeClr val="accent6"/>
        </a:solidFill>
      </dgm:spPr>
      <dgm:t>
        <a:bodyPr/>
        <a:lstStyle/>
        <a:p>
          <a:r>
            <a:rPr lang="en-US" sz="1400"/>
            <a:t>Activation</a:t>
          </a:r>
          <a:endParaRPr lang="en-GB" sz="1400"/>
        </a:p>
      </dgm:t>
    </dgm:pt>
    <dgm:pt modelId="{AD490B92-918E-4613-8DDB-06AF72868AF6}" type="parTrans" cxnId="{5072D5B0-2AF8-4420-AE4A-CA046D1767EE}">
      <dgm:prSet/>
      <dgm:spPr/>
      <dgm:t>
        <a:bodyPr/>
        <a:lstStyle/>
        <a:p>
          <a:endParaRPr lang="en-GB" sz="1400"/>
        </a:p>
      </dgm:t>
    </dgm:pt>
    <dgm:pt modelId="{4250446E-B9A3-424E-A1D2-7CA4DBC8DD71}" type="sibTrans" cxnId="{5072D5B0-2AF8-4420-AE4A-CA046D1767EE}">
      <dgm:prSet/>
      <dgm:spPr/>
      <dgm:t>
        <a:bodyPr/>
        <a:lstStyle/>
        <a:p>
          <a:endParaRPr lang="en-GB" sz="1400"/>
        </a:p>
      </dgm:t>
    </dgm:pt>
    <dgm:pt modelId="{59783422-EB01-4217-81BF-7F161A9254A8}">
      <dgm:prSet phldrT="[Text]" custT="1"/>
      <dgm:spPr>
        <a:solidFill>
          <a:schemeClr val="accent6"/>
        </a:solidFill>
      </dgm:spPr>
      <dgm:t>
        <a:bodyPr/>
        <a:lstStyle/>
        <a:p>
          <a:r>
            <a:rPr lang="en-US" sz="1400"/>
            <a:t>Health behaviour change</a:t>
          </a:r>
          <a:endParaRPr lang="en-GB" sz="1400"/>
        </a:p>
      </dgm:t>
    </dgm:pt>
    <dgm:pt modelId="{A18598BD-E944-403A-99B9-F33A6D490066}" type="parTrans" cxnId="{3714EF15-3EE4-4873-96CA-92E2BBA87D42}">
      <dgm:prSet/>
      <dgm:spPr/>
      <dgm:t>
        <a:bodyPr/>
        <a:lstStyle/>
        <a:p>
          <a:endParaRPr lang="en-GB" sz="1400"/>
        </a:p>
      </dgm:t>
    </dgm:pt>
    <dgm:pt modelId="{2D5BC687-674C-42D9-85BB-6FACF12F4589}" type="sibTrans" cxnId="{3714EF15-3EE4-4873-96CA-92E2BBA87D42}">
      <dgm:prSet/>
      <dgm:spPr/>
      <dgm:t>
        <a:bodyPr/>
        <a:lstStyle/>
        <a:p>
          <a:endParaRPr lang="en-GB" sz="1400"/>
        </a:p>
      </dgm:t>
    </dgm:pt>
    <dgm:pt modelId="{3A42468E-D9C3-45D7-8816-2958FA905620}">
      <dgm:prSet phldrT="[Text]" custT="1"/>
      <dgm:spPr>
        <a:solidFill>
          <a:schemeClr val="accent6"/>
        </a:solidFill>
      </dgm:spPr>
      <dgm:t>
        <a:bodyPr/>
        <a:lstStyle/>
        <a:p>
          <a:r>
            <a:rPr lang="en-US" sz="1400"/>
            <a:t>Staying power</a:t>
          </a:r>
          <a:endParaRPr lang="en-GB" sz="1400"/>
        </a:p>
      </dgm:t>
    </dgm:pt>
    <dgm:pt modelId="{F3823B95-2290-4B7F-83EA-08C40C3E8828}" type="parTrans" cxnId="{54B30099-1EB4-4E84-B2DF-4025DB42977A}">
      <dgm:prSet/>
      <dgm:spPr/>
      <dgm:t>
        <a:bodyPr/>
        <a:lstStyle/>
        <a:p>
          <a:endParaRPr lang="en-GB" sz="1400"/>
        </a:p>
      </dgm:t>
    </dgm:pt>
    <dgm:pt modelId="{6FB88522-C37C-4BA2-ABC8-A6AD86B7F1F3}" type="sibTrans" cxnId="{54B30099-1EB4-4E84-B2DF-4025DB42977A}">
      <dgm:prSet/>
      <dgm:spPr/>
      <dgm:t>
        <a:bodyPr/>
        <a:lstStyle/>
        <a:p>
          <a:endParaRPr lang="en-GB" sz="1400"/>
        </a:p>
      </dgm:t>
    </dgm:pt>
    <dgm:pt modelId="{B9D59EA6-DAAE-4591-B6FC-77E376D41D90}">
      <dgm:prSet phldrT="[Text]" custT="1"/>
      <dgm:spPr>
        <a:solidFill>
          <a:schemeClr val="accent6"/>
        </a:solidFill>
      </dgm:spPr>
      <dgm:t>
        <a:bodyPr/>
        <a:lstStyle/>
        <a:p>
          <a:r>
            <a:rPr lang="en-US" sz="1400"/>
            <a:t>Relationship and trust with health coach/dietician</a:t>
          </a:r>
          <a:endParaRPr lang="en-GB" sz="1400"/>
        </a:p>
      </dgm:t>
    </dgm:pt>
    <dgm:pt modelId="{693EA9A8-B5C8-4A19-8748-E0A17ECCF515}" type="parTrans" cxnId="{3310F912-037C-4C79-AFD5-943DF6550424}">
      <dgm:prSet/>
      <dgm:spPr/>
      <dgm:t>
        <a:bodyPr/>
        <a:lstStyle/>
        <a:p>
          <a:endParaRPr lang="en-GB" sz="1400"/>
        </a:p>
      </dgm:t>
    </dgm:pt>
    <dgm:pt modelId="{DC9B54CA-C6FC-4985-99A2-562527F6B4F9}" type="sibTrans" cxnId="{3310F912-037C-4C79-AFD5-943DF6550424}">
      <dgm:prSet/>
      <dgm:spPr/>
      <dgm:t>
        <a:bodyPr/>
        <a:lstStyle/>
        <a:p>
          <a:endParaRPr lang="en-GB" sz="1400"/>
        </a:p>
      </dgm:t>
    </dgm:pt>
    <dgm:pt modelId="{6FC69098-D0D4-443F-B242-EB7A1B3F030C}">
      <dgm:prSet phldrT="[Text]" custT="1"/>
      <dgm:spPr>
        <a:solidFill>
          <a:schemeClr val="accent6"/>
        </a:solidFill>
      </dgm:spPr>
      <dgm:t>
        <a:bodyPr/>
        <a:lstStyle/>
        <a:p>
          <a:r>
            <a:rPr lang="en-US" sz="1400"/>
            <a:t>Experience of intervention</a:t>
          </a:r>
          <a:endParaRPr lang="en-GB" sz="1400"/>
        </a:p>
      </dgm:t>
    </dgm:pt>
    <dgm:pt modelId="{228C04DA-57C3-442F-A3F8-B8966DCBDAC3}" type="parTrans" cxnId="{BACC07E1-1B18-42C3-B9CD-500E489A2519}">
      <dgm:prSet/>
      <dgm:spPr/>
      <dgm:t>
        <a:bodyPr/>
        <a:lstStyle/>
        <a:p>
          <a:endParaRPr lang="en-GB" sz="1400"/>
        </a:p>
      </dgm:t>
    </dgm:pt>
    <dgm:pt modelId="{269C4B88-F9E2-4005-9EDD-12EEAF6F12C3}" type="sibTrans" cxnId="{BACC07E1-1B18-42C3-B9CD-500E489A2519}">
      <dgm:prSet/>
      <dgm:spPr/>
      <dgm:t>
        <a:bodyPr/>
        <a:lstStyle/>
        <a:p>
          <a:endParaRPr lang="en-GB" sz="1400"/>
        </a:p>
      </dgm:t>
    </dgm:pt>
    <dgm:pt modelId="{02AF1893-2B39-4E0A-ADA6-2CB275BB1F93}" type="pres">
      <dgm:prSet presAssocID="{E6D5152C-BE1E-4B94-899F-8FA489A29CA7}" presName="diagram" presStyleCnt="0">
        <dgm:presLayoutVars>
          <dgm:dir/>
          <dgm:resizeHandles val="exact"/>
        </dgm:presLayoutVars>
      </dgm:prSet>
      <dgm:spPr/>
    </dgm:pt>
    <dgm:pt modelId="{8A54FDCA-2460-41FD-8A6D-6E0AE0011008}" type="pres">
      <dgm:prSet presAssocID="{AABBC9F5-44ED-499D-81F1-6417BAA0F73C}" presName="node" presStyleLbl="node1" presStyleIdx="0" presStyleCnt="16">
        <dgm:presLayoutVars>
          <dgm:bulletEnabled val="1"/>
        </dgm:presLayoutVars>
      </dgm:prSet>
      <dgm:spPr/>
    </dgm:pt>
    <dgm:pt modelId="{7F7952DA-96DC-44BD-9CB8-857CC90F7C5F}" type="pres">
      <dgm:prSet presAssocID="{A9C95664-BA7A-4F35-8474-A59946ADBC3F}" presName="sibTrans" presStyleCnt="0"/>
      <dgm:spPr/>
    </dgm:pt>
    <dgm:pt modelId="{1A172320-39D3-4ED5-B6BC-604838879D64}" type="pres">
      <dgm:prSet presAssocID="{C4A3BA20-CED9-4228-9930-A718F613A297}" presName="node" presStyleLbl="node1" presStyleIdx="1" presStyleCnt="16">
        <dgm:presLayoutVars>
          <dgm:bulletEnabled val="1"/>
        </dgm:presLayoutVars>
      </dgm:prSet>
      <dgm:spPr/>
    </dgm:pt>
    <dgm:pt modelId="{E870C45B-61FF-4A77-9D24-22EE62168C45}" type="pres">
      <dgm:prSet presAssocID="{FF99E650-CCA4-4862-B07C-F088EF376598}" presName="sibTrans" presStyleCnt="0"/>
      <dgm:spPr/>
    </dgm:pt>
    <dgm:pt modelId="{E8C3014E-7ABE-40BE-94CE-5FEF2C42A731}" type="pres">
      <dgm:prSet presAssocID="{28988C20-9063-452B-AF16-FFE8D5DD806A}" presName="node" presStyleLbl="node1" presStyleIdx="2" presStyleCnt="16">
        <dgm:presLayoutVars>
          <dgm:bulletEnabled val="1"/>
        </dgm:presLayoutVars>
      </dgm:prSet>
      <dgm:spPr/>
    </dgm:pt>
    <dgm:pt modelId="{7F52CDEE-17D9-4484-95B8-F001061B3571}" type="pres">
      <dgm:prSet presAssocID="{09E3FC9C-68E2-4001-B29A-22F7F9A08350}" presName="sibTrans" presStyleCnt="0"/>
      <dgm:spPr/>
    </dgm:pt>
    <dgm:pt modelId="{3D155432-238B-407A-8A83-A88AE26307B1}" type="pres">
      <dgm:prSet presAssocID="{62691118-8455-43B1-8048-5DACC72244D6}" presName="node" presStyleLbl="node1" presStyleIdx="3" presStyleCnt="16">
        <dgm:presLayoutVars>
          <dgm:bulletEnabled val="1"/>
        </dgm:presLayoutVars>
      </dgm:prSet>
      <dgm:spPr/>
    </dgm:pt>
    <dgm:pt modelId="{50C7282C-1077-4290-B59C-32D91DE80AFE}" type="pres">
      <dgm:prSet presAssocID="{4A86F44A-560B-43DA-A1DC-5074E6C59C8A}" presName="sibTrans" presStyleCnt="0"/>
      <dgm:spPr/>
    </dgm:pt>
    <dgm:pt modelId="{F3DF581C-ACCD-4CF8-87B1-FFCEA49E3C17}" type="pres">
      <dgm:prSet presAssocID="{2F6BECD6-591F-496B-BF6F-21240DEB331C}" presName="node" presStyleLbl="node1" presStyleIdx="4" presStyleCnt="16" custLinFactX="-200000" custLinFactY="16701" custLinFactNeighborX="-239456" custLinFactNeighborY="100000">
        <dgm:presLayoutVars>
          <dgm:bulletEnabled val="1"/>
        </dgm:presLayoutVars>
      </dgm:prSet>
      <dgm:spPr/>
    </dgm:pt>
    <dgm:pt modelId="{0ECC2AC8-A96D-461C-B93D-0847C6698DD3}" type="pres">
      <dgm:prSet presAssocID="{51EE0121-ECC5-4BA9-9B73-193ED5FFA92F}" presName="sibTrans" presStyleCnt="0"/>
      <dgm:spPr/>
    </dgm:pt>
    <dgm:pt modelId="{2FA4427A-B117-4986-B921-1DAA145BE12C}" type="pres">
      <dgm:prSet presAssocID="{39192C30-4B40-4081-BDE7-C6BAE427F934}" presName="node" presStyleLbl="node1" presStyleIdx="5" presStyleCnt="16" custLinFactX="10779" custLinFactNeighborX="100000" custLinFactNeighborY="871">
        <dgm:presLayoutVars>
          <dgm:bulletEnabled val="1"/>
        </dgm:presLayoutVars>
      </dgm:prSet>
      <dgm:spPr/>
    </dgm:pt>
    <dgm:pt modelId="{7F0EB348-07CD-475C-BDB0-FBBC06D9E211}" type="pres">
      <dgm:prSet presAssocID="{B4AC1BC1-1428-456F-A94B-1B40F790D66C}" presName="sibTrans" presStyleCnt="0"/>
      <dgm:spPr/>
    </dgm:pt>
    <dgm:pt modelId="{3D8C21E7-0E56-4026-9C69-814C4AD1C0D4}" type="pres">
      <dgm:prSet presAssocID="{57D0D2B3-47D1-49F1-9E68-B5052E1636F2}" presName="node" presStyleLbl="node1" presStyleIdx="6" presStyleCnt="16" custLinFactX="9733" custLinFactNeighborX="100000" custLinFactNeighborY="1742">
        <dgm:presLayoutVars>
          <dgm:bulletEnabled val="1"/>
        </dgm:presLayoutVars>
      </dgm:prSet>
      <dgm:spPr/>
    </dgm:pt>
    <dgm:pt modelId="{28097D38-CCB5-4409-896D-B986A31993F7}" type="pres">
      <dgm:prSet presAssocID="{0F90BAE3-D0D9-4CA9-9DA3-B372A4625FD4}" presName="sibTrans" presStyleCnt="0"/>
      <dgm:spPr/>
    </dgm:pt>
    <dgm:pt modelId="{714F6B40-36C2-4D79-B45E-5545484F2A04}" type="pres">
      <dgm:prSet presAssocID="{E7DDA5D1-8F3C-42DB-9546-C7C45420F35C}" presName="node" presStyleLbl="node1" presStyleIdx="7" presStyleCnt="16" custLinFactX="10779" custLinFactNeighborX="100000" custLinFactNeighborY="3484">
        <dgm:presLayoutVars>
          <dgm:bulletEnabled val="1"/>
        </dgm:presLayoutVars>
      </dgm:prSet>
      <dgm:spPr/>
    </dgm:pt>
    <dgm:pt modelId="{5BBC8383-A8F2-4E7B-ACD2-60EA985189DE}" type="pres">
      <dgm:prSet presAssocID="{088914E0-EBE7-45FD-920A-DB092C41CB13}" presName="sibTrans" presStyleCnt="0"/>
      <dgm:spPr/>
    </dgm:pt>
    <dgm:pt modelId="{B315F363-C8E3-4998-BFDA-C9CFEACD3C54}" type="pres">
      <dgm:prSet presAssocID="{0AD5B25A-6B12-48BD-81FB-F881E64D4BC6}" presName="node" presStyleLbl="node1" presStyleIdx="8" presStyleCnt="16" custLinFactX="-130768" custLinFactY="16700" custLinFactNeighborX="-200000" custLinFactNeighborY="100000">
        <dgm:presLayoutVars>
          <dgm:bulletEnabled val="1"/>
        </dgm:presLayoutVars>
      </dgm:prSet>
      <dgm:spPr/>
    </dgm:pt>
    <dgm:pt modelId="{DC175245-4840-4A3B-A34C-44D37B78E9CE}" type="pres">
      <dgm:prSet presAssocID="{FD9D8B0C-82CD-49EC-918C-7AF413CBFF6E}" presName="sibTrans" presStyleCnt="0"/>
      <dgm:spPr/>
    </dgm:pt>
    <dgm:pt modelId="{3595B4B0-F718-48E2-AE41-099A9FDA723F}" type="pres">
      <dgm:prSet presAssocID="{97842FDB-5705-4499-96B6-2339C89DC861}" presName="node" presStyleLbl="node1" presStyleIdx="9" presStyleCnt="16" custLinFactX="-129200" custLinFactY="16700" custLinFactNeighborX="-200000" custLinFactNeighborY="100000">
        <dgm:presLayoutVars>
          <dgm:bulletEnabled val="1"/>
        </dgm:presLayoutVars>
      </dgm:prSet>
      <dgm:spPr/>
    </dgm:pt>
    <dgm:pt modelId="{3DC28EFD-4C71-446B-A54B-5AF3CE15E97D}" type="pres">
      <dgm:prSet presAssocID="{D1251E74-7ABB-4AF9-A541-1509E6A01F0F}" presName="sibTrans" presStyleCnt="0"/>
      <dgm:spPr/>
    </dgm:pt>
    <dgm:pt modelId="{6A53F955-E850-4D14-AEAF-CA355AD2ECC4}" type="pres">
      <dgm:prSet presAssocID="{A3791271-5748-4439-94D1-F16430F527B2}" presName="node" presStyleLbl="node1" presStyleIdx="10" presStyleCnt="16" custLinFactX="100000" custLinFactNeighborX="119131" custLinFactNeighborY="870">
        <dgm:presLayoutVars>
          <dgm:bulletEnabled val="1"/>
        </dgm:presLayoutVars>
      </dgm:prSet>
      <dgm:spPr/>
    </dgm:pt>
    <dgm:pt modelId="{47FCBC05-7E43-417F-9185-0B407282F08B}" type="pres">
      <dgm:prSet presAssocID="{87A02E8D-FF75-4450-8086-C33DBD0CF667}" presName="sibTrans" presStyleCnt="0"/>
      <dgm:spPr/>
    </dgm:pt>
    <dgm:pt modelId="{4089FBF6-3884-4CA8-8D3E-9C7E719035C9}" type="pres">
      <dgm:prSet presAssocID="{A9059867-6F42-4213-AA94-9DF6C4A3CAE8}" presName="node" presStyleLbl="node1" presStyleIdx="11" presStyleCnt="16" custLinFactX="100000" custLinFactNeighborX="121035" custLinFactNeighborY="-1">
        <dgm:presLayoutVars>
          <dgm:bulletEnabled val="1"/>
        </dgm:presLayoutVars>
      </dgm:prSet>
      <dgm:spPr/>
    </dgm:pt>
    <dgm:pt modelId="{AACB805A-D131-4E08-8723-DBE7BFFE765A}" type="pres">
      <dgm:prSet presAssocID="{4250446E-B9A3-424E-A1D2-7CA4DBC8DD71}" presName="sibTrans" presStyleCnt="0"/>
      <dgm:spPr/>
    </dgm:pt>
    <dgm:pt modelId="{4A99C8D4-43EE-4E29-BF64-98DB18E184F3}" type="pres">
      <dgm:prSet presAssocID="{59783422-EB01-4217-81BF-7F161A9254A8}" presName="node" presStyleLbl="node1" presStyleIdx="12" presStyleCnt="16" custLinFactX="-100000" custLinFactY="17572" custLinFactNeighborX="-121035" custLinFactNeighborY="100000">
        <dgm:presLayoutVars>
          <dgm:bulletEnabled val="1"/>
        </dgm:presLayoutVars>
      </dgm:prSet>
      <dgm:spPr/>
    </dgm:pt>
    <dgm:pt modelId="{18A2C84B-F8DB-4987-979C-E223AFA25C89}" type="pres">
      <dgm:prSet presAssocID="{2D5BC687-674C-42D9-85BB-6FACF12F4589}" presName="sibTrans" presStyleCnt="0"/>
      <dgm:spPr/>
    </dgm:pt>
    <dgm:pt modelId="{4BB3224B-3FC7-4038-9FFF-644BB0C61762}" type="pres">
      <dgm:prSet presAssocID="{3A42468E-D9C3-45D7-8816-2958FA905620}" presName="node" presStyleLbl="node1" presStyleIdx="13" presStyleCnt="16" custLinFactX="-100000" custLinFactY="19313" custLinFactNeighborX="-119467" custLinFactNeighborY="100000">
        <dgm:presLayoutVars>
          <dgm:bulletEnabled val="1"/>
        </dgm:presLayoutVars>
      </dgm:prSet>
      <dgm:spPr/>
    </dgm:pt>
    <dgm:pt modelId="{43704E7D-C182-440B-BAD9-347A7EF65DB1}" type="pres">
      <dgm:prSet presAssocID="{6FB88522-C37C-4BA2-ABC8-A6AD86B7F1F3}" presName="sibTrans" presStyleCnt="0"/>
      <dgm:spPr/>
    </dgm:pt>
    <dgm:pt modelId="{465D710A-B147-491D-A21D-926EC023E1F1}" type="pres">
      <dgm:prSet presAssocID="{B9D59EA6-DAAE-4591-B6FC-77E376D41D90}" presName="node" presStyleLbl="node1" presStyleIdx="14" presStyleCnt="16" custLinFactX="-9211" custLinFactY="16783" custLinFactNeighborX="-100000" custLinFactNeighborY="100000">
        <dgm:presLayoutVars>
          <dgm:bulletEnabled val="1"/>
        </dgm:presLayoutVars>
      </dgm:prSet>
      <dgm:spPr/>
    </dgm:pt>
    <dgm:pt modelId="{E30A7599-8EE8-441E-9EB9-68BAAD7C72B9}" type="pres">
      <dgm:prSet presAssocID="{DC9B54CA-C6FC-4985-99A2-562527F6B4F9}" presName="sibTrans" presStyleCnt="0"/>
      <dgm:spPr/>
    </dgm:pt>
    <dgm:pt modelId="{7B595571-690A-4F7F-95BF-E741330D932F}" type="pres">
      <dgm:prSet presAssocID="{6FC69098-D0D4-443F-B242-EB7A1B3F030C}" presName="node" presStyleLbl="node1" presStyleIdx="15" presStyleCnt="16">
        <dgm:presLayoutVars>
          <dgm:bulletEnabled val="1"/>
        </dgm:presLayoutVars>
      </dgm:prSet>
      <dgm:spPr/>
    </dgm:pt>
  </dgm:ptLst>
  <dgm:cxnLst>
    <dgm:cxn modelId="{0863EE01-D3BD-45DC-92BF-B41C437B4511}" srcId="{E6D5152C-BE1E-4B94-899F-8FA489A29CA7}" destId="{97842FDB-5705-4499-96B6-2339C89DC861}" srcOrd="9" destOrd="0" parTransId="{FC3DFE8D-AF23-4A56-9A3D-D8352628AC9E}" sibTransId="{D1251E74-7ABB-4AF9-A541-1509E6A01F0F}"/>
    <dgm:cxn modelId="{247F6009-7E6E-43A4-9374-0372847E0D84}" srcId="{E6D5152C-BE1E-4B94-899F-8FA489A29CA7}" destId="{2F6BECD6-591F-496B-BF6F-21240DEB331C}" srcOrd="4" destOrd="0" parTransId="{3A41BF30-5717-4AA7-9E8C-FA21F5A21AF7}" sibTransId="{51EE0121-ECC5-4BA9-9B73-193ED5FFA92F}"/>
    <dgm:cxn modelId="{3310F912-037C-4C79-AFD5-943DF6550424}" srcId="{E6D5152C-BE1E-4B94-899F-8FA489A29CA7}" destId="{B9D59EA6-DAAE-4591-B6FC-77E376D41D90}" srcOrd="14" destOrd="0" parTransId="{693EA9A8-B5C8-4A19-8748-E0A17ECCF515}" sibTransId="{DC9B54CA-C6FC-4985-99A2-562527F6B4F9}"/>
    <dgm:cxn modelId="{3714EF15-3EE4-4873-96CA-92E2BBA87D42}" srcId="{E6D5152C-BE1E-4B94-899F-8FA489A29CA7}" destId="{59783422-EB01-4217-81BF-7F161A9254A8}" srcOrd="12" destOrd="0" parTransId="{A18598BD-E944-403A-99B9-F33A6D490066}" sibTransId="{2D5BC687-674C-42D9-85BB-6FACF12F4589}"/>
    <dgm:cxn modelId="{549F2316-5CC7-4E0A-B167-1CEBF3EE132F}" type="presOf" srcId="{62691118-8455-43B1-8048-5DACC72244D6}" destId="{3D155432-238B-407A-8A83-A88AE26307B1}" srcOrd="0" destOrd="0" presId="urn:microsoft.com/office/officeart/2005/8/layout/default"/>
    <dgm:cxn modelId="{5311C917-CF52-490A-A7D0-5870DA591D25}" type="presOf" srcId="{28988C20-9063-452B-AF16-FFE8D5DD806A}" destId="{E8C3014E-7ABE-40BE-94CE-5FEF2C42A731}" srcOrd="0" destOrd="0" presId="urn:microsoft.com/office/officeart/2005/8/layout/default"/>
    <dgm:cxn modelId="{95A72527-07BC-40D2-A370-085DD580C367}" type="presOf" srcId="{3A42468E-D9C3-45D7-8816-2958FA905620}" destId="{4BB3224B-3FC7-4038-9FFF-644BB0C61762}" srcOrd="0" destOrd="0" presId="urn:microsoft.com/office/officeart/2005/8/layout/default"/>
    <dgm:cxn modelId="{4B0CF829-BCF4-4E40-93AB-0DEAD24E21F9}" srcId="{E6D5152C-BE1E-4B94-899F-8FA489A29CA7}" destId="{C4A3BA20-CED9-4228-9930-A718F613A297}" srcOrd="1" destOrd="0" parTransId="{EC4455F5-B045-4B5D-A07C-F62F891A5CBF}" sibTransId="{FF99E650-CCA4-4862-B07C-F088EF376598}"/>
    <dgm:cxn modelId="{3CDD4A2E-518C-4B31-8B5F-B220A5C2DA13}" type="presOf" srcId="{97842FDB-5705-4499-96B6-2339C89DC861}" destId="{3595B4B0-F718-48E2-AE41-099A9FDA723F}" srcOrd="0" destOrd="0" presId="urn:microsoft.com/office/officeart/2005/8/layout/default"/>
    <dgm:cxn modelId="{5B25E335-B481-44F7-8BBC-2B5016AE7233}" type="presOf" srcId="{2F6BECD6-591F-496B-BF6F-21240DEB331C}" destId="{F3DF581C-ACCD-4CF8-87B1-FFCEA49E3C17}" srcOrd="0" destOrd="0" presId="urn:microsoft.com/office/officeart/2005/8/layout/default"/>
    <dgm:cxn modelId="{D1DCA93E-7B88-46F0-A928-A4E1F3A080A6}" srcId="{E6D5152C-BE1E-4B94-899F-8FA489A29CA7}" destId="{AABBC9F5-44ED-499D-81F1-6417BAA0F73C}" srcOrd="0" destOrd="0" parTransId="{1621EE56-A7CE-494C-8C6C-0EC57A22302B}" sibTransId="{A9C95664-BA7A-4F35-8474-A59946ADBC3F}"/>
    <dgm:cxn modelId="{F3602562-5B0A-41A4-9EC5-A40BFC02BACA}" type="presOf" srcId="{E7DDA5D1-8F3C-42DB-9546-C7C45420F35C}" destId="{714F6B40-36C2-4D79-B45E-5545484F2A04}" srcOrd="0" destOrd="0" presId="urn:microsoft.com/office/officeart/2005/8/layout/default"/>
    <dgm:cxn modelId="{ACC0C443-A24B-4DD1-BF54-6BE423276405}" type="presOf" srcId="{57D0D2B3-47D1-49F1-9E68-B5052E1636F2}" destId="{3D8C21E7-0E56-4026-9C69-814C4AD1C0D4}" srcOrd="0" destOrd="0" presId="urn:microsoft.com/office/officeart/2005/8/layout/default"/>
    <dgm:cxn modelId="{A6B7F876-3824-4374-8E22-C20E2A4B8A7D}" srcId="{E6D5152C-BE1E-4B94-899F-8FA489A29CA7}" destId="{E7DDA5D1-8F3C-42DB-9546-C7C45420F35C}" srcOrd="7" destOrd="0" parTransId="{6AA4CD96-D485-4E04-94AC-6FAB42889C66}" sibTransId="{088914E0-EBE7-45FD-920A-DB092C41CB13}"/>
    <dgm:cxn modelId="{1E963C7C-E4C9-4B43-BA21-AE3B9481FB0B}" srcId="{E6D5152C-BE1E-4B94-899F-8FA489A29CA7}" destId="{62691118-8455-43B1-8048-5DACC72244D6}" srcOrd="3" destOrd="0" parTransId="{70CD95F1-6F6E-4FF0-B1DD-72D5D2C903F7}" sibTransId="{4A86F44A-560B-43DA-A1DC-5074E6C59C8A}"/>
    <dgm:cxn modelId="{5D2E1985-9360-4F9F-BFEF-548D77D755E8}" type="presOf" srcId="{E6D5152C-BE1E-4B94-899F-8FA489A29CA7}" destId="{02AF1893-2B39-4E0A-ADA6-2CB275BB1F93}" srcOrd="0" destOrd="0" presId="urn:microsoft.com/office/officeart/2005/8/layout/default"/>
    <dgm:cxn modelId="{A264ED86-B999-4CBA-85B1-140A1932431D}" type="presOf" srcId="{A9059867-6F42-4213-AA94-9DF6C4A3CAE8}" destId="{4089FBF6-3884-4CA8-8D3E-9C7E719035C9}" srcOrd="0" destOrd="0" presId="urn:microsoft.com/office/officeart/2005/8/layout/default"/>
    <dgm:cxn modelId="{B5070688-EB9D-4698-9576-93620D3665E6}" srcId="{E6D5152C-BE1E-4B94-899F-8FA489A29CA7}" destId="{28988C20-9063-452B-AF16-FFE8D5DD806A}" srcOrd="2" destOrd="0" parTransId="{C8D483E6-7A33-4A20-B1E7-3795C815CDDC}" sibTransId="{09E3FC9C-68E2-4001-B29A-22F7F9A08350}"/>
    <dgm:cxn modelId="{54B30099-1EB4-4E84-B2DF-4025DB42977A}" srcId="{E6D5152C-BE1E-4B94-899F-8FA489A29CA7}" destId="{3A42468E-D9C3-45D7-8816-2958FA905620}" srcOrd="13" destOrd="0" parTransId="{F3823B95-2290-4B7F-83EA-08C40C3E8828}" sibTransId="{6FB88522-C37C-4BA2-ABC8-A6AD86B7F1F3}"/>
    <dgm:cxn modelId="{3D2C9FA0-7218-427D-B59F-3D01E7904A06}" type="presOf" srcId="{0AD5B25A-6B12-48BD-81FB-F881E64D4BC6}" destId="{B315F363-C8E3-4998-BFDA-C9CFEACD3C54}" srcOrd="0" destOrd="0" presId="urn:microsoft.com/office/officeart/2005/8/layout/default"/>
    <dgm:cxn modelId="{F4E140A2-499E-4A53-90B2-ED93D5F1D8AF}" type="presOf" srcId="{39192C30-4B40-4081-BDE7-C6BAE427F934}" destId="{2FA4427A-B117-4986-B921-1DAA145BE12C}" srcOrd="0" destOrd="0" presId="urn:microsoft.com/office/officeart/2005/8/layout/default"/>
    <dgm:cxn modelId="{584FF8A7-34FE-45FE-AEB0-C4DBACE8BBFB}" type="presOf" srcId="{C4A3BA20-CED9-4228-9930-A718F613A297}" destId="{1A172320-39D3-4ED5-B6BC-604838879D64}" srcOrd="0" destOrd="0" presId="urn:microsoft.com/office/officeart/2005/8/layout/default"/>
    <dgm:cxn modelId="{424926AD-BE8B-421F-880C-F0A3BF5367DE}" srcId="{E6D5152C-BE1E-4B94-899F-8FA489A29CA7}" destId="{39192C30-4B40-4081-BDE7-C6BAE427F934}" srcOrd="5" destOrd="0" parTransId="{2D883C6E-5B7B-4469-8315-680A2BB74BF2}" sibTransId="{B4AC1BC1-1428-456F-A94B-1B40F790D66C}"/>
    <dgm:cxn modelId="{5072D5B0-2AF8-4420-AE4A-CA046D1767EE}" srcId="{E6D5152C-BE1E-4B94-899F-8FA489A29CA7}" destId="{A9059867-6F42-4213-AA94-9DF6C4A3CAE8}" srcOrd="11" destOrd="0" parTransId="{AD490B92-918E-4613-8DDB-06AF72868AF6}" sibTransId="{4250446E-B9A3-424E-A1D2-7CA4DBC8DD71}"/>
    <dgm:cxn modelId="{4FE8BBCE-60CB-455C-A54C-A7A99FD17457}" srcId="{E6D5152C-BE1E-4B94-899F-8FA489A29CA7}" destId="{57D0D2B3-47D1-49F1-9E68-B5052E1636F2}" srcOrd="6" destOrd="0" parTransId="{C1D8AE3F-E662-4D7E-A0DB-178E240A3316}" sibTransId="{0F90BAE3-D0D9-4CA9-9DA3-B372A4625FD4}"/>
    <dgm:cxn modelId="{CE3D6BD6-51DD-417A-BCD3-D2C616FB51C7}" srcId="{E6D5152C-BE1E-4B94-899F-8FA489A29CA7}" destId="{0AD5B25A-6B12-48BD-81FB-F881E64D4BC6}" srcOrd="8" destOrd="0" parTransId="{D0F43EC3-7C7A-4357-9EBE-5181E7A46A0F}" sibTransId="{FD9D8B0C-82CD-49EC-918C-7AF413CBFF6E}"/>
    <dgm:cxn modelId="{C4D0ECDD-43EC-4F18-8174-5CC89D75C59B}" type="presOf" srcId="{59783422-EB01-4217-81BF-7F161A9254A8}" destId="{4A99C8D4-43EE-4E29-BF64-98DB18E184F3}" srcOrd="0" destOrd="0" presId="urn:microsoft.com/office/officeart/2005/8/layout/default"/>
    <dgm:cxn modelId="{BACC07E1-1B18-42C3-B9CD-500E489A2519}" srcId="{E6D5152C-BE1E-4B94-899F-8FA489A29CA7}" destId="{6FC69098-D0D4-443F-B242-EB7A1B3F030C}" srcOrd="15" destOrd="0" parTransId="{228C04DA-57C3-442F-A3F8-B8966DCBDAC3}" sibTransId="{269C4B88-F9E2-4005-9EDD-12EEAF6F12C3}"/>
    <dgm:cxn modelId="{8E7B94E2-EF77-4E25-9F9F-913910B7BEED}" type="presOf" srcId="{B9D59EA6-DAAE-4591-B6FC-77E376D41D90}" destId="{465D710A-B147-491D-A21D-926EC023E1F1}" srcOrd="0" destOrd="0" presId="urn:microsoft.com/office/officeart/2005/8/layout/default"/>
    <dgm:cxn modelId="{4CB228E4-2C77-4905-933F-29782A7D81B1}" type="presOf" srcId="{6FC69098-D0D4-443F-B242-EB7A1B3F030C}" destId="{7B595571-690A-4F7F-95BF-E741330D932F}" srcOrd="0" destOrd="0" presId="urn:microsoft.com/office/officeart/2005/8/layout/default"/>
    <dgm:cxn modelId="{F236D8E4-A7E7-4DE5-9DDB-57F2118FB7E8}" type="presOf" srcId="{AABBC9F5-44ED-499D-81F1-6417BAA0F73C}" destId="{8A54FDCA-2460-41FD-8A6D-6E0AE0011008}" srcOrd="0" destOrd="0" presId="urn:microsoft.com/office/officeart/2005/8/layout/default"/>
    <dgm:cxn modelId="{97BAD5E8-A458-4439-B841-5AA71A62E4DC}" srcId="{E6D5152C-BE1E-4B94-899F-8FA489A29CA7}" destId="{A3791271-5748-4439-94D1-F16430F527B2}" srcOrd="10" destOrd="0" parTransId="{31D77FA9-F52D-4E3E-AEB9-4BDB15BBD800}" sibTransId="{87A02E8D-FF75-4450-8086-C33DBD0CF667}"/>
    <dgm:cxn modelId="{0BD38AF2-D1DE-4019-9041-2C914066BA31}" type="presOf" srcId="{A3791271-5748-4439-94D1-F16430F527B2}" destId="{6A53F955-E850-4D14-AEAF-CA355AD2ECC4}" srcOrd="0" destOrd="0" presId="urn:microsoft.com/office/officeart/2005/8/layout/default"/>
    <dgm:cxn modelId="{C5446073-675F-4774-9A22-30B6AF5B4A77}" type="presParOf" srcId="{02AF1893-2B39-4E0A-ADA6-2CB275BB1F93}" destId="{8A54FDCA-2460-41FD-8A6D-6E0AE0011008}" srcOrd="0" destOrd="0" presId="urn:microsoft.com/office/officeart/2005/8/layout/default"/>
    <dgm:cxn modelId="{57536A46-77BB-4AF9-A193-583F7F8A947E}" type="presParOf" srcId="{02AF1893-2B39-4E0A-ADA6-2CB275BB1F93}" destId="{7F7952DA-96DC-44BD-9CB8-857CC90F7C5F}" srcOrd="1" destOrd="0" presId="urn:microsoft.com/office/officeart/2005/8/layout/default"/>
    <dgm:cxn modelId="{AAADC008-42D7-44DA-B181-9919FED2B5CE}" type="presParOf" srcId="{02AF1893-2B39-4E0A-ADA6-2CB275BB1F93}" destId="{1A172320-39D3-4ED5-B6BC-604838879D64}" srcOrd="2" destOrd="0" presId="urn:microsoft.com/office/officeart/2005/8/layout/default"/>
    <dgm:cxn modelId="{2D779322-06FB-4878-BA35-082D2E7141D9}" type="presParOf" srcId="{02AF1893-2B39-4E0A-ADA6-2CB275BB1F93}" destId="{E870C45B-61FF-4A77-9D24-22EE62168C45}" srcOrd="3" destOrd="0" presId="urn:microsoft.com/office/officeart/2005/8/layout/default"/>
    <dgm:cxn modelId="{47F363DB-CA3C-4528-9ACF-F0E63AF51775}" type="presParOf" srcId="{02AF1893-2B39-4E0A-ADA6-2CB275BB1F93}" destId="{E8C3014E-7ABE-40BE-94CE-5FEF2C42A731}" srcOrd="4" destOrd="0" presId="urn:microsoft.com/office/officeart/2005/8/layout/default"/>
    <dgm:cxn modelId="{612C817A-E48A-4073-95F1-0F225409CA3A}" type="presParOf" srcId="{02AF1893-2B39-4E0A-ADA6-2CB275BB1F93}" destId="{7F52CDEE-17D9-4484-95B8-F001061B3571}" srcOrd="5" destOrd="0" presId="urn:microsoft.com/office/officeart/2005/8/layout/default"/>
    <dgm:cxn modelId="{E7646EBF-716B-41BB-A788-631322EAA017}" type="presParOf" srcId="{02AF1893-2B39-4E0A-ADA6-2CB275BB1F93}" destId="{3D155432-238B-407A-8A83-A88AE26307B1}" srcOrd="6" destOrd="0" presId="urn:microsoft.com/office/officeart/2005/8/layout/default"/>
    <dgm:cxn modelId="{401D0A51-6C7E-4803-85F5-E696BDC15E46}" type="presParOf" srcId="{02AF1893-2B39-4E0A-ADA6-2CB275BB1F93}" destId="{50C7282C-1077-4290-B59C-32D91DE80AFE}" srcOrd="7" destOrd="0" presId="urn:microsoft.com/office/officeart/2005/8/layout/default"/>
    <dgm:cxn modelId="{8858F852-3843-47D6-9179-0BE4688C1FB3}" type="presParOf" srcId="{02AF1893-2B39-4E0A-ADA6-2CB275BB1F93}" destId="{F3DF581C-ACCD-4CF8-87B1-FFCEA49E3C17}" srcOrd="8" destOrd="0" presId="urn:microsoft.com/office/officeart/2005/8/layout/default"/>
    <dgm:cxn modelId="{6A6F0582-1D7B-4430-87CC-73DEC3FAA72B}" type="presParOf" srcId="{02AF1893-2B39-4E0A-ADA6-2CB275BB1F93}" destId="{0ECC2AC8-A96D-461C-B93D-0847C6698DD3}" srcOrd="9" destOrd="0" presId="urn:microsoft.com/office/officeart/2005/8/layout/default"/>
    <dgm:cxn modelId="{FF1DFE80-2D9D-4BA3-83D8-710310DA164D}" type="presParOf" srcId="{02AF1893-2B39-4E0A-ADA6-2CB275BB1F93}" destId="{2FA4427A-B117-4986-B921-1DAA145BE12C}" srcOrd="10" destOrd="0" presId="urn:microsoft.com/office/officeart/2005/8/layout/default"/>
    <dgm:cxn modelId="{364A590A-1C49-45C8-A9D9-EB156F79C078}" type="presParOf" srcId="{02AF1893-2B39-4E0A-ADA6-2CB275BB1F93}" destId="{7F0EB348-07CD-475C-BDB0-FBBC06D9E211}" srcOrd="11" destOrd="0" presId="urn:microsoft.com/office/officeart/2005/8/layout/default"/>
    <dgm:cxn modelId="{F89128A8-39F0-4B92-8EC6-DEE1C4964727}" type="presParOf" srcId="{02AF1893-2B39-4E0A-ADA6-2CB275BB1F93}" destId="{3D8C21E7-0E56-4026-9C69-814C4AD1C0D4}" srcOrd="12" destOrd="0" presId="urn:microsoft.com/office/officeart/2005/8/layout/default"/>
    <dgm:cxn modelId="{DE5640A0-447F-495B-98C5-872C1CE34B8A}" type="presParOf" srcId="{02AF1893-2B39-4E0A-ADA6-2CB275BB1F93}" destId="{28097D38-CCB5-4409-896D-B986A31993F7}" srcOrd="13" destOrd="0" presId="urn:microsoft.com/office/officeart/2005/8/layout/default"/>
    <dgm:cxn modelId="{D2F1ACF5-B890-451A-A41C-CC97976043AB}" type="presParOf" srcId="{02AF1893-2B39-4E0A-ADA6-2CB275BB1F93}" destId="{714F6B40-36C2-4D79-B45E-5545484F2A04}" srcOrd="14" destOrd="0" presId="urn:microsoft.com/office/officeart/2005/8/layout/default"/>
    <dgm:cxn modelId="{F8670827-A810-4F14-829E-5C85903D2D75}" type="presParOf" srcId="{02AF1893-2B39-4E0A-ADA6-2CB275BB1F93}" destId="{5BBC8383-A8F2-4E7B-ACD2-60EA985189DE}" srcOrd="15" destOrd="0" presId="urn:microsoft.com/office/officeart/2005/8/layout/default"/>
    <dgm:cxn modelId="{F19A5CA0-7696-41A7-90BC-B589CCEC8333}" type="presParOf" srcId="{02AF1893-2B39-4E0A-ADA6-2CB275BB1F93}" destId="{B315F363-C8E3-4998-BFDA-C9CFEACD3C54}" srcOrd="16" destOrd="0" presId="urn:microsoft.com/office/officeart/2005/8/layout/default"/>
    <dgm:cxn modelId="{92B413CD-00C4-4EE1-AAFD-9DEE00BB09E0}" type="presParOf" srcId="{02AF1893-2B39-4E0A-ADA6-2CB275BB1F93}" destId="{DC175245-4840-4A3B-A34C-44D37B78E9CE}" srcOrd="17" destOrd="0" presId="urn:microsoft.com/office/officeart/2005/8/layout/default"/>
    <dgm:cxn modelId="{A7991A3A-03D8-4853-B12A-B4480061AD06}" type="presParOf" srcId="{02AF1893-2B39-4E0A-ADA6-2CB275BB1F93}" destId="{3595B4B0-F718-48E2-AE41-099A9FDA723F}" srcOrd="18" destOrd="0" presId="urn:microsoft.com/office/officeart/2005/8/layout/default"/>
    <dgm:cxn modelId="{3B488137-3BED-4877-B211-0E2B52CC9B7B}" type="presParOf" srcId="{02AF1893-2B39-4E0A-ADA6-2CB275BB1F93}" destId="{3DC28EFD-4C71-446B-A54B-5AF3CE15E97D}" srcOrd="19" destOrd="0" presId="urn:microsoft.com/office/officeart/2005/8/layout/default"/>
    <dgm:cxn modelId="{B3CA0738-72A7-4A4F-A7EC-E22381D8E090}" type="presParOf" srcId="{02AF1893-2B39-4E0A-ADA6-2CB275BB1F93}" destId="{6A53F955-E850-4D14-AEAF-CA355AD2ECC4}" srcOrd="20" destOrd="0" presId="urn:microsoft.com/office/officeart/2005/8/layout/default"/>
    <dgm:cxn modelId="{125CCD90-D522-4884-907D-13B497A743A8}" type="presParOf" srcId="{02AF1893-2B39-4E0A-ADA6-2CB275BB1F93}" destId="{47FCBC05-7E43-417F-9185-0B407282F08B}" srcOrd="21" destOrd="0" presId="urn:microsoft.com/office/officeart/2005/8/layout/default"/>
    <dgm:cxn modelId="{5903E83A-8597-4B37-B45C-8A7048EE4F57}" type="presParOf" srcId="{02AF1893-2B39-4E0A-ADA6-2CB275BB1F93}" destId="{4089FBF6-3884-4CA8-8D3E-9C7E719035C9}" srcOrd="22" destOrd="0" presId="urn:microsoft.com/office/officeart/2005/8/layout/default"/>
    <dgm:cxn modelId="{19A038D8-37E1-4966-947A-862E9E6D9636}" type="presParOf" srcId="{02AF1893-2B39-4E0A-ADA6-2CB275BB1F93}" destId="{AACB805A-D131-4E08-8723-DBE7BFFE765A}" srcOrd="23" destOrd="0" presId="urn:microsoft.com/office/officeart/2005/8/layout/default"/>
    <dgm:cxn modelId="{088CAF57-72EA-4A05-A49D-BEED99C621B8}" type="presParOf" srcId="{02AF1893-2B39-4E0A-ADA6-2CB275BB1F93}" destId="{4A99C8D4-43EE-4E29-BF64-98DB18E184F3}" srcOrd="24" destOrd="0" presId="urn:microsoft.com/office/officeart/2005/8/layout/default"/>
    <dgm:cxn modelId="{48653619-0A94-4C2F-AE89-5FD5EA1BB401}" type="presParOf" srcId="{02AF1893-2B39-4E0A-ADA6-2CB275BB1F93}" destId="{18A2C84B-F8DB-4987-979C-E223AFA25C89}" srcOrd="25" destOrd="0" presId="urn:microsoft.com/office/officeart/2005/8/layout/default"/>
    <dgm:cxn modelId="{4A1B615E-D2DA-4405-964E-084F7B3B8107}" type="presParOf" srcId="{02AF1893-2B39-4E0A-ADA6-2CB275BB1F93}" destId="{4BB3224B-3FC7-4038-9FFF-644BB0C61762}" srcOrd="26" destOrd="0" presId="urn:microsoft.com/office/officeart/2005/8/layout/default"/>
    <dgm:cxn modelId="{99AB9D8E-4F6A-466C-8A81-5DAEAC06B20A}" type="presParOf" srcId="{02AF1893-2B39-4E0A-ADA6-2CB275BB1F93}" destId="{43704E7D-C182-440B-BAD9-347A7EF65DB1}" srcOrd="27" destOrd="0" presId="urn:microsoft.com/office/officeart/2005/8/layout/default"/>
    <dgm:cxn modelId="{3B9C6E9B-7B9A-4539-89D4-B46CF3A88EC8}" type="presParOf" srcId="{02AF1893-2B39-4E0A-ADA6-2CB275BB1F93}" destId="{465D710A-B147-491D-A21D-926EC023E1F1}" srcOrd="28" destOrd="0" presId="urn:microsoft.com/office/officeart/2005/8/layout/default"/>
    <dgm:cxn modelId="{476D0CAD-2982-49CA-9315-B19D8BC22B2E}" type="presParOf" srcId="{02AF1893-2B39-4E0A-ADA6-2CB275BB1F93}" destId="{E30A7599-8EE8-441E-9EB9-68BAAD7C72B9}" srcOrd="29" destOrd="0" presId="urn:microsoft.com/office/officeart/2005/8/layout/default"/>
    <dgm:cxn modelId="{C5D9BF45-A108-4B23-A28E-5701FEC7B654}" type="presParOf" srcId="{02AF1893-2B39-4E0A-ADA6-2CB275BB1F93}" destId="{7B595571-690A-4F7F-95BF-E741330D932F}"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4FDCA-2460-41FD-8A6D-6E0AE0011008}">
      <dsp:nvSpPr>
        <dsp:cNvPr id="0" name=""/>
        <dsp:cNvSpPr/>
      </dsp:nvSpPr>
      <dsp:spPr>
        <a:xfrm>
          <a:off x="274876" y="1258"/>
          <a:ext cx="1804034" cy="108242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Disease processes</a:t>
          </a:r>
          <a:endParaRPr lang="en-GB" sz="1400" kern="1200">
            <a:solidFill>
              <a:schemeClr val="bg1"/>
            </a:solidFill>
          </a:endParaRPr>
        </a:p>
      </dsp:txBody>
      <dsp:txXfrm>
        <a:off x="274876" y="1258"/>
        <a:ext cx="1804034" cy="1082420"/>
      </dsp:txXfrm>
    </dsp:sp>
    <dsp:sp modelId="{1A172320-39D3-4ED5-B6BC-604838879D64}">
      <dsp:nvSpPr>
        <dsp:cNvPr id="0" name=""/>
        <dsp:cNvSpPr/>
      </dsp:nvSpPr>
      <dsp:spPr>
        <a:xfrm>
          <a:off x="2259313" y="1258"/>
          <a:ext cx="1804034" cy="108242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role of ageing</a:t>
          </a:r>
          <a:endParaRPr lang="en-GB" sz="1400" kern="1200"/>
        </a:p>
      </dsp:txBody>
      <dsp:txXfrm>
        <a:off x="2259313" y="1258"/>
        <a:ext cx="1804034" cy="1082420"/>
      </dsp:txXfrm>
    </dsp:sp>
    <dsp:sp modelId="{E8C3014E-7ABE-40BE-94CE-5FEF2C42A731}">
      <dsp:nvSpPr>
        <dsp:cNvPr id="0" name=""/>
        <dsp:cNvSpPr/>
      </dsp:nvSpPr>
      <dsp:spPr>
        <a:xfrm>
          <a:off x="4243751" y="1258"/>
          <a:ext cx="1804034" cy="108242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Confidence</a:t>
          </a:r>
        </a:p>
      </dsp:txBody>
      <dsp:txXfrm>
        <a:off x="4243751" y="1258"/>
        <a:ext cx="1804034" cy="1082420"/>
      </dsp:txXfrm>
    </dsp:sp>
    <dsp:sp modelId="{3D155432-238B-407A-8A83-A88AE26307B1}">
      <dsp:nvSpPr>
        <dsp:cNvPr id="0" name=""/>
        <dsp:cNvSpPr/>
      </dsp:nvSpPr>
      <dsp:spPr>
        <a:xfrm>
          <a:off x="6228188" y="1258"/>
          <a:ext cx="1804034" cy="108242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Emotions and psychological </a:t>
          </a:r>
          <a:br>
            <a:rPr lang="en-US" sz="1400" kern="1200"/>
          </a:br>
          <a:r>
            <a:rPr lang="en-US" sz="1400" kern="1200"/>
            <a:t>well-being</a:t>
          </a:r>
          <a:endParaRPr lang="en-GB" sz="1400" kern="1200"/>
        </a:p>
      </dsp:txBody>
      <dsp:txXfrm>
        <a:off x="6228188" y="1258"/>
        <a:ext cx="1804034" cy="1082420"/>
      </dsp:txXfrm>
    </dsp:sp>
    <dsp:sp modelId="{F3DF581C-ACCD-4CF8-87B1-FFCEA49E3C17}">
      <dsp:nvSpPr>
        <dsp:cNvPr id="0" name=""/>
        <dsp:cNvSpPr/>
      </dsp:nvSpPr>
      <dsp:spPr>
        <a:xfrm>
          <a:off x="284690" y="1264453"/>
          <a:ext cx="1804034" cy="108242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Incorporating physical activity </a:t>
          </a:r>
          <a:br>
            <a:rPr lang="en-US" sz="1400" kern="1200"/>
          </a:br>
          <a:r>
            <a:rPr lang="en-US" sz="1400" kern="1200"/>
            <a:t>into everyday life </a:t>
          </a:r>
          <a:endParaRPr lang="en-GB" sz="1400" kern="1200"/>
        </a:p>
      </dsp:txBody>
      <dsp:txXfrm>
        <a:off x="284690" y="1264453"/>
        <a:ext cx="1804034" cy="1082420"/>
      </dsp:txXfrm>
    </dsp:sp>
    <dsp:sp modelId="{2FA4427A-B117-4986-B921-1DAA145BE12C}">
      <dsp:nvSpPr>
        <dsp:cNvPr id="0" name=""/>
        <dsp:cNvSpPr/>
      </dsp:nvSpPr>
      <dsp:spPr>
        <a:xfrm>
          <a:off x="2273367" y="1273510"/>
          <a:ext cx="1804034" cy="108242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Self-monitoring/</a:t>
          </a:r>
          <a:br>
            <a:rPr lang="en-US" sz="1400" kern="1200"/>
          </a:br>
          <a:r>
            <a:rPr lang="en-US" sz="1400" kern="1200"/>
            <a:t>self-managing</a:t>
          </a:r>
        </a:p>
      </dsp:txBody>
      <dsp:txXfrm>
        <a:off x="2273367" y="1273510"/>
        <a:ext cx="1804034" cy="1082420"/>
      </dsp:txXfrm>
    </dsp:sp>
    <dsp:sp modelId="{3D8C21E7-0E56-4026-9C69-814C4AD1C0D4}">
      <dsp:nvSpPr>
        <dsp:cNvPr id="0" name=""/>
        <dsp:cNvSpPr/>
      </dsp:nvSpPr>
      <dsp:spPr>
        <a:xfrm>
          <a:off x="4238934" y="1282938"/>
          <a:ext cx="1804034" cy="108242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Support</a:t>
          </a:r>
        </a:p>
      </dsp:txBody>
      <dsp:txXfrm>
        <a:off x="4238934" y="1282938"/>
        <a:ext cx="1804034" cy="1082420"/>
      </dsp:txXfrm>
    </dsp:sp>
    <dsp:sp modelId="{714F6B40-36C2-4D79-B45E-5545484F2A04}">
      <dsp:nvSpPr>
        <dsp:cNvPr id="0" name=""/>
        <dsp:cNvSpPr/>
      </dsp:nvSpPr>
      <dsp:spPr>
        <a:xfrm>
          <a:off x="6242242" y="1301793"/>
          <a:ext cx="1804034" cy="108242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Motivation</a:t>
          </a:r>
        </a:p>
      </dsp:txBody>
      <dsp:txXfrm>
        <a:off x="6242242" y="1301793"/>
        <a:ext cx="1804034" cy="1082420"/>
      </dsp:txXfrm>
    </dsp:sp>
    <dsp:sp modelId="{B315F363-C8E3-4998-BFDA-C9CFEACD3C54}">
      <dsp:nvSpPr>
        <dsp:cNvPr id="0" name=""/>
        <dsp:cNvSpPr/>
      </dsp:nvSpPr>
      <dsp:spPr>
        <a:xfrm>
          <a:off x="261021" y="2527267"/>
          <a:ext cx="1804034" cy="108242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Social interaction</a:t>
          </a:r>
          <a:endParaRPr lang="en-GB" sz="1400" kern="1200"/>
        </a:p>
      </dsp:txBody>
      <dsp:txXfrm>
        <a:off x="261021" y="2527267"/>
        <a:ext cx="1804034" cy="1082420"/>
      </dsp:txXfrm>
    </dsp:sp>
    <dsp:sp modelId="{3595B4B0-F718-48E2-AE41-099A9FDA723F}">
      <dsp:nvSpPr>
        <dsp:cNvPr id="0" name=""/>
        <dsp:cNvSpPr/>
      </dsp:nvSpPr>
      <dsp:spPr>
        <a:xfrm>
          <a:off x="2273746" y="2527267"/>
          <a:ext cx="1804034" cy="108242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Engagement</a:t>
          </a:r>
          <a:endParaRPr lang="en-GB" sz="1400" kern="1200"/>
        </a:p>
      </dsp:txBody>
      <dsp:txXfrm>
        <a:off x="2273746" y="2527267"/>
        <a:ext cx="1804034" cy="1082420"/>
      </dsp:txXfrm>
    </dsp:sp>
    <dsp:sp modelId="{6A53F955-E850-4D14-AEAF-CA355AD2ECC4}">
      <dsp:nvSpPr>
        <dsp:cNvPr id="0" name=""/>
        <dsp:cNvSpPr/>
      </dsp:nvSpPr>
      <dsp:spPr>
        <a:xfrm>
          <a:off x="4228074" y="2536323"/>
          <a:ext cx="1804034" cy="108242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Competing demands</a:t>
          </a:r>
          <a:endParaRPr lang="en-GB" sz="1400" kern="1200"/>
        </a:p>
      </dsp:txBody>
      <dsp:txXfrm>
        <a:off x="4228074" y="2536323"/>
        <a:ext cx="1804034" cy="1082420"/>
      </dsp:txXfrm>
    </dsp:sp>
    <dsp:sp modelId="{4089FBF6-3884-4CA8-8D3E-9C7E719035C9}">
      <dsp:nvSpPr>
        <dsp:cNvPr id="0" name=""/>
        <dsp:cNvSpPr/>
      </dsp:nvSpPr>
      <dsp:spPr>
        <a:xfrm>
          <a:off x="6246860" y="2526895"/>
          <a:ext cx="1804034" cy="108242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Activation</a:t>
          </a:r>
          <a:endParaRPr lang="en-GB" sz="1400" kern="1200"/>
        </a:p>
      </dsp:txBody>
      <dsp:txXfrm>
        <a:off x="6246860" y="2526895"/>
        <a:ext cx="1804034" cy="1082420"/>
      </dsp:txXfrm>
    </dsp:sp>
    <dsp:sp modelId="{4A99C8D4-43EE-4E29-BF64-98DB18E184F3}">
      <dsp:nvSpPr>
        <dsp:cNvPr id="0" name=""/>
        <dsp:cNvSpPr/>
      </dsp:nvSpPr>
      <dsp:spPr>
        <a:xfrm>
          <a:off x="256204" y="3790988"/>
          <a:ext cx="1804034" cy="108242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Health behaviour change</a:t>
          </a:r>
          <a:endParaRPr lang="en-GB" sz="1400" kern="1200"/>
        </a:p>
      </dsp:txBody>
      <dsp:txXfrm>
        <a:off x="256204" y="3790988"/>
        <a:ext cx="1804034" cy="1082420"/>
      </dsp:txXfrm>
    </dsp:sp>
    <dsp:sp modelId="{4BB3224B-3FC7-4038-9FFF-644BB0C61762}">
      <dsp:nvSpPr>
        <dsp:cNvPr id="0" name=""/>
        <dsp:cNvSpPr/>
      </dsp:nvSpPr>
      <dsp:spPr>
        <a:xfrm>
          <a:off x="2268929" y="3790988"/>
          <a:ext cx="1804034" cy="108242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Staying power</a:t>
          </a:r>
          <a:endParaRPr lang="en-GB" sz="1400" kern="1200"/>
        </a:p>
      </dsp:txBody>
      <dsp:txXfrm>
        <a:off x="2268929" y="3790988"/>
        <a:ext cx="1804034" cy="1082420"/>
      </dsp:txXfrm>
    </dsp:sp>
    <dsp:sp modelId="{465D710A-B147-491D-A21D-926EC023E1F1}">
      <dsp:nvSpPr>
        <dsp:cNvPr id="0" name=""/>
        <dsp:cNvSpPr/>
      </dsp:nvSpPr>
      <dsp:spPr>
        <a:xfrm>
          <a:off x="6242422" y="3790988"/>
          <a:ext cx="1804034" cy="108242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Relationship and trust with health coach/dietician</a:t>
          </a:r>
          <a:endParaRPr lang="en-GB" sz="1400" kern="1200"/>
        </a:p>
      </dsp:txBody>
      <dsp:txXfrm>
        <a:off x="6242422" y="3790988"/>
        <a:ext cx="1804034" cy="1082420"/>
      </dsp:txXfrm>
    </dsp:sp>
    <dsp:sp modelId="{7B595571-690A-4F7F-95BF-E741330D932F}">
      <dsp:nvSpPr>
        <dsp:cNvPr id="0" name=""/>
        <dsp:cNvSpPr/>
      </dsp:nvSpPr>
      <dsp:spPr>
        <a:xfrm>
          <a:off x="4243751" y="3789730"/>
          <a:ext cx="1804034" cy="108242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Experience of intervention</a:t>
          </a:r>
          <a:endParaRPr lang="en-GB" sz="1400" kern="1200"/>
        </a:p>
      </dsp:txBody>
      <dsp:txXfrm>
        <a:off x="4243751" y="3789730"/>
        <a:ext cx="1804034" cy="10824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EC00F6-C9C2-439D-9934-CDC020919295}"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48E8F-31E0-4FAF-B2A3-B2C8D7524FA4}" type="slidenum">
              <a:rPr lang="en-US" smtClean="0"/>
              <a:t>‹#›</a:t>
            </a:fld>
            <a:endParaRPr lang="en-US"/>
          </a:p>
        </p:txBody>
      </p:sp>
    </p:spTree>
    <p:extLst>
      <p:ext uri="{BB962C8B-B14F-4D97-AF65-F5344CB8AC3E}">
        <p14:creationId xmlns:p14="http://schemas.microsoft.com/office/powerpoint/2010/main" val="337651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73E3-94A9-4909-B0E6-D7789AC0D4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327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B748E6-3BCD-4C54-BED3-9BFCFE820A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43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questions used to explore loneliness in more detail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EA9E6-F63F-4325-82A7-E81488CD7D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37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Holistic assessment: present areas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EA9E6-F63F-4325-82A7-E81488CD7D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837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Holistic assessment: present areas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EA9E6-F63F-4325-82A7-E81488CD7D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2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0724B-447A-4BE1-B55A-C28BB4AF29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360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Learning outcomes/objectives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73E3-94A9-4909-B0E6-D7789AC0D4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249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21.emf"/></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0.jpe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23.jpeg"/><Relationship Id="rId4" Type="http://schemas.openxmlformats.org/officeDocument/2006/relationships/image" Target="../media/image2.sv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7.jpe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8.jpe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jpe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3.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3.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3.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3.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3.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3.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3.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3.xml"/><Relationship Id="rId1" Type="http://schemas.openxmlformats.org/officeDocument/2006/relationships/slideMaster" Target="../slideMasters/slideMaster5.xml"/><Relationship Id="rId4" Type="http://schemas.openxmlformats.org/officeDocument/2006/relationships/image" Target="../media/image28.sv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0.jpe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7.jpe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8.jpe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10.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11.jpe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slide" Target="../slides/slide16.xml"/><Relationship Id="rId7" Type="http://schemas.openxmlformats.org/officeDocument/2006/relationships/image" Target="../media/image27.png"/><Relationship Id="rId2" Type="http://schemas.openxmlformats.org/officeDocument/2006/relationships/slide" Target="../slides/slide4.xml"/><Relationship Id="rId1" Type="http://schemas.openxmlformats.org/officeDocument/2006/relationships/slideMaster" Target="../slideMasters/slideMaster7.xml"/><Relationship Id="rId6" Type="http://schemas.openxmlformats.org/officeDocument/2006/relationships/slide" Target="../slides/slide2.xml"/><Relationship Id="rId5" Type="http://schemas.openxmlformats.org/officeDocument/2006/relationships/slide" Target="../slides/slide34.xml"/><Relationship Id="rId4" Type="http://schemas.openxmlformats.org/officeDocument/2006/relationships/slide" Target="../slides/slide3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8" Type="http://schemas.openxmlformats.org/officeDocument/2006/relationships/slide" Target="../slides/slide30.xml"/><Relationship Id="rId3" Type="http://schemas.openxmlformats.org/officeDocument/2006/relationships/image" Target="../media/image27.png"/><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Master" Target="../slideMasters/slideMaster7.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8.svg"/><Relationship Id="rId9" Type="http://schemas.openxmlformats.org/officeDocument/2006/relationships/slide" Target="../slides/slide38.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8" Type="http://schemas.openxmlformats.org/officeDocument/2006/relationships/slide" Target="../slides/slide30.xml"/><Relationship Id="rId3" Type="http://schemas.openxmlformats.org/officeDocument/2006/relationships/image" Target="../media/image27.png"/><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Master" Target="../slideMasters/slideMaster7.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8.svg"/><Relationship Id="rId9" Type="http://schemas.openxmlformats.org/officeDocument/2006/relationships/slide" Target="../slides/slide3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image" Target="../media/image27.png"/><Relationship Id="rId7" Type="http://schemas.openxmlformats.org/officeDocument/2006/relationships/slide" Target="../slides/slide31.xml"/><Relationship Id="rId2" Type="http://schemas.openxmlformats.org/officeDocument/2006/relationships/slide" Target="../slides/slide2.xml"/><Relationship Id="rId1" Type="http://schemas.openxmlformats.org/officeDocument/2006/relationships/slideMaster" Target="../slideMasters/slideMaster7.xml"/><Relationship Id="rId6" Type="http://schemas.openxmlformats.org/officeDocument/2006/relationships/slide" Target="../slides/slide16.xml"/><Relationship Id="rId5" Type="http://schemas.openxmlformats.org/officeDocument/2006/relationships/slide" Target="../slides/slide4.xml"/><Relationship Id="rId4" Type="http://schemas.openxmlformats.org/officeDocument/2006/relationships/image" Target="../media/image28.sv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image" Target="../media/image27.png"/><Relationship Id="rId7" Type="http://schemas.openxmlformats.org/officeDocument/2006/relationships/slide" Target="../slides/slide31.xml"/><Relationship Id="rId2" Type="http://schemas.openxmlformats.org/officeDocument/2006/relationships/slide" Target="../slides/slide2.xml"/><Relationship Id="rId1" Type="http://schemas.openxmlformats.org/officeDocument/2006/relationships/slideMaster" Target="../slideMasters/slideMaster7.xml"/><Relationship Id="rId6" Type="http://schemas.openxmlformats.org/officeDocument/2006/relationships/slide" Target="../slides/slide16.xml"/><Relationship Id="rId5" Type="http://schemas.openxmlformats.org/officeDocument/2006/relationships/slide" Target="../slides/slide4.xml"/><Relationship Id="rId4" Type="http://schemas.openxmlformats.org/officeDocument/2006/relationships/image" Target="../media/image28.sv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8" Type="http://schemas.openxmlformats.org/officeDocument/2006/relationships/slide" Target="../slides/slide30.xml"/><Relationship Id="rId3" Type="http://schemas.openxmlformats.org/officeDocument/2006/relationships/image" Target="../media/image27.png"/><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Master" Target="../slideMasters/slideMaster7.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8.svg"/><Relationship Id="rId9" Type="http://schemas.openxmlformats.org/officeDocument/2006/relationships/slide" Target="../slides/slide3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image" Target="../media/image27.png"/><Relationship Id="rId7" Type="http://schemas.openxmlformats.org/officeDocument/2006/relationships/slide" Target="../slides/slide31.xml"/><Relationship Id="rId2" Type="http://schemas.openxmlformats.org/officeDocument/2006/relationships/slide" Target="../slides/slide2.xml"/><Relationship Id="rId1" Type="http://schemas.openxmlformats.org/officeDocument/2006/relationships/slideMaster" Target="../slideMasters/slideMaster7.xml"/><Relationship Id="rId6" Type="http://schemas.openxmlformats.org/officeDocument/2006/relationships/slide" Target="../slides/slide16.xml"/><Relationship Id="rId5" Type="http://schemas.openxmlformats.org/officeDocument/2006/relationships/slide" Target="../slides/slide4.xml"/><Relationship Id="rId4" Type="http://schemas.openxmlformats.org/officeDocument/2006/relationships/image" Target="../media/image28.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image" Target="../media/image27.png"/><Relationship Id="rId7" Type="http://schemas.openxmlformats.org/officeDocument/2006/relationships/slide" Target="../slides/slide31.xml"/><Relationship Id="rId2" Type="http://schemas.openxmlformats.org/officeDocument/2006/relationships/slide" Target="../slides/slide2.xml"/><Relationship Id="rId1" Type="http://schemas.openxmlformats.org/officeDocument/2006/relationships/slideMaster" Target="../slideMasters/slideMaster7.xml"/><Relationship Id="rId6" Type="http://schemas.openxmlformats.org/officeDocument/2006/relationships/slide" Target="../slides/slide16.xml"/><Relationship Id="rId5" Type="http://schemas.openxmlformats.org/officeDocument/2006/relationships/slide" Target="../slides/slide4.xml"/><Relationship Id="rId4" Type="http://schemas.openxmlformats.org/officeDocument/2006/relationships/image" Target="../media/image28.svg"/></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9.xml"/><Relationship Id="rId4" Type="http://schemas.openxmlformats.org/officeDocument/2006/relationships/image" Target="../media/image31.png"/></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Master" Target="../slideMasters/slideMaster9.xml"/><Relationship Id="rId5" Type="http://schemas.openxmlformats.org/officeDocument/2006/relationships/image" Target="../media/image37.png"/><Relationship Id="rId4" Type="http://schemas.openxmlformats.org/officeDocument/2006/relationships/image" Target="../media/image36.png"/></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5.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8.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5.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0.jpe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7.jpe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22" name="TextBox 21">
            <a:extLst>
              <a:ext uri="{FF2B5EF4-FFF2-40B4-BE49-F238E27FC236}">
                <a16:creationId xmlns:a16="http://schemas.microsoft.com/office/drawing/2014/main" id="{3E57223A-B05B-4614-AAEA-675CF58D9E9B}"/>
              </a:ext>
            </a:extLst>
          </p:cNvPr>
          <p:cNvSpPr txBox="1"/>
          <p:nvPr/>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sp>
        <p:nvSpPr>
          <p:cNvPr id="10" name="TextBox 9">
            <a:extLst>
              <a:ext uri="{FF2B5EF4-FFF2-40B4-BE49-F238E27FC236}">
                <a16:creationId xmlns:a16="http://schemas.microsoft.com/office/drawing/2014/main" id="{FD38DA28-EF8F-43D1-AD7F-CCB3640760DD}"/>
              </a:ext>
            </a:extLst>
          </p:cNvPr>
          <p:cNvSpPr txBox="1"/>
          <p:nvPr/>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September 2022</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a:solidFill>
                  <a:schemeClr val="accent6"/>
                </a:solidFill>
              </a:rPr>
              <a:t>Reminder: </a:t>
            </a:r>
            <a:r>
              <a:rPr lang="en-US" sz="1100">
                <a:solidFill>
                  <a:schemeClr val="tx1"/>
                </a:solidFill>
              </a:rPr>
              <a:t>Download a new template from</a:t>
            </a:r>
            <a:br>
              <a:rPr lang="en-US" sz="1100">
                <a:solidFill>
                  <a:schemeClr val="tx1"/>
                </a:solidFill>
              </a:rPr>
            </a:br>
            <a:r>
              <a:rPr lang="en-US" sz="1100">
                <a:solidFill>
                  <a:schemeClr val="tx1"/>
                </a:solidFill>
              </a:rPr>
              <a:t>Optum Brand Center </a:t>
            </a:r>
            <a:r>
              <a:rPr lang="en-US" sz="1100" b="1">
                <a:solidFill>
                  <a:schemeClr val="tx1"/>
                </a:solidFill>
              </a:rPr>
              <a:t>each time</a:t>
            </a:r>
            <a:r>
              <a:rPr lang="en-US" sz="1100">
                <a:solidFill>
                  <a:schemeClr val="tx1"/>
                </a:solidFill>
              </a:rPr>
              <a:t> a document is started. Templates continuously evolve.</a:t>
            </a:r>
          </a:p>
        </p:txBody>
      </p:sp>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5122888" y="525529"/>
            <a:ext cx="6606362" cy="3714175"/>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bwMode="gray">
          <a:xfrm>
            <a:off x="8421497" y="4243004"/>
            <a:ext cx="3310128" cy="1856495"/>
          </a:xfrm>
          <a:prstGeom prst="rect">
            <a:avLst/>
          </a:prstGeom>
          <a:ln w="6350">
            <a:solidFill>
              <a:schemeClr val="accent2"/>
            </a:solidFill>
          </a:ln>
        </p:spPr>
      </p:pic>
    </p:spTree>
    <p:extLst>
      <p:ext uri="{BB962C8B-B14F-4D97-AF65-F5344CB8AC3E}">
        <p14:creationId xmlns:p14="http://schemas.microsoft.com/office/powerpoint/2010/main" val="319340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2561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035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12/4/2023</a:t>
            </a:fld>
            <a:endParaRPr lang="en-US"/>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Tree>
    <p:extLst>
      <p:ext uri="{BB962C8B-B14F-4D97-AF65-F5344CB8AC3E}">
        <p14:creationId xmlns:p14="http://schemas.microsoft.com/office/powerpoint/2010/main" val="246659230"/>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12/4/2023</a:t>
            </a:fld>
            <a:endParaRPr lang="en-US"/>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61653292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12/4/2023</a:t>
            </a:fld>
            <a:endParaRPr lang="en-US"/>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96903582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12/4/2023</a:t>
            </a:fld>
            <a:endParaRPr lang="en-US"/>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4298673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12/4/2023</a:t>
            </a:fld>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546422040"/>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12/4/2023</a:t>
            </a:fld>
            <a:endParaRPr lang="en-US"/>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78025433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12/4/2023</a:t>
            </a:fld>
            <a:endParaRPr lang="en-US"/>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690940131"/>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9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GB" dirty="0"/>
            </a:lvl1pPr>
          </a:lstStyle>
          <a:p>
            <a:pPr lvl="0"/>
            <a:r>
              <a:rPr lang="en-US"/>
              <a:t>Slide title</a:t>
            </a:r>
            <a:endParaRPr lang="en-GB"/>
          </a:p>
        </p:txBody>
      </p:sp>
      <p:sp>
        <p:nvSpPr>
          <p:cNvPr id="4"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
        <p:nvSpPr>
          <p:cNvPr id="5" name="Text Placeholder 4"/>
          <p:cNvSpPr>
            <a:spLocks noGrp="1"/>
          </p:cNvSpPr>
          <p:nvPr>
            <p:ph type="body" sz="quarter" idx="11"/>
          </p:nvPr>
        </p:nvSpPr>
        <p:spPr>
          <a:xfrm>
            <a:off x="1219200" y="2057400"/>
            <a:ext cx="9753600" cy="2743200"/>
          </a:xfrm>
          <a:prstGeom prst="rect">
            <a:avLst/>
          </a:prstGeom>
          <a:solidFill>
            <a:schemeClr val="tx2"/>
          </a:solidFill>
        </p:spPr>
        <p:txBody>
          <a:bodyPr lIns="182880" tIns="182880" rIns="182880" bIns="182880" anchor="t"/>
          <a:lstStyle>
            <a:lvl1pPr marL="0" indent="0">
              <a:spcBef>
                <a:spcPts val="600"/>
              </a:spcBef>
              <a:spcAft>
                <a:spcPts val="600"/>
              </a:spcAft>
              <a:buFont typeface="+mj-lt"/>
              <a:buNone/>
              <a:defRPr sz="1200">
                <a:solidFill>
                  <a:schemeClr val="bg1"/>
                </a:solidFill>
              </a:defRPr>
            </a:lvl1pPr>
          </a:lstStyle>
          <a:p>
            <a:pPr lvl="0"/>
            <a:r>
              <a:rPr lang="en-US"/>
              <a:t>Edit Master text styles</a:t>
            </a:r>
          </a:p>
        </p:txBody>
      </p:sp>
    </p:spTree>
    <p:extLst>
      <p:ext uri="{BB962C8B-B14F-4D97-AF65-F5344CB8AC3E}">
        <p14:creationId xmlns:p14="http://schemas.microsoft.com/office/powerpoint/2010/main" val="93273150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US" sz="2000" dirty="0"/>
            </a:lvl1pPr>
          </a:lstStyle>
          <a:p>
            <a:pPr lvl="0"/>
            <a:r>
              <a:rPr lang="en-US"/>
              <a:t>Two items layout</a:t>
            </a:r>
          </a:p>
        </p:txBody>
      </p:sp>
      <p:sp>
        <p:nvSpPr>
          <p:cNvPr id="8" name="Text Placeholder 7"/>
          <p:cNvSpPr>
            <a:spLocks noGrp="1"/>
          </p:cNvSpPr>
          <p:nvPr>
            <p:ph type="body" sz="quarter" idx="14" hasCustomPrompt="1"/>
          </p:nvPr>
        </p:nvSpPr>
        <p:spPr>
          <a:xfrm>
            <a:off x="365760" y="914401"/>
            <a:ext cx="54864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8" name="Text Placeholder 7"/>
          <p:cNvSpPr>
            <a:spLocks noGrp="1"/>
          </p:cNvSpPr>
          <p:nvPr>
            <p:ph type="body" sz="quarter" idx="16" hasCustomPrompt="1"/>
          </p:nvPr>
        </p:nvSpPr>
        <p:spPr>
          <a:xfrm>
            <a:off x="6339840" y="914401"/>
            <a:ext cx="54864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31" name="Text Placeholder 7"/>
          <p:cNvSpPr>
            <a:spLocks noGrp="1"/>
          </p:cNvSpPr>
          <p:nvPr>
            <p:ph type="body" sz="quarter" idx="19" hasCustomPrompt="1"/>
          </p:nvPr>
        </p:nvSpPr>
        <p:spPr>
          <a:xfrm>
            <a:off x="365760" y="1645920"/>
            <a:ext cx="5486400" cy="457200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a:t>
            </a:r>
          </a:p>
        </p:txBody>
      </p:sp>
      <p:sp>
        <p:nvSpPr>
          <p:cNvPr id="33" name="Text Placeholder 7"/>
          <p:cNvSpPr>
            <a:spLocks noGrp="1"/>
          </p:cNvSpPr>
          <p:nvPr>
            <p:ph type="body" sz="quarter" idx="21" hasCustomPrompt="1"/>
          </p:nvPr>
        </p:nvSpPr>
        <p:spPr>
          <a:xfrm>
            <a:off x="6339840" y="1645920"/>
            <a:ext cx="54864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9"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181173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42919774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1935342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5B20C24A-7F63-4C9D-B8AA-DB5AFD0AB0C4}" type="datetimeFigureOut">
              <a:rPr lang="en-US" smtClean="0"/>
              <a:t>12/4/2023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B519C85C-EAC9-48AD-98B2-AD409FB15711}" type="slidenum">
              <a:rPr lang="en-US" smtClean="0"/>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106759465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7639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B20C24A-7F63-4C9D-B8AA-DB5AFD0AB0C4}" type="datetimeFigureOut">
              <a:rPr lang="en-US" smtClean="0"/>
              <a:t>12/4/2023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27701178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B20C24A-7F63-4C9D-B8AA-DB5AFD0AB0C4}" type="datetimeFigureOut">
              <a:rPr lang="en-US" smtClean="0"/>
              <a:t>12/4/2023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753214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7692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5B20C24A-7F63-4C9D-B8AA-DB5AFD0AB0C4}" type="datetimeFigureOut">
              <a:rPr lang="en-US" smtClean="0"/>
              <a:t>12/4/2023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endParaRPr lang="en-US"/>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542528798"/>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5B20C24A-7F63-4C9D-B8AA-DB5AFD0AB0C4}" type="datetimeFigureOut">
              <a:rPr lang="en-US" smtClean="0"/>
              <a:t>12/4/2023</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endParaRPr lang="en-US"/>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82123986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5B20C24A-7F63-4C9D-B8AA-DB5AFD0AB0C4}" type="datetimeFigureOut">
              <a:rPr lang="en-US" smtClean="0"/>
              <a:t>12/4/2023</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endParaRPr lang="en-US"/>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4166987531"/>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5B20C24A-7F63-4C9D-B8AA-DB5AFD0AB0C4}" type="datetimeFigureOut">
              <a:rPr lang="en-US" smtClean="0"/>
              <a:t>12/4/2023</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B519C85C-EAC9-48AD-98B2-AD409FB15711}"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endParaRPr lang="en-US"/>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35685595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25640902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5B20C24A-7F63-4C9D-B8AA-DB5AFD0AB0C4}" type="datetimeFigureOut">
              <a:rPr lang="en-US" smtClean="0"/>
              <a:t>12/4/2023</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endParaRPr lang="en-US"/>
          </a:p>
        </p:txBody>
      </p:sp>
    </p:spTree>
    <p:extLst>
      <p:ext uri="{BB962C8B-B14F-4D97-AF65-F5344CB8AC3E}">
        <p14:creationId xmlns:p14="http://schemas.microsoft.com/office/powerpoint/2010/main" val="2783604527"/>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0362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005725796"/>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4255927993"/>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26466287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37219575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212818627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40078681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0985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2928561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94900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Cover 08">
    <p:bg>
      <p:bgPr>
        <a:solidFill>
          <a:srgbClr val="FBF9F4"/>
        </a:solidFill>
        <a:effectLst/>
      </p:bgPr>
    </p:bg>
    <p:spTree>
      <p:nvGrpSpPr>
        <p:cNvPr id="1" name=""/>
        <p:cNvGrpSpPr/>
        <p:nvPr/>
      </p:nvGrpSpPr>
      <p:grpSpPr>
        <a:xfrm>
          <a:off x="0" y="0"/>
          <a:ext cx="0" cy="0"/>
          <a:chOff x="0" y="0"/>
          <a:chExt cx="0" cy="0"/>
        </a:xfrm>
      </p:grpSpPr>
      <p:grpSp>
        <p:nvGrpSpPr>
          <p:cNvPr id="19" name="Group 18" descr="Inclusion note: When copying this cover option into the on-screen 16:9 template, it’s expected and permissible for this to be used even though it’s inserted after the “Layouts not for use” indicator.">
            <a:extLst>
              <a:ext uri="{FF2B5EF4-FFF2-40B4-BE49-F238E27FC236}">
                <a16:creationId xmlns:a16="http://schemas.microsoft.com/office/drawing/2014/main" id="{945B66E2-1010-4E62-994E-A291D7668AEB}"/>
              </a:ext>
            </a:extLst>
          </p:cNvPr>
          <p:cNvGrpSpPr/>
          <p:nvPr userDrawn="1"/>
        </p:nvGrpSpPr>
        <p:grpSpPr>
          <a:xfrm>
            <a:off x="12370949" y="3847399"/>
            <a:ext cx="1761363" cy="3010601"/>
            <a:chOff x="12370950" y="3847399"/>
            <a:chExt cx="1761363" cy="3010601"/>
          </a:xfrm>
        </p:grpSpPr>
        <p:sp>
          <p:nvSpPr>
            <p:cNvPr id="20" name="Text Placeholder 1">
              <a:extLst>
                <a:ext uri="{FF2B5EF4-FFF2-40B4-BE49-F238E27FC236}">
                  <a16:creationId xmlns:a16="http://schemas.microsoft.com/office/drawing/2014/main" id="{80F69CCF-794E-4F5A-AC0E-B7418714FDB5}"/>
                </a:ext>
                <a:ext uri="{C183D7F6-B498-43B3-948B-1728B52AA6E4}">
                  <adec:decorative xmlns:adec="http://schemas.microsoft.com/office/drawing/2017/decorative" val="0"/>
                </a:ext>
              </a:extLst>
            </p:cNvPr>
            <p:cNvSpPr txBox="1">
              <a:spLocks/>
            </p:cNvSpPr>
            <p:nvPr userDrawn="1"/>
          </p:nvSpPr>
          <p:spPr bwMode="gray">
            <a:xfrm>
              <a:off x="12370950" y="3847399"/>
              <a:ext cx="1761363" cy="3010601"/>
            </a:xfrm>
            <a:prstGeom prst="rect">
              <a:avLst/>
            </a:prstGeom>
            <a:solidFill>
              <a:srgbClr val="7030A0"/>
            </a:solidFill>
          </p:spPr>
          <p:txBody>
            <a:bodyPr vert="horz" wrap="square" lIns="64008" tIns="45720" rIns="64008" bIns="45720" rtlCol="0">
              <a:no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800" b="1" noProof="0">
                  <a:solidFill>
                    <a:schemeClr val="bg1"/>
                  </a:solidFill>
                </a:rPr>
                <a:t>Inclusion note:</a:t>
              </a:r>
            </a:p>
            <a:p>
              <a:pPr marL="0" indent="0">
                <a:spcBef>
                  <a:spcPts val="300"/>
                </a:spcBef>
                <a:buFont typeface="+mj-lt"/>
                <a:buNone/>
              </a:pPr>
              <a:r>
                <a:rPr lang="en-US" sz="900" b="0" i="0" baseline="0" noProof="0">
                  <a:solidFill>
                    <a:schemeClr val="bg1"/>
                  </a:solidFill>
                </a:rPr>
                <a:t>When copying this cover option into the on-screen 16:9 template, </a:t>
              </a:r>
              <a:r>
                <a:rPr lang="en-US" sz="900" b="1" i="0" baseline="0" noProof="0">
                  <a:solidFill>
                    <a:schemeClr val="bg1"/>
                  </a:solidFill>
                </a:rPr>
                <a:t>it’s expected </a:t>
              </a:r>
              <a:br>
                <a:rPr lang="en-US" sz="900" b="1" i="0" baseline="0" noProof="0">
                  <a:solidFill>
                    <a:schemeClr val="bg1"/>
                  </a:solidFill>
                </a:rPr>
              </a:br>
              <a:r>
                <a:rPr lang="en-US" sz="900" b="1" i="0" baseline="0" noProof="0">
                  <a:solidFill>
                    <a:schemeClr val="bg1"/>
                  </a:solidFill>
                </a:rPr>
                <a:t>and permissible for this to </a:t>
              </a:r>
              <a:br>
                <a:rPr lang="en-US" sz="900" b="1" i="0" baseline="0" noProof="0">
                  <a:solidFill>
                    <a:schemeClr val="bg1"/>
                  </a:solidFill>
                </a:rPr>
              </a:br>
              <a:r>
                <a:rPr lang="en-US" sz="900" b="1" i="0" baseline="0" noProof="0">
                  <a:solidFill>
                    <a:schemeClr val="bg1"/>
                  </a:solidFill>
                </a:rPr>
                <a:t>be used </a:t>
              </a:r>
              <a:r>
                <a:rPr lang="en-US" sz="900" b="0" i="0" baseline="0" noProof="0">
                  <a:solidFill>
                    <a:schemeClr val="bg1"/>
                  </a:solidFill>
                </a:rPr>
                <a:t>even though it’s inserted after the “Layouts not for use” indicator.</a:t>
              </a:r>
            </a:p>
          </p:txBody>
        </p:sp>
        <p:pic>
          <p:nvPicPr>
            <p:cNvPr id="21" name="Picture 20">
              <a:extLst>
                <a:ext uri="{FF2B5EF4-FFF2-40B4-BE49-F238E27FC236}">
                  <a16:creationId xmlns:a16="http://schemas.microsoft.com/office/drawing/2014/main" id="{E74015AF-5BDD-4E86-92B4-B4A59D4D16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59" t="42255" r="27044" b="1"/>
            <a:stretch/>
          </p:blipFill>
          <p:spPr>
            <a:xfrm>
              <a:off x="12438164" y="5403123"/>
              <a:ext cx="1640362" cy="1386360"/>
            </a:xfrm>
            <a:prstGeom prst="rect">
              <a:avLst/>
            </a:prstGeom>
          </p:spPr>
        </p:pic>
        <p:sp>
          <p:nvSpPr>
            <p:cNvPr id="22" name="Rectangle 21">
              <a:extLst>
                <a:ext uri="{FF2B5EF4-FFF2-40B4-BE49-F238E27FC236}">
                  <a16:creationId xmlns:a16="http://schemas.microsoft.com/office/drawing/2014/main" id="{3337F90C-1B91-483C-8679-905EA35605AF}"/>
                </a:ext>
              </a:extLst>
            </p:cNvPr>
            <p:cNvSpPr/>
            <p:nvPr userDrawn="1"/>
          </p:nvSpPr>
          <p:spPr bwMode="gray">
            <a:xfrm>
              <a:off x="13327856" y="6384130"/>
              <a:ext cx="478631" cy="276225"/>
            </a:xfrm>
            <a:prstGeom prst="rect">
              <a:avLst/>
            </a:prstGeom>
            <a:noFill/>
            <a:ln w="63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3" name="Graphic 3" descr="Checkmark">
              <a:extLst>
                <a:ext uri="{FF2B5EF4-FFF2-40B4-BE49-F238E27FC236}">
                  <a16:creationId xmlns:a16="http://schemas.microsoft.com/office/drawing/2014/main" id="{5CB2CD02-08E3-463D-86CB-4783865F1AAC}"/>
                </a:ext>
              </a:extLst>
            </p:cNvPr>
            <p:cNvSpPr>
              <a:spLocks noChangeAspect="1"/>
            </p:cNvSpPr>
            <p:nvPr userDrawn="1"/>
          </p:nvSpPr>
          <p:spPr bwMode="gray">
            <a:xfrm>
              <a:off x="13459239" y="6434594"/>
              <a:ext cx="215866" cy="175298"/>
            </a:xfrm>
            <a:custGeom>
              <a:avLst/>
              <a:gdLst>
                <a:gd name="connsiteX0" fmla="*/ 530288 w 549402"/>
                <a:gd name="connsiteY0" fmla="*/ 19131 h 446152"/>
                <a:gd name="connsiteX1" fmla="*/ 530288 w 549402"/>
                <a:gd name="connsiteY1" fmla="*/ 19131 h 446152"/>
                <a:gd name="connsiteX2" fmla="*/ 437838 w 549402"/>
                <a:gd name="connsiteY2" fmla="*/ 19131 h 446152"/>
                <a:gd name="connsiteX3" fmla="*/ 195577 w 549402"/>
                <a:gd name="connsiteY3" fmla="*/ 261392 h 446152"/>
                <a:gd name="connsiteX4" fmla="*/ 111582 w 549402"/>
                <a:gd name="connsiteY4" fmla="*/ 177397 h 446152"/>
                <a:gd name="connsiteX5" fmla="*/ 19131 w 549402"/>
                <a:gd name="connsiteY5" fmla="*/ 177397 h 446152"/>
                <a:gd name="connsiteX6" fmla="*/ 19131 w 549402"/>
                <a:gd name="connsiteY6" fmla="*/ 269848 h 446152"/>
                <a:gd name="connsiteX7" fmla="*/ 195436 w 549402"/>
                <a:gd name="connsiteY7" fmla="*/ 446152 h 446152"/>
                <a:gd name="connsiteX8" fmla="*/ 530147 w 549402"/>
                <a:gd name="connsiteY8" fmla="*/ 111441 h 446152"/>
                <a:gd name="connsiteX9" fmla="*/ 530288 w 549402"/>
                <a:gd name="connsiteY9" fmla="*/ 19131 h 44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402" h="446152">
                  <a:moveTo>
                    <a:pt x="530288" y="19131"/>
                  </a:moveTo>
                  <a:lnTo>
                    <a:pt x="530288" y="19131"/>
                  </a:lnTo>
                  <a:cubicBezTo>
                    <a:pt x="504780" y="-6377"/>
                    <a:pt x="463346" y="-6377"/>
                    <a:pt x="437838" y="19131"/>
                  </a:cubicBezTo>
                  <a:lnTo>
                    <a:pt x="195577" y="261392"/>
                  </a:lnTo>
                  <a:lnTo>
                    <a:pt x="111582" y="177397"/>
                  </a:lnTo>
                  <a:cubicBezTo>
                    <a:pt x="86074" y="151888"/>
                    <a:pt x="44640" y="151888"/>
                    <a:pt x="19131" y="177397"/>
                  </a:cubicBezTo>
                  <a:cubicBezTo>
                    <a:pt x="-6377" y="202905"/>
                    <a:pt x="-6377" y="244339"/>
                    <a:pt x="19131" y="269848"/>
                  </a:cubicBezTo>
                  <a:lnTo>
                    <a:pt x="195436" y="446152"/>
                  </a:lnTo>
                  <a:lnTo>
                    <a:pt x="530147" y="111441"/>
                  </a:lnTo>
                  <a:cubicBezTo>
                    <a:pt x="555797" y="85933"/>
                    <a:pt x="555797" y="44640"/>
                    <a:pt x="530288" y="19131"/>
                  </a:cubicBezTo>
                  <a:close/>
                </a:path>
              </a:pathLst>
            </a:custGeom>
            <a:solidFill>
              <a:srgbClr val="007000"/>
            </a:solidFill>
            <a:ln w="14089" cap="flat">
              <a:noFill/>
              <a:prstDash val="solid"/>
              <a:miter/>
            </a:ln>
          </p:spPr>
          <p:txBody>
            <a:bodyPr rtlCol="0" anchor="ctr"/>
            <a:lstStyle/>
            <a:p>
              <a:endParaRPr lang="en-US"/>
            </a:p>
          </p:txBody>
        </p:sp>
      </p:grpSp>
      <p:pic>
        <p:nvPicPr>
          <p:cNvPr id="15" name="Optum logo" descr="Optum">
            <a:extLst>
              <a:ext uri="{FF2B5EF4-FFF2-40B4-BE49-F238E27FC236}">
                <a16:creationId xmlns:a16="http://schemas.microsoft.com/office/drawing/2014/main" id="{B1312674-A8BF-432E-AF69-5FAB5265C1F3}"/>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n individual sitting in a medical exam room listening to a medical professional.">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6018276" y="0"/>
            <a:ext cx="6172200" cy="6858000"/>
          </a:xfrm>
          <a:prstGeom prst="rect">
            <a:avLst/>
          </a:prstGeom>
        </p:spPr>
      </p:pic>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Tree>
    <p:extLst>
      <p:ext uri="{BB962C8B-B14F-4D97-AF65-F5344CB8AC3E}">
        <p14:creationId xmlns:p14="http://schemas.microsoft.com/office/powerpoint/2010/main" val="421700796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23859"/>
            <a:ext cx="609600" cy="182880"/>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22791420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24768553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426821"/>
            <a:ext cx="10515600" cy="304699"/>
          </a:xfrm>
          <a:prstGeom prst="rect">
            <a:avLst/>
          </a:prstGeom>
        </p:spPr>
        <p:txBody>
          <a:bodyPr anchor="b"/>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6" name="Text Placeholder 5"/>
          <p:cNvSpPr>
            <a:spLocks noGrp="1"/>
          </p:cNvSpPr>
          <p:nvPr>
            <p:ph type="body" sz="quarter" idx="11"/>
          </p:nvPr>
        </p:nvSpPr>
        <p:spPr>
          <a:xfrm>
            <a:off x="5791200" y="2133600"/>
            <a:ext cx="5892800" cy="3124200"/>
          </a:xfrm>
          <a:prstGeom prst="rect">
            <a:avLst/>
          </a:prstGeom>
          <a:solidFill>
            <a:schemeClr val="accent6">
              <a:lumMod val="20000"/>
              <a:lumOff val="80000"/>
            </a:schemeClr>
          </a:solidFill>
        </p:spPr>
        <p:txBody>
          <a:bodyPr tIns="91440" bIns="91440" anchor="ctr"/>
          <a:lstStyle>
            <a:lvl1pPr marL="0" indent="0">
              <a:buNone/>
              <a:defRPr sz="1400" b="1"/>
            </a:lvl1pPr>
            <a:lvl2pPr>
              <a:defRPr sz="1400"/>
            </a:lvl2pPr>
            <a:lvl3pPr>
              <a:defRPr sz="1400"/>
            </a:lvl3pPr>
            <a:lvl4pPr>
              <a:defRPr sz="1400"/>
            </a:lvl4pPr>
            <a:lvl5pPr>
              <a:defRPr sz="14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801573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September 2023</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userDrawn="1"/>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a:solidFill>
                  <a:schemeClr val="accent6"/>
                </a:solidFill>
              </a:rPr>
              <a:t>Reminder: </a:t>
            </a:r>
            <a:r>
              <a:rPr lang="en-US" sz="1100">
                <a:solidFill>
                  <a:schemeClr val="tx1"/>
                </a:solidFill>
              </a:rPr>
              <a:t>Download a new template from</a:t>
            </a:r>
            <a:br>
              <a:rPr lang="en-US" sz="1100">
                <a:solidFill>
                  <a:schemeClr val="tx1"/>
                </a:solidFill>
              </a:rPr>
            </a:br>
            <a:r>
              <a:rPr lang="en-US" sz="1100">
                <a:solidFill>
                  <a:schemeClr val="tx1"/>
                </a:solidFill>
              </a:rPr>
              <a:t>Optum Brand Center </a:t>
            </a:r>
            <a:r>
              <a:rPr lang="en-US" sz="1100" b="1">
                <a:solidFill>
                  <a:schemeClr val="tx1"/>
                </a:solidFill>
              </a:rPr>
              <a:t>each time</a:t>
            </a:r>
            <a:r>
              <a:rPr lang="en-US" sz="1100">
                <a:solidFill>
                  <a:schemeClr val="tx1"/>
                </a:solidFill>
              </a:rPr>
              <a:t> a document is started. Templates continuously evolve.</a:t>
            </a:r>
          </a:p>
        </p:txBody>
      </p:sp>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5122888" y="525529"/>
            <a:ext cx="6606362" cy="3714175"/>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bwMode="gray">
          <a:xfrm>
            <a:off x="5122888" y="4245508"/>
            <a:ext cx="3298775" cy="1857119"/>
          </a:xfrm>
          <a:prstGeom prst="rect">
            <a:avLst/>
          </a:prstGeom>
          <a:ln w="6350">
            <a:solidFill>
              <a:schemeClr val="accent2"/>
            </a:solidFill>
          </a:ln>
        </p:spPr>
      </p:pic>
      <p:pic>
        <p:nvPicPr>
          <p:cNvPr id="4" name="Picture 3">
            <a:extLst>
              <a:ext uri="{FF2B5EF4-FFF2-40B4-BE49-F238E27FC236}">
                <a16:creationId xmlns:a16="http://schemas.microsoft.com/office/drawing/2014/main" id="{11A66DFB-0BA7-42B4-63AA-F29DED25E09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21497" y="4243004"/>
            <a:ext cx="3310128" cy="1859623"/>
          </a:xfrm>
          <a:prstGeom prst="rect">
            <a:avLst/>
          </a:prstGeom>
          <a:ln w="6350">
            <a:solidFill>
              <a:schemeClr val="accent2"/>
            </a:solidFill>
          </a:ln>
        </p:spPr>
      </p:pic>
    </p:spTree>
    <p:extLst>
      <p:ext uri="{BB962C8B-B14F-4D97-AF65-F5344CB8AC3E}">
        <p14:creationId xmlns:p14="http://schemas.microsoft.com/office/powerpoint/2010/main" val="20703384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5306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A person lovingly touching a child on the chin while sitting on they're lap.">
            <a:extLst>
              <a:ext uri="{FF2B5EF4-FFF2-40B4-BE49-F238E27FC236}">
                <a16:creationId xmlns:a16="http://schemas.microsoft.com/office/drawing/2014/main" id="{BDE252CA-B7C1-4F2D-A934-EB57E92D84C6}"/>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12/4/2023</a:t>
            </a:fld>
            <a:endParaRPr lang="en-US"/>
          </a:p>
        </p:txBody>
      </p:sp>
    </p:spTree>
    <p:extLst>
      <p:ext uri="{BB962C8B-B14F-4D97-AF65-F5344CB8AC3E}">
        <p14:creationId xmlns:p14="http://schemas.microsoft.com/office/powerpoint/2010/main" val="43663334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 doctor examining a patient by checking lymph nodes under the jaw line.">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Tree>
    <p:extLst>
      <p:ext uri="{BB962C8B-B14F-4D97-AF65-F5344CB8AC3E}">
        <p14:creationId xmlns:p14="http://schemas.microsoft.com/office/powerpoint/2010/main" val="171414488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grpSp>
        <p:nvGrpSpPr>
          <p:cNvPr id="14" name="Group 13">
            <a:extLst>
              <a:ext uri="{FF2B5EF4-FFF2-40B4-BE49-F238E27FC236}">
                <a16:creationId xmlns:a16="http://schemas.microsoft.com/office/drawing/2014/main" id="{73C2F6C1-998B-8678-2054-1CEBF9F632F9}"/>
              </a:ext>
            </a:extLst>
          </p:cNvPr>
          <p:cNvGrpSpPr/>
          <p:nvPr userDrawn="1"/>
        </p:nvGrpSpPr>
        <p:grpSpPr>
          <a:xfrm>
            <a:off x="457200" y="5721954"/>
            <a:ext cx="2400300" cy="605790"/>
            <a:chOff x="457200" y="4823460"/>
            <a:chExt cx="2966632" cy="605790"/>
          </a:xfrm>
        </p:grpSpPr>
        <p:sp>
          <p:nvSpPr>
            <p:cNvPr id="13" name="Freeform 12">
              <a:hlinkClick r:id="" action="ppaction://hlinkshowjump?jump=nextslide"/>
              <a:extLst>
                <a:ext uri="{FF2B5EF4-FFF2-40B4-BE49-F238E27FC236}">
                  <a16:creationId xmlns:a16="http://schemas.microsoft.com/office/drawing/2014/main" id="{1B858B6E-030F-98C4-122C-8C57005ADD9D}"/>
                </a:ext>
              </a:extLst>
            </p:cNvPr>
            <p:cNvSpPr/>
            <p:nvPr userDrawn="1"/>
          </p:nvSpPr>
          <p:spPr bwMode="gray">
            <a:xfrm>
              <a:off x="457200" y="4823460"/>
              <a:ext cx="2966632" cy="605790"/>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0" name="TextBox 9">
              <a:extLst>
                <a:ext uri="{FF2B5EF4-FFF2-40B4-BE49-F238E27FC236}">
                  <a16:creationId xmlns:a16="http://schemas.microsoft.com/office/drawing/2014/main" id="{F70B0789-6BC1-2F0F-D010-4B5589AA578B}"/>
                </a:ext>
              </a:extLst>
            </p:cNvPr>
            <p:cNvSpPr txBox="1"/>
            <p:nvPr userDrawn="1"/>
          </p:nvSpPr>
          <p:spPr bwMode="gray">
            <a:xfrm>
              <a:off x="457200" y="4957078"/>
              <a:ext cx="2966632" cy="338554"/>
            </a:xfrm>
            <a:prstGeom prst="rect">
              <a:avLst/>
            </a:prstGeom>
            <a:noFill/>
          </p:spPr>
          <p:txBody>
            <a:bodyPr vert="horz" wrap="square" lIns="0" tIns="0" rIns="0" bIns="0" rtlCol="0">
              <a:spAutoFit/>
            </a:bodyPr>
            <a:lstStyle/>
            <a:p>
              <a:pPr algn="ctr">
                <a:spcBef>
                  <a:spcPts val="600"/>
                </a:spcBef>
              </a:pPr>
              <a:r>
                <a:rPr lang="en-US" sz="2200" b="1">
                  <a:solidFill>
                    <a:schemeClr val="bg1"/>
                  </a:solidFill>
                </a:rPr>
                <a:t>Get started</a:t>
              </a:r>
            </a:p>
          </p:txBody>
        </p:sp>
      </p:grpSp>
      <p:sp>
        <p:nvSpPr>
          <p:cNvPr id="31" name="Freeform 30">
            <a:extLst>
              <a:ext uri="{FF2B5EF4-FFF2-40B4-BE49-F238E27FC236}">
                <a16:creationId xmlns:a16="http://schemas.microsoft.com/office/drawing/2014/main" id="{2A917D01-1452-D576-8CA6-1857A9CB5FE9}"/>
              </a:ext>
            </a:extLst>
          </p:cNvPr>
          <p:cNvSpPr/>
          <p:nvPr userDrawn="1"/>
        </p:nvSpPr>
        <p:spPr bwMode="gray">
          <a:xfrm>
            <a:off x="5755180" y="0"/>
            <a:ext cx="6449291" cy="6858000"/>
          </a:xfrm>
          <a:custGeom>
            <a:avLst/>
            <a:gdLst>
              <a:gd name="connsiteX0" fmla="*/ 1815398 w 6449291"/>
              <a:gd name="connsiteY0" fmla="*/ 0 h 6858000"/>
              <a:gd name="connsiteX1" fmla="*/ 6449291 w 6449291"/>
              <a:gd name="connsiteY1" fmla="*/ 0 h 6858000"/>
              <a:gd name="connsiteX2" fmla="*/ 6449291 w 6449291"/>
              <a:gd name="connsiteY2" fmla="*/ 6858000 h 6858000"/>
              <a:gd name="connsiteX3" fmla="*/ 1815398 w 6449291"/>
              <a:gd name="connsiteY3" fmla="*/ 6858000 h 6858000"/>
              <a:gd name="connsiteX4" fmla="*/ 1665371 w 6449291"/>
              <a:gd name="connsiteY4" fmla="*/ 6751314 h 6858000"/>
              <a:gd name="connsiteX5" fmla="*/ 0 w 6449291"/>
              <a:gd name="connsiteY5" fmla="*/ 3429000 h 6858000"/>
              <a:gd name="connsiteX6" fmla="*/ 1665371 w 6449291"/>
              <a:gd name="connsiteY6" fmla="*/ 106686 h 6858000"/>
              <a:gd name="connsiteX7" fmla="*/ 1815398 w 644929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9291" h="6858000">
                <a:moveTo>
                  <a:pt x="1815398" y="0"/>
                </a:moveTo>
                <a:lnTo>
                  <a:pt x="6449291" y="0"/>
                </a:lnTo>
                <a:lnTo>
                  <a:pt x="6449291" y="6858000"/>
                </a:lnTo>
                <a:lnTo>
                  <a:pt x="1815398" y="6858000"/>
                </a:lnTo>
                <a:lnTo>
                  <a:pt x="1665371" y="6751314"/>
                </a:lnTo>
                <a:cubicBezTo>
                  <a:pt x="654388" y="5995246"/>
                  <a:pt x="0" y="4788543"/>
                  <a:pt x="0" y="3429000"/>
                </a:cubicBezTo>
                <a:cubicBezTo>
                  <a:pt x="0" y="2069457"/>
                  <a:pt x="654388" y="862754"/>
                  <a:pt x="1665371" y="106686"/>
                </a:cubicBezTo>
                <a:lnTo>
                  <a:pt x="1815398" y="0"/>
                </a:lnTo>
                <a:close/>
              </a:path>
            </a:pathLst>
          </a:custGeom>
          <a:blipFill>
            <a:blip r:embed="rId4">
              <a:extLst>
                <a:ext uri="{96DAC541-7B7A-43D3-8B79-37D633B846F1}">
                  <asvg:svgBlip xmlns:asvg="http://schemas.microsoft.com/office/drawing/2016/SVG/main" r:embed="rId5"/>
                </a:ext>
              </a:extLst>
            </a:blip>
            <a:stretch>
              <a:fillRect/>
            </a:stretch>
          </a:bli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Tree>
    <p:extLst>
      <p:ext uri="{BB962C8B-B14F-4D97-AF65-F5344CB8AC3E}">
        <p14:creationId xmlns:p14="http://schemas.microsoft.com/office/powerpoint/2010/main" val="47081141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medical professionals reviewing information from a touchscreen on the wall while one holds a tablet.">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Tree>
    <p:extLst>
      <p:ext uri="{BB962C8B-B14F-4D97-AF65-F5344CB8AC3E}">
        <p14:creationId xmlns:p14="http://schemas.microsoft.com/office/powerpoint/2010/main" val="219922078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4" name="Footer Placeholder 3">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2523154191"/>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Two people holding a young child who is eating a cooking. One person is kissing the child on the head while the other watches lovingly.">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6"/>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Tree>
    <p:extLst>
      <p:ext uri="{BB962C8B-B14F-4D97-AF65-F5344CB8AC3E}">
        <p14:creationId xmlns:p14="http://schemas.microsoft.com/office/powerpoint/2010/main" val="419787982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12/4/2023</a:t>
            </a:fld>
            <a:endParaRPr lang="en-US"/>
          </a:p>
        </p:txBody>
      </p:sp>
    </p:spTree>
    <p:extLst>
      <p:ext uri="{BB962C8B-B14F-4D97-AF65-F5344CB8AC3E}">
        <p14:creationId xmlns:p14="http://schemas.microsoft.com/office/powerpoint/2010/main" val="198684925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5" name="Picture 8" descr="Illustration of a person carrying an oversized heart.">
            <a:extLst>
              <a:ext uri="{FF2B5EF4-FFF2-40B4-BE49-F238E27FC236}">
                <a16:creationId xmlns:a16="http://schemas.microsoft.com/office/drawing/2014/main" id="{548F7AB9-C07C-44D3-A45A-509D3091F2E3}"/>
              </a:ext>
            </a:extLst>
          </p:cNvPr>
          <p:cNvPicPr>
            <a:picLocks noChangeAspect="1"/>
          </p:cNvPicPr>
          <p:nvPr userDrawn="1"/>
        </p:nvPicPr>
        <p:blipFill>
          <a:blip r:embed="rId4">
            <a:extLst>
              <a:ext uri="{28A0092B-C50C-407E-A947-70E740481C1C}">
                <a14:useLocalDpi xmlns:a14="http://schemas.microsoft.com/office/drawing/2010/main" val="0"/>
              </a:ext>
            </a:extLst>
          </a:blip>
          <a:srcRect l="24691" r="24691"/>
          <a:stretch/>
        </p:blipFill>
        <p:spPr bwMode="gray">
          <a:xfrm>
            <a:off x="6019800" y="0"/>
            <a:ext cx="6172200" cy="6858000"/>
          </a:xfrm>
          <a:prstGeom prst="rect">
            <a:avLst/>
          </a:prstGeom>
          <a:solidFill>
            <a:schemeClr val="bg2"/>
          </a:solidFill>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Tree>
    <p:extLst>
      <p:ext uri="{BB962C8B-B14F-4D97-AF65-F5344CB8AC3E}">
        <p14:creationId xmlns:p14="http://schemas.microsoft.com/office/powerpoint/2010/main" val="1767473591"/>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5959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12/4/2023</a:t>
            </a:fld>
            <a:endParaRPr lang="en-US"/>
          </a:p>
        </p:txBody>
      </p:sp>
    </p:spTree>
    <p:extLst>
      <p:ext uri="{BB962C8B-B14F-4D97-AF65-F5344CB8AC3E}">
        <p14:creationId xmlns:p14="http://schemas.microsoft.com/office/powerpoint/2010/main" val="15625252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12/4/2023</a:t>
            </a:fld>
            <a:endParaRPr lang="en-US"/>
          </a:p>
        </p:txBody>
      </p:sp>
    </p:spTree>
    <p:extLst>
      <p:ext uri="{BB962C8B-B14F-4D97-AF65-F5344CB8AC3E}">
        <p14:creationId xmlns:p14="http://schemas.microsoft.com/office/powerpoint/2010/main" val="28730279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Home Master</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0658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12/4/2023</a:t>
            </a:fld>
            <a:endParaRPr lang="en-US"/>
          </a:p>
        </p:txBody>
      </p:sp>
      <p:sp>
        <p:nvSpPr>
          <p:cNvPr id="25" name="Rounded Rectangle 24">
            <a:extLst>
              <a:ext uri="{FF2B5EF4-FFF2-40B4-BE49-F238E27FC236}">
                <a16:creationId xmlns:a16="http://schemas.microsoft.com/office/drawing/2014/main" id="{926705AC-87EB-79DE-572E-8675615CF3A6}"/>
              </a:ext>
            </a:extLst>
          </p:cNvPr>
          <p:cNvSpPr/>
          <p:nvPr userDrawn="1"/>
        </p:nvSpPr>
        <p:spPr bwMode="gray">
          <a:xfrm>
            <a:off x="171452"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Home</a:t>
            </a:r>
          </a:p>
        </p:txBody>
      </p:sp>
      <p:sp>
        <p:nvSpPr>
          <p:cNvPr id="26" name="Rounded Rectangle 25">
            <a:hlinkClick r:id="" action="ppaction://noaction"/>
            <a:extLst>
              <a:ext uri="{FF2B5EF4-FFF2-40B4-BE49-F238E27FC236}">
                <a16:creationId xmlns:a16="http://schemas.microsoft.com/office/drawing/2014/main" id="{EACDF201-78AF-EC8F-D219-42384EF99E4D}"/>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7" name="Rounded Rectangle 26">
            <a:hlinkClick r:id="" action="ppaction://noaction"/>
            <a:extLst>
              <a:ext uri="{FF2B5EF4-FFF2-40B4-BE49-F238E27FC236}">
                <a16:creationId xmlns:a16="http://schemas.microsoft.com/office/drawing/2014/main" id="{1646FCFB-3B00-3307-0741-068D82A65AD7}"/>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8" name="Rounded Rectangle 27">
            <a:hlinkClick r:id="" action="ppaction://noaction"/>
            <a:extLst>
              <a:ext uri="{FF2B5EF4-FFF2-40B4-BE49-F238E27FC236}">
                <a16:creationId xmlns:a16="http://schemas.microsoft.com/office/drawing/2014/main" id="{3AD54212-9186-E564-1DB4-886E70F4B696}"/>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9" name="Rounded Rectangle 28">
            <a:hlinkClick r:id="" action="ppaction://noaction"/>
            <a:extLst>
              <a:ext uri="{FF2B5EF4-FFF2-40B4-BE49-F238E27FC236}">
                <a16:creationId xmlns:a16="http://schemas.microsoft.com/office/drawing/2014/main" id="{4F900172-DD0F-C392-1B8B-88E84E46193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0" name="Rounded Rectangle 29">
            <a:hlinkClick r:id="" action="ppaction://noaction"/>
            <a:extLst>
              <a:ext uri="{FF2B5EF4-FFF2-40B4-BE49-F238E27FC236}">
                <a16:creationId xmlns:a16="http://schemas.microsoft.com/office/drawing/2014/main" id="{15F6904A-D726-EEFF-57F2-099C71C2D55C}"/>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1" name="Rounded Rectangle 30">
            <a:hlinkClick r:id="" action="ppaction://noaction"/>
            <a:extLst>
              <a:ext uri="{FF2B5EF4-FFF2-40B4-BE49-F238E27FC236}">
                <a16:creationId xmlns:a16="http://schemas.microsoft.com/office/drawing/2014/main" id="{904A1F7D-A36C-F24E-926C-CD087A1C7681}"/>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2" name="Rounded Rectangle 31">
            <a:hlinkClick r:id="" action="ppaction://noaction"/>
            <a:extLst>
              <a:ext uri="{FF2B5EF4-FFF2-40B4-BE49-F238E27FC236}">
                <a16:creationId xmlns:a16="http://schemas.microsoft.com/office/drawing/2014/main" id="{1D838C64-6B47-78A6-8529-C012BB101D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grpSp>
        <p:nvGrpSpPr>
          <p:cNvPr id="4" name="Group 3">
            <a:extLst>
              <a:ext uri="{FF2B5EF4-FFF2-40B4-BE49-F238E27FC236}">
                <a16:creationId xmlns:a16="http://schemas.microsoft.com/office/drawing/2014/main" id="{C73A1BB9-FBDA-782F-9B14-760E976D3FE0}"/>
              </a:ext>
            </a:extLst>
          </p:cNvPr>
          <p:cNvGrpSpPr/>
          <p:nvPr userDrawn="1"/>
        </p:nvGrpSpPr>
        <p:grpSpPr>
          <a:xfrm>
            <a:off x="0" y="6263640"/>
            <a:ext cx="12192000" cy="594360"/>
            <a:chOff x="0" y="6263640"/>
            <a:chExt cx="12192000" cy="594360"/>
          </a:xfrm>
        </p:grpSpPr>
        <p:sp>
          <p:nvSpPr>
            <p:cNvPr id="5" name="Rectangle 4">
              <a:extLst>
                <a:ext uri="{FF2B5EF4-FFF2-40B4-BE49-F238E27FC236}">
                  <a16:creationId xmlns:a16="http://schemas.microsoft.com/office/drawing/2014/main" id="{3F51E6F3-E785-980F-0C2D-931B2FA8FEAF}"/>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33" name="Group 32">
              <a:extLst>
                <a:ext uri="{FF2B5EF4-FFF2-40B4-BE49-F238E27FC236}">
                  <a16:creationId xmlns:a16="http://schemas.microsoft.com/office/drawing/2014/main" id="{6DF7CE6C-EC28-0C0F-880A-A39907637ED7}"/>
                </a:ext>
              </a:extLst>
            </p:cNvPr>
            <p:cNvGrpSpPr/>
            <p:nvPr userDrawn="1"/>
          </p:nvGrpSpPr>
          <p:grpSpPr>
            <a:xfrm>
              <a:off x="10470557" y="6414521"/>
              <a:ext cx="1137612" cy="292599"/>
              <a:chOff x="10470557" y="6421187"/>
              <a:chExt cx="1137612" cy="292599"/>
            </a:xfrm>
          </p:grpSpPr>
          <p:grpSp>
            <p:nvGrpSpPr>
              <p:cNvPr id="35" name="Group 34">
                <a:extLst>
                  <a:ext uri="{FF2B5EF4-FFF2-40B4-BE49-F238E27FC236}">
                    <a16:creationId xmlns:a16="http://schemas.microsoft.com/office/drawing/2014/main" id="{6438E9F0-6CE6-79A3-5972-B57E6AF16821}"/>
                  </a:ext>
                </a:extLst>
              </p:cNvPr>
              <p:cNvGrpSpPr/>
              <p:nvPr userDrawn="1"/>
            </p:nvGrpSpPr>
            <p:grpSpPr>
              <a:xfrm>
                <a:off x="10470557" y="6421187"/>
                <a:ext cx="295764" cy="292598"/>
                <a:chOff x="10470557" y="5875580"/>
                <a:chExt cx="295764" cy="292598"/>
              </a:xfrm>
            </p:grpSpPr>
            <p:sp>
              <p:nvSpPr>
                <p:cNvPr id="46" name="Freeform 45">
                  <a:hlinkClick r:id="" action="ppaction://hlinkshowjump?jump=previousslide"/>
                  <a:extLst>
                    <a:ext uri="{FF2B5EF4-FFF2-40B4-BE49-F238E27FC236}">
                      <a16:creationId xmlns:a16="http://schemas.microsoft.com/office/drawing/2014/main" id="{AC3B95BB-F377-D284-0D11-485AF4E41CD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466B14A2-1C90-1999-F4B4-C1F8F89A7AF0}"/>
                    </a:ext>
                  </a:extLst>
                </p:cNvPr>
                <p:cNvGrpSpPr/>
                <p:nvPr userDrawn="1"/>
              </p:nvGrpSpPr>
              <p:grpSpPr>
                <a:xfrm>
                  <a:off x="10470557" y="5875580"/>
                  <a:ext cx="295764" cy="292598"/>
                  <a:chOff x="10470558" y="5855052"/>
                  <a:chExt cx="295764" cy="292598"/>
                </a:xfrm>
              </p:grpSpPr>
              <p:sp>
                <p:nvSpPr>
                  <p:cNvPr id="48" name="Freeform 47">
                    <a:hlinkClick r:id="" action="ppaction://hlinkshowjump?jump=lastslideviewed"/>
                    <a:extLst>
                      <a:ext uri="{FF2B5EF4-FFF2-40B4-BE49-F238E27FC236}">
                        <a16:creationId xmlns:a16="http://schemas.microsoft.com/office/drawing/2014/main" id="{0DC130AC-B7B1-D60E-16F1-54C2BB5CE740}"/>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117E149-6670-A038-74EA-5CCD7DC6F7CD}"/>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E7E03256-DDE1-B314-AAEA-2D889EACC4F4}"/>
                  </a:ext>
                </a:extLst>
              </p:cNvPr>
              <p:cNvGrpSpPr/>
              <p:nvPr userDrawn="1"/>
            </p:nvGrpSpPr>
            <p:grpSpPr>
              <a:xfrm>
                <a:off x="11312405" y="6421187"/>
                <a:ext cx="295764" cy="292599"/>
                <a:chOff x="11312405" y="5875587"/>
                <a:chExt cx="295764" cy="292599"/>
              </a:xfrm>
            </p:grpSpPr>
            <p:sp>
              <p:nvSpPr>
                <p:cNvPr id="42" name="Freeform 41">
                  <a:hlinkClick r:id="" action="ppaction://hlinkshowjump?jump=nextslide"/>
                  <a:extLst>
                    <a:ext uri="{FF2B5EF4-FFF2-40B4-BE49-F238E27FC236}">
                      <a16:creationId xmlns:a16="http://schemas.microsoft.com/office/drawing/2014/main" id="{E8696674-F9E4-3244-7FFA-8C895133895C}"/>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91752DED-ABD4-95FC-5555-C5A273810567}"/>
                    </a:ext>
                  </a:extLst>
                </p:cNvPr>
                <p:cNvGrpSpPr/>
                <p:nvPr userDrawn="1"/>
              </p:nvGrpSpPr>
              <p:grpSpPr>
                <a:xfrm>
                  <a:off x="11312405" y="5875587"/>
                  <a:ext cx="295764" cy="292599"/>
                  <a:chOff x="11297334" y="5855058"/>
                  <a:chExt cx="295764" cy="292599"/>
                </a:xfrm>
              </p:grpSpPr>
              <p:sp>
                <p:nvSpPr>
                  <p:cNvPr id="44" name="Freeform 43">
                    <a:hlinkClick r:id="" action="ppaction://hlinkshowjump?jump=nextslide"/>
                    <a:extLst>
                      <a:ext uri="{FF2B5EF4-FFF2-40B4-BE49-F238E27FC236}">
                        <a16:creationId xmlns:a16="http://schemas.microsoft.com/office/drawing/2014/main" id="{67E34EBF-9266-9E30-42DE-983DE367210B}"/>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5" name="Freeform 44">
                    <a:hlinkClick r:id="" action="ppaction://hlinkshowjump?jump=nextslide"/>
                    <a:extLst>
                      <a:ext uri="{FF2B5EF4-FFF2-40B4-BE49-F238E27FC236}">
                        <a16:creationId xmlns:a16="http://schemas.microsoft.com/office/drawing/2014/main" id="{18141A5F-D334-2EA2-3E47-FA3B0FCB6C45}"/>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FFB36D62-50C7-864B-0F59-86AD6DB8374A}"/>
                  </a:ext>
                </a:extLst>
              </p:cNvPr>
              <p:cNvGrpSpPr/>
              <p:nvPr userDrawn="1"/>
            </p:nvGrpSpPr>
            <p:grpSpPr>
              <a:xfrm>
                <a:off x="10891481" y="6421187"/>
                <a:ext cx="295764" cy="292599"/>
                <a:chOff x="10883946" y="5644499"/>
                <a:chExt cx="295764" cy="292599"/>
              </a:xfrm>
            </p:grpSpPr>
            <p:sp>
              <p:nvSpPr>
                <p:cNvPr id="38" name="Freeform 37">
                  <a:hlinkClick r:id="rId2" action="ppaction://hlinksldjump"/>
                  <a:extLst>
                    <a:ext uri="{FF2B5EF4-FFF2-40B4-BE49-F238E27FC236}">
                      <a16:creationId xmlns:a16="http://schemas.microsoft.com/office/drawing/2014/main" id="{57FB97AC-8807-6E77-B0FD-F7D1A8B91B8F}"/>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24E2240-8B15-5419-76E8-D0A813758726}"/>
                    </a:ext>
                  </a:extLst>
                </p:cNvPr>
                <p:cNvGrpSpPr/>
                <p:nvPr userDrawn="1"/>
              </p:nvGrpSpPr>
              <p:grpSpPr>
                <a:xfrm>
                  <a:off x="10883946" y="5644499"/>
                  <a:ext cx="295764" cy="292599"/>
                  <a:chOff x="10899016" y="5855059"/>
                  <a:chExt cx="295764" cy="292599"/>
                </a:xfrm>
              </p:grpSpPr>
              <p:sp>
                <p:nvSpPr>
                  <p:cNvPr id="40" name="Freeform 39">
                    <a:extLst>
                      <a:ext uri="{FF2B5EF4-FFF2-40B4-BE49-F238E27FC236}">
                        <a16:creationId xmlns:a16="http://schemas.microsoft.com/office/drawing/2014/main" id="{E090815D-D44B-C941-E612-3C8AF33C6E7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1" name="Freeform 40">
                    <a:hlinkClick r:id="rId2" action="ppaction://hlinksldjump"/>
                    <a:extLst>
                      <a:ext uri="{FF2B5EF4-FFF2-40B4-BE49-F238E27FC236}">
                        <a16:creationId xmlns:a16="http://schemas.microsoft.com/office/drawing/2014/main" id="{93C90D8C-EF39-7EBB-78ED-157DFFFE7E3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34" name="Graphic 33">
              <a:extLst>
                <a:ext uri="{FF2B5EF4-FFF2-40B4-BE49-F238E27FC236}">
                  <a16:creationId xmlns:a16="http://schemas.microsoft.com/office/drawing/2014/main" id="{2B23F912-6AF2-B3DC-E0EB-684484F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Tree>
    <p:extLst>
      <p:ext uri="{BB962C8B-B14F-4D97-AF65-F5344CB8AC3E}">
        <p14:creationId xmlns:p14="http://schemas.microsoft.com/office/powerpoint/2010/main" val="2580306557"/>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1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Why evaluate</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3178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12/4/2023</a:t>
            </a:fld>
            <a:endParaRPr lang="en-US"/>
          </a:p>
        </p:txBody>
      </p:sp>
      <p:grpSp>
        <p:nvGrpSpPr>
          <p:cNvPr id="62" name="Group 61">
            <a:extLst>
              <a:ext uri="{FF2B5EF4-FFF2-40B4-BE49-F238E27FC236}">
                <a16:creationId xmlns:a16="http://schemas.microsoft.com/office/drawing/2014/main" id="{F66CA77A-4286-AD29-EA13-383138B2F6D2}"/>
              </a:ext>
            </a:extLst>
          </p:cNvPr>
          <p:cNvGrpSpPr/>
          <p:nvPr userDrawn="1"/>
        </p:nvGrpSpPr>
        <p:grpSpPr>
          <a:xfrm>
            <a:off x="0" y="6263640"/>
            <a:ext cx="12192000" cy="594360"/>
            <a:chOff x="0" y="6263640"/>
            <a:chExt cx="12192000" cy="594360"/>
          </a:xfrm>
        </p:grpSpPr>
        <p:sp>
          <p:nvSpPr>
            <p:cNvPr id="63" name="Rectangle 62">
              <a:extLst>
                <a:ext uri="{FF2B5EF4-FFF2-40B4-BE49-F238E27FC236}">
                  <a16:creationId xmlns:a16="http://schemas.microsoft.com/office/drawing/2014/main" id="{008FB8DE-877F-ECA0-E2DE-8C7368D2F2A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64" name="Group 63">
              <a:extLst>
                <a:ext uri="{FF2B5EF4-FFF2-40B4-BE49-F238E27FC236}">
                  <a16:creationId xmlns:a16="http://schemas.microsoft.com/office/drawing/2014/main" id="{B0C56835-688E-0CEC-D72C-4C1E956960B5}"/>
                </a:ext>
              </a:extLst>
            </p:cNvPr>
            <p:cNvGrpSpPr/>
            <p:nvPr userDrawn="1"/>
          </p:nvGrpSpPr>
          <p:grpSpPr>
            <a:xfrm>
              <a:off x="10470557" y="6414521"/>
              <a:ext cx="1137612" cy="292599"/>
              <a:chOff x="10470557" y="6421187"/>
              <a:chExt cx="1137612" cy="292599"/>
            </a:xfrm>
          </p:grpSpPr>
          <p:grpSp>
            <p:nvGrpSpPr>
              <p:cNvPr id="66" name="Group 65">
                <a:extLst>
                  <a:ext uri="{FF2B5EF4-FFF2-40B4-BE49-F238E27FC236}">
                    <a16:creationId xmlns:a16="http://schemas.microsoft.com/office/drawing/2014/main" id="{6CD09D0A-BC29-213A-A3CA-194512814F2C}"/>
                  </a:ext>
                </a:extLst>
              </p:cNvPr>
              <p:cNvGrpSpPr/>
              <p:nvPr userDrawn="1"/>
            </p:nvGrpSpPr>
            <p:grpSpPr>
              <a:xfrm>
                <a:off x="10470557" y="6421187"/>
                <a:ext cx="295764" cy="292598"/>
                <a:chOff x="10470557" y="5875580"/>
                <a:chExt cx="295764" cy="292598"/>
              </a:xfrm>
            </p:grpSpPr>
            <p:sp>
              <p:nvSpPr>
                <p:cNvPr id="77" name="Freeform 76">
                  <a:hlinkClick r:id="" action="ppaction://hlinkshowjump?jump=previousslide"/>
                  <a:extLst>
                    <a:ext uri="{FF2B5EF4-FFF2-40B4-BE49-F238E27FC236}">
                      <a16:creationId xmlns:a16="http://schemas.microsoft.com/office/drawing/2014/main" id="{A4AD2269-EBE5-A859-8A85-DBAF211DF354}"/>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8" name="Group 77">
                  <a:extLst>
                    <a:ext uri="{FF2B5EF4-FFF2-40B4-BE49-F238E27FC236}">
                      <a16:creationId xmlns:a16="http://schemas.microsoft.com/office/drawing/2014/main" id="{447EC931-D99C-97BB-DA71-108CE9ED1E71}"/>
                    </a:ext>
                  </a:extLst>
                </p:cNvPr>
                <p:cNvGrpSpPr/>
                <p:nvPr userDrawn="1"/>
              </p:nvGrpSpPr>
              <p:grpSpPr>
                <a:xfrm>
                  <a:off x="10470557" y="5875580"/>
                  <a:ext cx="295764" cy="292598"/>
                  <a:chOff x="10470558" y="5855052"/>
                  <a:chExt cx="295764" cy="292598"/>
                </a:xfrm>
              </p:grpSpPr>
              <p:sp>
                <p:nvSpPr>
                  <p:cNvPr id="79" name="Freeform 78">
                    <a:hlinkClick r:id="" action="ppaction://hlinkshowjump?jump=lastslideviewed"/>
                    <a:extLst>
                      <a:ext uri="{FF2B5EF4-FFF2-40B4-BE49-F238E27FC236}">
                        <a16:creationId xmlns:a16="http://schemas.microsoft.com/office/drawing/2014/main" id="{27EA49E2-86D3-710B-AB83-A1887A7A3942}"/>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090AB4A-6F2D-851A-C5D1-25E9F9FC0E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6364C61C-7B74-6B53-0F1E-7FEAFA525BC6}"/>
                  </a:ext>
                </a:extLst>
              </p:cNvPr>
              <p:cNvGrpSpPr/>
              <p:nvPr userDrawn="1"/>
            </p:nvGrpSpPr>
            <p:grpSpPr>
              <a:xfrm>
                <a:off x="11312405" y="6421187"/>
                <a:ext cx="295764" cy="292599"/>
                <a:chOff x="11312405" y="5875587"/>
                <a:chExt cx="295764" cy="292599"/>
              </a:xfrm>
            </p:grpSpPr>
            <p:sp>
              <p:nvSpPr>
                <p:cNvPr id="73" name="Freeform 72">
                  <a:hlinkClick r:id="" action="ppaction://hlinkshowjump?jump=nextslide"/>
                  <a:extLst>
                    <a:ext uri="{FF2B5EF4-FFF2-40B4-BE49-F238E27FC236}">
                      <a16:creationId xmlns:a16="http://schemas.microsoft.com/office/drawing/2014/main" id="{3D0AE064-D90E-73E4-48AE-83D1BF1DBE8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4" name="Group 73">
                  <a:extLst>
                    <a:ext uri="{FF2B5EF4-FFF2-40B4-BE49-F238E27FC236}">
                      <a16:creationId xmlns:a16="http://schemas.microsoft.com/office/drawing/2014/main" id="{F1DA0CCB-E40E-7A73-8FA8-D3054DAC4C4D}"/>
                    </a:ext>
                  </a:extLst>
                </p:cNvPr>
                <p:cNvGrpSpPr/>
                <p:nvPr userDrawn="1"/>
              </p:nvGrpSpPr>
              <p:grpSpPr>
                <a:xfrm>
                  <a:off x="11312405" y="5875587"/>
                  <a:ext cx="295764" cy="292599"/>
                  <a:chOff x="11297334" y="5855058"/>
                  <a:chExt cx="295764" cy="292599"/>
                </a:xfrm>
              </p:grpSpPr>
              <p:sp>
                <p:nvSpPr>
                  <p:cNvPr id="75" name="Freeform 74">
                    <a:hlinkClick r:id="" action="ppaction://hlinkshowjump?jump=nextslide"/>
                    <a:extLst>
                      <a:ext uri="{FF2B5EF4-FFF2-40B4-BE49-F238E27FC236}">
                        <a16:creationId xmlns:a16="http://schemas.microsoft.com/office/drawing/2014/main" id="{29B1742A-63B6-D8EB-F4BC-5F303EA437E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6" name="Freeform 75">
                    <a:hlinkClick r:id="" action="ppaction://hlinkshowjump?jump=nextslide"/>
                    <a:extLst>
                      <a:ext uri="{FF2B5EF4-FFF2-40B4-BE49-F238E27FC236}">
                        <a16:creationId xmlns:a16="http://schemas.microsoft.com/office/drawing/2014/main" id="{0D4CC888-76AB-7F4C-54F9-989A69B14D93}"/>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68" name="Group 67">
                <a:extLst>
                  <a:ext uri="{FF2B5EF4-FFF2-40B4-BE49-F238E27FC236}">
                    <a16:creationId xmlns:a16="http://schemas.microsoft.com/office/drawing/2014/main" id="{0E8C6710-886E-E6C4-B8A3-638DFF00815C}"/>
                  </a:ext>
                </a:extLst>
              </p:cNvPr>
              <p:cNvGrpSpPr/>
              <p:nvPr userDrawn="1"/>
            </p:nvGrpSpPr>
            <p:grpSpPr>
              <a:xfrm>
                <a:off x="10891481" y="6421187"/>
                <a:ext cx="295764" cy="292599"/>
                <a:chOff x="10883946" y="5644499"/>
                <a:chExt cx="295764" cy="292599"/>
              </a:xfrm>
            </p:grpSpPr>
            <p:sp>
              <p:nvSpPr>
                <p:cNvPr id="69" name="Freeform 68">
                  <a:hlinkClick r:id="rId2" action="ppaction://hlinksldjump"/>
                  <a:extLst>
                    <a:ext uri="{FF2B5EF4-FFF2-40B4-BE49-F238E27FC236}">
                      <a16:creationId xmlns:a16="http://schemas.microsoft.com/office/drawing/2014/main" id="{D3CAA277-C6B5-364F-9A68-734C5187CBA2}"/>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0" name="Group 69">
                  <a:extLst>
                    <a:ext uri="{FF2B5EF4-FFF2-40B4-BE49-F238E27FC236}">
                      <a16:creationId xmlns:a16="http://schemas.microsoft.com/office/drawing/2014/main" id="{337EEE6F-447F-6158-B6A1-8130DCBDB918}"/>
                    </a:ext>
                  </a:extLst>
                </p:cNvPr>
                <p:cNvGrpSpPr/>
                <p:nvPr userDrawn="1"/>
              </p:nvGrpSpPr>
              <p:grpSpPr>
                <a:xfrm>
                  <a:off x="10883946" y="5644499"/>
                  <a:ext cx="295764" cy="292599"/>
                  <a:chOff x="10899016" y="5855059"/>
                  <a:chExt cx="295764" cy="292599"/>
                </a:xfrm>
              </p:grpSpPr>
              <p:sp>
                <p:nvSpPr>
                  <p:cNvPr id="71" name="Freeform 70">
                    <a:extLst>
                      <a:ext uri="{FF2B5EF4-FFF2-40B4-BE49-F238E27FC236}">
                        <a16:creationId xmlns:a16="http://schemas.microsoft.com/office/drawing/2014/main" id="{3BCEEC91-4616-3371-EEDC-E9FB14FB6F8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2" name="Freeform 71">
                    <a:hlinkClick r:id="rId2" action="ppaction://hlinksldjump"/>
                    <a:extLst>
                      <a:ext uri="{FF2B5EF4-FFF2-40B4-BE49-F238E27FC236}">
                        <a16:creationId xmlns:a16="http://schemas.microsoft.com/office/drawing/2014/main" id="{31C7E4C3-98AF-A47B-662D-15BF33DCCD6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5" name="Graphic 64">
              <a:extLst>
                <a:ext uri="{FF2B5EF4-FFF2-40B4-BE49-F238E27FC236}">
                  <a16:creationId xmlns:a16="http://schemas.microsoft.com/office/drawing/2014/main" id="{ED8DE116-B539-4BF7-FDFA-6916FD47DF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81" name="Title 1">
            <a:extLst>
              <a:ext uri="{FF2B5EF4-FFF2-40B4-BE49-F238E27FC236}">
                <a16:creationId xmlns:a16="http://schemas.microsoft.com/office/drawing/2014/main" id="{42DF2C1E-0336-896F-ED45-B9AFB9B6407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2" name="Rounded Rectangle 1">
            <a:hlinkClick r:id="rId2" action="ppaction://hlinksldjump"/>
            <a:extLst>
              <a:ext uri="{FF2B5EF4-FFF2-40B4-BE49-F238E27FC236}">
                <a16:creationId xmlns:a16="http://schemas.microsoft.com/office/drawing/2014/main" id="{4B113B11-A347-3CED-0A84-7703B0B16239}"/>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4" name="Rounded Rectangle 3">
            <a:hlinkClick r:id="" action="ppaction://noaction"/>
            <a:extLst>
              <a:ext uri="{FF2B5EF4-FFF2-40B4-BE49-F238E27FC236}">
                <a16:creationId xmlns:a16="http://schemas.microsoft.com/office/drawing/2014/main" id="{9885CC4F-57A6-4B52-22CD-4B1686BD12B3}"/>
              </a:ext>
            </a:extLst>
          </p:cNvPr>
          <p:cNvSpPr/>
          <p:nvPr userDrawn="1"/>
        </p:nvSpPr>
        <p:spPr bwMode="gray">
          <a:xfrm>
            <a:off x="1476747"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Why evaluate</a:t>
            </a:r>
          </a:p>
        </p:txBody>
      </p:sp>
      <p:sp>
        <p:nvSpPr>
          <p:cNvPr id="5" name="Rounded Rectangle 4">
            <a:hlinkClick r:id="" action="ppaction://noaction"/>
            <a:extLst>
              <a:ext uri="{FF2B5EF4-FFF2-40B4-BE49-F238E27FC236}">
                <a16:creationId xmlns:a16="http://schemas.microsoft.com/office/drawing/2014/main" id="{327C5CF1-88ED-A122-AEF8-63E6AA03E2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6" name="Rounded Rectangle 5">
            <a:hlinkClick r:id="" action="ppaction://noaction"/>
            <a:extLst>
              <a:ext uri="{FF2B5EF4-FFF2-40B4-BE49-F238E27FC236}">
                <a16:creationId xmlns:a16="http://schemas.microsoft.com/office/drawing/2014/main" id="{A6B8EF91-89C8-1173-13F2-9D1C5DC614CF}"/>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7" name="Rounded Rectangle 6">
            <a:hlinkClick r:id="" action="ppaction://noaction"/>
            <a:extLst>
              <a:ext uri="{FF2B5EF4-FFF2-40B4-BE49-F238E27FC236}">
                <a16:creationId xmlns:a16="http://schemas.microsoft.com/office/drawing/2014/main" id="{0401E040-2397-8EB5-8FFC-5F362E0C91BD}"/>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8" name="Rounded Rectangle 7">
            <a:hlinkClick r:id="" action="ppaction://noaction"/>
            <a:extLst>
              <a:ext uri="{FF2B5EF4-FFF2-40B4-BE49-F238E27FC236}">
                <a16:creationId xmlns:a16="http://schemas.microsoft.com/office/drawing/2014/main" id="{97DC0897-0B59-6FB9-5773-C3A2DC9829B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9" name="Rounded Rectangle 8">
            <a:hlinkClick r:id="" action="ppaction://noaction"/>
            <a:extLst>
              <a:ext uri="{FF2B5EF4-FFF2-40B4-BE49-F238E27FC236}">
                <a16:creationId xmlns:a16="http://schemas.microsoft.com/office/drawing/2014/main" id="{E19111B1-5468-B482-521D-020A7DB1C0A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10" name="Rounded Rectangle 9">
            <a:hlinkClick r:id="" action="ppaction://noaction"/>
            <a:extLst>
              <a:ext uri="{FF2B5EF4-FFF2-40B4-BE49-F238E27FC236}">
                <a16:creationId xmlns:a16="http://schemas.microsoft.com/office/drawing/2014/main" id="{24065D56-4FEE-EF47-BE51-ADE1D4A87A0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90744191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4" name="Footer Placeholder 3">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102915957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2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Measures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2323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12/4/2023</a:t>
            </a:fld>
            <a:endParaRPr lang="en-US"/>
          </a:p>
        </p:txBody>
      </p:sp>
      <p:sp>
        <p:nvSpPr>
          <p:cNvPr id="77" name="Title 1">
            <a:extLst>
              <a:ext uri="{FF2B5EF4-FFF2-40B4-BE49-F238E27FC236}">
                <a16:creationId xmlns:a16="http://schemas.microsoft.com/office/drawing/2014/main" id="{2BB821C5-F8FF-D9B2-451F-33752669928D}"/>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A889553-5BB0-F04B-0BBC-72880C0278E0}"/>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D2A10871-2BF9-B900-46B6-6E1ACAECE48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F873D48-B81D-1442-CD4E-5789FF70961D}"/>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0E1244A3-84AC-443A-BC4D-BC7D454326CC}"/>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0EAD01CE-A888-E1CC-36AC-9FDBAC0588C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CD61307C-7191-E11F-729A-CCB8F90E73BE}"/>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4668E442-FCD3-D799-113E-575ECF71CAAE}"/>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82D5F16-AB48-EAD1-04DE-8EB8E0300ECE}"/>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74F5F51D-0F5C-78B7-ACD3-7E1F563D3B7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7D8484F3-1473-017C-281B-93F054A6CC2F}"/>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BE2509B-4D40-5638-F551-3B58B7D4CE16}"/>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44472CA0-90A1-4D26-1CFF-2BF56E4E96FA}"/>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AE01635F-5FB7-F035-BE5D-EE30CA4B6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38F3E30-5EE8-4661-4A8A-D196BEFEE73A}"/>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2612CEA3-1B3F-A7E7-5F5D-9DC8D55C6E4E}"/>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5ADD830F-20C7-F11E-9462-267ACF5E1D1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E6640D2-A14F-3B06-0CB6-77CC459A975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97F3AAA0-B92D-E4D2-CBA2-01594D7AAB0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F6754C94-0EFA-1D32-A7DA-64D4866550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7" name="Rounded Rectangle 26">
            <a:hlinkClick r:id="rId2" action="ppaction://hlinksldjump"/>
            <a:extLst>
              <a:ext uri="{FF2B5EF4-FFF2-40B4-BE49-F238E27FC236}">
                <a16:creationId xmlns:a16="http://schemas.microsoft.com/office/drawing/2014/main" id="{32803B2B-A536-F99A-0E9E-E3D187746ED4}"/>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8" name="Rounded Rectangle 27">
            <a:hlinkClick r:id="" action="ppaction://noaction"/>
            <a:extLst>
              <a:ext uri="{FF2B5EF4-FFF2-40B4-BE49-F238E27FC236}">
                <a16:creationId xmlns:a16="http://schemas.microsoft.com/office/drawing/2014/main" id="{31BC24E9-975C-DCC7-9C4E-8CD38F3F9CF6}"/>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9" name="Rounded Rectangle 28">
            <a:hlinkClick r:id="" action="ppaction://noaction"/>
            <a:extLst>
              <a:ext uri="{FF2B5EF4-FFF2-40B4-BE49-F238E27FC236}">
                <a16:creationId xmlns:a16="http://schemas.microsoft.com/office/drawing/2014/main" id="{9CD6F4F9-E2F3-FB2B-96A8-8C8D0E5C48B8}"/>
              </a:ext>
            </a:extLst>
          </p:cNvPr>
          <p:cNvSpPr/>
          <p:nvPr userDrawn="1"/>
        </p:nvSpPr>
        <p:spPr bwMode="gray">
          <a:xfrm>
            <a:off x="3014109"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Measures</a:t>
            </a:r>
          </a:p>
        </p:txBody>
      </p:sp>
      <p:sp>
        <p:nvSpPr>
          <p:cNvPr id="30" name="Rounded Rectangle 29">
            <a:hlinkClick r:id="" action="ppaction://noaction"/>
            <a:extLst>
              <a:ext uri="{FF2B5EF4-FFF2-40B4-BE49-F238E27FC236}">
                <a16:creationId xmlns:a16="http://schemas.microsoft.com/office/drawing/2014/main" id="{6AC124E8-8258-6761-EFB4-49563924FE08}"/>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1" name="Rounded Rectangle 30">
            <a:hlinkClick r:id="" action="ppaction://noaction"/>
            <a:extLst>
              <a:ext uri="{FF2B5EF4-FFF2-40B4-BE49-F238E27FC236}">
                <a16:creationId xmlns:a16="http://schemas.microsoft.com/office/drawing/2014/main" id="{B83C7973-4AD1-5292-21E1-E8320845B05C}"/>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2" name="Rounded Rectangle 31">
            <a:hlinkClick r:id="" action="ppaction://noaction"/>
            <a:extLst>
              <a:ext uri="{FF2B5EF4-FFF2-40B4-BE49-F238E27FC236}">
                <a16:creationId xmlns:a16="http://schemas.microsoft.com/office/drawing/2014/main" id="{23B8CE53-EA84-E357-E946-28AFA4EA49A0}"/>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3" name="Rounded Rectangle 32">
            <a:hlinkClick r:id="" action="ppaction://noaction"/>
            <a:extLst>
              <a:ext uri="{FF2B5EF4-FFF2-40B4-BE49-F238E27FC236}">
                <a16:creationId xmlns:a16="http://schemas.microsoft.com/office/drawing/2014/main" id="{D658F8F3-F114-D30A-0639-05EC9DA0CA20}"/>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9" name="Rounded Rectangle 38">
            <a:hlinkClick r:id="" action="ppaction://noaction"/>
            <a:extLst>
              <a:ext uri="{FF2B5EF4-FFF2-40B4-BE49-F238E27FC236}">
                <a16:creationId xmlns:a16="http://schemas.microsoft.com/office/drawing/2014/main" id="{AC25DFD6-7207-B6EA-D5DF-3A19ACC665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21934966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3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Things to think about</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7248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12/4/2023</a:t>
            </a:fld>
            <a:endParaRPr lang="en-US"/>
          </a:p>
        </p:txBody>
      </p:sp>
      <p:sp>
        <p:nvSpPr>
          <p:cNvPr id="77" name="Title 1">
            <a:extLst>
              <a:ext uri="{FF2B5EF4-FFF2-40B4-BE49-F238E27FC236}">
                <a16:creationId xmlns:a16="http://schemas.microsoft.com/office/drawing/2014/main" id="{257910ED-6A1D-1548-0067-938C1EBF72D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25B6ED36-A9AF-7E7C-2BEC-B6D8E1902F0B}"/>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3AE6C7F7-F012-F45C-70FC-FC3DA45DF3F3}"/>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8224051F-6F8C-24B3-ECE2-A8C1785AB9C8}"/>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FB8978AA-C3A5-7818-37C2-764725FC601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055A51-6FA7-72D0-EB23-5844DDB3F98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0678794F-55A1-0961-67B9-E91A1A046F15}"/>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55321271-FE35-DAC9-A620-06B6F49B6F0C}"/>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59509D-92A5-DB0A-0C33-3A9C2FC8CB0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26534AC8-34E7-924A-ED7C-68C1FA3E95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9805A74E-0F89-8B30-7EDA-05A05D2EEF1D}"/>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CEB0E29-6ABB-85D0-ADEF-B8717DDB2D51}"/>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EA4B0747-F7C7-725E-3D0E-632666250991}"/>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DCADC0F2-9355-1F8D-C754-66F048BFDDF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BD7FAF6-5EAD-DA8D-98FF-2ECE156C0E2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C70CE4-6DEA-D6B9-23D3-671D5F5010E6}"/>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2CB0FB82-9417-DA85-CE30-EBD7C7B635E7}"/>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8EDFCBD2-7A4E-B56A-977A-488C219A8D6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EC581A1-1A1E-E9A5-39F7-38AF64E14617}"/>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9A42888-8A47-DA49-B2FF-A37F0FF21B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69F0B129-8AC4-00D3-A74D-C764BAA25636}"/>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867EE82B-A2B3-52E7-4DC4-0503022C39A5}"/>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0694DF77-4470-0660-6EC7-C912E3FB64C5}"/>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0F599FF0-F2F0-C657-B9E9-EF332E272EEA}"/>
              </a:ext>
            </a:extLst>
          </p:cNvPr>
          <p:cNvSpPr/>
          <p:nvPr userDrawn="1"/>
        </p:nvSpPr>
        <p:spPr bwMode="gray">
          <a:xfrm>
            <a:off x="4551471" y="181294"/>
            <a:ext cx="2088574"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Things to think about</a:t>
            </a:r>
          </a:p>
        </p:txBody>
      </p:sp>
      <p:sp>
        <p:nvSpPr>
          <p:cNvPr id="30" name="Rounded Rectangle 29">
            <a:hlinkClick r:id="" action="ppaction://noaction"/>
            <a:extLst>
              <a:ext uri="{FF2B5EF4-FFF2-40B4-BE49-F238E27FC236}">
                <a16:creationId xmlns:a16="http://schemas.microsoft.com/office/drawing/2014/main" id="{4DB36C2C-01F2-8922-FC42-90F70C488298}"/>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15DFD19-1967-077D-E2F0-9B0E981CE8D2}"/>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98FDF215-3DE4-3996-C753-F07A58CA6F9F}"/>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A3FBA3B4-3AB6-EA3B-5B65-E5DBDE74F70E}"/>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56615710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4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Design</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3500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12/4/2023</a:t>
            </a:fld>
            <a:endParaRPr lang="en-US"/>
          </a:p>
        </p:txBody>
      </p:sp>
      <p:sp>
        <p:nvSpPr>
          <p:cNvPr id="77" name="Title 1">
            <a:extLst>
              <a:ext uri="{FF2B5EF4-FFF2-40B4-BE49-F238E27FC236}">
                <a16:creationId xmlns:a16="http://schemas.microsoft.com/office/drawing/2014/main" id="{9A27F738-B7D4-1B5F-9008-A6A9BBFA7CC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88AA39EE-DE51-C260-2400-70F29592068F}"/>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2758B2A7-CAAE-0085-ED33-0D26B127942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2AA2B88A-2806-8B27-094B-A3888BEA70E7}"/>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82BD43BB-10C0-2336-AE68-B82A473063AA}"/>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A4C0A5-6918-BE42-980D-7B826D13AFD9}"/>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EECCCE90-C172-67AE-39AA-828CF134D1E4}"/>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ADD7065-C0E7-3BDA-45C4-AA0DBDDFA346}"/>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DA94D7E-5C6E-44EC-35CC-33E858E87A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34EDC340-A208-3F8C-B002-2AFFD5D19CA3}"/>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8FB24EED-82CF-A920-465C-3E93751006D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905AA43-BA59-B288-8C11-FF9A239AD39B}"/>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8FC79E9-B4DF-1A2F-A395-90EE99B327B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166F6739-2B25-B29A-6426-D31D7EE79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C55A16B2-096E-ABBA-8688-564D5B9F7AE4}"/>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69F0B205-0F10-A7A9-932C-308878596ECD}"/>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80AB32F1-99AF-6369-5B8D-1CAE4EF5499E}"/>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9D7C9DDC-9231-FABF-B802-80BCAC21EB3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B21F661-335E-3355-5029-95C93BFFCF5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53757A7D-CE2B-5289-4F2F-DAF0164723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8C18FA78-4F6D-6394-49B6-D5333818559A}"/>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1A13D722-DC4F-7843-2282-4E3BA5DE807A}"/>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D5A09F60-4EB3-40AE-4D9B-CAAC526EB8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2AF0FA-21E3-AA1E-FC2A-359FC0AE6AD7}"/>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3E8FDEC4-76BF-335C-DA93-A0DF932E85EE}"/>
              </a:ext>
            </a:extLst>
          </p:cNvPr>
          <p:cNvSpPr/>
          <p:nvPr userDrawn="1"/>
        </p:nvSpPr>
        <p:spPr bwMode="gray">
          <a:xfrm>
            <a:off x="6739994"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Design</a:t>
            </a:r>
          </a:p>
        </p:txBody>
      </p:sp>
      <p:sp>
        <p:nvSpPr>
          <p:cNvPr id="31" name="Rounded Rectangle 30">
            <a:hlinkClick r:id="" action="ppaction://noaction"/>
            <a:extLst>
              <a:ext uri="{FF2B5EF4-FFF2-40B4-BE49-F238E27FC236}">
                <a16:creationId xmlns:a16="http://schemas.microsoft.com/office/drawing/2014/main" id="{E02FB275-1455-38AD-3BD2-4C96F433223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F3F92BCD-F35E-3162-8D8F-E4152EAE2299}"/>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6CF99D6D-3FCF-5562-07D1-20A48BB386F1}"/>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62349456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5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Analysis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9612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12/4/2023</a:t>
            </a:fld>
            <a:endParaRPr lang="en-US"/>
          </a:p>
        </p:txBody>
      </p:sp>
      <p:sp>
        <p:nvSpPr>
          <p:cNvPr id="84" name="Title 1">
            <a:extLst>
              <a:ext uri="{FF2B5EF4-FFF2-40B4-BE49-F238E27FC236}">
                <a16:creationId xmlns:a16="http://schemas.microsoft.com/office/drawing/2014/main" id="{F78A2DEF-E0F2-3CAE-DA48-3A3EACD36706}"/>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2" name="Group 1">
            <a:extLst>
              <a:ext uri="{FF2B5EF4-FFF2-40B4-BE49-F238E27FC236}">
                <a16:creationId xmlns:a16="http://schemas.microsoft.com/office/drawing/2014/main" id="{7DC38446-76C1-D031-9833-C9E7B4B154DE}"/>
              </a:ext>
            </a:extLst>
          </p:cNvPr>
          <p:cNvGrpSpPr/>
          <p:nvPr userDrawn="1"/>
        </p:nvGrpSpPr>
        <p:grpSpPr>
          <a:xfrm>
            <a:off x="0" y="6263640"/>
            <a:ext cx="12192000" cy="594360"/>
            <a:chOff x="0" y="6263640"/>
            <a:chExt cx="12192000" cy="594360"/>
          </a:xfrm>
        </p:grpSpPr>
        <p:sp>
          <p:nvSpPr>
            <p:cNvPr id="4" name="Rectangle 3">
              <a:extLst>
                <a:ext uri="{FF2B5EF4-FFF2-40B4-BE49-F238E27FC236}">
                  <a16:creationId xmlns:a16="http://schemas.microsoft.com/office/drawing/2014/main" id="{EB730BA7-B2B8-6BF7-C538-FE927F2C7B0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5" name="Group 4">
              <a:extLst>
                <a:ext uri="{FF2B5EF4-FFF2-40B4-BE49-F238E27FC236}">
                  <a16:creationId xmlns:a16="http://schemas.microsoft.com/office/drawing/2014/main" id="{30300517-CF48-5BF8-C6FD-7AFD010A9B99}"/>
                </a:ext>
              </a:extLst>
            </p:cNvPr>
            <p:cNvGrpSpPr/>
            <p:nvPr userDrawn="1"/>
          </p:nvGrpSpPr>
          <p:grpSpPr>
            <a:xfrm>
              <a:off x="10470557" y="6414521"/>
              <a:ext cx="1137612" cy="292599"/>
              <a:chOff x="10470557" y="6421187"/>
              <a:chExt cx="1137612" cy="292599"/>
            </a:xfrm>
          </p:grpSpPr>
          <p:grpSp>
            <p:nvGrpSpPr>
              <p:cNvPr id="7" name="Group 6">
                <a:extLst>
                  <a:ext uri="{FF2B5EF4-FFF2-40B4-BE49-F238E27FC236}">
                    <a16:creationId xmlns:a16="http://schemas.microsoft.com/office/drawing/2014/main" id="{2D5C970E-765F-1BD4-F363-1AAA47A98BDF}"/>
                  </a:ext>
                </a:extLst>
              </p:cNvPr>
              <p:cNvGrpSpPr/>
              <p:nvPr userDrawn="1"/>
            </p:nvGrpSpPr>
            <p:grpSpPr>
              <a:xfrm>
                <a:off x="10470557" y="6421187"/>
                <a:ext cx="295764" cy="292598"/>
                <a:chOff x="10470557" y="5875580"/>
                <a:chExt cx="295764" cy="292598"/>
              </a:xfrm>
            </p:grpSpPr>
            <p:sp>
              <p:nvSpPr>
                <p:cNvPr id="18" name="Freeform 17">
                  <a:hlinkClick r:id="" action="ppaction://hlinkshowjump?jump=previousslide"/>
                  <a:extLst>
                    <a:ext uri="{FF2B5EF4-FFF2-40B4-BE49-F238E27FC236}">
                      <a16:creationId xmlns:a16="http://schemas.microsoft.com/office/drawing/2014/main" id="{A51BAEA4-D91E-7F65-68F0-278580D7F3D7}"/>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89844852-C93D-7711-8664-8DF454000915}"/>
                    </a:ext>
                  </a:extLst>
                </p:cNvPr>
                <p:cNvGrpSpPr/>
                <p:nvPr userDrawn="1"/>
              </p:nvGrpSpPr>
              <p:grpSpPr>
                <a:xfrm>
                  <a:off x="10470557" y="5875580"/>
                  <a:ext cx="295764" cy="292598"/>
                  <a:chOff x="10470558" y="5855052"/>
                  <a:chExt cx="295764" cy="292598"/>
                </a:xfrm>
              </p:grpSpPr>
              <p:sp>
                <p:nvSpPr>
                  <p:cNvPr id="20" name="Freeform 19">
                    <a:hlinkClick r:id="" action="ppaction://hlinkshowjump?jump=lastslideviewed"/>
                    <a:extLst>
                      <a:ext uri="{FF2B5EF4-FFF2-40B4-BE49-F238E27FC236}">
                        <a16:creationId xmlns:a16="http://schemas.microsoft.com/office/drawing/2014/main" id="{DCDD6D1E-8C7A-2EB4-6B79-E5A1C19EE5AA}"/>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ED878D-3E06-9220-6EB1-49503FF05072}"/>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953AB9C2-93DD-BD77-2584-1A46846F3E51}"/>
                  </a:ext>
                </a:extLst>
              </p:cNvPr>
              <p:cNvGrpSpPr/>
              <p:nvPr userDrawn="1"/>
            </p:nvGrpSpPr>
            <p:grpSpPr>
              <a:xfrm>
                <a:off x="11312405" y="6421187"/>
                <a:ext cx="295764" cy="292599"/>
                <a:chOff x="11312405" y="5875587"/>
                <a:chExt cx="295764" cy="292599"/>
              </a:xfrm>
            </p:grpSpPr>
            <p:sp>
              <p:nvSpPr>
                <p:cNvPr id="14" name="Freeform 13">
                  <a:hlinkClick r:id="" action="ppaction://hlinkshowjump?jump=nextslide"/>
                  <a:extLst>
                    <a:ext uri="{FF2B5EF4-FFF2-40B4-BE49-F238E27FC236}">
                      <a16:creationId xmlns:a16="http://schemas.microsoft.com/office/drawing/2014/main" id="{DE1A8361-4B7B-5588-313B-BEE1B3C5AF0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DE63A40-78E0-E26A-F1E9-74847CC55DD8}"/>
                    </a:ext>
                  </a:extLst>
                </p:cNvPr>
                <p:cNvGrpSpPr/>
                <p:nvPr userDrawn="1"/>
              </p:nvGrpSpPr>
              <p:grpSpPr>
                <a:xfrm>
                  <a:off x="11312405" y="5875587"/>
                  <a:ext cx="295764" cy="292599"/>
                  <a:chOff x="11297334" y="5855058"/>
                  <a:chExt cx="295764" cy="292599"/>
                </a:xfrm>
              </p:grpSpPr>
              <p:sp>
                <p:nvSpPr>
                  <p:cNvPr id="16" name="Freeform 15">
                    <a:hlinkClick r:id="" action="ppaction://hlinkshowjump?jump=nextslide"/>
                    <a:extLst>
                      <a:ext uri="{FF2B5EF4-FFF2-40B4-BE49-F238E27FC236}">
                        <a16:creationId xmlns:a16="http://schemas.microsoft.com/office/drawing/2014/main" id="{19B76ED5-26AE-886F-3D19-4DADF984965D}"/>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 action="ppaction://hlinkshowjump?jump=nextslide"/>
                    <a:extLst>
                      <a:ext uri="{FF2B5EF4-FFF2-40B4-BE49-F238E27FC236}">
                        <a16:creationId xmlns:a16="http://schemas.microsoft.com/office/drawing/2014/main" id="{A047B258-C5EA-282F-8C0D-99DBF47DFF6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9FF0BE67-14D4-349D-D6AF-0E32EBA02DCE}"/>
                  </a:ext>
                </a:extLst>
              </p:cNvPr>
              <p:cNvGrpSpPr/>
              <p:nvPr userDrawn="1"/>
            </p:nvGrpSpPr>
            <p:grpSpPr>
              <a:xfrm>
                <a:off x="10891481" y="6421187"/>
                <a:ext cx="295764" cy="292599"/>
                <a:chOff x="10883946" y="5644499"/>
                <a:chExt cx="295764" cy="292599"/>
              </a:xfrm>
            </p:grpSpPr>
            <p:sp>
              <p:nvSpPr>
                <p:cNvPr id="10" name="Freeform 9">
                  <a:hlinkClick r:id="rId2" action="ppaction://hlinksldjump"/>
                  <a:extLst>
                    <a:ext uri="{FF2B5EF4-FFF2-40B4-BE49-F238E27FC236}">
                      <a16:creationId xmlns:a16="http://schemas.microsoft.com/office/drawing/2014/main" id="{C8440821-9D1D-8908-69CF-5FFE8ACB5809}"/>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915C08C-3D7C-83B9-97E1-96C59EBAF5CC}"/>
                    </a:ext>
                  </a:extLst>
                </p:cNvPr>
                <p:cNvGrpSpPr/>
                <p:nvPr userDrawn="1"/>
              </p:nvGrpSpPr>
              <p:grpSpPr>
                <a:xfrm>
                  <a:off x="10883946" y="5644499"/>
                  <a:ext cx="295764" cy="292599"/>
                  <a:chOff x="10899016" y="5855059"/>
                  <a:chExt cx="295764" cy="292599"/>
                </a:xfrm>
              </p:grpSpPr>
              <p:sp>
                <p:nvSpPr>
                  <p:cNvPr id="12" name="Freeform 11">
                    <a:extLst>
                      <a:ext uri="{FF2B5EF4-FFF2-40B4-BE49-F238E27FC236}">
                        <a16:creationId xmlns:a16="http://schemas.microsoft.com/office/drawing/2014/main" id="{8BFF755E-1DEB-D1A5-1A20-2FBA4F44B081}"/>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3" name="Freeform 12">
                    <a:hlinkClick r:id="rId2" action="ppaction://hlinksldjump"/>
                    <a:extLst>
                      <a:ext uri="{FF2B5EF4-FFF2-40B4-BE49-F238E27FC236}">
                        <a16:creationId xmlns:a16="http://schemas.microsoft.com/office/drawing/2014/main" id="{1BEA9319-7B5D-1AB2-C218-FDB4334C4199}"/>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 name="Graphic 5">
              <a:extLst>
                <a:ext uri="{FF2B5EF4-FFF2-40B4-BE49-F238E27FC236}">
                  <a16:creationId xmlns:a16="http://schemas.microsoft.com/office/drawing/2014/main" id="{B3E8763A-5B09-C42F-3833-B34154CC8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2" name="Rounded Rectangle 21">
            <a:hlinkClick r:id="rId2" action="ppaction://hlinksldjump"/>
            <a:extLst>
              <a:ext uri="{FF2B5EF4-FFF2-40B4-BE49-F238E27FC236}">
                <a16:creationId xmlns:a16="http://schemas.microsoft.com/office/drawing/2014/main" id="{7B9F7538-99CE-86D0-A6E6-025F8E27F98F}"/>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3" name="Rounded Rectangle 22">
            <a:hlinkClick r:id="" action="ppaction://noaction"/>
            <a:extLst>
              <a:ext uri="{FF2B5EF4-FFF2-40B4-BE49-F238E27FC236}">
                <a16:creationId xmlns:a16="http://schemas.microsoft.com/office/drawing/2014/main" id="{419BAA88-EAFE-939E-F6A0-C1D38552D934}"/>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4" name="Rounded Rectangle 23">
            <a:hlinkClick r:id="" action="ppaction://noaction"/>
            <a:extLst>
              <a:ext uri="{FF2B5EF4-FFF2-40B4-BE49-F238E27FC236}">
                <a16:creationId xmlns:a16="http://schemas.microsoft.com/office/drawing/2014/main" id="{D0BA7711-21AB-1B6D-05DD-18C1977430D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5" name="Rounded Rectangle 24">
            <a:hlinkClick r:id="" action="ppaction://noaction"/>
            <a:extLst>
              <a:ext uri="{FF2B5EF4-FFF2-40B4-BE49-F238E27FC236}">
                <a16:creationId xmlns:a16="http://schemas.microsoft.com/office/drawing/2014/main" id="{D5076982-33CE-E68A-A010-D42CA99B865C}"/>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6" name="Rounded Rectangle 25">
            <a:hlinkClick r:id="" action="ppaction://noaction"/>
            <a:extLst>
              <a:ext uri="{FF2B5EF4-FFF2-40B4-BE49-F238E27FC236}">
                <a16:creationId xmlns:a16="http://schemas.microsoft.com/office/drawing/2014/main" id="{7ED295C5-4772-E102-5503-4C11DAB780EF}"/>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27" name="Rounded Rectangle 26">
            <a:hlinkClick r:id="" action="ppaction://noaction"/>
            <a:extLst>
              <a:ext uri="{FF2B5EF4-FFF2-40B4-BE49-F238E27FC236}">
                <a16:creationId xmlns:a16="http://schemas.microsoft.com/office/drawing/2014/main" id="{1E30FD4F-C22F-26AC-460E-0E41EE3DB81A}"/>
              </a:ext>
            </a:extLst>
          </p:cNvPr>
          <p:cNvSpPr/>
          <p:nvPr userDrawn="1"/>
        </p:nvSpPr>
        <p:spPr bwMode="gray">
          <a:xfrm>
            <a:off x="8045289"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Analysis</a:t>
            </a:r>
          </a:p>
        </p:txBody>
      </p:sp>
      <p:sp>
        <p:nvSpPr>
          <p:cNvPr id="28" name="Rounded Rectangle 27">
            <a:hlinkClick r:id="" action="ppaction://noaction"/>
            <a:extLst>
              <a:ext uri="{FF2B5EF4-FFF2-40B4-BE49-F238E27FC236}">
                <a16:creationId xmlns:a16="http://schemas.microsoft.com/office/drawing/2014/main" id="{58F76A85-8A16-8234-C041-13E0FAF0EDF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29" name="Rounded Rectangle 28">
            <a:hlinkClick r:id="" action="ppaction://noaction"/>
            <a:extLst>
              <a:ext uri="{FF2B5EF4-FFF2-40B4-BE49-F238E27FC236}">
                <a16:creationId xmlns:a16="http://schemas.microsoft.com/office/drawing/2014/main" id="{9C3983D5-CC0D-B028-7EB2-2A894896C975}"/>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2162663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6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Conclusions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0476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5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12/4/2023</a:t>
            </a:fld>
            <a:endParaRPr lang="en-US"/>
          </a:p>
        </p:txBody>
      </p:sp>
      <p:sp>
        <p:nvSpPr>
          <p:cNvPr id="77" name="Title 1">
            <a:extLst>
              <a:ext uri="{FF2B5EF4-FFF2-40B4-BE49-F238E27FC236}">
                <a16:creationId xmlns:a16="http://schemas.microsoft.com/office/drawing/2014/main" id="{4040B1B0-94FF-AE7D-58A4-D12DE42A45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60E3F298-9601-E081-1C57-C9D211FA891D}"/>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032BE9D1-CC90-47A0-BDDC-D1B7B9B3F940}"/>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D80D7EB3-E127-9D51-508E-6CE15D130721}"/>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E9F33E83-8BAF-FB9C-0724-4FE36F430A4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9972115F-D00C-7AAE-3AC6-A27C41C90A3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7588BC92-D542-8954-9FB9-E8DA79722892}"/>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03D8FC9-3E6A-123B-33E0-9841F9B35EB7}"/>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9416C43-D7D9-0925-3B06-0031512B825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CACB35B5-9EB8-CA8E-8AFB-988B8E2A6E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D9350A68-445D-0250-7ED5-1E4B84888AD3}"/>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B5D86EF8-3C33-31C8-4373-E72644DEB717}"/>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C66A0B8-1483-3AB1-7280-26D0EFAC12DF}"/>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31CB6DBB-54CD-F1DB-1584-82A75EB2648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77DD0EE3-D542-9F13-AE11-362D4B8CCC69}"/>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F93110-0F6E-6D18-508D-2131B77BE415}"/>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6195D5AE-BBF3-4D02-0138-8DFC37EF58F9}"/>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C5F858E-6D99-13F1-861E-C424BE99049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A8FD4CB3-6498-5326-0BF6-70258C2E9B8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A55C39C3-915C-AEB9-0009-E012E5CB12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7FC21B2C-F1A6-A664-30C0-BE023920F4A1}"/>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B5C0A5CE-A157-21DA-939A-677E92E69E17}"/>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C7647B84-5B5A-8744-792C-77D9DE7E071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523DFF-21C0-0255-733D-9FEA80CCC7DA}"/>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FE9C6264-E5A2-1DBA-BD3A-8627E99FDA4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64411D57-6F79-31F0-16A0-364418FDCC05}"/>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3389AE9F-7CED-C27E-6E97-54253BB38849}"/>
              </a:ext>
            </a:extLst>
          </p:cNvPr>
          <p:cNvSpPr/>
          <p:nvPr userDrawn="1"/>
        </p:nvSpPr>
        <p:spPr bwMode="gray">
          <a:xfrm>
            <a:off x="9350584"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Conclusions</a:t>
            </a:r>
          </a:p>
        </p:txBody>
      </p:sp>
      <p:sp>
        <p:nvSpPr>
          <p:cNvPr id="33" name="Rounded Rectangle 32">
            <a:hlinkClick r:id="" action="ppaction://noaction"/>
            <a:extLst>
              <a:ext uri="{FF2B5EF4-FFF2-40B4-BE49-F238E27FC236}">
                <a16:creationId xmlns:a16="http://schemas.microsoft.com/office/drawing/2014/main" id="{69F92239-9449-A443-A30D-02AC279C9499}"/>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81270285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7" name="Footer Placeholder 6">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2239707696"/>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7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Resources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13394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6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12/4/2023</a:t>
            </a:fld>
            <a:endParaRPr lang="en-US"/>
          </a:p>
        </p:txBody>
      </p:sp>
      <p:sp>
        <p:nvSpPr>
          <p:cNvPr id="77" name="Title 1">
            <a:extLst>
              <a:ext uri="{FF2B5EF4-FFF2-40B4-BE49-F238E27FC236}">
                <a16:creationId xmlns:a16="http://schemas.microsoft.com/office/drawing/2014/main" id="{5F224AD8-82B0-D808-77E6-AA25FBB946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3072619-1748-4088-AEED-9B06848B32EA}"/>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844C0CC5-3237-8EE2-83D1-D03B4F333085}"/>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3872C89-D5BA-7AB4-FD05-A817AE86B03E}"/>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C181AD23-51E5-3EAF-D87B-F0314DAA86CB}"/>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39C14E80-4275-B32F-5938-C01A403728B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5F9BE06A-A441-0C79-C34C-19900A7CED3A}"/>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3F767B8B-64A1-9BEE-7808-0C6E27E9E913}"/>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266FE-A2F3-4408-1A60-421044D91F75}"/>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21700AD-728F-A2D0-BF7F-D2508849129C}"/>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191BF83A-898E-7D96-A81B-D889DB6CDA25}"/>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D668BBE-AD31-8999-886A-A4EF13C03E4E}"/>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5BC80E6C-29FD-624E-BACC-ECD3284D188C}"/>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BF682BB8-B203-1ECB-CCA0-9FD96B9A31FE}"/>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B032C5CB-3B01-4CD8-3678-2DC539C56BE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410D9917-EDB4-A3BB-6BF7-25A975CAF293}"/>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A971E84A-66B8-19A5-971C-0771643D370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20226248-4210-10CE-4A40-962F523AEA40}"/>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E8D99E01-67D1-8A74-699F-48B745F5AB1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E773ADE-33D0-4A68-D5B6-8D91B15ED0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51EEF812-2384-90E0-ADA9-F7FB18C16975}"/>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F3B0561C-DBFC-0150-298C-77DBEE482808}"/>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5931CB37-9065-B9B8-59FB-FB52C4FDD7D6}"/>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77906EE6-8016-33D0-FA85-F49C889BC43B}"/>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C9607A31-0429-6B9E-A1DE-CF02E260710E}"/>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BB61EC0-D432-1FDE-7A3D-437E9C487DA4}"/>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86B86E91-C99C-4871-067A-5F84CB5A5DF6}"/>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DAE860AE-20FD-84FE-527A-39A45C7F6FCE}"/>
              </a:ext>
            </a:extLst>
          </p:cNvPr>
          <p:cNvSpPr/>
          <p:nvPr userDrawn="1"/>
        </p:nvSpPr>
        <p:spPr bwMode="gray">
          <a:xfrm>
            <a:off x="10735541"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Resources</a:t>
            </a:r>
          </a:p>
        </p:txBody>
      </p:sp>
    </p:spTree>
    <p:extLst>
      <p:ext uri="{BB962C8B-B14F-4D97-AF65-F5344CB8AC3E}">
        <p14:creationId xmlns:p14="http://schemas.microsoft.com/office/powerpoint/2010/main" val="163620113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12/4/2023</a:t>
            </a:fld>
            <a:endParaRPr lang="en-US"/>
          </a:p>
        </p:txBody>
      </p:sp>
    </p:spTree>
    <p:extLst>
      <p:ext uri="{BB962C8B-B14F-4D97-AF65-F5344CB8AC3E}">
        <p14:creationId xmlns:p14="http://schemas.microsoft.com/office/powerpoint/2010/main" val="1973269236"/>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12/4/2023</a:t>
            </a:fld>
            <a:endParaRPr lang="en-US"/>
          </a:p>
        </p:txBody>
      </p:sp>
    </p:spTree>
    <p:extLst>
      <p:ext uri="{BB962C8B-B14F-4D97-AF65-F5344CB8AC3E}">
        <p14:creationId xmlns:p14="http://schemas.microsoft.com/office/powerpoint/2010/main" val="346410542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12/4/2023</a:t>
            </a:fld>
            <a:endParaRPr lang="en-US"/>
          </a:p>
        </p:txBody>
      </p:sp>
    </p:spTree>
    <p:extLst>
      <p:ext uri="{BB962C8B-B14F-4D97-AF65-F5344CB8AC3E}">
        <p14:creationId xmlns:p14="http://schemas.microsoft.com/office/powerpoint/2010/main" val="1421389904"/>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9170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12/4/2023</a:t>
            </a:fld>
            <a:endParaRPr lang="en-US"/>
          </a:p>
        </p:txBody>
      </p:sp>
    </p:spTree>
    <p:extLst>
      <p:ext uri="{BB962C8B-B14F-4D97-AF65-F5344CB8AC3E}">
        <p14:creationId xmlns:p14="http://schemas.microsoft.com/office/powerpoint/2010/main" val="174230599"/>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12/4/2023</a:t>
            </a:fld>
            <a:endParaRPr lang="en-US"/>
          </a:p>
        </p:txBody>
      </p:sp>
    </p:spTree>
    <p:extLst>
      <p:ext uri="{BB962C8B-B14F-4D97-AF65-F5344CB8AC3E}">
        <p14:creationId xmlns:p14="http://schemas.microsoft.com/office/powerpoint/2010/main" val="2735705247"/>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12/4/2023</a:t>
            </a:fld>
            <a:endParaRPr lang="en-US"/>
          </a:p>
        </p:txBody>
      </p:sp>
    </p:spTree>
    <p:extLst>
      <p:ext uri="{BB962C8B-B14F-4D97-AF65-F5344CB8AC3E}">
        <p14:creationId xmlns:p14="http://schemas.microsoft.com/office/powerpoint/2010/main" val="1037703755"/>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12/4/2023</a:t>
            </a:fld>
            <a:endParaRPr lang="en-US"/>
          </a:p>
        </p:txBody>
      </p:sp>
    </p:spTree>
    <p:extLst>
      <p:ext uri="{BB962C8B-B14F-4D97-AF65-F5344CB8AC3E}">
        <p14:creationId xmlns:p14="http://schemas.microsoft.com/office/powerpoint/2010/main" val="1250725575"/>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endParaRPr lang="en-US"/>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227354322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12/4/2023</a:t>
            </a:fld>
            <a:endParaRPr lang="en-US"/>
          </a:p>
        </p:txBody>
      </p:sp>
    </p:spTree>
    <p:extLst>
      <p:ext uri="{BB962C8B-B14F-4D97-AF65-F5344CB8AC3E}">
        <p14:creationId xmlns:p14="http://schemas.microsoft.com/office/powerpoint/2010/main" val="107934689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12/4/2023</a:t>
            </a:fld>
            <a:endParaRPr lang="en-US"/>
          </a:p>
        </p:txBody>
      </p:sp>
    </p:spTree>
    <p:extLst>
      <p:ext uri="{BB962C8B-B14F-4D97-AF65-F5344CB8AC3E}">
        <p14:creationId xmlns:p14="http://schemas.microsoft.com/office/powerpoint/2010/main" val="184646618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89552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2023 Optum, Inc. All rights reserved. </a:t>
            </a:r>
          </a:p>
        </p:txBody>
      </p:sp>
    </p:spTree>
    <p:extLst>
      <p:ext uri="{BB962C8B-B14F-4D97-AF65-F5344CB8AC3E}">
        <p14:creationId xmlns:p14="http://schemas.microsoft.com/office/powerpoint/2010/main" val="233712870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1899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12/4/2023</a:t>
            </a:fld>
            <a:endParaRPr lang="en-US"/>
          </a:p>
        </p:txBody>
      </p:sp>
    </p:spTree>
    <p:extLst>
      <p:ext uri="{BB962C8B-B14F-4D97-AF65-F5344CB8AC3E}">
        <p14:creationId xmlns:p14="http://schemas.microsoft.com/office/powerpoint/2010/main" val="354634172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12/4/2023</a:t>
            </a:fld>
            <a:endParaRPr lang="en-US"/>
          </a:p>
        </p:txBody>
      </p:sp>
    </p:spTree>
    <p:extLst>
      <p:ext uri="{BB962C8B-B14F-4D97-AF65-F5344CB8AC3E}">
        <p14:creationId xmlns:p14="http://schemas.microsoft.com/office/powerpoint/2010/main" val="652243840"/>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12/4/2023</a:t>
            </a:fld>
            <a:endParaRPr lang="en-US"/>
          </a:p>
        </p:txBody>
      </p:sp>
    </p:spTree>
    <p:extLst>
      <p:ext uri="{BB962C8B-B14F-4D97-AF65-F5344CB8AC3E}">
        <p14:creationId xmlns:p14="http://schemas.microsoft.com/office/powerpoint/2010/main" val="2994923940"/>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12/4/2023</a:t>
            </a:fld>
            <a:endParaRPr lang="en-US"/>
          </a:p>
        </p:txBody>
      </p:sp>
    </p:spTree>
    <p:extLst>
      <p:ext uri="{BB962C8B-B14F-4D97-AF65-F5344CB8AC3E}">
        <p14:creationId xmlns:p14="http://schemas.microsoft.com/office/powerpoint/2010/main" val="5880196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12/4/2023</a:t>
            </a:fld>
            <a:endParaRPr lang="en-US"/>
          </a:p>
        </p:txBody>
      </p:sp>
    </p:spTree>
    <p:extLst>
      <p:ext uri="{BB962C8B-B14F-4D97-AF65-F5344CB8AC3E}">
        <p14:creationId xmlns:p14="http://schemas.microsoft.com/office/powerpoint/2010/main" val="99951818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endParaRPr lang="en-US"/>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2619674383"/>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22419F1F-051D-4EAB-BCEA-2B4614A0214F}"/>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12/4/2023</a:t>
            </a:fld>
            <a:endParaRPr lang="en-US"/>
          </a:p>
        </p:txBody>
      </p:sp>
    </p:spTree>
    <p:extLst>
      <p:ext uri="{BB962C8B-B14F-4D97-AF65-F5344CB8AC3E}">
        <p14:creationId xmlns:p14="http://schemas.microsoft.com/office/powerpoint/2010/main" val="410153577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AB58FB46-F330-4E2D-8F18-92EB7F8636A2}"/>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12/4/2023</a:t>
            </a:fld>
            <a:endParaRPr lang="en-US"/>
          </a:p>
        </p:txBody>
      </p:sp>
    </p:spTree>
    <p:extLst>
      <p:ext uri="{BB962C8B-B14F-4D97-AF65-F5344CB8AC3E}">
        <p14:creationId xmlns:p14="http://schemas.microsoft.com/office/powerpoint/2010/main" val="356547958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426821"/>
            <a:ext cx="11768976" cy="304699"/>
          </a:xfrm>
          <a:prstGeom prst="rect">
            <a:avLst/>
          </a:prstGeom>
        </p:spPr>
        <p:txBody>
          <a:bodyPr anchor="b"/>
          <a:lstStyle/>
          <a:p>
            <a:r>
              <a:rPr lang="en-US"/>
              <a:t>Click to edit Master title style</a:t>
            </a:r>
            <a:endParaRPr lang="en-GB"/>
          </a:p>
        </p:txBody>
      </p:sp>
      <p:sp>
        <p:nvSpPr>
          <p:cNvPr id="6" name="Text Placeholder 5"/>
          <p:cNvSpPr>
            <a:spLocks noGrp="1"/>
          </p:cNvSpPr>
          <p:nvPr>
            <p:ph type="body" sz="quarter" idx="11"/>
          </p:nvPr>
        </p:nvSpPr>
        <p:spPr>
          <a:xfrm>
            <a:off x="5791200" y="2133600"/>
            <a:ext cx="5892800" cy="3124200"/>
          </a:xfrm>
          <a:prstGeom prst="rect">
            <a:avLst/>
          </a:prstGeom>
          <a:solidFill>
            <a:schemeClr val="accent6">
              <a:lumMod val="20000"/>
              <a:lumOff val="80000"/>
            </a:schemeClr>
          </a:solidFill>
        </p:spPr>
        <p:txBody>
          <a:bodyPr lIns="182880" tIns="182880" rIns="182880" bIns="182880" anchor="ctr"/>
          <a:lstStyle>
            <a:lvl1pPr marL="0" indent="0">
              <a:spcBef>
                <a:spcPts val="600"/>
              </a:spcBef>
              <a:spcAft>
                <a:spcPts val="600"/>
              </a:spcAft>
              <a:buNone/>
              <a:defRPr sz="1400" b="1"/>
            </a:lvl1pPr>
            <a:lvl2pPr>
              <a:spcBef>
                <a:spcPts val="600"/>
              </a:spcBef>
              <a:spcAft>
                <a:spcPts val="600"/>
              </a:spcAft>
              <a:defRPr sz="1400"/>
            </a:lvl2pPr>
            <a:lvl3pPr>
              <a:defRPr sz="1400"/>
            </a:lvl3pPr>
            <a:lvl4pPr>
              <a:defRPr sz="1400"/>
            </a:lvl4pPr>
            <a:lvl5pPr>
              <a:defRPr sz="1400"/>
            </a:lvl5pPr>
          </a:lstStyle>
          <a:p>
            <a:pPr lvl="0"/>
            <a:r>
              <a:rPr lang="en-US"/>
              <a:t>Edit Master text styles</a:t>
            </a:r>
          </a:p>
          <a:p>
            <a:pPr lvl="1"/>
            <a:r>
              <a:rPr lang="en-US"/>
              <a:t>Second level</a:t>
            </a:r>
          </a:p>
        </p:txBody>
      </p:sp>
      <p:sp>
        <p:nvSpPr>
          <p:cNvPr id="7" name="Text Placeholder 40"/>
          <p:cNvSpPr>
            <a:spLocks noGrp="1"/>
          </p:cNvSpPr>
          <p:nvPr>
            <p:ph type="body" sz="quarter" idx="15" hasCustomPrompt="1"/>
          </p:nvPr>
        </p:nvSpPr>
        <p:spPr>
          <a:xfrm>
            <a:off x="10363200" y="1148612"/>
            <a:ext cx="1524000" cy="381000"/>
          </a:xfrm>
          <a:prstGeom prst="rect">
            <a:avLst/>
          </a:prstGeom>
        </p:spPr>
        <p:txBody>
          <a:bodyPr anchor="ctr"/>
          <a:lstStyle>
            <a:lvl1pPr marL="0" indent="0">
              <a:buNone/>
              <a:defRPr sz="1200" i="1"/>
            </a:lvl1pPr>
          </a:lstStyle>
          <a:p>
            <a:pPr lvl="0"/>
            <a:r>
              <a:rPr lang="en-US"/>
              <a:t>Add Time</a:t>
            </a:r>
          </a:p>
        </p:txBody>
      </p:sp>
      <p:grpSp>
        <p:nvGrpSpPr>
          <p:cNvPr id="8" name="Group 7"/>
          <p:cNvGrpSpPr/>
          <p:nvPr userDrawn="1"/>
        </p:nvGrpSpPr>
        <p:grpSpPr>
          <a:xfrm>
            <a:off x="9617817" y="1087112"/>
            <a:ext cx="672000" cy="504000"/>
            <a:chOff x="6705118" y="1309771"/>
            <a:chExt cx="504000" cy="504000"/>
          </a:xfrm>
        </p:grpSpPr>
        <p:sp>
          <p:nvSpPr>
            <p:cNvPr id="9" name="Oval 8"/>
            <p:cNvSpPr/>
            <p:nvPr/>
          </p:nvSpPr>
          <p:spPr bwMode="ltGray">
            <a:xfrm>
              <a:off x="6705118" y="1309771"/>
              <a:ext cx="504000" cy="504000"/>
            </a:xfrm>
            <a:prstGeom prst="ellipse">
              <a:avLst/>
            </a:prstGeom>
            <a:solidFill>
              <a:srgbClr val="005EB8"/>
            </a:solidFill>
            <a:ln w="3175" cap="flat" cmpd="sng" algn="ctr">
              <a:solidFill>
                <a:srgbClr val="005EB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sp>
          <p:nvSpPr>
            <p:cNvPr id="10" name="Oval 9"/>
            <p:cNvSpPr/>
            <p:nvPr/>
          </p:nvSpPr>
          <p:spPr bwMode="ltGray">
            <a:xfrm>
              <a:off x="6766528" y="1371181"/>
              <a:ext cx="381180" cy="381180"/>
            </a:xfrm>
            <a:prstGeom prst="ellipse">
              <a:avLst/>
            </a:prstGeom>
            <a:solidFill>
              <a:srgbClr val="005EB8"/>
            </a:solidFill>
            <a:ln w="381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cxnSp>
          <p:nvCxnSpPr>
            <p:cNvPr id="11" name="Straight Connector 10"/>
            <p:cNvCxnSpPr/>
            <p:nvPr/>
          </p:nvCxnSpPr>
          <p:spPr>
            <a:xfrm>
              <a:off x="6775320" y="1561771"/>
              <a:ext cx="381180" cy="0"/>
            </a:xfrm>
            <a:prstGeom prst="line">
              <a:avLst/>
            </a:prstGeom>
            <a:noFill/>
            <a:ln w="9525" cap="flat" cmpd="sng" algn="ctr">
              <a:solidFill>
                <a:srgbClr val="FFFFFF"/>
              </a:solidFill>
              <a:prstDash val="solid"/>
            </a:ln>
            <a:effectLst/>
          </p:spPr>
        </p:cxnSp>
        <p:cxnSp>
          <p:nvCxnSpPr>
            <p:cNvPr id="12" name="Straight Connector 11"/>
            <p:cNvCxnSpPr/>
            <p:nvPr/>
          </p:nvCxnSpPr>
          <p:spPr>
            <a:xfrm flipV="1">
              <a:off x="6965910" y="1371181"/>
              <a:ext cx="0" cy="381180"/>
            </a:xfrm>
            <a:prstGeom prst="line">
              <a:avLst/>
            </a:prstGeom>
            <a:noFill/>
            <a:ln w="9525" cap="flat" cmpd="sng" algn="ctr">
              <a:solidFill>
                <a:srgbClr val="FFFFFF"/>
              </a:solidFill>
              <a:prstDash val="solid"/>
            </a:ln>
            <a:effectLst/>
          </p:spPr>
        </p:cxnSp>
        <p:sp>
          <p:nvSpPr>
            <p:cNvPr id="13" name="Oval 12"/>
            <p:cNvSpPr/>
            <p:nvPr/>
          </p:nvSpPr>
          <p:spPr bwMode="ltGray">
            <a:xfrm>
              <a:off x="6828507" y="1424368"/>
              <a:ext cx="274807" cy="274807"/>
            </a:xfrm>
            <a:prstGeom prst="ellipse">
              <a:avLst/>
            </a:prstGeom>
            <a:solidFill>
              <a:srgbClr val="005EB8"/>
            </a:soli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grpSp>
          <p:nvGrpSpPr>
            <p:cNvPr id="14" name="Group 13"/>
            <p:cNvGrpSpPr/>
            <p:nvPr/>
          </p:nvGrpSpPr>
          <p:grpSpPr>
            <a:xfrm>
              <a:off x="6857008" y="1468872"/>
              <a:ext cx="217805" cy="133046"/>
              <a:chOff x="2173587" y="4641056"/>
              <a:chExt cx="264813" cy="161760"/>
            </a:xfrm>
          </p:grpSpPr>
          <p:cxnSp>
            <p:nvCxnSpPr>
              <p:cNvPr id="15" name="Straight Connector 14"/>
              <p:cNvCxnSpPr/>
              <p:nvPr/>
            </p:nvCxnSpPr>
            <p:spPr>
              <a:xfrm flipV="1">
                <a:off x="2257692" y="4641056"/>
                <a:ext cx="180708" cy="161760"/>
              </a:xfrm>
              <a:prstGeom prst="line">
                <a:avLst/>
              </a:prstGeom>
              <a:noFill/>
              <a:ln w="19050" cap="flat" cmpd="sng" algn="ctr">
                <a:solidFill>
                  <a:srgbClr val="FFFFFF"/>
                </a:solidFill>
                <a:prstDash val="solid"/>
              </a:ln>
              <a:effectLst/>
            </p:spPr>
          </p:cxnSp>
          <p:cxnSp>
            <p:nvCxnSpPr>
              <p:cNvPr id="16" name="Straight Connector 15"/>
              <p:cNvCxnSpPr/>
              <p:nvPr/>
            </p:nvCxnSpPr>
            <p:spPr>
              <a:xfrm flipH="1" flipV="1">
                <a:off x="2173587" y="4723876"/>
                <a:ext cx="105393" cy="32146"/>
              </a:xfrm>
              <a:prstGeom prst="line">
                <a:avLst/>
              </a:prstGeom>
              <a:noFill/>
              <a:ln w="19050" cap="flat" cmpd="sng" algn="ctr">
                <a:solidFill>
                  <a:srgbClr val="FFFFFF"/>
                </a:solidFill>
                <a:prstDash val="solid"/>
              </a:ln>
              <a:effectLst/>
            </p:spPr>
          </p:cxnSp>
          <p:sp>
            <p:nvSpPr>
              <p:cNvPr id="17" name="Oval 16"/>
              <p:cNvSpPr/>
              <p:nvPr/>
            </p:nvSpPr>
            <p:spPr bwMode="ltGray">
              <a:xfrm>
                <a:off x="2277047" y="4742184"/>
                <a:ext cx="45719" cy="45719"/>
              </a:xfrm>
              <a:prstGeom prst="ellipse">
                <a:avLst/>
              </a:prstGeom>
              <a:solidFill>
                <a:srgbClr val="005EB8"/>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grpSp>
      </p:grpSp>
      <p:sp>
        <p:nvSpPr>
          <p:cNvPr id="18"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341191922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365371702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B2010ADC-CE51-4E19-8BB2-F5C5528EE742}" type="datetimeFigureOut">
              <a:rPr lang="en-US" smtClean="0"/>
              <a:t>12/4/2023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4BAD2D60-96E1-4492-BCA6-2032913C8ACA}" type="slidenum">
              <a:rPr lang="en-US" smtClean="0"/>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22236754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46232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B2010ADC-CE51-4E19-8BB2-F5C5528EE742}" type="datetimeFigureOut">
              <a:rPr lang="en-US" smtClean="0"/>
              <a:t>12/4/2023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8685116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B2010ADC-CE51-4E19-8BB2-F5C5528EE742}" type="datetimeFigureOut">
              <a:rPr lang="en-US" smtClean="0"/>
              <a:t>12/4/2023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7367820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35988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B2010ADC-CE51-4E19-8BB2-F5C5528EE742}" type="datetimeFigureOut">
              <a:rPr lang="en-US" smtClean="0"/>
              <a:t>12/4/2023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endParaRPr lang="en-US"/>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4183578019"/>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41072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B2010ADC-CE51-4E19-8BB2-F5C5528EE742}" type="datetimeFigureOut">
              <a:rPr lang="en-US" smtClean="0"/>
              <a:t>12/4/2023</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endParaRPr lang="en-US"/>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12519457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B2010ADC-CE51-4E19-8BB2-F5C5528EE742}" type="datetimeFigureOut">
              <a:rPr lang="en-US" smtClean="0"/>
              <a:t>12/4/2023</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endParaRPr lang="en-US"/>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3577472208"/>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B2010ADC-CE51-4E19-8BB2-F5C5528EE742}" type="datetimeFigureOut">
              <a:rPr lang="en-US" smtClean="0"/>
              <a:t>12/4/2023</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4BAD2D60-96E1-4492-BCA6-2032913C8ACA}"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endParaRPr lang="en-US"/>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396043132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B2010ADC-CE51-4E19-8BB2-F5C5528EE742}" type="datetimeFigureOut">
              <a:rPr lang="en-US" smtClean="0"/>
              <a:t>12/4/2023</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endParaRPr lang="en-US"/>
          </a:p>
        </p:txBody>
      </p:sp>
    </p:spTree>
    <p:extLst>
      <p:ext uri="{BB962C8B-B14F-4D97-AF65-F5344CB8AC3E}">
        <p14:creationId xmlns:p14="http://schemas.microsoft.com/office/powerpoint/2010/main" val="1973702393"/>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86287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B2010ADC-CE51-4E19-8BB2-F5C5528EE742}" type="datetimeFigureOut">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248052737"/>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B2010ADC-CE51-4E19-8BB2-F5C5528EE742}" type="datetimeFigureOut">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134109332"/>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B2010ADC-CE51-4E19-8BB2-F5C5528EE742}" type="datetimeFigureOut">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2185860772"/>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B2010ADC-CE51-4E19-8BB2-F5C5528EE742}" type="datetimeFigureOut">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3359382781"/>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B2010ADC-CE51-4E19-8BB2-F5C5528EE742}" type="datetimeFigureOut">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240067849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719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548497563"/>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B2010ADC-CE51-4E19-8BB2-F5C5528EE742}" type="datetimeFigureOut">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4BAD2D60-96E1-4492-BCA6-2032913C8ACA}"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413333174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78852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105299765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23859"/>
            <a:ext cx="609600" cy="182880"/>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120411863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September 2023</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userDrawn="1"/>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a:solidFill>
                  <a:schemeClr val="accent6"/>
                </a:solidFill>
              </a:rPr>
              <a:t>Reminder: </a:t>
            </a:r>
            <a:r>
              <a:rPr lang="en-US" sz="1100">
                <a:solidFill>
                  <a:schemeClr val="tx1"/>
                </a:solidFill>
              </a:rPr>
              <a:t>Download a new template from</a:t>
            </a:r>
            <a:br>
              <a:rPr lang="en-US" sz="1100">
                <a:solidFill>
                  <a:schemeClr val="tx1"/>
                </a:solidFill>
              </a:rPr>
            </a:br>
            <a:r>
              <a:rPr lang="en-US" sz="1100">
                <a:solidFill>
                  <a:schemeClr val="tx1"/>
                </a:solidFill>
              </a:rPr>
              <a:t>Optum Brand Center </a:t>
            </a:r>
            <a:r>
              <a:rPr lang="en-US" sz="1100" b="1">
                <a:solidFill>
                  <a:schemeClr val="tx1"/>
                </a:solidFill>
              </a:rPr>
              <a:t>each time</a:t>
            </a:r>
            <a:r>
              <a:rPr lang="en-US" sz="1100">
                <a:solidFill>
                  <a:schemeClr val="tx1"/>
                </a:solidFill>
              </a:rPr>
              <a:t> a document is started. Templates continuously evolve.</a:t>
            </a:r>
          </a:p>
        </p:txBody>
      </p:sp>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5122888" y="525529"/>
            <a:ext cx="6606362" cy="3714175"/>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bwMode="gray">
          <a:xfrm>
            <a:off x="5122888" y="4245508"/>
            <a:ext cx="3298775" cy="1857119"/>
          </a:xfrm>
          <a:prstGeom prst="rect">
            <a:avLst/>
          </a:prstGeom>
          <a:ln w="6350">
            <a:solidFill>
              <a:schemeClr val="accent2"/>
            </a:solidFill>
          </a:ln>
        </p:spPr>
      </p:pic>
      <p:pic>
        <p:nvPicPr>
          <p:cNvPr id="4" name="Picture 3">
            <a:extLst>
              <a:ext uri="{FF2B5EF4-FFF2-40B4-BE49-F238E27FC236}">
                <a16:creationId xmlns:a16="http://schemas.microsoft.com/office/drawing/2014/main" id="{11A66DFB-0BA7-42B4-63AA-F29DED25E09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21497" y="4243004"/>
            <a:ext cx="3310128" cy="1859623"/>
          </a:xfrm>
          <a:prstGeom prst="rect">
            <a:avLst/>
          </a:prstGeom>
          <a:ln w="6350">
            <a:solidFill>
              <a:schemeClr val="accent2"/>
            </a:solidFill>
          </a:ln>
        </p:spPr>
      </p:pic>
    </p:spTree>
    <p:extLst>
      <p:ext uri="{BB962C8B-B14F-4D97-AF65-F5344CB8AC3E}">
        <p14:creationId xmlns:p14="http://schemas.microsoft.com/office/powerpoint/2010/main" val="418834391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33743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A person lovingly touching a child on the chin while sitting on they're lap.">
            <a:extLst>
              <a:ext uri="{FF2B5EF4-FFF2-40B4-BE49-F238E27FC236}">
                <a16:creationId xmlns:a16="http://schemas.microsoft.com/office/drawing/2014/main" id="{BDE252CA-B7C1-4F2D-A934-EB57E92D84C6}"/>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12/4/2023</a:t>
            </a:fld>
            <a:endParaRPr lang="en-US"/>
          </a:p>
        </p:txBody>
      </p:sp>
    </p:spTree>
    <p:extLst>
      <p:ext uri="{BB962C8B-B14F-4D97-AF65-F5344CB8AC3E}">
        <p14:creationId xmlns:p14="http://schemas.microsoft.com/office/powerpoint/2010/main" val="170759003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 doctor examining a patient by checking lymph nodes under the jaw line.">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Tree>
    <p:extLst>
      <p:ext uri="{BB962C8B-B14F-4D97-AF65-F5344CB8AC3E}">
        <p14:creationId xmlns:p14="http://schemas.microsoft.com/office/powerpoint/2010/main" val="261715974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grpSp>
        <p:nvGrpSpPr>
          <p:cNvPr id="14" name="Group 13">
            <a:extLst>
              <a:ext uri="{FF2B5EF4-FFF2-40B4-BE49-F238E27FC236}">
                <a16:creationId xmlns:a16="http://schemas.microsoft.com/office/drawing/2014/main" id="{73C2F6C1-998B-8678-2054-1CEBF9F632F9}"/>
              </a:ext>
            </a:extLst>
          </p:cNvPr>
          <p:cNvGrpSpPr/>
          <p:nvPr userDrawn="1"/>
        </p:nvGrpSpPr>
        <p:grpSpPr>
          <a:xfrm>
            <a:off x="457200" y="5721954"/>
            <a:ext cx="2400300" cy="605790"/>
            <a:chOff x="457200" y="4823460"/>
            <a:chExt cx="2966632" cy="605790"/>
          </a:xfrm>
        </p:grpSpPr>
        <p:sp>
          <p:nvSpPr>
            <p:cNvPr id="13" name="Freeform 12">
              <a:hlinkClick r:id="" action="ppaction://hlinkshowjump?jump=nextslide"/>
              <a:extLst>
                <a:ext uri="{FF2B5EF4-FFF2-40B4-BE49-F238E27FC236}">
                  <a16:creationId xmlns:a16="http://schemas.microsoft.com/office/drawing/2014/main" id="{1B858B6E-030F-98C4-122C-8C57005ADD9D}"/>
                </a:ext>
              </a:extLst>
            </p:cNvPr>
            <p:cNvSpPr/>
            <p:nvPr userDrawn="1"/>
          </p:nvSpPr>
          <p:spPr bwMode="gray">
            <a:xfrm>
              <a:off x="457200" y="4823460"/>
              <a:ext cx="2966632" cy="605790"/>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0" name="TextBox 9">
              <a:extLst>
                <a:ext uri="{FF2B5EF4-FFF2-40B4-BE49-F238E27FC236}">
                  <a16:creationId xmlns:a16="http://schemas.microsoft.com/office/drawing/2014/main" id="{F70B0789-6BC1-2F0F-D010-4B5589AA578B}"/>
                </a:ext>
              </a:extLst>
            </p:cNvPr>
            <p:cNvSpPr txBox="1"/>
            <p:nvPr userDrawn="1"/>
          </p:nvSpPr>
          <p:spPr bwMode="gray">
            <a:xfrm>
              <a:off x="457200" y="4957078"/>
              <a:ext cx="2966632" cy="338554"/>
            </a:xfrm>
            <a:prstGeom prst="rect">
              <a:avLst/>
            </a:prstGeom>
            <a:noFill/>
          </p:spPr>
          <p:txBody>
            <a:bodyPr vert="horz" wrap="square" lIns="0" tIns="0" rIns="0" bIns="0" rtlCol="0">
              <a:spAutoFit/>
            </a:bodyPr>
            <a:lstStyle/>
            <a:p>
              <a:pPr algn="ctr">
                <a:spcBef>
                  <a:spcPts val="600"/>
                </a:spcBef>
              </a:pPr>
              <a:r>
                <a:rPr lang="en-US" sz="2200" b="1">
                  <a:solidFill>
                    <a:schemeClr val="bg1"/>
                  </a:solidFill>
                </a:rPr>
                <a:t>Get started</a:t>
              </a:r>
            </a:p>
          </p:txBody>
        </p:sp>
      </p:grpSp>
      <p:sp>
        <p:nvSpPr>
          <p:cNvPr id="31" name="Freeform 30">
            <a:extLst>
              <a:ext uri="{FF2B5EF4-FFF2-40B4-BE49-F238E27FC236}">
                <a16:creationId xmlns:a16="http://schemas.microsoft.com/office/drawing/2014/main" id="{2A917D01-1452-D576-8CA6-1857A9CB5FE9}"/>
              </a:ext>
            </a:extLst>
          </p:cNvPr>
          <p:cNvSpPr/>
          <p:nvPr userDrawn="1"/>
        </p:nvSpPr>
        <p:spPr bwMode="gray">
          <a:xfrm>
            <a:off x="5755180" y="0"/>
            <a:ext cx="6449291" cy="6858000"/>
          </a:xfrm>
          <a:custGeom>
            <a:avLst/>
            <a:gdLst>
              <a:gd name="connsiteX0" fmla="*/ 1815398 w 6449291"/>
              <a:gd name="connsiteY0" fmla="*/ 0 h 6858000"/>
              <a:gd name="connsiteX1" fmla="*/ 6449291 w 6449291"/>
              <a:gd name="connsiteY1" fmla="*/ 0 h 6858000"/>
              <a:gd name="connsiteX2" fmla="*/ 6449291 w 6449291"/>
              <a:gd name="connsiteY2" fmla="*/ 6858000 h 6858000"/>
              <a:gd name="connsiteX3" fmla="*/ 1815398 w 6449291"/>
              <a:gd name="connsiteY3" fmla="*/ 6858000 h 6858000"/>
              <a:gd name="connsiteX4" fmla="*/ 1665371 w 6449291"/>
              <a:gd name="connsiteY4" fmla="*/ 6751314 h 6858000"/>
              <a:gd name="connsiteX5" fmla="*/ 0 w 6449291"/>
              <a:gd name="connsiteY5" fmla="*/ 3429000 h 6858000"/>
              <a:gd name="connsiteX6" fmla="*/ 1665371 w 6449291"/>
              <a:gd name="connsiteY6" fmla="*/ 106686 h 6858000"/>
              <a:gd name="connsiteX7" fmla="*/ 1815398 w 644929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9291" h="6858000">
                <a:moveTo>
                  <a:pt x="1815398" y="0"/>
                </a:moveTo>
                <a:lnTo>
                  <a:pt x="6449291" y="0"/>
                </a:lnTo>
                <a:lnTo>
                  <a:pt x="6449291" y="6858000"/>
                </a:lnTo>
                <a:lnTo>
                  <a:pt x="1815398" y="6858000"/>
                </a:lnTo>
                <a:lnTo>
                  <a:pt x="1665371" y="6751314"/>
                </a:lnTo>
                <a:cubicBezTo>
                  <a:pt x="654388" y="5995246"/>
                  <a:pt x="0" y="4788543"/>
                  <a:pt x="0" y="3429000"/>
                </a:cubicBezTo>
                <a:cubicBezTo>
                  <a:pt x="0" y="2069457"/>
                  <a:pt x="654388" y="862754"/>
                  <a:pt x="1665371" y="106686"/>
                </a:cubicBezTo>
                <a:lnTo>
                  <a:pt x="1815398" y="0"/>
                </a:lnTo>
                <a:close/>
              </a:path>
            </a:pathLst>
          </a:custGeom>
          <a:blipFill>
            <a:blip r:embed="rId4">
              <a:extLst>
                <a:ext uri="{96DAC541-7B7A-43D3-8B79-37D633B846F1}">
                  <asvg:svgBlip xmlns:asvg="http://schemas.microsoft.com/office/drawing/2016/SVG/main" r:embed="rId5"/>
                </a:ext>
              </a:extLst>
            </a:blip>
            <a:stretch>
              <a:fillRect/>
            </a:stretch>
          </a:bli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Tree>
    <p:extLst>
      <p:ext uri="{BB962C8B-B14F-4D97-AF65-F5344CB8AC3E}">
        <p14:creationId xmlns:p14="http://schemas.microsoft.com/office/powerpoint/2010/main" val="53321780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medical professionals reviewing information from a touchscreen on the wall while one holds a tablet.">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Tree>
    <p:extLst>
      <p:ext uri="{BB962C8B-B14F-4D97-AF65-F5344CB8AC3E}">
        <p14:creationId xmlns:p14="http://schemas.microsoft.com/office/powerpoint/2010/main" val="222572632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105755884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Two people holding a young child who is eating a cooking. One person is kissing the child on the head while the other watches lovingly.">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6"/>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Tree>
    <p:extLst>
      <p:ext uri="{BB962C8B-B14F-4D97-AF65-F5344CB8AC3E}">
        <p14:creationId xmlns:p14="http://schemas.microsoft.com/office/powerpoint/2010/main" val="169774160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12/4/2023</a:t>
            </a:fld>
            <a:endParaRPr lang="en-US"/>
          </a:p>
        </p:txBody>
      </p:sp>
    </p:spTree>
    <p:extLst>
      <p:ext uri="{BB962C8B-B14F-4D97-AF65-F5344CB8AC3E}">
        <p14:creationId xmlns:p14="http://schemas.microsoft.com/office/powerpoint/2010/main" val="52403741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5" name="Picture 8" descr="Illustration of a person carrying an oversized heart.">
            <a:extLst>
              <a:ext uri="{FF2B5EF4-FFF2-40B4-BE49-F238E27FC236}">
                <a16:creationId xmlns:a16="http://schemas.microsoft.com/office/drawing/2014/main" id="{548F7AB9-C07C-44D3-A45A-509D3091F2E3}"/>
              </a:ext>
            </a:extLst>
          </p:cNvPr>
          <p:cNvPicPr>
            <a:picLocks noChangeAspect="1"/>
          </p:cNvPicPr>
          <p:nvPr userDrawn="1"/>
        </p:nvPicPr>
        <p:blipFill>
          <a:blip r:embed="rId4">
            <a:extLst>
              <a:ext uri="{28A0092B-C50C-407E-A947-70E740481C1C}">
                <a14:useLocalDpi xmlns:a14="http://schemas.microsoft.com/office/drawing/2010/main" val="0"/>
              </a:ext>
            </a:extLst>
          </a:blip>
          <a:srcRect l="24691" r="24691"/>
          <a:stretch/>
        </p:blipFill>
        <p:spPr bwMode="gray">
          <a:xfrm>
            <a:off x="6019800" y="0"/>
            <a:ext cx="6172200" cy="6858000"/>
          </a:xfrm>
          <a:prstGeom prst="rect">
            <a:avLst/>
          </a:prstGeom>
          <a:solidFill>
            <a:schemeClr val="bg2"/>
          </a:solidFill>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Tree>
    <p:extLst>
      <p:ext uri="{BB962C8B-B14F-4D97-AF65-F5344CB8AC3E}">
        <p14:creationId xmlns:p14="http://schemas.microsoft.com/office/powerpoint/2010/main" val="3547486936"/>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49815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12/4/2023</a:t>
            </a:fld>
            <a:endParaRPr lang="en-US"/>
          </a:p>
        </p:txBody>
      </p:sp>
    </p:spTree>
    <p:extLst>
      <p:ext uri="{BB962C8B-B14F-4D97-AF65-F5344CB8AC3E}">
        <p14:creationId xmlns:p14="http://schemas.microsoft.com/office/powerpoint/2010/main" val="31368401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12/4/2023</a:t>
            </a:fld>
            <a:endParaRPr lang="en-US"/>
          </a:p>
        </p:txBody>
      </p:sp>
    </p:spTree>
    <p:extLst>
      <p:ext uri="{BB962C8B-B14F-4D97-AF65-F5344CB8AC3E}">
        <p14:creationId xmlns:p14="http://schemas.microsoft.com/office/powerpoint/2010/main" val="35511057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Home Master</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9646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12/4/2023</a:t>
            </a:fld>
            <a:endParaRPr lang="en-US"/>
          </a:p>
        </p:txBody>
      </p:sp>
      <p:sp>
        <p:nvSpPr>
          <p:cNvPr id="25" name="Rounded Rectangle 24">
            <a:extLst>
              <a:ext uri="{FF2B5EF4-FFF2-40B4-BE49-F238E27FC236}">
                <a16:creationId xmlns:a16="http://schemas.microsoft.com/office/drawing/2014/main" id="{926705AC-87EB-79DE-572E-8675615CF3A6}"/>
              </a:ext>
            </a:extLst>
          </p:cNvPr>
          <p:cNvSpPr/>
          <p:nvPr userDrawn="1"/>
        </p:nvSpPr>
        <p:spPr bwMode="gray">
          <a:xfrm>
            <a:off x="171452"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Home</a:t>
            </a:r>
          </a:p>
        </p:txBody>
      </p:sp>
      <p:sp>
        <p:nvSpPr>
          <p:cNvPr id="26" name="Rounded Rectangle 25">
            <a:hlinkClick r:id="rId2" action="ppaction://hlinksldjump"/>
            <a:extLst>
              <a:ext uri="{FF2B5EF4-FFF2-40B4-BE49-F238E27FC236}">
                <a16:creationId xmlns:a16="http://schemas.microsoft.com/office/drawing/2014/main" id="{EACDF201-78AF-EC8F-D219-42384EF99E4D}"/>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7" name="Rounded Rectangle 26">
            <a:hlinkClick r:id="rId3" action="ppaction://hlinksldjump"/>
            <a:extLst>
              <a:ext uri="{FF2B5EF4-FFF2-40B4-BE49-F238E27FC236}">
                <a16:creationId xmlns:a16="http://schemas.microsoft.com/office/drawing/2014/main" id="{1646FCFB-3B00-3307-0741-068D82A65AD7}"/>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8" name="Rounded Rectangle 27">
            <a:hlinkClick r:id="rId4" action="ppaction://hlinksldjump"/>
            <a:extLst>
              <a:ext uri="{FF2B5EF4-FFF2-40B4-BE49-F238E27FC236}">
                <a16:creationId xmlns:a16="http://schemas.microsoft.com/office/drawing/2014/main" id="{3AD54212-9186-E564-1DB4-886E70F4B696}"/>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9" name="Rounded Rectangle 28">
            <a:hlinkClick r:id="rId5" action="ppaction://hlinksldjump"/>
            <a:extLst>
              <a:ext uri="{FF2B5EF4-FFF2-40B4-BE49-F238E27FC236}">
                <a16:creationId xmlns:a16="http://schemas.microsoft.com/office/drawing/2014/main" id="{4F900172-DD0F-C392-1B8B-88E84E46193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0" name="Rounded Rectangle 29">
            <a:hlinkClick r:id="" action="ppaction://noaction"/>
            <a:extLst>
              <a:ext uri="{FF2B5EF4-FFF2-40B4-BE49-F238E27FC236}">
                <a16:creationId xmlns:a16="http://schemas.microsoft.com/office/drawing/2014/main" id="{15F6904A-D726-EEFF-57F2-099C71C2D55C}"/>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1" name="Rounded Rectangle 30">
            <a:hlinkClick r:id="" action="ppaction://noaction"/>
            <a:extLst>
              <a:ext uri="{FF2B5EF4-FFF2-40B4-BE49-F238E27FC236}">
                <a16:creationId xmlns:a16="http://schemas.microsoft.com/office/drawing/2014/main" id="{904A1F7D-A36C-F24E-926C-CD087A1C7681}"/>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2" name="Rounded Rectangle 31">
            <a:hlinkClick r:id="" action="ppaction://noaction"/>
            <a:extLst>
              <a:ext uri="{FF2B5EF4-FFF2-40B4-BE49-F238E27FC236}">
                <a16:creationId xmlns:a16="http://schemas.microsoft.com/office/drawing/2014/main" id="{1D838C64-6B47-78A6-8529-C012BB101D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grpSp>
        <p:nvGrpSpPr>
          <p:cNvPr id="4" name="Group 3">
            <a:extLst>
              <a:ext uri="{FF2B5EF4-FFF2-40B4-BE49-F238E27FC236}">
                <a16:creationId xmlns:a16="http://schemas.microsoft.com/office/drawing/2014/main" id="{C73A1BB9-FBDA-782F-9B14-760E976D3FE0}"/>
              </a:ext>
            </a:extLst>
          </p:cNvPr>
          <p:cNvGrpSpPr/>
          <p:nvPr userDrawn="1"/>
        </p:nvGrpSpPr>
        <p:grpSpPr>
          <a:xfrm>
            <a:off x="0" y="6263640"/>
            <a:ext cx="12192000" cy="594360"/>
            <a:chOff x="0" y="6263640"/>
            <a:chExt cx="12192000" cy="594360"/>
          </a:xfrm>
        </p:grpSpPr>
        <p:sp>
          <p:nvSpPr>
            <p:cNvPr id="5" name="Rectangle 4">
              <a:extLst>
                <a:ext uri="{FF2B5EF4-FFF2-40B4-BE49-F238E27FC236}">
                  <a16:creationId xmlns:a16="http://schemas.microsoft.com/office/drawing/2014/main" id="{3F51E6F3-E785-980F-0C2D-931B2FA8FEAF}"/>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33" name="Group 32">
              <a:extLst>
                <a:ext uri="{FF2B5EF4-FFF2-40B4-BE49-F238E27FC236}">
                  <a16:creationId xmlns:a16="http://schemas.microsoft.com/office/drawing/2014/main" id="{6DF7CE6C-EC28-0C0F-880A-A39907637ED7}"/>
                </a:ext>
              </a:extLst>
            </p:cNvPr>
            <p:cNvGrpSpPr/>
            <p:nvPr userDrawn="1"/>
          </p:nvGrpSpPr>
          <p:grpSpPr>
            <a:xfrm>
              <a:off x="10470557" y="6414521"/>
              <a:ext cx="1137612" cy="292599"/>
              <a:chOff x="10470557" y="6421187"/>
              <a:chExt cx="1137612" cy="292599"/>
            </a:xfrm>
          </p:grpSpPr>
          <p:grpSp>
            <p:nvGrpSpPr>
              <p:cNvPr id="35" name="Group 34">
                <a:extLst>
                  <a:ext uri="{FF2B5EF4-FFF2-40B4-BE49-F238E27FC236}">
                    <a16:creationId xmlns:a16="http://schemas.microsoft.com/office/drawing/2014/main" id="{6438E9F0-6CE6-79A3-5972-B57E6AF16821}"/>
                  </a:ext>
                </a:extLst>
              </p:cNvPr>
              <p:cNvGrpSpPr/>
              <p:nvPr userDrawn="1"/>
            </p:nvGrpSpPr>
            <p:grpSpPr>
              <a:xfrm>
                <a:off x="10470557" y="6421187"/>
                <a:ext cx="295764" cy="292598"/>
                <a:chOff x="10470557" y="5875580"/>
                <a:chExt cx="295764" cy="292598"/>
              </a:xfrm>
            </p:grpSpPr>
            <p:sp>
              <p:nvSpPr>
                <p:cNvPr id="46" name="Freeform 45">
                  <a:hlinkClick r:id="" action="ppaction://hlinkshowjump?jump=previousslide"/>
                  <a:extLst>
                    <a:ext uri="{FF2B5EF4-FFF2-40B4-BE49-F238E27FC236}">
                      <a16:creationId xmlns:a16="http://schemas.microsoft.com/office/drawing/2014/main" id="{AC3B95BB-F377-D284-0D11-485AF4E41CD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466B14A2-1C90-1999-F4B4-C1F8F89A7AF0}"/>
                    </a:ext>
                  </a:extLst>
                </p:cNvPr>
                <p:cNvGrpSpPr/>
                <p:nvPr userDrawn="1"/>
              </p:nvGrpSpPr>
              <p:grpSpPr>
                <a:xfrm>
                  <a:off x="10470557" y="5875580"/>
                  <a:ext cx="295764" cy="292598"/>
                  <a:chOff x="10470558" y="5855052"/>
                  <a:chExt cx="295764" cy="292598"/>
                </a:xfrm>
              </p:grpSpPr>
              <p:sp>
                <p:nvSpPr>
                  <p:cNvPr id="48" name="Freeform 47">
                    <a:hlinkClick r:id="" action="ppaction://hlinkshowjump?jump=lastslideviewed"/>
                    <a:extLst>
                      <a:ext uri="{FF2B5EF4-FFF2-40B4-BE49-F238E27FC236}">
                        <a16:creationId xmlns:a16="http://schemas.microsoft.com/office/drawing/2014/main" id="{0DC130AC-B7B1-D60E-16F1-54C2BB5CE740}"/>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117E149-6670-A038-74EA-5CCD7DC6F7CD}"/>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E7E03256-DDE1-B314-AAEA-2D889EACC4F4}"/>
                  </a:ext>
                </a:extLst>
              </p:cNvPr>
              <p:cNvGrpSpPr/>
              <p:nvPr userDrawn="1"/>
            </p:nvGrpSpPr>
            <p:grpSpPr>
              <a:xfrm>
                <a:off x="11312405" y="6421187"/>
                <a:ext cx="295764" cy="292599"/>
                <a:chOff x="11312405" y="5875587"/>
                <a:chExt cx="295764" cy="292599"/>
              </a:xfrm>
            </p:grpSpPr>
            <p:sp>
              <p:nvSpPr>
                <p:cNvPr id="42" name="Freeform 41">
                  <a:hlinkClick r:id="" action="ppaction://hlinkshowjump?jump=nextslide"/>
                  <a:extLst>
                    <a:ext uri="{FF2B5EF4-FFF2-40B4-BE49-F238E27FC236}">
                      <a16:creationId xmlns:a16="http://schemas.microsoft.com/office/drawing/2014/main" id="{E8696674-F9E4-3244-7FFA-8C895133895C}"/>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91752DED-ABD4-95FC-5555-C5A273810567}"/>
                    </a:ext>
                  </a:extLst>
                </p:cNvPr>
                <p:cNvGrpSpPr/>
                <p:nvPr userDrawn="1"/>
              </p:nvGrpSpPr>
              <p:grpSpPr>
                <a:xfrm>
                  <a:off x="11312405" y="5875587"/>
                  <a:ext cx="295764" cy="292599"/>
                  <a:chOff x="11297334" y="5855058"/>
                  <a:chExt cx="295764" cy="292599"/>
                </a:xfrm>
              </p:grpSpPr>
              <p:sp>
                <p:nvSpPr>
                  <p:cNvPr id="44" name="Freeform 43">
                    <a:hlinkClick r:id="" action="ppaction://hlinkshowjump?jump=nextslide"/>
                    <a:extLst>
                      <a:ext uri="{FF2B5EF4-FFF2-40B4-BE49-F238E27FC236}">
                        <a16:creationId xmlns:a16="http://schemas.microsoft.com/office/drawing/2014/main" id="{67E34EBF-9266-9E30-42DE-983DE367210B}"/>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5" name="Freeform 44">
                    <a:hlinkClick r:id="" action="ppaction://hlinkshowjump?jump=nextslide"/>
                    <a:extLst>
                      <a:ext uri="{FF2B5EF4-FFF2-40B4-BE49-F238E27FC236}">
                        <a16:creationId xmlns:a16="http://schemas.microsoft.com/office/drawing/2014/main" id="{18141A5F-D334-2EA2-3E47-FA3B0FCB6C45}"/>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FFB36D62-50C7-864B-0F59-86AD6DB8374A}"/>
                  </a:ext>
                </a:extLst>
              </p:cNvPr>
              <p:cNvGrpSpPr/>
              <p:nvPr userDrawn="1"/>
            </p:nvGrpSpPr>
            <p:grpSpPr>
              <a:xfrm>
                <a:off x="10891481" y="6421187"/>
                <a:ext cx="295764" cy="292599"/>
                <a:chOff x="10883946" y="5644499"/>
                <a:chExt cx="295764" cy="292599"/>
              </a:xfrm>
            </p:grpSpPr>
            <p:sp>
              <p:nvSpPr>
                <p:cNvPr id="38" name="Freeform 37">
                  <a:hlinkClick r:id="rId6" action="ppaction://hlinksldjump"/>
                  <a:extLst>
                    <a:ext uri="{FF2B5EF4-FFF2-40B4-BE49-F238E27FC236}">
                      <a16:creationId xmlns:a16="http://schemas.microsoft.com/office/drawing/2014/main" id="{57FB97AC-8807-6E77-B0FD-F7D1A8B91B8F}"/>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24E2240-8B15-5419-76E8-D0A813758726}"/>
                    </a:ext>
                  </a:extLst>
                </p:cNvPr>
                <p:cNvGrpSpPr/>
                <p:nvPr userDrawn="1"/>
              </p:nvGrpSpPr>
              <p:grpSpPr>
                <a:xfrm>
                  <a:off x="10883946" y="5644499"/>
                  <a:ext cx="295764" cy="292599"/>
                  <a:chOff x="10899016" y="5855059"/>
                  <a:chExt cx="295764" cy="292599"/>
                </a:xfrm>
              </p:grpSpPr>
              <p:sp>
                <p:nvSpPr>
                  <p:cNvPr id="40" name="Freeform 39">
                    <a:extLst>
                      <a:ext uri="{FF2B5EF4-FFF2-40B4-BE49-F238E27FC236}">
                        <a16:creationId xmlns:a16="http://schemas.microsoft.com/office/drawing/2014/main" id="{E090815D-D44B-C941-E612-3C8AF33C6E7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1" name="Freeform 40">
                    <a:hlinkClick r:id="rId6" action="ppaction://hlinksldjump"/>
                    <a:extLst>
                      <a:ext uri="{FF2B5EF4-FFF2-40B4-BE49-F238E27FC236}">
                        <a16:creationId xmlns:a16="http://schemas.microsoft.com/office/drawing/2014/main" id="{93C90D8C-EF39-7EBB-78ED-157DFFFE7E3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34" name="Graphic 33">
              <a:extLst>
                <a:ext uri="{FF2B5EF4-FFF2-40B4-BE49-F238E27FC236}">
                  <a16:creationId xmlns:a16="http://schemas.microsoft.com/office/drawing/2014/main" id="{2B23F912-6AF2-B3DC-E0EB-684484F6B3B6}"/>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4182" y="6450021"/>
              <a:ext cx="769079" cy="221599"/>
            </a:xfrm>
            <a:prstGeom prst="rect">
              <a:avLst/>
            </a:prstGeom>
          </p:spPr>
        </p:pic>
      </p:grpSp>
    </p:spTree>
    <p:extLst>
      <p:ext uri="{BB962C8B-B14F-4D97-AF65-F5344CB8AC3E}">
        <p14:creationId xmlns:p14="http://schemas.microsoft.com/office/powerpoint/2010/main" val="76587701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1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Why evaluate</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51278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12/4/2023</a:t>
            </a:fld>
            <a:endParaRPr lang="en-US"/>
          </a:p>
        </p:txBody>
      </p:sp>
      <p:grpSp>
        <p:nvGrpSpPr>
          <p:cNvPr id="62" name="Group 61">
            <a:extLst>
              <a:ext uri="{FF2B5EF4-FFF2-40B4-BE49-F238E27FC236}">
                <a16:creationId xmlns:a16="http://schemas.microsoft.com/office/drawing/2014/main" id="{F66CA77A-4286-AD29-EA13-383138B2F6D2}"/>
              </a:ext>
            </a:extLst>
          </p:cNvPr>
          <p:cNvGrpSpPr/>
          <p:nvPr userDrawn="1"/>
        </p:nvGrpSpPr>
        <p:grpSpPr>
          <a:xfrm>
            <a:off x="0" y="6263640"/>
            <a:ext cx="12192000" cy="594360"/>
            <a:chOff x="0" y="6263640"/>
            <a:chExt cx="12192000" cy="594360"/>
          </a:xfrm>
        </p:grpSpPr>
        <p:sp>
          <p:nvSpPr>
            <p:cNvPr id="63" name="Rectangle 62">
              <a:extLst>
                <a:ext uri="{FF2B5EF4-FFF2-40B4-BE49-F238E27FC236}">
                  <a16:creationId xmlns:a16="http://schemas.microsoft.com/office/drawing/2014/main" id="{008FB8DE-877F-ECA0-E2DE-8C7368D2F2A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64" name="Group 63">
              <a:extLst>
                <a:ext uri="{FF2B5EF4-FFF2-40B4-BE49-F238E27FC236}">
                  <a16:creationId xmlns:a16="http://schemas.microsoft.com/office/drawing/2014/main" id="{B0C56835-688E-0CEC-D72C-4C1E956960B5}"/>
                </a:ext>
              </a:extLst>
            </p:cNvPr>
            <p:cNvGrpSpPr/>
            <p:nvPr userDrawn="1"/>
          </p:nvGrpSpPr>
          <p:grpSpPr>
            <a:xfrm>
              <a:off x="10470557" y="6414521"/>
              <a:ext cx="1137612" cy="292599"/>
              <a:chOff x="10470557" y="6421187"/>
              <a:chExt cx="1137612" cy="292599"/>
            </a:xfrm>
          </p:grpSpPr>
          <p:grpSp>
            <p:nvGrpSpPr>
              <p:cNvPr id="66" name="Group 65">
                <a:extLst>
                  <a:ext uri="{FF2B5EF4-FFF2-40B4-BE49-F238E27FC236}">
                    <a16:creationId xmlns:a16="http://schemas.microsoft.com/office/drawing/2014/main" id="{6CD09D0A-BC29-213A-A3CA-194512814F2C}"/>
                  </a:ext>
                </a:extLst>
              </p:cNvPr>
              <p:cNvGrpSpPr/>
              <p:nvPr userDrawn="1"/>
            </p:nvGrpSpPr>
            <p:grpSpPr>
              <a:xfrm>
                <a:off x="10470557" y="6421187"/>
                <a:ext cx="295764" cy="292598"/>
                <a:chOff x="10470557" y="5875580"/>
                <a:chExt cx="295764" cy="292598"/>
              </a:xfrm>
            </p:grpSpPr>
            <p:sp>
              <p:nvSpPr>
                <p:cNvPr id="77" name="Freeform 76">
                  <a:hlinkClick r:id="" action="ppaction://hlinkshowjump?jump=previousslide"/>
                  <a:extLst>
                    <a:ext uri="{FF2B5EF4-FFF2-40B4-BE49-F238E27FC236}">
                      <a16:creationId xmlns:a16="http://schemas.microsoft.com/office/drawing/2014/main" id="{A4AD2269-EBE5-A859-8A85-DBAF211DF354}"/>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8" name="Group 77">
                  <a:extLst>
                    <a:ext uri="{FF2B5EF4-FFF2-40B4-BE49-F238E27FC236}">
                      <a16:creationId xmlns:a16="http://schemas.microsoft.com/office/drawing/2014/main" id="{447EC931-D99C-97BB-DA71-108CE9ED1E71}"/>
                    </a:ext>
                  </a:extLst>
                </p:cNvPr>
                <p:cNvGrpSpPr/>
                <p:nvPr userDrawn="1"/>
              </p:nvGrpSpPr>
              <p:grpSpPr>
                <a:xfrm>
                  <a:off x="10470557" y="5875580"/>
                  <a:ext cx="295764" cy="292598"/>
                  <a:chOff x="10470558" y="5855052"/>
                  <a:chExt cx="295764" cy="292598"/>
                </a:xfrm>
              </p:grpSpPr>
              <p:sp>
                <p:nvSpPr>
                  <p:cNvPr id="79" name="Freeform 78">
                    <a:hlinkClick r:id="" action="ppaction://hlinkshowjump?jump=lastslideviewed"/>
                    <a:extLst>
                      <a:ext uri="{FF2B5EF4-FFF2-40B4-BE49-F238E27FC236}">
                        <a16:creationId xmlns:a16="http://schemas.microsoft.com/office/drawing/2014/main" id="{27EA49E2-86D3-710B-AB83-A1887A7A3942}"/>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090AB4A-6F2D-851A-C5D1-25E9F9FC0E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6364C61C-7B74-6B53-0F1E-7FEAFA525BC6}"/>
                  </a:ext>
                </a:extLst>
              </p:cNvPr>
              <p:cNvGrpSpPr/>
              <p:nvPr userDrawn="1"/>
            </p:nvGrpSpPr>
            <p:grpSpPr>
              <a:xfrm>
                <a:off x="11312405" y="6421187"/>
                <a:ext cx="295764" cy="292599"/>
                <a:chOff x="11312405" y="5875587"/>
                <a:chExt cx="295764" cy="292599"/>
              </a:xfrm>
            </p:grpSpPr>
            <p:sp>
              <p:nvSpPr>
                <p:cNvPr id="73" name="Freeform 72">
                  <a:hlinkClick r:id="" action="ppaction://hlinkshowjump?jump=nextslide"/>
                  <a:extLst>
                    <a:ext uri="{FF2B5EF4-FFF2-40B4-BE49-F238E27FC236}">
                      <a16:creationId xmlns:a16="http://schemas.microsoft.com/office/drawing/2014/main" id="{3D0AE064-D90E-73E4-48AE-83D1BF1DBE8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4" name="Group 73">
                  <a:extLst>
                    <a:ext uri="{FF2B5EF4-FFF2-40B4-BE49-F238E27FC236}">
                      <a16:creationId xmlns:a16="http://schemas.microsoft.com/office/drawing/2014/main" id="{F1DA0CCB-E40E-7A73-8FA8-D3054DAC4C4D}"/>
                    </a:ext>
                  </a:extLst>
                </p:cNvPr>
                <p:cNvGrpSpPr/>
                <p:nvPr userDrawn="1"/>
              </p:nvGrpSpPr>
              <p:grpSpPr>
                <a:xfrm>
                  <a:off x="11312405" y="5875587"/>
                  <a:ext cx="295764" cy="292599"/>
                  <a:chOff x="11297334" y="5855058"/>
                  <a:chExt cx="295764" cy="292599"/>
                </a:xfrm>
              </p:grpSpPr>
              <p:sp>
                <p:nvSpPr>
                  <p:cNvPr id="75" name="Freeform 74">
                    <a:hlinkClick r:id="" action="ppaction://hlinkshowjump?jump=nextslide"/>
                    <a:extLst>
                      <a:ext uri="{FF2B5EF4-FFF2-40B4-BE49-F238E27FC236}">
                        <a16:creationId xmlns:a16="http://schemas.microsoft.com/office/drawing/2014/main" id="{29B1742A-63B6-D8EB-F4BC-5F303EA437E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6" name="Freeform 75">
                    <a:hlinkClick r:id="" action="ppaction://hlinkshowjump?jump=nextslide"/>
                    <a:extLst>
                      <a:ext uri="{FF2B5EF4-FFF2-40B4-BE49-F238E27FC236}">
                        <a16:creationId xmlns:a16="http://schemas.microsoft.com/office/drawing/2014/main" id="{0D4CC888-76AB-7F4C-54F9-989A69B14D93}"/>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68" name="Group 67">
                <a:extLst>
                  <a:ext uri="{FF2B5EF4-FFF2-40B4-BE49-F238E27FC236}">
                    <a16:creationId xmlns:a16="http://schemas.microsoft.com/office/drawing/2014/main" id="{0E8C6710-886E-E6C4-B8A3-638DFF00815C}"/>
                  </a:ext>
                </a:extLst>
              </p:cNvPr>
              <p:cNvGrpSpPr/>
              <p:nvPr userDrawn="1"/>
            </p:nvGrpSpPr>
            <p:grpSpPr>
              <a:xfrm>
                <a:off x="10891481" y="6421187"/>
                <a:ext cx="295764" cy="292599"/>
                <a:chOff x="10883946" y="5644499"/>
                <a:chExt cx="295764" cy="292599"/>
              </a:xfrm>
            </p:grpSpPr>
            <p:sp>
              <p:nvSpPr>
                <p:cNvPr id="69" name="Freeform 68">
                  <a:hlinkClick r:id="rId2" action="ppaction://hlinksldjump"/>
                  <a:extLst>
                    <a:ext uri="{FF2B5EF4-FFF2-40B4-BE49-F238E27FC236}">
                      <a16:creationId xmlns:a16="http://schemas.microsoft.com/office/drawing/2014/main" id="{D3CAA277-C6B5-364F-9A68-734C5187CBA2}"/>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0" name="Group 69">
                  <a:extLst>
                    <a:ext uri="{FF2B5EF4-FFF2-40B4-BE49-F238E27FC236}">
                      <a16:creationId xmlns:a16="http://schemas.microsoft.com/office/drawing/2014/main" id="{337EEE6F-447F-6158-B6A1-8130DCBDB918}"/>
                    </a:ext>
                  </a:extLst>
                </p:cNvPr>
                <p:cNvGrpSpPr/>
                <p:nvPr userDrawn="1"/>
              </p:nvGrpSpPr>
              <p:grpSpPr>
                <a:xfrm>
                  <a:off x="10883946" y="5644499"/>
                  <a:ext cx="295764" cy="292599"/>
                  <a:chOff x="10899016" y="5855059"/>
                  <a:chExt cx="295764" cy="292599"/>
                </a:xfrm>
              </p:grpSpPr>
              <p:sp>
                <p:nvSpPr>
                  <p:cNvPr id="71" name="Freeform 70">
                    <a:extLst>
                      <a:ext uri="{FF2B5EF4-FFF2-40B4-BE49-F238E27FC236}">
                        <a16:creationId xmlns:a16="http://schemas.microsoft.com/office/drawing/2014/main" id="{3BCEEC91-4616-3371-EEDC-E9FB14FB6F8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2" name="Freeform 71">
                    <a:hlinkClick r:id="rId2" action="ppaction://hlinksldjump"/>
                    <a:extLst>
                      <a:ext uri="{FF2B5EF4-FFF2-40B4-BE49-F238E27FC236}">
                        <a16:creationId xmlns:a16="http://schemas.microsoft.com/office/drawing/2014/main" id="{31C7E4C3-98AF-A47B-662D-15BF33DCCD6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5" name="Graphic 64">
              <a:extLst>
                <a:ext uri="{FF2B5EF4-FFF2-40B4-BE49-F238E27FC236}">
                  <a16:creationId xmlns:a16="http://schemas.microsoft.com/office/drawing/2014/main" id="{ED8DE116-B539-4BF7-FDFA-6916FD47DF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81" name="Title 1">
            <a:extLst>
              <a:ext uri="{FF2B5EF4-FFF2-40B4-BE49-F238E27FC236}">
                <a16:creationId xmlns:a16="http://schemas.microsoft.com/office/drawing/2014/main" id="{42DF2C1E-0336-896F-ED45-B9AFB9B6407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2" name="Rounded Rectangle 1">
            <a:hlinkClick r:id="rId2" action="ppaction://hlinksldjump"/>
            <a:extLst>
              <a:ext uri="{FF2B5EF4-FFF2-40B4-BE49-F238E27FC236}">
                <a16:creationId xmlns:a16="http://schemas.microsoft.com/office/drawing/2014/main" id="{4B113B11-A347-3CED-0A84-7703B0B16239}"/>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4" name="Rounded Rectangle 3">
            <a:hlinkClick r:id="rId5" action="ppaction://hlinksldjump"/>
            <a:extLst>
              <a:ext uri="{FF2B5EF4-FFF2-40B4-BE49-F238E27FC236}">
                <a16:creationId xmlns:a16="http://schemas.microsoft.com/office/drawing/2014/main" id="{9885CC4F-57A6-4B52-22CD-4B1686BD12B3}"/>
              </a:ext>
            </a:extLst>
          </p:cNvPr>
          <p:cNvSpPr/>
          <p:nvPr userDrawn="1"/>
        </p:nvSpPr>
        <p:spPr bwMode="gray">
          <a:xfrm>
            <a:off x="1476747"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Why evaluate</a:t>
            </a:r>
          </a:p>
        </p:txBody>
      </p:sp>
      <p:sp>
        <p:nvSpPr>
          <p:cNvPr id="5" name="Rounded Rectangle 4">
            <a:hlinkClick r:id="rId6" action="ppaction://hlinksldjump"/>
            <a:extLst>
              <a:ext uri="{FF2B5EF4-FFF2-40B4-BE49-F238E27FC236}">
                <a16:creationId xmlns:a16="http://schemas.microsoft.com/office/drawing/2014/main" id="{327C5CF1-88ED-A122-AEF8-63E6AA03E2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6" name="Rounded Rectangle 5">
            <a:hlinkClick r:id="rId7" action="ppaction://hlinksldjump"/>
            <a:extLst>
              <a:ext uri="{FF2B5EF4-FFF2-40B4-BE49-F238E27FC236}">
                <a16:creationId xmlns:a16="http://schemas.microsoft.com/office/drawing/2014/main" id="{A6B8EF91-89C8-1173-13F2-9D1C5DC614CF}"/>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7" name="Rounded Rectangle 6">
            <a:hlinkClick r:id="rId8" action="ppaction://hlinksldjump"/>
            <a:extLst>
              <a:ext uri="{FF2B5EF4-FFF2-40B4-BE49-F238E27FC236}">
                <a16:creationId xmlns:a16="http://schemas.microsoft.com/office/drawing/2014/main" id="{0401E040-2397-8EB5-8FFC-5F362E0C91BD}"/>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8" name="Rounded Rectangle 7">
            <a:hlinkClick r:id="rId9" action="ppaction://hlinksldjump"/>
            <a:extLst>
              <a:ext uri="{FF2B5EF4-FFF2-40B4-BE49-F238E27FC236}">
                <a16:creationId xmlns:a16="http://schemas.microsoft.com/office/drawing/2014/main" id="{97DC0897-0B59-6FB9-5773-C3A2DC9829B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9" name="Rounded Rectangle 8">
            <a:hlinkClick r:id="" action="ppaction://noaction"/>
            <a:extLst>
              <a:ext uri="{FF2B5EF4-FFF2-40B4-BE49-F238E27FC236}">
                <a16:creationId xmlns:a16="http://schemas.microsoft.com/office/drawing/2014/main" id="{E19111B1-5468-B482-521D-020A7DB1C0A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10" name="Rounded Rectangle 9">
            <a:hlinkClick r:id="" action="ppaction://noaction"/>
            <a:extLst>
              <a:ext uri="{FF2B5EF4-FFF2-40B4-BE49-F238E27FC236}">
                <a16:creationId xmlns:a16="http://schemas.microsoft.com/office/drawing/2014/main" id="{24065D56-4FEE-EF47-BE51-ADE1D4A87A0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24467910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2173227027"/>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2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Measures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7573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12/4/2023</a:t>
            </a:fld>
            <a:endParaRPr lang="en-US"/>
          </a:p>
        </p:txBody>
      </p:sp>
      <p:sp>
        <p:nvSpPr>
          <p:cNvPr id="77" name="Title 1">
            <a:extLst>
              <a:ext uri="{FF2B5EF4-FFF2-40B4-BE49-F238E27FC236}">
                <a16:creationId xmlns:a16="http://schemas.microsoft.com/office/drawing/2014/main" id="{2BB821C5-F8FF-D9B2-451F-33752669928D}"/>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A889553-5BB0-F04B-0BBC-72880C0278E0}"/>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D2A10871-2BF9-B900-46B6-6E1ACAECE48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F873D48-B81D-1442-CD4E-5789FF70961D}"/>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0E1244A3-84AC-443A-BC4D-BC7D454326CC}"/>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0EAD01CE-A888-E1CC-36AC-9FDBAC0588C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CD61307C-7191-E11F-729A-CCB8F90E73BE}"/>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4668E442-FCD3-D799-113E-575ECF71CAAE}"/>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82D5F16-AB48-EAD1-04DE-8EB8E0300ECE}"/>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74F5F51D-0F5C-78B7-ACD3-7E1F563D3B7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7D8484F3-1473-017C-281B-93F054A6CC2F}"/>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BE2509B-4D40-5638-F551-3B58B7D4CE16}"/>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44472CA0-90A1-4D26-1CFF-2BF56E4E96FA}"/>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AE01635F-5FB7-F035-BE5D-EE30CA4B6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38F3E30-5EE8-4661-4A8A-D196BEFEE73A}"/>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2612CEA3-1B3F-A7E7-5F5D-9DC8D55C6E4E}"/>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5ADD830F-20C7-F11E-9462-267ACF5E1D1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E6640D2-A14F-3B06-0CB6-77CC459A975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97F3AAA0-B92D-E4D2-CBA2-01594D7AAB0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F6754C94-0EFA-1D32-A7DA-64D4866550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7" name="Rounded Rectangle 26">
            <a:hlinkClick r:id="rId2" action="ppaction://hlinksldjump"/>
            <a:extLst>
              <a:ext uri="{FF2B5EF4-FFF2-40B4-BE49-F238E27FC236}">
                <a16:creationId xmlns:a16="http://schemas.microsoft.com/office/drawing/2014/main" id="{32803B2B-A536-F99A-0E9E-E3D187746ED4}"/>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8" name="Rounded Rectangle 27">
            <a:hlinkClick r:id="rId5" action="ppaction://hlinksldjump"/>
            <a:extLst>
              <a:ext uri="{FF2B5EF4-FFF2-40B4-BE49-F238E27FC236}">
                <a16:creationId xmlns:a16="http://schemas.microsoft.com/office/drawing/2014/main" id="{31BC24E9-975C-DCC7-9C4E-8CD38F3F9CF6}"/>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9" name="Rounded Rectangle 28">
            <a:hlinkClick r:id="rId6" action="ppaction://hlinksldjump"/>
            <a:extLst>
              <a:ext uri="{FF2B5EF4-FFF2-40B4-BE49-F238E27FC236}">
                <a16:creationId xmlns:a16="http://schemas.microsoft.com/office/drawing/2014/main" id="{9CD6F4F9-E2F3-FB2B-96A8-8C8D0E5C48B8}"/>
              </a:ext>
            </a:extLst>
          </p:cNvPr>
          <p:cNvSpPr/>
          <p:nvPr userDrawn="1"/>
        </p:nvSpPr>
        <p:spPr bwMode="gray">
          <a:xfrm>
            <a:off x="3014109"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Measures</a:t>
            </a:r>
          </a:p>
        </p:txBody>
      </p:sp>
      <p:sp>
        <p:nvSpPr>
          <p:cNvPr id="30" name="Rounded Rectangle 29">
            <a:hlinkClick r:id="rId7" action="ppaction://hlinksldjump"/>
            <a:extLst>
              <a:ext uri="{FF2B5EF4-FFF2-40B4-BE49-F238E27FC236}">
                <a16:creationId xmlns:a16="http://schemas.microsoft.com/office/drawing/2014/main" id="{6AC124E8-8258-6761-EFB4-49563924FE08}"/>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1" name="Rounded Rectangle 30">
            <a:hlinkClick r:id="rId8" action="ppaction://hlinksldjump"/>
            <a:extLst>
              <a:ext uri="{FF2B5EF4-FFF2-40B4-BE49-F238E27FC236}">
                <a16:creationId xmlns:a16="http://schemas.microsoft.com/office/drawing/2014/main" id="{B83C7973-4AD1-5292-21E1-E8320845B05C}"/>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2" name="Rounded Rectangle 31">
            <a:hlinkClick r:id="rId9" action="ppaction://hlinksldjump"/>
            <a:extLst>
              <a:ext uri="{FF2B5EF4-FFF2-40B4-BE49-F238E27FC236}">
                <a16:creationId xmlns:a16="http://schemas.microsoft.com/office/drawing/2014/main" id="{23B8CE53-EA84-E357-E946-28AFA4EA49A0}"/>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3" name="Rounded Rectangle 32">
            <a:hlinkClick r:id="" action="ppaction://noaction"/>
            <a:extLst>
              <a:ext uri="{FF2B5EF4-FFF2-40B4-BE49-F238E27FC236}">
                <a16:creationId xmlns:a16="http://schemas.microsoft.com/office/drawing/2014/main" id="{D658F8F3-F114-D30A-0639-05EC9DA0CA20}"/>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9" name="Rounded Rectangle 38">
            <a:hlinkClick r:id="" action="ppaction://noaction"/>
            <a:extLst>
              <a:ext uri="{FF2B5EF4-FFF2-40B4-BE49-F238E27FC236}">
                <a16:creationId xmlns:a16="http://schemas.microsoft.com/office/drawing/2014/main" id="{AC25DFD6-7207-B6EA-D5DF-3A19ACC665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14774313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3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Things to think about</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64247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12/4/2023</a:t>
            </a:fld>
            <a:endParaRPr lang="en-US"/>
          </a:p>
        </p:txBody>
      </p:sp>
      <p:sp>
        <p:nvSpPr>
          <p:cNvPr id="77" name="Title 1">
            <a:extLst>
              <a:ext uri="{FF2B5EF4-FFF2-40B4-BE49-F238E27FC236}">
                <a16:creationId xmlns:a16="http://schemas.microsoft.com/office/drawing/2014/main" id="{257910ED-6A1D-1548-0067-938C1EBF72D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25B6ED36-A9AF-7E7C-2BEC-B6D8E1902F0B}"/>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3AE6C7F7-F012-F45C-70FC-FC3DA45DF3F3}"/>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8224051F-6F8C-24B3-ECE2-A8C1785AB9C8}"/>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FB8978AA-C3A5-7818-37C2-764725FC601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055A51-6FA7-72D0-EB23-5844DDB3F98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0678794F-55A1-0961-67B9-E91A1A046F15}"/>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55321271-FE35-DAC9-A620-06B6F49B6F0C}"/>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59509D-92A5-DB0A-0C33-3A9C2FC8CB0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26534AC8-34E7-924A-ED7C-68C1FA3E95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9805A74E-0F89-8B30-7EDA-05A05D2EEF1D}"/>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CEB0E29-6ABB-85D0-ADEF-B8717DDB2D51}"/>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EA4B0747-F7C7-725E-3D0E-632666250991}"/>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DCADC0F2-9355-1F8D-C754-66F048BFDDF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BD7FAF6-5EAD-DA8D-98FF-2ECE156C0E2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C70CE4-6DEA-D6B9-23D3-671D5F5010E6}"/>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2CB0FB82-9417-DA85-CE30-EBD7C7B635E7}"/>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8EDFCBD2-7A4E-B56A-977A-488C219A8D6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EC581A1-1A1E-E9A5-39F7-38AF64E14617}"/>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9A42888-8A47-DA49-B2FF-A37F0FF21B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69F0B129-8AC4-00D3-A74D-C764BAA25636}"/>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867EE82B-A2B3-52E7-4DC4-0503022C39A5}"/>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0694DF77-4470-0660-6EC7-C912E3FB64C5}"/>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0F599FF0-F2F0-C657-B9E9-EF332E272EEA}"/>
              </a:ext>
            </a:extLst>
          </p:cNvPr>
          <p:cNvSpPr/>
          <p:nvPr userDrawn="1"/>
        </p:nvSpPr>
        <p:spPr bwMode="gray">
          <a:xfrm>
            <a:off x="4551471" y="181294"/>
            <a:ext cx="2088574"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Things to think about</a:t>
            </a:r>
          </a:p>
        </p:txBody>
      </p:sp>
      <p:sp>
        <p:nvSpPr>
          <p:cNvPr id="30" name="Rounded Rectangle 29">
            <a:hlinkClick r:id="rId8" action="ppaction://hlinksldjump"/>
            <a:extLst>
              <a:ext uri="{FF2B5EF4-FFF2-40B4-BE49-F238E27FC236}">
                <a16:creationId xmlns:a16="http://schemas.microsoft.com/office/drawing/2014/main" id="{4DB36C2C-01F2-8922-FC42-90F70C488298}"/>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15DFD19-1967-077D-E2F0-9B0E981CE8D2}"/>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98FDF215-3DE4-3996-C753-F07A58CA6F9F}"/>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A3FBA3B4-3AB6-EA3B-5B65-E5DBDE74F70E}"/>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98050332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4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Design</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06457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3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12/4/2023</a:t>
            </a:fld>
            <a:endParaRPr lang="en-US"/>
          </a:p>
        </p:txBody>
      </p:sp>
      <p:sp>
        <p:nvSpPr>
          <p:cNvPr id="77" name="Title 1">
            <a:extLst>
              <a:ext uri="{FF2B5EF4-FFF2-40B4-BE49-F238E27FC236}">
                <a16:creationId xmlns:a16="http://schemas.microsoft.com/office/drawing/2014/main" id="{9A27F738-B7D4-1B5F-9008-A6A9BBFA7CC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88AA39EE-DE51-C260-2400-70F29592068F}"/>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2758B2A7-CAAE-0085-ED33-0D26B127942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2AA2B88A-2806-8B27-094B-A3888BEA70E7}"/>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82BD43BB-10C0-2336-AE68-B82A473063AA}"/>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A4C0A5-6918-BE42-980D-7B826D13AFD9}"/>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EECCCE90-C172-67AE-39AA-828CF134D1E4}"/>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ADD7065-C0E7-3BDA-45C4-AA0DBDDFA346}"/>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DA94D7E-5C6E-44EC-35CC-33E858E87A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34EDC340-A208-3F8C-B002-2AFFD5D19CA3}"/>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8FB24EED-82CF-A920-465C-3E93751006D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905AA43-BA59-B288-8C11-FF9A239AD39B}"/>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8FC79E9-B4DF-1A2F-A395-90EE99B327B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166F6739-2B25-B29A-6426-D31D7EE79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C55A16B2-096E-ABBA-8688-564D5B9F7AE4}"/>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69F0B205-0F10-A7A9-932C-308878596ECD}"/>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80AB32F1-99AF-6369-5B8D-1CAE4EF5499E}"/>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9D7C9DDC-9231-FABF-B802-80BCAC21EB3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B21F661-335E-3355-5029-95C93BFFCF5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53757A7D-CE2B-5289-4F2F-DAF0164723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8C18FA78-4F6D-6394-49B6-D5333818559A}"/>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1A13D722-DC4F-7843-2282-4E3BA5DE807A}"/>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D5A09F60-4EB3-40AE-4D9B-CAAC526EB8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832AF0FA-21E3-AA1E-FC2A-359FC0AE6AD7}"/>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rId8" action="ppaction://hlinksldjump"/>
            <a:extLst>
              <a:ext uri="{FF2B5EF4-FFF2-40B4-BE49-F238E27FC236}">
                <a16:creationId xmlns:a16="http://schemas.microsoft.com/office/drawing/2014/main" id="{3E8FDEC4-76BF-335C-DA93-A0DF932E85EE}"/>
              </a:ext>
            </a:extLst>
          </p:cNvPr>
          <p:cNvSpPr/>
          <p:nvPr userDrawn="1"/>
        </p:nvSpPr>
        <p:spPr bwMode="gray">
          <a:xfrm>
            <a:off x="6739994"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Design</a:t>
            </a:r>
          </a:p>
        </p:txBody>
      </p:sp>
      <p:sp>
        <p:nvSpPr>
          <p:cNvPr id="31" name="Rounded Rectangle 30">
            <a:hlinkClick r:id="" action="ppaction://noaction"/>
            <a:extLst>
              <a:ext uri="{FF2B5EF4-FFF2-40B4-BE49-F238E27FC236}">
                <a16:creationId xmlns:a16="http://schemas.microsoft.com/office/drawing/2014/main" id="{E02FB275-1455-38AD-3BD2-4C96F433223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F3F92BCD-F35E-3162-8D8F-E4152EAE2299}"/>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6CF99D6D-3FCF-5562-07D1-20A48BB386F1}"/>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425576896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5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Analysis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89627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12/4/2023</a:t>
            </a:fld>
            <a:endParaRPr lang="en-US"/>
          </a:p>
        </p:txBody>
      </p:sp>
      <p:sp>
        <p:nvSpPr>
          <p:cNvPr id="84" name="Title 1">
            <a:extLst>
              <a:ext uri="{FF2B5EF4-FFF2-40B4-BE49-F238E27FC236}">
                <a16:creationId xmlns:a16="http://schemas.microsoft.com/office/drawing/2014/main" id="{F78A2DEF-E0F2-3CAE-DA48-3A3EACD36706}"/>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2" name="Group 1">
            <a:extLst>
              <a:ext uri="{FF2B5EF4-FFF2-40B4-BE49-F238E27FC236}">
                <a16:creationId xmlns:a16="http://schemas.microsoft.com/office/drawing/2014/main" id="{7DC38446-76C1-D031-9833-C9E7B4B154DE}"/>
              </a:ext>
            </a:extLst>
          </p:cNvPr>
          <p:cNvGrpSpPr/>
          <p:nvPr userDrawn="1"/>
        </p:nvGrpSpPr>
        <p:grpSpPr>
          <a:xfrm>
            <a:off x="0" y="6263640"/>
            <a:ext cx="12192000" cy="594360"/>
            <a:chOff x="0" y="6263640"/>
            <a:chExt cx="12192000" cy="594360"/>
          </a:xfrm>
        </p:grpSpPr>
        <p:sp>
          <p:nvSpPr>
            <p:cNvPr id="4" name="Rectangle 3">
              <a:extLst>
                <a:ext uri="{FF2B5EF4-FFF2-40B4-BE49-F238E27FC236}">
                  <a16:creationId xmlns:a16="http://schemas.microsoft.com/office/drawing/2014/main" id="{EB730BA7-B2B8-6BF7-C538-FE927F2C7B0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5" name="Group 4">
              <a:extLst>
                <a:ext uri="{FF2B5EF4-FFF2-40B4-BE49-F238E27FC236}">
                  <a16:creationId xmlns:a16="http://schemas.microsoft.com/office/drawing/2014/main" id="{30300517-CF48-5BF8-C6FD-7AFD010A9B99}"/>
                </a:ext>
              </a:extLst>
            </p:cNvPr>
            <p:cNvGrpSpPr/>
            <p:nvPr userDrawn="1"/>
          </p:nvGrpSpPr>
          <p:grpSpPr>
            <a:xfrm>
              <a:off x="10470557" y="6414521"/>
              <a:ext cx="1137612" cy="292599"/>
              <a:chOff x="10470557" y="6421187"/>
              <a:chExt cx="1137612" cy="292599"/>
            </a:xfrm>
          </p:grpSpPr>
          <p:grpSp>
            <p:nvGrpSpPr>
              <p:cNvPr id="7" name="Group 6">
                <a:extLst>
                  <a:ext uri="{FF2B5EF4-FFF2-40B4-BE49-F238E27FC236}">
                    <a16:creationId xmlns:a16="http://schemas.microsoft.com/office/drawing/2014/main" id="{2D5C970E-765F-1BD4-F363-1AAA47A98BDF}"/>
                  </a:ext>
                </a:extLst>
              </p:cNvPr>
              <p:cNvGrpSpPr/>
              <p:nvPr userDrawn="1"/>
            </p:nvGrpSpPr>
            <p:grpSpPr>
              <a:xfrm>
                <a:off x="10470557" y="6421187"/>
                <a:ext cx="295764" cy="292598"/>
                <a:chOff x="10470557" y="5875580"/>
                <a:chExt cx="295764" cy="292598"/>
              </a:xfrm>
            </p:grpSpPr>
            <p:sp>
              <p:nvSpPr>
                <p:cNvPr id="18" name="Freeform 17">
                  <a:hlinkClick r:id="" action="ppaction://hlinkshowjump?jump=previousslide"/>
                  <a:extLst>
                    <a:ext uri="{FF2B5EF4-FFF2-40B4-BE49-F238E27FC236}">
                      <a16:creationId xmlns:a16="http://schemas.microsoft.com/office/drawing/2014/main" id="{A51BAEA4-D91E-7F65-68F0-278580D7F3D7}"/>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89844852-C93D-7711-8664-8DF454000915}"/>
                    </a:ext>
                  </a:extLst>
                </p:cNvPr>
                <p:cNvGrpSpPr/>
                <p:nvPr userDrawn="1"/>
              </p:nvGrpSpPr>
              <p:grpSpPr>
                <a:xfrm>
                  <a:off x="10470557" y="5875580"/>
                  <a:ext cx="295764" cy="292598"/>
                  <a:chOff x="10470558" y="5855052"/>
                  <a:chExt cx="295764" cy="292598"/>
                </a:xfrm>
              </p:grpSpPr>
              <p:sp>
                <p:nvSpPr>
                  <p:cNvPr id="20" name="Freeform 19">
                    <a:hlinkClick r:id="" action="ppaction://hlinkshowjump?jump=lastslideviewed"/>
                    <a:extLst>
                      <a:ext uri="{FF2B5EF4-FFF2-40B4-BE49-F238E27FC236}">
                        <a16:creationId xmlns:a16="http://schemas.microsoft.com/office/drawing/2014/main" id="{DCDD6D1E-8C7A-2EB4-6B79-E5A1C19EE5AA}"/>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ED878D-3E06-9220-6EB1-49503FF05072}"/>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953AB9C2-93DD-BD77-2584-1A46846F3E51}"/>
                  </a:ext>
                </a:extLst>
              </p:cNvPr>
              <p:cNvGrpSpPr/>
              <p:nvPr userDrawn="1"/>
            </p:nvGrpSpPr>
            <p:grpSpPr>
              <a:xfrm>
                <a:off x="11312405" y="6421187"/>
                <a:ext cx="295764" cy="292599"/>
                <a:chOff x="11312405" y="5875587"/>
                <a:chExt cx="295764" cy="292599"/>
              </a:xfrm>
            </p:grpSpPr>
            <p:sp>
              <p:nvSpPr>
                <p:cNvPr id="14" name="Freeform 13">
                  <a:hlinkClick r:id="" action="ppaction://hlinkshowjump?jump=nextslide"/>
                  <a:extLst>
                    <a:ext uri="{FF2B5EF4-FFF2-40B4-BE49-F238E27FC236}">
                      <a16:creationId xmlns:a16="http://schemas.microsoft.com/office/drawing/2014/main" id="{DE1A8361-4B7B-5588-313B-BEE1B3C5AF0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DE63A40-78E0-E26A-F1E9-74847CC55DD8}"/>
                    </a:ext>
                  </a:extLst>
                </p:cNvPr>
                <p:cNvGrpSpPr/>
                <p:nvPr userDrawn="1"/>
              </p:nvGrpSpPr>
              <p:grpSpPr>
                <a:xfrm>
                  <a:off x="11312405" y="5875587"/>
                  <a:ext cx="295764" cy="292599"/>
                  <a:chOff x="11297334" y="5855058"/>
                  <a:chExt cx="295764" cy="292599"/>
                </a:xfrm>
              </p:grpSpPr>
              <p:sp>
                <p:nvSpPr>
                  <p:cNvPr id="16" name="Freeform 15">
                    <a:hlinkClick r:id="" action="ppaction://hlinkshowjump?jump=nextslide"/>
                    <a:extLst>
                      <a:ext uri="{FF2B5EF4-FFF2-40B4-BE49-F238E27FC236}">
                        <a16:creationId xmlns:a16="http://schemas.microsoft.com/office/drawing/2014/main" id="{19B76ED5-26AE-886F-3D19-4DADF984965D}"/>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 action="ppaction://hlinkshowjump?jump=nextslide"/>
                    <a:extLst>
                      <a:ext uri="{FF2B5EF4-FFF2-40B4-BE49-F238E27FC236}">
                        <a16:creationId xmlns:a16="http://schemas.microsoft.com/office/drawing/2014/main" id="{A047B258-C5EA-282F-8C0D-99DBF47DFF6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9FF0BE67-14D4-349D-D6AF-0E32EBA02DCE}"/>
                  </a:ext>
                </a:extLst>
              </p:cNvPr>
              <p:cNvGrpSpPr/>
              <p:nvPr userDrawn="1"/>
            </p:nvGrpSpPr>
            <p:grpSpPr>
              <a:xfrm>
                <a:off x="10891481" y="6421187"/>
                <a:ext cx="295764" cy="292599"/>
                <a:chOff x="10883946" y="5644499"/>
                <a:chExt cx="295764" cy="292599"/>
              </a:xfrm>
            </p:grpSpPr>
            <p:sp>
              <p:nvSpPr>
                <p:cNvPr id="10" name="Freeform 9">
                  <a:hlinkClick r:id="rId2" action="ppaction://hlinksldjump"/>
                  <a:extLst>
                    <a:ext uri="{FF2B5EF4-FFF2-40B4-BE49-F238E27FC236}">
                      <a16:creationId xmlns:a16="http://schemas.microsoft.com/office/drawing/2014/main" id="{C8440821-9D1D-8908-69CF-5FFE8ACB5809}"/>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915C08C-3D7C-83B9-97E1-96C59EBAF5CC}"/>
                    </a:ext>
                  </a:extLst>
                </p:cNvPr>
                <p:cNvGrpSpPr/>
                <p:nvPr userDrawn="1"/>
              </p:nvGrpSpPr>
              <p:grpSpPr>
                <a:xfrm>
                  <a:off x="10883946" y="5644499"/>
                  <a:ext cx="295764" cy="292599"/>
                  <a:chOff x="10899016" y="5855059"/>
                  <a:chExt cx="295764" cy="292599"/>
                </a:xfrm>
              </p:grpSpPr>
              <p:sp>
                <p:nvSpPr>
                  <p:cNvPr id="12" name="Freeform 11">
                    <a:extLst>
                      <a:ext uri="{FF2B5EF4-FFF2-40B4-BE49-F238E27FC236}">
                        <a16:creationId xmlns:a16="http://schemas.microsoft.com/office/drawing/2014/main" id="{8BFF755E-1DEB-D1A5-1A20-2FBA4F44B081}"/>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3" name="Freeform 12">
                    <a:hlinkClick r:id="rId2" action="ppaction://hlinksldjump"/>
                    <a:extLst>
                      <a:ext uri="{FF2B5EF4-FFF2-40B4-BE49-F238E27FC236}">
                        <a16:creationId xmlns:a16="http://schemas.microsoft.com/office/drawing/2014/main" id="{1BEA9319-7B5D-1AB2-C218-FDB4334C4199}"/>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 name="Graphic 5">
              <a:extLst>
                <a:ext uri="{FF2B5EF4-FFF2-40B4-BE49-F238E27FC236}">
                  <a16:creationId xmlns:a16="http://schemas.microsoft.com/office/drawing/2014/main" id="{B3E8763A-5B09-C42F-3833-B34154CC8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2" name="Rounded Rectangle 21">
            <a:hlinkClick r:id="rId2" action="ppaction://hlinksldjump"/>
            <a:extLst>
              <a:ext uri="{FF2B5EF4-FFF2-40B4-BE49-F238E27FC236}">
                <a16:creationId xmlns:a16="http://schemas.microsoft.com/office/drawing/2014/main" id="{7B9F7538-99CE-86D0-A6E6-025F8E27F98F}"/>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3" name="Rounded Rectangle 22">
            <a:hlinkClick r:id="rId5" action="ppaction://hlinksldjump"/>
            <a:extLst>
              <a:ext uri="{FF2B5EF4-FFF2-40B4-BE49-F238E27FC236}">
                <a16:creationId xmlns:a16="http://schemas.microsoft.com/office/drawing/2014/main" id="{419BAA88-EAFE-939E-F6A0-C1D38552D934}"/>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4" name="Rounded Rectangle 23">
            <a:hlinkClick r:id="rId6" action="ppaction://hlinksldjump"/>
            <a:extLst>
              <a:ext uri="{FF2B5EF4-FFF2-40B4-BE49-F238E27FC236}">
                <a16:creationId xmlns:a16="http://schemas.microsoft.com/office/drawing/2014/main" id="{D0BA7711-21AB-1B6D-05DD-18C1977430D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5" name="Rounded Rectangle 24">
            <a:hlinkClick r:id="rId7" action="ppaction://hlinksldjump"/>
            <a:extLst>
              <a:ext uri="{FF2B5EF4-FFF2-40B4-BE49-F238E27FC236}">
                <a16:creationId xmlns:a16="http://schemas.microsoft.com/office/drawing/2014/main" id="{D5076982-33CE-E68A-A010-D42CA99B865C}"/>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6" name="Rounded Rectangle 25">
            <a:hlinkClick r:id="rId8" action="ppaction://hlinksldjump"/>
            <a:extLst>
              <a:ext uri="{FF2B5EF4-FFF2-40B4-BE49-F238E27FC236}">
                <a16:creationId xmlns:a16="http://schemas.microsoft.com/office/drawing/2014/main" id="{7ED295C5-4772-E102-5503-4C11DAB780EF}"/>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27" name="Rounded Rectangle 26">
            <a:hlinkClick r:id="rId9" action="ppaction://hlinksldjump"/>
            <a:extLst>
              <a:ext uri="{FF2B5EF4-FFF2-40B4-BE49-F238E27FC236}">
                <a16:creationId xmlns:a16="http://schemas.microsoft.com/office/drawing/2014/main" id="{1E30FD4F-C22F-26AC-460E-0E41EE3DB81A}"/>
              </a:ext>
            </a:extLst>
          </p:cNvPr>
          <p:cNvSpPr/>
          <p:nvPr userDrawn="1"/>
        </p:nvSpPr>
        <p:spPr bwMode="gray">
          <a:xfrm>
            <a:off x="8045289"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Analysis</a:t>
            </a:r>
          </a:p>
        </p:txBody>
      </p:sp>
      <p:sp>
        <p:nvSpPr>
          <p:cNvPr id="28" name="Rounded Rectangle 27">
            <a:hlinkClick r:id="" action="ppaction://noaction"/>
            <a:extLst>
              <a:ext uri="{FF2B5EF4-FFF2-40B4-BE49-F238E27FC236}">
                <a16:creationId xmlns:a16="http://schemas.microsoft.com/office/drawing/2014/main" id="{58F76A85-8A16-8234-C041-13E0FAF0EDF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29" name="Rounded Rectangle 28">
            <a:hlinkClick r:id="" action="ppaction://noaction"/>
            <a:extLst>
              <a:ext uri="{FF2B5EF4-FFF2-40B4-BE49-F238E27FC236}">
                <a16:creationId xmlns:a16="http://schemas.microsoft.com/office/drawing/2014/main" id="{9C3983D5-CC0D-B028-7EB2-2A894896C975}"/>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414539825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6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Conclusions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97153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5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12/4/2023</a:t>
            </a:fld>
            <a:endParaRPr lang="en-US"/>
          </a:p>
        </p:txBody>
      </p:sp>
      <p:sp>
        <p:nvSpPr>
          <p:cNvPr id="77" name="Title 1">
            <a:extLst>
              <a:ext uri="{FF2B5EF4-FFF2-40B4-BE49-F238E27FC236}">
                <a16:creationId xmlns:a16="http://schemas.microsoft.com/office/drawing/2014/main" id="{4040B1B0-94FF-AE7D-58A4-D12DE42A45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60E3F298-9601-E081-1C57-C9D211FA891D}"/>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032BE9D1-CC90-47A0-BDDC-D1B7B9B3F940}"/>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D80D7EB3-E127-9D51-508E-6CE15D130721}"/>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E9F33E83-8BAF-FB9C-0724-4FE36F430A4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9972115F-D00C-7AAE-3AC6-A27C41C90A3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7588BC92-D542-8954-9FB9-E8DA79722892}"/>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03D8FC9-3E6A-123B-33E0-9841F9B35EB7}"/>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9416C43-D7D9-0925-3B06-0031512B825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CACB35B5-9EB8-CA8E-8AFB-988B8E2A6E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D9350A68-445D-0250-7ED5-1E4B84888AD3}"/>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B5D86EF8-3C33-31C8-4373-E72644DEB717}"/>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C66A0B8-1483-3AB1-7280-26D0EFAC12DF}"/>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31CB6DBB-54CD-F1DB-1584-82A75EB2648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77DD0EE3-D542-9F13-AE11-362D4B8CCC69}"/>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F93110-0F6E-6D18-508D-2131B77BE415}"/>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6195D5AE-BBF3-4D02-0138-8DFC37EF58F9}"/>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C5F858E-6D99-13F1-861E-C424BE99049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A8FD4CB3-6498-5326-0BF6-70258C2E9B8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A55C39C3-915C-AEB9-0009-E012E5CB12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7FC21B2C-F1A6-A664-30C0-BE023920F4A1}"/>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B5C0A5CE-A157-21DA-939A-677E92E69E17}"/>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C7647B84-5B5A-8744-792C-77D9DE7E071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83523DFF-21C0-0255-733D-9FEA80CCC7DA}"/>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rId8" action="ppaction://hlinksldjump"/>
            <a:extLst>
              <a:ext uri="{FF2B5EF4-FFF2-40B4-BE49-F238E27FC236}">
                <a16:creationId xmlns:a16="http://schemas.microsoft.com/office/drawing/2014/main" id="{FE9C6264-E5A2-1DBA-BD3A-8627E99FDA4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64411D57-6F79-31F0-16A0-364418FDCC05}"/>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3389AE9F-7CED-C27E-6E97-54253BB38849}"/>
              </a:ext>
            </a:extLst>
          </p:cNvPr>
          <p:cNvSpPr/>
          <p:nvPr userDrawn="1"/>
        </p:nvSpPr>
        <p:spPr bwMode="gray">
          <a:xfrm>
            <a:off x="9350584"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Conclusions</a:t>
            </a:r>
          </a:p>
        </p:txBody>
      </p:sp>
      <p:sp>
        <p:nvSpPr>
          <p:cNvPr id="33" name="Rounded Rectangle 32">
            <a:hlinkClick r:id="" action="ppaction://noaction"/>
            <a:extLst>
              <a:ext uri="{FF2B5EF4-FFF2-40B4-BE49-F238E27FC236}">
                <a16:creationId xmlns:a16="http://schemas.microsoft.com/office/drawing/2014/main" id="{69F92239-9449-A443-A30D-02AC279C9499}"/>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53485543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2254147385"/>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7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Resources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10970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6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12/4/2023</a:t>
            </a:fld>
            <a:endParaRPr lang="en-US"/>
          </a:p>
        </p:txBody>
      </p:sp>
      <p:sp>
        <p:nvSpPr>
          <p:cNvPr id="77" name="Title 1">
            <a:extLst>
              <a:ext uri="{FF2B5EF4-FFF2-40B4-BE49-F238E27FC236}">
                <a16:creationId xmlns:a16="http://schemas.microsoft.com/office/drawing/2014/main" id="{5F224AD8-82B0-D808-77E6-AA25FBB946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3072619-1748-4088-AEED-9B06848B32EA}"/>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844C0CC5-3237-8EE2-83D1-D03B4F333085}"/>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3872C89-D5BA-7AB4-FD05-A817AE86B03E}"/>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C181AD23-51E5-3EAF-D87B-F0314DAA86CB}"/>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39C14E80-4275-B32F-5938-C01A403728B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5F9BE06A-A441-0C79-C34C-19900A7CED3A}"/>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3F767B8B-64A1-9BEE-7808-0C6E27E9E913}"/>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266FE-A2F3-4408-1A60-421044D91F75}"/>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21700AD-728F-A2D0-BF7F-D2508849129C}"/>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191BF83A-898E-7D96-A81B-D889DB6CDA25}"/>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D668BBE-AD31-8999-886A-A4EF13C03E4E}"/>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5BC80E6C-29FD-624E-BACC-ECD3284D188C}"/>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BF682BB8-B203-1ECB-CCA0-9FD96B9A31FE}"/>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B032C5CB-3B01-4CD8-3678-2DC539C56BE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410D9917-EDB4-A3BB-6BF7-25A975CAF293}"/>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A971E84A-66B8-19A5-971C-0771643D370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20226248-4210-10CE-4A40-962F523AEA40}"/>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E8D99E01-67D1-8A74-699F-48B745F5AB1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E773ADE-33D0-4A68-D5B6-8D91B15ED0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51EEF812-2384-90E0-ADA9-F7FB18C16975}"/>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F3B0561C-DBFC-0150-298C-77DBEE482808}"/>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5931CB37-9065-B9B8-59FB-FB52C4FDD7D6}"/>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77906EE6-8016-33D0-FA85-F49C889BC43B}"/>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rId8" action="ppaction://hlinksldjump"/>
            <a:extLst>
              <a:ext uri="{FF2B5EF4-FFF2-40B4-BE49-F238E27FC236}">
                <a16:creationId xmlns:a16="http://schemas.microsoft.com/office/drawing/2014/main" id="{C9607A31-0429-6B9E-A1DE-CF02E260710E}"/>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BB61EC0-D432-1FDE-7A3D-437E9C487DA4}"/>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86B86E91-C99C-4871-067A-5F84CB5A5DF6}"/>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DAE860AE-20FD-84FE-527A-39A45C7F6FCE}"/>
              </a:ext>
            </a:extLst>
          </p:cNvPr>
          <p:cNvSpPr/>
          <p:nvPr userDrawn="1"/>
        </p:nvSpPr>
        <p:spPr bwMode="gray">
          <a:xfrm>
            <a:off x="10735541"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Resources</a:t>
            </a:r>
          </a:p>
        </p:txBody>
      </p:sp>
    </p:spTree>
    <p:extLst>
      <p:ext uri="{BB962C8B-B14F-4D97-AF65-F5344CB8AC3E}">
        <p14:creationId xmlns:p14="http://schemas.microsoft.com/office/powerpoint/2010/main" val="174211391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12/4/2023</a:t>
            </a:fld>
            <a:endParaRPr lang="en-US"/>
          </a:p>
        </p:txBody>
      </p:sp>
    </p:spTree>
    <p:extLst>
      <p:ext uri="{BB962C8B-B14F-4D97-AF65-F5344CB8AC3E}">
        <p14:creationId xmlns:p14="http://schemas.microsoft.com/office/powerpoint/2010/main" val="767847710"/>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12/4/2023</a:t>
            </a:fld>
            <a:endParaRPr lang="en-US"/>
          </a:p>
        </p:txBody>
      </p:sp>
    </p:spTree>
    <p:extLst>
      <p:ext uri="{BB962C8B-B14F-4D97-AF65-F5344CB8AC3E}">
        <p14:creationId xmlns:p14="http://schemas.microsoft.com/office/powerpoint/2010/main" val="89069208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12/4/2023</a:t>
            </a:fld>
            <a:endParaRPr lang="en-US"/>
          </a:p>
        </p:txBody>
      </p:sp>
    </p:spTree>
    <p:extLst>
      <p:ext uri="{BB962C8B-B14F-4D97-AF65-F5344CB8AC3E}">
        <p14:creationId xmlns:p14="http://schemas.microsoft.com/office/powerpoint/2010/main" val="1005798069"/>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09052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12/4/2023</a:t>
            </a:fld>
            <a:endParaRPr lang="en-US"/>
          </a:p>
        </p:txBody>
      </p:sp>
    </p:spTree>
    <p:extLst>
      <p:ext uri="{BB962C8B-B14F-4D97-AF65-F5344CB8AC3E}">
        <p14:creationId xmlns:p14="http://schemas.microsoft.com/office/powerpoint/2010/main" val="3273139734"/>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12/4/2023</a:t>
            </a:fld>
            <a:endParaRPr lang="en-US"/>
          </a:p>
        </p:txBody>
      </p:sp>
    </p:spTree>
    <p:extLst>
      <p:ext uri="{BB962C8B-B14F-4D97-AF65-F5344CB8AC3E}">
        <p14:creationId xmlns:p14="http://schemas.microsoft.com/office/powerpoint/2010/main" val="135927333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12/4/2023</a:t>
            </a:fld>
            <a:endParaRPr lang="en-US"/>
          </a:p>
        </p:txBody>
      </p:sp>
    </p:spTree>
    <p:extLst>
      <p:ext uri="{BB962C8B-B14F-4D97-AF65-F5344CB8AC3E}">
        <p14:creationId xmlns:p14="http://schemas.microsoft.com/office/powerpoint/2010/main" val="53494702"/>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12/4/2023</a:t>
            </a:fld>
            <a:endParaRPr lang="en-US"/>
          </a:p>
        </p:txBody>
      </p:sp>
    </p:spTree>
    <p:extLst>
      <p:ext uri="{BB962C8B-B14F-4D97-AF65-F5344CB8AC3E}">
        <p14:creationId xmlns:p14="http://schemas.microsoft.com/office/powerpoint/2010/main" val="2828100305"/>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270774055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12/4/2023</a:t>
            </a:fld>
            <a:endParaRPr lang="en-US"/>
          </a:p>
        </p:txBody>
      </p:sp>
    </p:spTree>
    <p:extLst>
      <p:ext uri="{BB962C8B-B14F-4D97-AF65-F5344CB8AC3E}">
        <p14:creationId xmlns:p14="http://schemas.microsoft.com/office/powerpoint/2010/main" val="254674762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12/4/2023</a:t>
            </a:fld>
            <a:endParaRPr lang="en-US"/>
          </a:p>
        </p:txBody>
      </p:sp>
    </p:spTree>
    <p:extLst>
      <p:ext uri="{BB962C8B-B14F-4D97-AF65-F5344CB8AC3E}">
        <p14:creationId xmlns:p14="http://schemas.microsoft.com/office/powerpoint/2010/main" val="359815299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64557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2023 Optum, Inc. All rights reserved. </a:t>
            </a:r>
          </a:p>
        </p:txBody>
      </p:sp>
    </p:spTree>
    <p:extLst>
      <p:ext uri="{BB962C8B-B14F-4D97-AF65-F5344CB8AC3E}">
        <p14:creationId xmlns:p14="http://schemas.microsoft.com/office/powerpoint/2010/main" val="27270321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59278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12/4/2023</a:t>
            </a:fld>
            <a:endParaRPr lang="en-US"/>
          </a:p>
        </p:txBody>
      </p:sp>
    </p:spTree>
    <p:extLst>
      <p:ext uri="{BB962C8B-B14F-4D97-AF65-F5344CB8AC3E}">
        <p14:creationId xmlns:p14="http://schemas.microsoft.com/office/powerpoint/2010/main" val="232182534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12/4/2023</a:t>
            </a:fld>
            <a:endParaRPr lang="en-US"/>
          </a:p>
        </p:txBody>
      </p:sp>
    </p:spTree>
    <p:extLst>
      <p:ext uri="{BB962C8B-B14F-4D97-AF65-F5344CB8AC3E}">
        <p14:creationId xmlns:p14="http://schemas.microsoft.com/office/powerpoint/2010/main" val="404501583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12/4/2023</a:t>
            </a:fld>
            <a:endParaRPr lang="en-US"/>
          </a:p>
        </p:txBody>
      </p:sp>
    </p:spTree>
    <p:extLst>
      <p:ext uri="{BB962C8B-B14F-4D97-AF65-F5344CB8AC3E}">
        <p14:creationId xmlns:p14="http://schemas.microsoft.com/office/powerpoint/2010/main" val="20018846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12/4/2023</a:t>
            </a:fld>
            <a:endParaRPr lang="en-US"/>
          </a:p>
        </p:txBody>
      </p:sp>
    </p:spTree>
    <p:extLst>
      <p:ext uri="{BB962C8B-B14F-4D97-AF65-F5344CB8AC3E}">
        <p14:creationId xmlns:p14="http://schemas.microsoft.com/office/powerpoint/2010/main" val="331699148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12/4/2023</a:t>
            </a:fld>
            <a:endParaRPr lang="en-US"/>
          </a:p>
        </p:txBody>
      </p:sp>
    </p:spTree>
    <p:extLst>
      <p:ext uri="{BB962C8B-B14F-4D97-AF65-F5344CB8AC3E}">
        <p14:creationId xmlns:p14="http://schemas.microsoft.com/office/powerpoint/2010/main" val="385235581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37510243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22419F1F-051D-4EAB-BCEA-2B4614A0214F}"/>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12/4/2023</a:t>
            </a:fld>
            <a:endParaRPr lang="en-US"/>
          </a:p>
        </p:txBody>
      </p:sp>
    </p:spTree>
    <p:extLst>
      <p:ext uri="{BB962C8B-B14F-4D97-AF65-F5344CB8AC3E}">
        <p14:creationId xmlns:p14="http://schemas.microsoft.com/office/powerpoint/2010/main" val="413452743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AB58FB46-F330-4E2D-8F18-92EB7F8636A2}"/>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12/4/2023</a:t>
            </a:fld>
            <a:endParaRPr lang="en-US"/>
          </a:p>
        </p:txBody>
      </p:sp>
    </p:spTree>
    <p:extLst>
      <p:ext uri="{BB962C8B-B14F-4D97-AF65-F5344CB8AC3E}">
        <p14:creationId xmlns:p14="http://schemas.microsoft.com/office/powerpoint/2010/main" val="3668849944"/>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383719-E40D-CB43-91B3-BF79A6986596}"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BC05D-8FBC-A049-B6B9-B4AD9812855F}" type="slidenum">
              <a:rPr lang="en-US" smtClean="0"/>
              <a:t>‹#›</a:t>
            </a:fld>
            <a:endParaRPr lang="en-US"/>
          </a:p>
        </p:txBody>
      </p:sp>
    </p:spTree>
    <p:extLst>
      <p:ext uri="{BB962C8B-B14F-4D97-AF65-F5344CB8AC3E}">
        <p14:creationId xmlns:p14="http://schemas.microsoft.com/office/powerpoint/2010/main" val="408120029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83719-E40D-CB43-91B3-BF79A6986596}"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BC05D-8FBC-A049-B6B9-B4AD9812855F}" type="slidenum">
              <a:rPr lang="en-US" smtClean="0"/>
              <a:t>‹#›</a:t>
            </a:fld>
            <a:endParaRPr lang="en-US"/>
          </a:p>
        </p:txBody>
      </p:sp>
    </p:spTree>
    <p:extLst>
      <p:ext uri="{BB962C8B-B14F-4D97-AF65-F5344CB8AC3E}">
        <p14:creationId xmlns:p14="http://schemas.microsoft.com/office/powerpoint/2010/main" val="185414616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383719-E40D-CB43-91B3-BF79A6986596}"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BC05D-8FBC-A049-B6B9-B4AD9812855F}" type="slidenum">
              <a:rPr lang="en-US" smtClean="0"/>
              <a:t>‹#›</a:t>
            </a:fld>
            <a:endParaRPr lang="en-US"/>
          </a:p>
        </p:txBody>
      </p:sp>
    </p:spTree>
    <p:extLst>
      <p:ext uri="{BB962C8B-B14F-4D97-AF65-F5344CB8AC3E}">
        <p14:creationId xmlns:p14="http://schemas.microsoft.com/office/powerpoint/2010/main" val="181962732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383719-E40D-CB43-91B3-BF79A6986596}"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BC05D-8FBC-A049-B6B9-B4AD9812855F}" type="slidenum">
              <a:rPr lang="en-US" smtClean="0"/>
              <a:t>‹#›</a:t>
            </a:fld>
            <a:endParaRPr lang="en-US"/>
          </a:p>
        </p:txBody>
      </p:sp>
    </p:spTree>
    <p:extLst>
      <p:ext uri="{BB962C8B-B14F-4D97-AF65-F5344CB8AC3E}">
        <p14:creationId xmlns:p14="http://schemas.microsoft.com/office/powerpoint/2010/main" val="4667022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383719-E40D-CB43-91B3-BF79A6986596}"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BC05D-8FBC-A049-B6B9-B4AD9812855F}" type="slidenum">
              <a:rPr lang="en-US" smtClean="0"/>
              <a:t>‹#›</a:t>
            </a:fld>
            <a:endParaRPr lang="en-US"/>
          </a:p>
        </p:txBody>
      </p:sp>
    </p:spTree>
    <p:extLst>
      <p:ext uri="{BB962C8B-B14F-4D97-AF65-F5344CB8AC3E}">
        <p14:creationId xmlns:p14="http://schemas.microsoft.com/office/powerpoint/2010/main" val="418812717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383719-E40D-CB43-91B3-BF79A6986596}"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BC05D-8FBC-A049-B6B9-B4AD9812855F}" type="slidenum">
              <a:rPr lang="en-US" smtClean="0"/>
              <a:t>‹#›</a:t>
            </a:fld>
            <a:endParaRPr lang="en-US"/>
          </a:p>
        </p:txBody>
      </p:sp>
    </p:spTree>
    <p:extLst>
      <p:ext uri="{BB962C8B-B14F-4D97-AF65-F5344CB8AC3E}">
        <p14:creationId xmlns:p14="http://schemas.microsoft.com/office/powerpoint/2010/main" val="18367876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383719-E40D-CB43-91B3-BF79A6986596}"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BC05D-8FBC-A049-B6B9-B4AD9812855F}" type="slidenum">
              <a:rPr lang="en-US" smtClean="0"/>
              <a:t>‹#›</a:t>
            </a:fld>
            <a:endParaRPr lang="en-US"/>
          </a:p>
        </p:txBody>
      </p:sp>
    </p:spTree>
    <p:extLst>
      <p:ext uri="{BB962C8B-B14F-4D97-AF65-F5344CB8AC3E}">
        <p14:creationId xmlns:p14="http://schemas.microsoft.com/office/powerpoint/2010/main" val="338770856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383719-E40D-CB43-91B3-BF79A6986596}"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BC05D-8FBC-A049-B6B9-B4AD9812855F}" type="slidenum">
              <a:rPr lang="en-US" smtClean="0"/>
              <a:t>‹#›</a:t>
            </a:fld>
            <a:endParaRPr lang="en-US"/>
          </a:p>
        </p:txBody>
      </p:sp>
    </p:spTree>
    <p:extLst>
      <p:ext uri="{BB962C8B-B14F-4D97-AF65-F5344CB8AC3E}">
        <p14:creationId xmlns:p14="http://schemas.microsoft.com/office/powerpoint/2010/main" val="4063536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82065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383719-E40D-CB43-91B3-BF79A6986596}"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BC05D-8FBC-A049-B6B9-B4AD9812855F}" type="slidenum">
              <a:rPr lang="en-US" smtClean="0"/>
              <a:t>‹#›</a:t>
            </a:fld>
            <a:endParaRPr lang="en-US"/>
          </a:p>
        </p:txBody>
      </p:sp>
    </p:spTree>
    <p:extLst>
      <p:ext uri="{BB962C8B-B14F-4D97-AF65-F5344CB8AC3E}">
        <p14:creationId xmlns:p14="http://schemas.microsoft.com/office/powerpoint/2010/main" val="18432800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83719-E40D-CB43-91B3-BF79A6986596}"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BC05D-8FBC-A049-B6B9-B4AD9812855F}" type="slidenum">
              <a:rPr lang="en-US" smtClean="0"/>
              <a:t>‹#›</a:t>
            </a:fld>
            <a:endParaRPr lang="en-US"/>
          </a:p>
        </p:txBody>
      </p:sp>
    </p:spTree>
    <p:extLst>
      <p:ext uri="{BB962C8B-B14F-4D97-AF65-F5344CB8AC3E}">
        <p14:creationId xmlns:p14="http://schemas.microsoft.com/office/powerpoint/2010/main" val="113131596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83719-E40D-CB43-91B3-BF79A6986596}"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BC05D-8FBC-A049-B6B9-B4AD9812855F}" type="slidenum">
              <a:rPr lang="en-US" smtClean="0"/>
              <a:t>‹#›</a:t>
            </a:fld>
            <a:endParaRPr lang="en-US"/>
          </a:p>
        </p:txBody>
      </p:sp>
    </p:spTree>
    <p:extLst>
      <p:ext uri="{BB962C8B-B14F-4D97-AF65-F5344CB8AC3E}">
        <p14:creationId xmlns:p14="http://schemas.microsoft.com/office/powerpoint/2010/main" val="245120484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015C7F-D062-8A40-B309-96AD84E32923}"/>
              </a:ext>
            </a:extLst>
          </p:cNvPr>
          <p:cNvSpPr/>
          <p:nvPr userDrawn="1"/>
        </p:nvSpPr>
        <p:spPr>
          <a:xfrm>
            <a:off x="0" y="1"/>
            <a:ext cx="12192000" cy="7742247"/>
          </a:xfrm>
          <a:prstGeom prst="rect">
            <a:avLst/>
          </a:prstGeom>
          <a:blipFill dpi="0" rotWithShape="1">
            <a:blip r:embed="rId2"/>
            <a:srcRect/>
            <a:stretch>
              <a:fillRect l="-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1">
              <a:solidFill>
                <a:srgbClr val="FFFFFF"/>
              </a:solidFill>
            </a:endParaRPr>
          </a:p>
        </p:txBody>
      </p:sp>
      <p:pic>
        <p:nvPicPr>
          <p:cNvPr id="6" name="Picture 5">
            <a:extLst>
              <a:ext uri="{FF2B5EF4-FFF2-40B4-BE49-F238E27FC236}">
                <a16:creationId xmlns:a16="http://schemas.microsoft.com/office/drawing/2014/main" id="{38CF2251-AF27-8A4B-869B-F3B8D12E8B0C}"/>
              </a:ext>
            </a:extLst>
          </p:cNvPr>
          <p:cNvPicPr>
            <a:picLocks noChangeAspect="1"/>
          </p:cNvPicPr>
          <p:nvPr userDrawn="1"/>
        </p:nvPicPr>
        <p:blipFill>
          <a:blip r:embed="rId3"/>
          <a:stretch>
            <a:fillRect/>
          </a:stretch>
        </p:blipFill>
        <p:spPr>
          <a:xfrm>
            <a:off x="10406360" y="686026"/>
            <a:ext cx="1005352" cy="415572"/>
          </a:xfrm>
          <a:prstGeom prst="rect">
            <a:avLst/>
          </a:prstGeom>
        </p:spPr>
      </p:pic>
      <p:pic>
        <p:nvPicPr>
          <p:cNvPr id="7" name="Picture 6">
            <a:extLst>
              <a:ext uri="{FF2B5EF4-FFF2-40B4-BE49-F238E27FC236}">
                <a16:creationId xmlns:a16="http://schemas.microsoft.com/office/drawing/2014/main" id="{7CFD2AC5-9AE7-2749-89A7-ABE8D32C3DB4}"/>
              </a:ext>
            </a:extLst>
          </p:cNvPr>
          <p:cNvPicPr>
            <a:picLocks noChangeAspect="1"/>
          </p:cNvPicPr>
          <p:nvPr userDrawn="1"/>
        </p:nvPicPr>
        <p:blipFill>
          <a:blip r:embed="rId4"/>
          <a:stretch>
            <a:fillRect/>
          </a:stretch>
        </p:blipFill>
        <p:spPr>
          <a:xfrm>
            <a:off x="721424" y="339221"/>
            <a:ext cx="1228176" cy="1109181"/>
          </a:xfrm>
          <a:prstGeom prst="rect">
            <a:avLst/>
          </a:prstGeom>
        </p:spPr>
      </p:pic>
    </p:spTree>
    <p:extLst>
      <p:ext uri="{BB962C8B-B14F-4D97-AF65-F5344CB8AC3E}">
        <p14:creationId xmlns:p14="http://schemas.microsoft.com/office/powerpoint/2010/main" val="341383600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3522-DBF0-204C-8261-B890A87C083C}"/>
              </a:ext>
            </a:extLst>
          </p:cNvPr>
          <p:cNvSpPr>
            <a:spLocks noGrp="1"/>
          </p:cNvSpPr>
          <p:nvPr>
            <p:ph type="title"/>
          </p:nvPr>
        </p:nvSpPr>
        <p:spPr>
          <a:xfrm>
            <a:off x="838201" y="365129"/>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8BC1F78-5255-C649-840A-00BB5949F353}"/>
              </a:ext>
            </a:extLst>
          </p:cNvPr>
          <p:cNvSpPr>
            <a:spLocks noGrp="1"/>
          </p:cNvSpPr>
          <p:nvPr>
            <p:ph idx="1"/>
          </p:nvPr>
        </p:nvSpPr>
        <p:spPr/>
        <p:txBody>
          <a:bodyPr/>
          <a:lstStyle>
            <a:lvl1pPr>
              <a:buClr>
                <a:srgbClr val="00A499"/>
              </a:buClr>
              <a:buSzPct val="100000"/>
              <a:defRPr/>
            </a:lvl1pPr>
            <a:lvl2pPr>
              <a:buClr>
                <a:srgbClr val="00A499"/>
              </a:buClr>
              <a:defRPr/>
            </a:lvl2pPr>
            <a:lvl3pPr>
              <a:buClr>
                <a:srgbClr val="E95324"/>
              </a:buClr>
              <a:defRPr/>
            </a:lvl3pPr>
            <a:lvl4pPr>
              <a:buClr>
                <a:srgbClr val="E95324"/>
              </a:buClr>
              <a:defRPr/>
            </a:lvl4pPr>
            <a:lvl5pPr>
              <a:buClr>
                <a:srgbClr val="E95324"/>
              </a:buClr>
              <a:defRPr/>
            </a:lvl5pPr>
          </a:lstStyle>
          <a:p>
            <a:pPr lvl="0"/>
            <a:r>
              <a:rPr lang="en-US"/>
              <a:t>Edit Master text styles</a:t>
            </a:r>
          </a:p>
          <a:p>
            <a:pPr lvl="1"/>
            <a:r>
              <a:rPr lang="en-US"/>
              <a:t>Second level</a:t>
            </a:r>
          </a:p>
          <a:p>
            <a:pPr lvl="2"/>
            <a:r>
              <a:rPr lang="en-US"/>
              <a:t>Third level</a:t>
            </a:r>
          </a:p>
        </p:txBody>
      </p:sp>
      <p:sp>
        <p:nvSpPr>
          <p:cNvPr id="7" name="Slide Number Placeholder 9">
            <a:extLst>
              <a:ext uri="{FF2B5EF4-FFF2-40B4-BE49-F238E27FC236}">
                <a16:creationId xmlns:a16="http://schemas.microsoft.com/office/drawing/2014/main" id="{2319B7C4-1C37-3F4D-BCDC-91189E309A1A}"/>
              </a:ext>
            </a:extLst>
          </p:cNvPr>
          <p:cNvSpPr>
            <a:spLocks noGrp="1"/>
          </p:cNvSpPr>
          <p:nvPr>
            <p:ph type="sldNum" sz="quarter" idx="4"/>
          </p:nvPr>
        </p:nvSpPr>
        <p:spPr>
          <a:xfrm>
            <a:off x="8657985" y="6240855"/>
            <a:ext cx="2743200" cy="365125"/>
          </a:xfrm>
          <a:prstGeom prst="rect">
            <a:avLst/>
          </a:prstGeom>
        </p:spPr>
        <p:txBody>
          <a:bodyPr vert="horz" lIns="91440" tIns="45720" rIns="91440" bIns="45720" rtlCol="0" anchor="ctr"/>
          <a:lstStyle>
            <a:lvl1pPr algn="r">
              <a:defRPr sz="1600" b="1">
                <a:solidFill>
                  <a:schemeClr val="bg1"/>
                </a:solidFill>
              </a:defRPr>
            </a:lvl1pPr>
          </a:lstStyle>
          <a:p>
            <a:fld id="{0845D900-5E9D-8146-A4CA-EBB024C487C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9261276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75AE-AFD6-2740-8FFB-3D1F39541E42}"/>
              </a:ext>
            </a:extLst>
          </p:cNvPr>
          <p:cNvSpPr>
            <a:spLocks noGrp="1"/>
          </p:cNvSpPr>
          <p:nvPr>
            <p:ph type="title"/>
          </p:nvPr>
        </p:nvSpPr>
        <p:spPr>
          <a:xfrm>
            <a:off x="838201" y="365129"/>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E1910ED-9C10-534A-96BD-1CE311B9C212}"/>
              </a:ext>
            </a:extLst>
          </p:cNvPr>
          <p:cNvSpPr>
            <a:spLocks noGrp="1"/>
          </p:cNvSpPr>
          <p:nvPr>
            <p:ph sz="half" idx="1"/>
          </p:nvPr>
        </p:nvSpPr>
        <p:spPr>
          <a:xfrm>
            <a:off x="838201" y="1825625"/>
            <a:ext cx="5181600" cy="4351339"/>
          </a:xfrm>
        </p:spPr>
        <p:txBody>
          <a:bodyPr rIns="180000"/>
          <a:lstStyle/>
          <a:p>
            <a:pPr lvl="0"/>
            <a:r>
              <a:rPr lang="en-US"/>
              <a:t>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869F36BA-D790-0D4F-AADC-0AA353B9B124}"/>
              </a:ext>
            </a:extLst>
          </p:cNvPr>
          <p:cNvSpPr>
            <a:spLocks noGrp="1"/>
          </p:cNvSpPr>
          <p:nvPr>
            <p:ph sz="half" idx="2"/>
          </p:nvPr>
        </p:nvSpPr>
        <p:spPr>
          <a:xfrm>
            <a:off x="6172201" y="1825625"/>
            <a:ext cx="5181600" cy="4351339"/>
          </a:xfrm>
        </p:spPr>
        <p:txBody>
          <a:bodyPr lIns="180000"/>
          <a:lstStyle/>
          <a:p>
            <a:pPr lvl="0"/>
            <a:r>
              <a:rPr lang="en-US"/>
              <a:t>Edit Master text styles</a:t>
            </a:r>
          </a:p>
          <a:p>
            <a:pPr lvl="1"/>
            <a:r>
              <a:rPr lang="en-US"/>
              <a:t>Second level</a:t>
            </a:r>
          </a:p>
          <a:p>
            <a:pPr lvl="2"/>
            <a:r>
              <a:rPr lang="en-US"/>
              <a:t>Third level</a:t>
            </a:r>
          </a:p>
        </p:txBody>
      </p:sp>
      <p:sp>
        <p:nvSpPr>
          <p:cNvPr id="8" name="Slide Number Placeholder 9">
            <a:extLst>
              <a:ext uri="{FF2B5EF4-FFF2-40B4-BE49-F238E27FC236}">
                <a16:creationId xmlns:a16="http://schemas.microsoft.com/office/drawing/2014/main" id="{9F723E7F-A6F7-DA4F-83CF-9575B80ED18D}"/>
              </a:ext>
            </a:extLst>
          </p:cNvPr>
          <p:cNvSpPr>
            <a:spLocks noGrp="1"/>
          </p:cNvSpPr>
          <p:nvPr>
            <p:ph type="sldNum" sz="quarter" idx="4"/>
          </p:nvPr>
        </p:nvSpPr>
        <p:spPr>
          <a:xfrm>
            <a:off x="8657985" y="6240855"/>
            <a:ext cx="2743200" cy="365125"/>
          </a:xfrm>
          <a:prstGeom prst="rect">
            <a:avLst/>
          </a:prstGeom>
        </p:spPr>
        <p:txBody>
          <a:bodyPr vert="horz" lIns="91440" tIns="45720" rIns="91440" bIns="45720" rtlCol="0" anchor="ctr"/>
          <a:lstStyle>
            <a:lvl1pPr algn="r">
              <a:defRPr sz="1600" b="1">
                <a:solidFill>
                  <a:schemeClr val="bg1"/>
                </a:solidFill>
              </a:defRPr>
            </a:lvl1pPr>
          </a:lstStyle>
          <a:p>
            <a:fld id="{0845D900-5E9D-8146-A4CA-EBB024C487C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5344872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418F-B665-1B48-8715-9A9570C31D36}"/>
              </a:ext>
            </a:extLst>
          </p:cNvPr>
          <p:cNvSpPr>
            <a:spLocks noGrp="1"/>
          </p:cNvSpPr>
          <p:nvPr>
            <p:ph type="title"/>
          </p:nvPr>
        </p:nvSpPr>
        <p:spPr>
          <a:xfrm>
            <a:off x="839791" y="365129"/>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482370C-4D0B-054A-8917-CF489FBFFC04}"/>
              </a:ext>
            </a:extLst>
          </p:cNvPr>
          <p:cNvSpPr>
            <a:spLocks noGrp="1"/>
          </p:cNvSpPr>
          <p:nvPr>
            <p:ph type="body" idx="1"/>
          </p:nvPr>
        </p:nvSpPr>
        <p:spPr>
          <a:xfrm>
            <a:off x="839793" y="1681163"/>
            <a:ext cx="5157787" cy="823912"/>
          </a:xfrm>
        </p:spPr>
        <p:txBody>
          <a:bodyPr rIns="180000" anchor="b"/>
          <a:lstStyle>
            <a:lvl1pPr marL="0" indent="0">
              <a:buNone/>
              <a:defRPr sz="2600" b="1"/>
            </a:lvl1pPr>
            <a:lvl2pPr marL="495273" indent="0">
              <a:buNone/>
              <a:defRPr sz="2167" b="1"/>
            </a:lvl2pPr>
            <a:lvl3pPr marL="990546" indent="0">
              <a:buNone/>
              <a:defRPr sz="1951" b="1"/>
            </a:lvl3pPr>
            <a:lvl4pPr marL="1485818" indent="0">
              <a:buNone/>
              <a:defRPr sz="1733" b="1"/>
            </a:lvl4pPr>
            <a:lvl5pPr marL="1981089" indent="0">
              <a:buNone/>
              <a:defRPr sz="1733" b="1"/>
            </a:lvl5pPr>
            <a:lvl6pPr marL="2476362" indent="0">
              <a:buNone/>
              <a:defRPr sz="1733" b="1"/>
            </a:lvl6pPr>
            <a:lvl7pPr marL="2971634" indent="0">
              <a:buNone/>
              <a:defRPr sz="1733" b="1"/>
            </a:lvl7pPr>
            <a:lvl8pPr marL="3466908" indent="0">
              <a:buNone/>
              <a:defRPr sz="1733" b="1"/>
            </a:lvl8pPr>
            <a:lvl9pPr marL="3962180" indent="0">
              <a:buNone/>
              <a:defRPr sz="1733" b="1"/>
            </a:lvl9pPr>
          </a:lstStyle>
          <a:p>
            <a:pPr lvl="0"/>
            <a:r>
              <a:rPr lang="en-US"/>
              <a:t>Edit Master text styles</a:t>
            </a:r>
          </a:p>
        </p:txBody>
      </p:sp>
      <p:sp>
        <p:nvSpPr>
          <p:cNvPr id="4" name="Content Placeholder 3">
            <a:extLst>
              <a:ext uri="{FF2B5EF4-FFF2-40B4-BE49-F238E27FC236}">
                <a16:creationId xmlns:a16="http://schemas.microsoft.com/office/drawing/2014/main" id="{2F7DBB7F-822A-F946-B4A3-C8B794ACDB36}"/>
              </a:ext>
            </a:extLst>
          </p:cNvPr>
          <p:cNvSpPr>
            <a:spLocks noGrp="1"/>
          </p:cNvSpPr>
          <p:nvPr>
            <p:ph sz="half" idx="2"/>
          </p:nvPr>
        </p:nvSpPr>
        <p:spPr>
          <a:xfrm>
            <a:off x="839793" y="2505075"/>
            <a:ext cx="5157787" cy="3684588"/>
          </a:xfrm>
        </p:spPr>
        <p:txBody>
          <a:bodyPr rIns="180000"/>
          <a:lstStyle/>
          <a:p>
            <a:pPr lvl="0"/>
            <a:r>
              <a:rPr lang="en-US"/>
              <a:t>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6F59B3D6-A246-084D-8C62-3E629FCD009E}"/>
              </a:ext>
            </a:extLst>
          </p:cNvPr>
          <p:cNvSpPr>
            <a:spLocks noGrp="1"/>
          </p:cNvSpPr>
          <p:nvPr>
            <p:ph type="body" sz="quarter" idx="3"/>
          </p:nvPr>
        </p:nvSpPr>
        <p:spPr>
          <a:xfrm>
            <a:off x="6172203" y="1681163"/>
            <a:ext cx="5183188" cy="823912"/>
          </a:xfrm>
        </p:spPr>
        <p:txBody>
          <a:bodyPr lIns="180000" anchor="b"/>
          <a:lstStyle>
            <a:lvl1pPr marL="0" indent="0">
              <a:buNone/>
              <a:defRPr sz="2600" b="1"/>
            </a:lvl1pPr>
            <a:lvl2pPr marL="495273" indent="0">
              <a:buNone/>
              <a:defRPr sz="2167" b="1"/>
            </a:lvl2pPr>
            <a:lvl3pPr marL="990546" indent="0">
              <a:buNone/>
              <a:defRPr sz="1951" b="1"/>
            </a:lvl3pPr>
            <a:lvl4pPr marL="1485818" indent="0">
              <a:buNone/>
              <a:defRPr sz="1733" b="1"/>
            </a:lvl4pPr>
            <a:lvl5pPr marL="1981089" indent="0">
              <a:buNone/>
              <a:defRPr sz="1733" b="1"/>
            </a:lvl5pPr>
            <a:lvl6pPr marL="2476362" indent="0">
              <a:buNone/>
              <a:defRPr sz="1733" b="1"/>
            </a:lvl6pPr>
            <a:lvl7pPr marL="2971634" indent="0">
              <a:buNone/>
              <a:defRPr sz="1733" b="1"/>
            </a:lvl7pPr>
            <a:lvl8pPr marL="3466908" indent="0">
              <a:buNone/>
              <a:defRPr sz="1733" b="1"/>
            </a:lvl8pPr>
            <a:lvl9pPr marL="3962180" indent="0">
              <a:buNone/>
              <a:defRPr sz="1733" b="1"/>
            </a:lvl9pPr>
          </a:lstStyle>
          <a:p>
            <a:pPr lvl="0"/>
            <a:r>
              <a:rPr lang="en-US"/>
              <a:t>Edit Master text styles</a:t>
            </a:r>
          </a:p>
        </p:txBody>
      </p:sp>
      <p:sp>
        <p:nvSpPr>
          <p:cNvPr id="6" name="Content Placeholder 5">
            <a:extLst>
              <a:ext uri="{FF2B5EF4-FFF2-40B4-BE49-F238E27FC236}">
                <a16:creationId xmlns:a16="http://schemas.microsoft.com/office/drawing/2014/main" id="{43E29197-983A-3640-AE68-A36B04A04CE3}"/>
              </a:ext>
            </a:extLst>
          </p:cNvPr>
          <p:cNvSpPr>
            <a:spLocks noGrp="1"/>
          </p:cNvSpPr>
          <p:nvPr>
            <p:ph sz="quarter" idx="4"/>
          </p:nvPr>
        </p:nvSpPr>
        <p:spPr>
          <a:xfrm>
            <a:off x="6172203" y="2505075"/>
            <a:ext cx="5183188" cy="3684588"/>
          </a:xfrm>
        </p:spPr>
        <p:txBody>
          <a:bodyPr lIns="180000"/>
          <a:lstStyle/>
          <a:p>
            <a:pPr lvl="0"/>
            <a:r>
              <a:rPr lang="en-US"/>
              <a:t>Edit Master text styles</a:t>
            </a:r>
          </a:p>
          <a:p>
            <a:pPr lvl="1"/>
            <a:r>
              <a:rPr lang="en-US"/>
              <a:t>Second level</a:t>
            </a:r>
          </a:p>
          <a:p>
            <a:pPr lvl="2"/>
            <a:r>
              <a:rPr lang="en-US"/>
              <a:t>Third level</a:t>
            </a:r>
          </a:p>
        </p:txBody>
      </p:sp>
      <p:sp>
        <p:nvSpPr>
          <p:cNvPr id="10" name="Slide Number Placeholder 9">
            <a:extLst>
              <a:ext uri="{FF2B5EF4-FFF2-40B4-BE49-F238E27FC236}">
                <a16:creationId xmlns:a16="http://schemas.microsoft.com/office/drawing/2014/main" id="{6F0AAA31-9F0E-7A4F-982C-4E986E66DE53}"/>
              </a:ext>
            </a:extLst>
          </p:cNvPr>
          <p:cNvSpPr>
            <a:spLocks noGrp="1"/>
          </p:cNvSpPr>
          <p:nvPr>
            <p:ph type="sldNum" sz="quarter" idx="12"/>
          </p:nvPr>
        </p:nvSpPr>
        <p:spPr>
          <a:xfrm>
            <a:off x="8657985" y="6240855"/>
            <a:ext cx="2743200" cy="365125"/>
          </a:xfrm>
          <a:prstGeom prst="rect">
            <a:avLst/>
          </a:prstGeom>
        </p:spPr>
        <p:txBody>
          <a:bodyPr vert="horz" lIns="91440" tIns="45720" rIns="91440" bIns="45720" rtlCol="0" anchor="ctr"/>
          <a:lstStyle>
            <a:lvl1pPr algn="r">
              <a:defRPr sz="1600" b="1">
                <a:solidFill>
                  <a:schemeClr val="bg1"/>
                </a:solidFill>
              </a:defRPr>
            </a:lvl1pPr>
          </a:lstStyle>
          <a:p>
            <a:fld id="{0845D900-5E9D-8146-A4CA-EBB024C487C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1911410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1159D20-FCDB-D44B-AF4C-70D0EB560473}"/>
              </a:ext>
            </a:extLst>
          </p:cNvPr>
          <p:cNvSpPr>
            <a:spLocks noGrp="1"/>
          </p:cNvSpPr>
          <p:nvPr>
            <p:ph type="sldNum" sz="quarter" idx="4"/>
          </p:nvPr>
        </p:nvSpPr>
        <p:spPr>
          <a:xfrm>
            <a:off x="8657985" y="6240855"/>
            <a:ext cx="2743200" cy="365125"/>
          </a:xfrm>
          <a:prstGeom prst="rect">
            <a:avLst/>
          </a:prstGeom>
        </p:spPr>
        <p:txBody>
          <a:bodyPr vert="horz" lIns="91440" tIns="45720" rIns="91440" bIns="45720" rtlCol="0" anchor="ctr"/>
          <a:lstStyle>
            <a:lvl1pPr algn="r">
              <a:defRPr sz="1600" b="1">
                <a:solidFill>
                  <a:schemeClr val="bg1"/>
                </a:solidFill>
              </a:defRPr>
            </a:lvl1pPr>
          </a:lstStyle>
          <a:p>
            <a:fld id="{0845D900-5E9D-8146-A4CA-EBB024C487C0}" type="slidenum">
              <a:rPr lang="en-US" smtClean="0">
                <a:solidFill>
                  <a:srgbClr val="FFFFFF"/>
                </a:solidFill>
              </a:rPr>
              <a:pPr/>
              <a:t>‹#›</a:t>
            </a:fld>
            <a:endParaRPr lang="en-US">
              <a:solidFill>
                <a:srgbClr val="FFFFFF"/>
              </a:solidFill>
            </a:endParaRPr>
          </a:p>
        </p:txBody>
      </p:sp>
      <p:sp>
        <p:nvSpPr>
          <p:cNvPr id="7" name="Rectangle 6">
            <a:extLst>
              <a:ext uri="{FF2B5EF4-FFF2-40B4-BE49-F238E27FC236}">
                <a16:creationId xmlns:a16="http://schemas.microsoft.com/office/drawing/2014/main" id="{BD63C28A-A107-5E49-B75E-07D50BEF5D17}"/>
              </a:ext>
            </a:extLst>
          </p:cNvPr>
          <p:cNvSpPr/>
          <p:nvPr userDrawn="1"/>
        </p:nvSpPr>
        <p:spPr>
          <a:xfrm>
            <a:off x="0" y="7489"/>
            <a:ext cx="12192000" cy="6858000"/>
          </a:xfrm>
          <a:prstGeom prst="rect">
            <a:avLst/>
          </a:prstGeom>
          <a:solidFill>
            <a:srgbClr val="263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1">
              <a:solidFill>
                <a:srgbClr val="FFFFFF"/>
              </a:solidFill>
            </a:endParaRPr>
          </a:p>
        </p:txBody>
      </p:sp>
      <p:pic>
        <p:nvPicPr>
          <p:cNvPr id="10" name="Picture 9">
            <a:extLst>
              <a:ext uri="{FF2B5EF4-FFF2-40B4-BE49-F238E27FC236}">
                <a16:creationId xmlns:a16="http://schemas.microsoft.com/office/drawing/2014/main" id="{4FB8805F-1EBA-6146-A2EB-92E3A0938091}"/>
              </a:ext>
            </a:extLst>
          </p:cNvPr>
          <p:cNvPicPr>
            <a:picLocks noChangeAspect="1"/>
          </p:cNvPicPr>
          <p:nvPr userDrawn="1"/>
        </p:nvPicPr>
        <p:blipFill>
          <a:blip r:embed="rId2"/>
          <a:stretch>
            <a:fillRect/>
          </a:stretch>
        </p:blipFill>
        <p:spPr>
          <a:xfrm rot="3542441">
            <a:off x="2959100" y="273993"/>
            <a:ext cx="6273800" cy="6502400"/>
          </a:xfrm>
          <a:prstGeom prst="rect">
            <a:avLst/>
          </a:prstGeom>
        </p:spPr>
      </p:pic>
    </p:spTree>
    <p:extLst>
      <p:ext uri="{BB962C8B-B14F-4D97-AF65-F5344CB8AC3E}">
        <p14:creationId xmlns:p14="http://schemas.microsoft.com/office/powerpoint/2010/main" val="323812375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9">
            <a:extLst>
              <a:ext uri="{FF2B5EF4-FFF2-40B4-BE49-F238E27FC236}">
                <a16:creationId xmlns:a16="http://schemas.microsoft.com/office/drawing/2014/main" id="{F3B9534C-86AC-7949-8C66-98C5D89B1AA8}"/>
              </a:ext>
            </a:extLst>
          </p:cNvPr>
          <p:cNvSpPr>
            <a:spLocks noGrp="1"/>
          </p:cNvSpPr>
          <p:nvPr>
            <p:ph type="sldNum" sz="quarter" idx="4"/>
          </p:nvPr>
        </p:nvSpPr>
        <p:spPr>
          <a:xfrm>
            <a:off x="8634293" y="6221604"/>
            <a:ext cx="2743200" cy="365125"/>
          </a:xfrm>
          <a:prstGeom prst="rect">
            <a:avLst/>
          </a:prstGeom>
        </p:spPr>
        <p:txBody>
          <a:bodyPr vert="horz" lIns="91440" tIns="45720" rIns="91440" bIns="45720" rtlCol="0" anchor="ctr"/>
          <a:lstStyle>
            <a:lvl1pPr algn="r">
              <a:defRPr sz="1600" b="1">
                <a:solidFill>
                  <a:schemeClr val="bg1"/>
                </a:solidFill>
              </a:defRPr>
            </a:lvl1pPr>
          </a:lstStyle>
          <a:p>
            <a:fld id="{0845D900-5E9D-8146-A4CA-EBB024C487C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8394942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1BA6EA-0C1C-2D46-A688-FC2E2E0A4A38}"/>
              </a:ext>
            </a:extLst>
          </p:cNvPr>
          <p:cNvSpPr/>
          <p:nvPr userDrawn="1"/>
        </p:nvSpPr>
        <p:spPr>
          <a:xfrm>
            <a:off x="2090" y="0"/>
            <a:ext cx="4975521" cy="68580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1">
              <a:solidFill>
                <a:srgbClr val="FFFFFF"/>
              </a:solidFill>
            </a:endParaRPr>
          </a:p>
        </p:txBody>
      </p:sp>
      <p:sp>
        <p:nvSpPr>
          <p:cNvPr id="2" name="Title 1">
            <a:extLst>
              <a:ext uri="{FF2B5EF4-FFF2-40B4-BE49-F238E27FC236}">
                <a16:creationId xmlns:a16="http://schemas.microsoft.com/office/drawing/2014/main" id="{693E24A4-98FB-D64C-BA13-AE9FFC49C93F}"/>
              </a:ext>
            </a:extLst>
          </p:cNvPr>
          <p:cNvSpPr>
            <a:spLocks noGrp="1"/>
          </p:cNvSpPr>
          <p:nvPr>
            <p:ph type="title"/>
          </p:nvPr>
        </p:nvSpPr>
        <p:spPr>
          <a:xfrm>
            <a:off x="839791" y="987427"/>
            <a:ext cx="3932239" cy="970583"/>
          </a:xfrm>
          <a:prstGeom prst="rect">
            <a:avLst/>
          </a:prstGeom>
        </p:spPr>
        <p:txBody>
          <a:bodyPr anchor="b">
            <a:normAutofit/>
          </a:bodyPr>
          <a:lstStyle>
            <a:lvl1pPr>
              <a:defRPr sz="3200">
                <a:solidFill>
                  <a:srgbClr val="42556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D99733C-766A-6F45-8C87-A360204FCF1A}"/>
              </a:ext>
            </a:extLst>
          </p:cNvPr>
          <p:cNvSpPr>
            <a:spLocks noGrp="1"/>
          </p:cNvSpPr>
          <p:nvPr>
            <p:ph idx="1"/>
          </p:nvPr>
        </p:nvSpPr>
        <p:spPr>
          <a:xfrm>
            <a:off x="5183193" y="987436"/>
            <a:ext cx="6172201" cy="4873625"/>
          </a:xfrm>
        </p:spPr>
        <p:txBody>
          <a:bodyPr/>
          <a:lstStyle>
            <a:lvl1pPr>
              <a:defRPr sz="2400"/>
            </a:lvl1pPr>
            <a:lvl2pPr>
              <a:defRPr sz="2000"/>
            </a:lvl2pPr>
            <a:lvl3pPr>
              <a:defRPr sz="1800"/>
            </a:lvl3pPr>
            <a:lvl4pPr>
              <a:defRPr sz="2167"/>
            </a:lvl4pPr>
            <a:lvl5pPr>
              <a:defRPr sz="2167"/>
            </a:lvl5pPr>
            <a:lvl6pPr>
              <a:defRPr sz="2167"/>
            </a:lvl6pPr>
            <a:lvl7pPr>
              <a:defRPr sz="2167"/>
            </a:lvl7pPr>
            <a:lvl8pPr>
              <a:defRPr sz="2167"/>
            </a:lvl8pPr>
            <a:lvl9pPr>
              <a:defRPr sz="2167"/>
            </a:lvl9pPr>
          </a:lstStyle>
          <a:p>
            <a:pPr lvl="0"/>
            <a:r>
              <a:rPr lang="en-US"/>
              <a:t>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4083883F-4EAE-E043-9C83-2F7DF6BA6F06}"/>
              </a:ext>
            </a:extLst>
          </p:cNvPr>
          <p:cNvSpPr>
            <a:spLocks noGrp="1"/>
          </p:cNvSpPr>
          <p:nvPr>
            <p:ph type="body" sz="half" idx="2"/>
          </p:nvPr>
        </p:nvSpPr>
        <p:spPr>
          <a:xfrm>
            <a:off x="839791" y="2365514"/>
            <a:ext cx="3932239" cy="3503476"/>
          </a:xfrm>
        </p:spPr>
        <p:txBody>
          <a:bodyPr>
            <a:normAutofit/>
          </a:bodyPr>
          <a:lstStyle>
            <a:lvl1pPr marL="0" indent="0">
              <a:buNone/>
              <a:defRPr sz="1800">
                <a:solidFill>
                  <a:srgbClr val="425563"/>
                </a:solidFill>
              </a:defRPr>
            </a:lvl1pPr>
            <a:lvl2pPr marL="495273" indent="0">
              <a:buNone/>
              <a:defRPr sz="1517"/>
            </a:lvl2pPr>
            <a:lvl3pPr marL="990546" indent="0">
              <a:buNone/>
              <a:defRPr sz="1300"/>
            </a:lvl3pPr>
            <a:lvl4pPr marL="1485818" indent="0">
              <a:buNone/>
              <a:defRPr sz="1083"/>
            </a:lvl4pPr>
            <a:lvl5pPr marL="1981089" indent="0">
              <a:buNone/>
              <a:defRPr sz="1083"/>
            </a:lvl5pPr>
            <a:lvl6pPr marL="2476362" indent="0">
              <a:buNone/>
              <a:defRPr sz="1083"/>
            </a:lvl6pPr>
            <a:lvl7pPr marL="2971634" indent="0">
              <a:buNone/>
              <a:defRPr sz="1083"/>
            </a:lvl7pPr>
            <a:lvl8pPr marL="3466908" indent="0">
              <a:buNone/>
              <a:defRPr sz="1083"/>
            </a:lvl8pPr>
            <a:lvl9pPr marL="3962180" indent="0">
              <a:buNone/>
              <a:defRPr sz="1083"/>
            </a:lvl9pPr>
          </a:lstStyle>
          <a:p>
            <a:pPr lvl="0"/>
            <a:r>
              <a:rPr lang="en-US"/>
              <a:t>Edit Master text styles</a:t>
            </a:r>
          </a:p>
        </p:txBody>
      </p:sp>
      <p:sp>
        <p:nvSpPr>
          <p:cNvPr id="9" name="Slide Number Placeholder 9">
            <a:extLst>
              <a:ext uri="{FF2B5EF4-FFF2-40B4-BE49-F238E27FC236}">
                <a16:creationId xmlns:a16="http://schemas.microsoft.com/office/drawing/2014/main" id="{F5DC1A16-3A51-954B-89EB-E66108828293}"/>
              </a:ext>
            </a:extLst>
          </p:cNvPr>
          <p:cNvSpPr>
            <a:spLocks noGrp="1"/>
          </p:cNvSpPr>
          <p:nvPr>
            <p:ph type="sldNum" sz="quarter" idx="4"/>
          </p:nvPr>
        </p:nvSpPr>
        <p:spPr>
          <a:xfrm>
            <a:off x="8657985" y="6240855"/>
            <a:ext cx="2743200" cy="365125"/>
          </a:xfrm>
          <a:prstGeom prst="rect">
            <a:avLst/>
          </a:prstGeom>
        </p:spPr>
        <p:txBody>
          <a:bodyPr vert="horz" lIns="91440" tIns="45720" rIns="91440" bIns="45720" rtlCol="0" anchor="ctr"/>
          <a:lstStyle>
            <a:lvl1pPr algn="r">
              <a:defRPr sz="1600" b="1">
                <a:solidFill>
                  <a:schemeClr val="bg1"/>
                </a:solidFill>
              </a:defRPr>
            </a:lvl1pPr>
          </a:lstStyle>
          <a:p>
            <a:fld id="{0845D900-5E9D-8146-A4CA-EBB024C487C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95388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spTree>
    <p:extLst>
      <p:ext uri="{BB962C8B-B14F-4D97-AF65-F5344CB8AC3E}">
        <p14:creationId xmlns:p14="http://schemas.microsoft.com/office/powerpoint/2010/main" val="272278936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Slide Number Placeholder 9">
            <a:extLst>
              <a:ext uri="{FF2B5EF4-FFF2-40B4-BE49-F238E27FC236}">
                <a16:creationId xmlns:a16="http://schemas.microsoft.com/office/drawing/2014/main" id="{5A04234E-A4E4-C547-92C6-086E7D1F82C4}"/>
              </a:ext>
            </a:extLst>
          </p:cNvPr>
          <p:cNvSpPr>
            <a:spLocks noGrp="1"/>
          </p:cNvSpPr>
          <p:nvPr>
            <p:ph type="sldNum" sz="quarter" idx="4"/>
          </p:nvPr>
        </p:nvSpPr>
        <p:spPr>
          <a:xfrm>
            <a:off x="8657985" y="6240855"/>
            <a:ext cx="2743200" cy="365125"/>
          </a:xfrm>
          <a:prstGeom prst="rect">
            <a:avLst/>
          </a:prstGeom>
        </p:spPr>
        <p:txBody>
          <a:bodyPr vert="horz" lIns="91440" tIns="45720" rIns="91440" bIns="45720" rtlCol="0" anchor="ctr"/>
          <a:lstStyle>
            <a:lvl1pPr algn="r">
              <a:defRPr sz="1600" b="1">
                <a:solidFill>
                  <a:schemeClr val="bg1"/>
                </a:solidFill>
              </a:defRPr>
            </a:lvl1pPr>
          </a:lstStyle>
          <a:p>
            <a:fld id="{0845D900-5E9D-8146-A4CA-EBB024C487C0}" type="slidenum">
              <a:rPr lang="en-US" smtClean="0">
                <a:solidFill>
                  <a:srgbClr val="FFFFFF"/>
                </a:solidFill>
              </a:rPr>
              <a:pPr/>
              <a:t>‹#›</a:t>
            </a:fld>
            <a:endParaRPr lang="en-US">
              <a:solidFill>
                <a:srgbClr val="FFFFFF"/>
              </a:solidFill>
            </a:endParaRPr>
          </a:p>
        </p:txBody>
      </p:sp>
      <p:pic>
        <p:nvPicPr>
          <p:cNvPr id="4" name="Picture 3">
            <a:extLst>
              <a:ext uri="{FF2B5EF4-FFF2-40B4-BE49-F238E27FC236}">
                <a16:creationId xmlns:a16="http://schemas.microsoft.com/office/drawing/2014/main" id="{BF93126D-1F44-1147-B6E8-0FA83E769713}"/>
              </a:ext>
            </a:extLst>
          </p:cNvPr>
          <p:cNvPicPr>
            <a:picLocks noChangeAspect="1"/>
          </p:cNvPicPr>
          <p:nvPr userDrawn="1"/>
        </p:nvPicPr>
        <p:blipFill>
          <a:blip r:embed="rId2"/>
          <a:stretch>
            <a:fillRect/>
          </a:stretch>
        </p:blipFill>
        <p:spPr>
          <a:xfrm>
            <a:off x="-288097" y="1419829"/>
            <a:ext cx="6395087" cy="6407435"/>
          </a:xfrm>
          <a:prstGeom prst="rect">
            <a:avLst/>
          </a:prstGeom>
        </p:spPr>
      </p:pic>
      <p:sp>
        <p:nvSpPr>
          <p:cNvPr id="5" name="Oval 4">
            <a:extLst>
              <a:ext uri="{FF2B5EF4-FFF2-40B4-BE49-F238E27FC236}">
                <a16:creationId xmlns:a16="http://schemas.microsoft.com/office/drawing/2014/main" id="{86C6FE1C-83AE-B747-B0FE-985F100519F7}"/>
              </a:ext>
            </a:extLst>
          </p:cNvPr>
          <p:cNvSpPr/>
          <p:nvPr userDrawn="1"/>
        </p:nvSpPr>
        <p:spPr>
          <a:xfrm>
            <a:off x="772439" y="2413984"/>
            <a:ext cx="4470123" cy="4419125"/>
          </a:xfrm>
          <a:prstGeom prst="ellipse">
            <a:avLst/>
          </a:prstGeom>
          <a:blipFill dpi="0" rotWithShape="0">
            <a:blip r:embed="rId3"/>
            <a:srcRect/>
            <a:stretch>
              <a:fillRect r="-4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1">
              <a:solidFill>
                <a:srgbClr val="FFFFFF"/>
              </a:solidFill>
            </a:endParaRPr>
          </a:p>
        </p:txBody>
      </p:sp>
    </p:spTree>
    <p:extLst>
      <p:ext uri="{BB962C8B-B14F-4D97-AF65-F5344CB8AC3E}">
        <p14:creationId xmlns:p14="http://schemas.microsoft.com/office/powerpoint/2010/main" val="91030033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63293-9CF9-6D49-B2DB-00BA8BB7805D}"/>
              </a:ext>
            </a:extLst>
          </p:cNvPr>
          <p:cNvSpPr/>
          <p:nvPr userDrawn="1"/>
        </p:nvSpPr>
        <p:spPr>
          <a:xfrm>
            <a:off x="0" y="0"/>
            <a:ext cx="12192000" cy="685800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1">
              <a:solidFill>
                <a:srgbClr val="FFFFFF"/>
              </a:solidFill>
            </a:endParaRPr>
          </a:p>
        </p:txBody>
      </p:sp>
      <p:pic>
        <p:nvPicPr>
          <p:cNvPr id="8" name="Picture 7">
            <a:extLst>
              <a:ext uri="{FF2B5EF4-FFF2-40B4-BE49-F238E27FC236}">
                <a16:creationId xmlns:a16="http://schemas.microsoft.com/office/drawing/2014/main" id="{A2441DFC-08C7-3444-99E5-23732391B7D1}"/>
              </a:ext>
            </a:extLst>
          </p:cNvPr>
          <p:cNvPicPr>
            <a:picLocks noChangeAspect="1"/>
          </p:cNvPicPr>
          <p:nvPr userDrawn="1"/>
        </p:nvPicPr>
        <p:blipFill>
          <a:blip r:embed="rId2"/>
          <a:stretch>
            <a:fillRect/>
          </a:stretch>
        </p:blipFill>
        <p:spPr>
          <a:xfrm>
            <a:off x="-1031027" y="2049537"/>
            <a:ext cx="6505235" cy="6502400"/>
          </a:xfrm>
          <a:prstGeom prst="rect">
            <a:avLst/>
          </a:prstGeom>
        </p:spPr>
      </p:pic>
      <p:pic>
        <p:nvPicPr>
          <p:cNvPr id="10" name="Picture 9">
            <a:extLst>
              <a:ext uri="{FF2B5EF4-FFF2-40B4-BE49-F238E27FC236}">
                <a16:creationId xmlns:a16="http://schemas.microsoft.com/office/drawing/2014/main" id="{91FCB4BC-C0BF-264A-A1C3-1AC32B628FB3}"/>
              </a:ext>
            </a:extLst>
          </p:cNvPr>
          <p:cNvPicPr>
            <a:picLocks noChangeAspect="1"/>
          </p:cNvPicPr>
          <p:nvPr userDrawn="1"/>
        </p:nvPicPr>
        <p:blipFill>
          <a:blip r:embed="rId3"/>
          <a:stretch>
            <a:fillRect/>
          </a:stretch>
        </p:blipFill>
        <p:spPr>
          <a:xfrm>
            <a:off x="2035689" y="847985"/>
            <a:ext cx="8546968" cy="8374273"/>
          </a:xfrm>
          <a:prstGeom prst="rect">
            <a:avLst/>
          </a:prstGeom>
        </p:spPr>
      </p:pic>
      <p:pic>
        <p:nvPicPr>
          <p:cNvPr id="12" name="Picture 11">
            <a:extLst>
              <a:ext uri="{FF2B5EF4-FFF2-40B4-BE49-F238E27FC236}">
                <a16:creationId xmlns:a16="http://schemas.microsoft.com/office/drawing/2014/main" id="{E39D83F4-8627-464F-A180-7F8394986EE4}"/>
              </a:ext>
            </a:extLst>
          </p:cNvPr>
          <p:cNvPicPr>
            <a:picLocks noChangeAspect="1"/>
          </p:cNvPicPr>
          <p:nvPr userDrawn="1"/>
        </p:nvPicPr>
        <p:blipFill>
          <a:blip r:embed="rId4"/>
          <a:stretch>
            <a:fillRect/>
          </a:stretch>
        </p:blipFill>
        <p:spPr>
          <a:xfrm>
            <a:off x="10210197" y="847984"/>
            <a:ext cx="1084516" cy="395600"/>
          </a:xfrm>
          <a:prstGeom prst="rect">
            <a:avLst/>
          </a:prstGeom>
        </p:spPr>
      </p:pic>
      <p:pic>
        <p:nvPicPr>
          <p:cNvPr id="14" name="Picture 13">
            <a:extLst>
              <a:ext uri="{FF2B5EF4-FFF2-40B4-BE49-F238E27FC236}">
                <a16:creationId xmlns:a16="http://schemas.microsoft.com/office/drawing/2014/main" id="{73FD20D6-0557-6549-BDE8-A6A793E14A30}"/>
              </a:ext>
            </a:extLst>
          </p:cNvPr>
          <p:cNvPicPr>
            <a:picLocks noChangeAspect="1"/>
          </p:cNvPicPr>
          <p:nvPr userDrawn="1"/>
        </p:nvPicPr>
        <p:blipFill>
          <a:blip r:embed="rId5"/>
          <a:stretch>
            <a:fillRect/>
          </a:stretch>
        </p:blipFill>
        <p:spPr>
          <a:xfrm>
            <a:off x="749007" y="452387"/>
            <a:ext cx="1286683" cy="1144765"/>
          </a:xfrm>
          <a:prstGeom prst="rect">
            <a:avLst/>
          </a:prstGeom>
        </p:spPr>
      </p:pic>
    </p:spTree>
    <p:extLst>
      <p:ext uri="{BB962C8B-B14F-4D97-AF65-F5344CB8AC3E}">
        <p14:creationId xmlns:p14="http://schemas.microsoft.com/office/powerpoint/2010/main" val="55760306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itle 1"/>
          <p:cNvSpPr>
            <a:spLocks noGrp="1"/>
          </p:cNvSpPr>
          <p:nvPr>
            <p:ph type="ctrTitle"/>
          </p:nvPr>
        </p:nvSpPr>
        <p:spPr>
          <a:xfrm>
            <a:off x="3128760" y="2123180"/>
            <a:ext cx="7148472" cy="2227384"/>
          </a:xfrm>
        </p:spPr>
        <p:txBody>
          <a:bodyPr anchor="b" anchorCtr="1">
            <a:noAutofit/>
          </a:bodyPr>
          <a:lstStyle>
            <a:lvl1pPr algn="ctr">
              <a:defRPr sz="5333" b="1">
                <a:solidFill>
                  <a:srgbClr val="FFFFFF"/>
                </a:solidFill>
              </a:defRPr>
            </a:lvl1pPr>
          </a:lstStyle>
          <a:p>
            <a:r>
              <a:rPr lang="en-GB"/>
              <a:t>Click to edit Master title style</a:t>
            </a:r>
            <a:endParaRPr lang="en-US"/>
          </a:p>
        </p:txBody>
      </p:sp>
      <p:sp>
        <p:nvSpPr>
          <p:cNvPr id="6" name="Subtitle 2"/>
          <p:cNvSpPr>
            <a:spLocks noGrp="1"/>
          </p:cNvSpPr>
          <p:nvPr>
            <p:ph type="subTitle" idx="1"/>
          </p:nvPr>
        </p:nvSpPr>
        <p:spPr>
          <a:xfrm>
            <a:off x="3128760" y="4554071"/>
            <a:ext cx="7148472" cy="553255"/>
          </a:xfrm>
          <a:solidFill>
            <a:srgbClr val="003087"/>
          </a:solidFill>
        </p:spPr>
        <p:txBody>
          <a:bodyPr wrap="square" lIns="108000" tIns="50400" rIns="108000" bIns="50400">
            <a:spAutoFit/>
          </a:bodyPr>
          <a:lstStyle>
            <a:lvl1pPr marL="0" indent="0" algn="ctr">
              <a:buNone/>
              <a:defRPr sz="2667">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503545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020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57B99AAD-1C70-4066-97B8-7CB0AFCDBCB0}"/>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endParaRPr lang="en-US"/>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552307441"/>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A person lovingly touching a child on the chin while sitting on they're lap.">
            <a:extLst>
              <a:ext uri="{FF2B5EF4-FFF2-40B4-BE49-F238E27FC236}">
                <a16:creationId xmlns:a16="http://schemas.microsoft.com/office/drawing/2014/main" id="{BDE252CA-B7C1-4F2D-A934-EB57E92D84C6}"/>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381808923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CD70083E-4733-4C8E-B27B-09B287FF1688}"/>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endParaRPr lang="en-US"/>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110137827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E00E51F3-FA16-4CC6-97C6-6EECCB9AFCBD}"/>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endParaRPr lang="en-US"/>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348383275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2A212493-ED92-4B1B-901F-F8694A916BCD}"/>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endParaRPr lang="en-US"/>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164445933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349FD152-129D-41A4-81CE-BC9A8DCD0B3A}"/>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endParaRPr lang="en-US"/>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37397394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22419F1F-051D-4EAB-BCEA-2B4614A0214F}"/>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2B6F59F-8687-492F-A2D4-E8EBFECAC4AB}"/>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endParaRPr lang="en-US"/>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95978099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AB58FB46-F330-4E2D-8F18-92EB7F8636A2}"/>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05104E2-CEF6-4BD8-B7C0-2C8692A17794}"/>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endParaRPr lang="en-US"/>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371410857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825509"/>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598065"/>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January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597791"/>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824247" y="523904"/>
            <a:ext cx="2438884" cy="706174"/>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gray">
          <a:xfrm>
            <a:off x="5122888" y="525529"/>
            <a:ext cx="6606362" cy="3714176"/>
          </a:xfrm>
          <a:prstGeom prst="rect">
            <a:avLst/>
          </a:prstGeom>
          <a:ln w="6350">
            <a:solidFill>
              <a:schemeClr val="accent2"/>
            </a:solidFill>
          </a:ln>
        </p:spPr>
      </p:pic>
    </p:spTree>
    <p:extLst>
      <p:ext uri="{BB962C8B-B14F-4D97-AF65-F5344CB8AC3E}">
        <p14:creationId xmlns:p14="http://schemas.microsoft.com/office/powerpoint/2010/main" val="3981155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2006770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12/4/2023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235538518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277429983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 doctor examining a patient by checking lymph nodes under the jaw line.">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25569385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239096458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9"/>
          </a:xfrm>
          <a:prstGeom prst="rect">
            <a:avLst/>
          </a:prstGeom>
        </p:spPr>
      </p:pic>
    </p:spTree>
    <p:extLst>
      <p:ext uri="{BB962C8B-B14F-4D97-AF65-F5344CB8AC3E}">
        <p14:creationId xmlns:p14="http://schemas.microsoft.com/office/powerpoint/2010/main" val="1030152232"/>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7"/>
          </a:xfrm>
          <a:prstGeom prst="rect">
            <a:avLst/>
          </a:prstGeom>
        </p:spPr>
      </p:pic>
    </p:spTree>
    <p:extLst>
      <p:ext uri="{BB962C8B-B14F-4D97-AF65-F5344CB8AC3E}">
        <p14:creationId xmlns:p14="http://schemas.microsoft.com/office/powerpoint/2010/main" val="255387661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12/4/2023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Tree>
    <p:extLst>
      <p:ext uri="{BB962C8B-B14F-4D97-AF65-F5344CB8AC3E}">
        <p14:creationId xmlns:p14="http://schemas.microsoft.com/office/powerpoint/2010/main" val="113350564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a:srcRect l="24691" r="24691"/>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Tree>
    <p:extLst>
      <p:ext uri="{BB962C8B-B14F-4D97-AF65-F5344CB8AC3E}">
        <p14:creationId xmlns:p14="http://schemas.microsoft.com/office/powerpoint/2010/main" val="3722358112"/>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20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12/4/2023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27052854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12/4/2023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9195309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769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12/4/2023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926961580"/>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ver 03">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individuals walking and talking with one another while enjoying ice cream.">
            <a:extLst>
              <a:ext uri="{FF2B5EF4-FFF2-40B4-BE49-F238E27FC236}">
                <a16:creationId xmlns:a16="http://schemas.microsoft.com/office/drawing/2014/main" id="{12FF9B2B-62EB-453D-883A-F3D1C5D129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330041736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12/4/2023</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374662545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12/4/2023</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789588140"/>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12/4/2023</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21519627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12/4/2023</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2333057601"/>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3257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246216076"/>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2731388002"/>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1157949325"/>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535705064"/>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418806768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ver 04">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medical professionals reviewing information from a touchscreen on the wall while one holds a tablet.">
            <a:extLst>
              <a:ext uri="{FF2B5EF4-FFF2-40B4-BE49-F238E27FC236}">
                <a16:creationId xmlns:a16="http://schemas.microsoft.com/office/drawing/2014/main" id="{F8836543-6FF7-41D0-B888-CCACA6E60F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41570652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93186384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059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36323118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3330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12/4/2023</a:t>
            </a:fld>
            <a:endParaRPr lang="en-US"/>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Tree>
    <p:extLst>
      <p:ext uri="{BB962C8B-B14F-4D97-AF65-F5344CB8AC3E}">
        <p14:creationId xmlns:p14="http://schemas.microsoft.com/office/powerpoint/2010/main" val="407402225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12/4/2023</a:t>
            </a:fld>
            <a:endParaRPr lang="en-US"/>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11082081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12/4/2023</a:t>
            </a:fld>
            <a:endParaRPr lang="en-US"/>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16828201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12/4/2023</a:t>
            </a:fld>
            <a:endParaRPr lang="en-US"/>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23773696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12/4/2023</a:t>
            </a:fld>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94397349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12/4/2023</a:t>
            </a:fld>
            <a:endParaRPr lang="en-US"/>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42211322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Two people holding a young child who is eating a cooking. One person is kissing the child on the head while the other watches lovingly.">
            <a:extLst>
              <a:ext uri="{FF2B5EF4-FFF2-40B4-BE49-F238E27FC236}">
                <a16:creationId xmlns:a16="http://schemas.microsoft.com/office/drawing/2014/main" id="{998D147F-F514-40D3-9F83-705EE8693E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9486" y="6071"/>
            <a:ext cx="6169779" cy="6851926"/>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40346988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12/4/2023</a:t>
            </a:fld>
            <a:endParaRPr lang="en-US"/>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584938271"/>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US" sz="2000" dirty="0"/>
            </a:lvl1pPr>
          </a:lstStyle>
          <a:p>
            <a:pPr lvl="0"/>
            <a:r>
              <a:rPr lang="en-US"/>
              <a:t>Three items layout</a:t>
            </a:r>
          </a:p>
        </p:txBody>
      </p:sp>
      <p:sp>
        <p:nvSpPr>
          <p:cNvPr id="8" name="Text Placeholder 7"/>
          <p:cNvSpPr>
            <a:spLocks noGrp="1"/>
          </p:cNvSpPr>
          <p:nvPr>
            <p:ph type="body" sz="quarter" idx="14" hasCustomPrompt="1"/>
          </p:nvPr>
        </p:nvSpPr>
        <p:spPr>
          <a:xfrm>
            <a:off x="365760" y="914401"/>
            <a:ext cx="36576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7" name="Text Placeholder 7"/>
          <p:cNvSpPr>
            <a:spLocks noGrp="1"/>
          </p:cNvSpPr>
          <p:nvPr>
            <p:ph type="body" sz="quarter" idx="15" hasCustomPrompt="1"/>
          </p:nvPr>
        </p:nvSpPr>
        <p:spPr>
          <a:xfrm>
            <a:off x="4271523" y="914401"/>
            <a:ext cx="36576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8" name="Text Placeholder 7"/>
          <p:cNvSpPr>
            <a:spLocks noGrp="1"/>
          </p:cNvSpPr>
          <p:nvPr>
            <p:ph type="body" sz="quarter" idx="16" hasCustomPrompt="1"/>
          </p:nvPr>
        </p:nvSpPr>
        <p:spPr>
          <a:xfrm>
            <a:off x="8177285" y="914401"/>
            <a:ext cx="3657600" cy="663575"/>
          </a:xfrm>
          <a:prstGeom prst="rect">
            <a:avLst/>
          </a:prstGeom>
          <a:solidFill>
            <a:schemeClr val="accent4"/>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31" name="Text Placeholder 7"/>
          <p:cNvSpPr>
            <a:spLocks noGrp="1"/>
          </p:cNvSpPr>
          <p:nvPr>
            <p:ph type="body" sz="quarter" idx="19" hasCustomPrompt="1"/>
          </p:nvPr>
        </p:nvSpPr>
        <p:spPr>
          <a:xfrm>
            <a:off x="365760" y="1645920"/>
            <a:ext cx="36576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32" name="Text Placeholder 7"/>
          <p:cNvSpPr>
            <a:spLocks noGrp="1"/>
          </p:cNvSpPr>
          <p:nvPr>
            <p:ph type="body" sz="quarter" idx="20" hasCustomPrompt="1"/>
          </p:nvPr>
        </p:nvSpPr>
        <p:spPr>
          <a:xfrm>
            <a:off x="4271523" y="1645920"/>
            <a:ext cx="36576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33" name="Text Placeholder 7"/>
          <p:cNvSpPr>
            <a:spLocks noGrp="1"/>
          </p:cNvSpPr>
          <p:nvPr>
            <p:ph type="body" sz="quarter" idx="21" hasCustomPrompt="1"/>
          </p:nvPr>
        </p:nvSpPr>
        <p:spPr>
          <a:xfrm>
            <a:off x="8177285" y="1645920"/>
            <a:ext cx="36576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10"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35662729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31846548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825509"/>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598065"/>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February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597791"/>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824247" y="523904"/>
            <a:ext cx="2438884" cy="706174"/>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gray">
          <a:xfrm>
            <a:off x="5122888" y="525529"/>
            <a:ext cx="6606362" cy="3714176"/>
          </a:xfrm>
          <a:prstGeom prst="rect">
            <a:avLst/>
          </a:prstGeom>
          <a:ln w="6350">
            <a:solidFill>
              <a:schemeClr val="accent2"/>
            </a:solidFill>
          </a:ln>
        </p:spPr>
      </p:pic>
    </p:spTree>
    <p:extLst>
      <p:ext uri="{BB962C8B-B14F-4D97-AF65-F5344CB8AC3E}">
        <p14:creationId xmlns:p14="http://schemas.microsoft.com/office/powerpoint/2010/main" val="37770169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11455401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12/4/2023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282321462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335643303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28240419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9"/>
          </a:xfrm>
          <a:prstGeom prst="rect">
            <a:avLst/>
          </a:prstGeom>
        </p:spPr>
      </p:pic>
    </p:spTree>
    <p:extLst>
      <p:ext uri="{BB962C8B-B14F-4D97-AF65-F5344CB8AC3E}">
        <p14:creationId xmlns:p14="http://schemas.microsoft.com/office/powerpoint/2010/main" val="225655340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7"/>
          </a:xfrm>
          <a:prstGeom prst="rect">
            <a:avLst/>
          </a:prstGeom>
        </p:spPr>
      </p:pic>
    </p:spTree>
    <p:extLst>
      <p:ext uri="{BB962C8B-B14F-4D97-AF65-F5344CB8AC3E}">
        <p14:creationId xmlns:p14="http://schemas.microsoft.com/office/powerpoint/2010/main" val="411658879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63381891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12/4/2023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Tree>
    <p:extLst>
      <p:ext uri="{BB962C8B-B14F-4D97-AF65-F5344CB8AC3E}">
        <p14:creationId xmlns:p14="http://schemas.microsoft.com/office/powerpoint/2010/main" val="1230035252"/>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12/4/2023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a:srcRect l="24691" r="24691"/>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Tree>
    <p:extLst>
      <p:ext uri="{BB962C8B-B14F-4D97-AF65-F5344CB8AC3E}">
        <p14:creationId xmlns:p14="http://schemas.microsoft.com/office/powerpoint/2010/main" val="2332006217"/>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1586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12/4/2023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28197653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12/4/2023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30738402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7335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12/4/2023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76193634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12/4/2023</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91721852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12/4/2023</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2745142527"/>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12/4/2023</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46290646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ver - Promise">
    <p:bg>
      <p:bgPr>
        <a:solidFill>
          <a:schemeClr val="bg1"/>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10" name="TextBox 9">
            <a:extLst>
              <a:ext uri="{FF2B5EF4-FFF2-40B4-BE49-F238E27FC236}">
                <a16:creationId xmlns:a16="http://schemas.microsoft.com/office/drawing/2014/main" id="{AAF8C1F7-0FC5-4BD5-896B-5EB9642D0AC1}"/>
              </a:ext>
            </a:extLst>
          </p:cNvPr>
          <p:cNvSpPr txBox="1"/>
          <p:nvPr/>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5" name="Picture 8" descr="Illustration of a person carrying an oversized heart.">
            <a:extLst>
              <a:ext uri="{FF2B5EF4-FFF2-40B4-BE49-F238E27FC236}">
                <a16:creationId xmlns:a16="http://schemas.microsoft.com/office/drawing/2014/main" id="{548F7AB9-C07C-44D3-A45A-509D3091F2E3}"/>
              </a:ext>
            </a:extLst>
          </p:cNvPr>
          <p:cNvPicPr>
            <a:picLocks noChangeAspect="1"/>
          </p:cNvPicPr>
          <p:nvPr/>
        </p:nvPicPr>
        <p:blipFill>
          <a:blip r:embed="rId4">
            <a:extLst>
              <a:ext uri="{28A0092B-C50C-407E-A947-70E740481C1C}">
                <a14:useLocalDpi xmlns:a14="http://schemas.microsoft.com/office/drawing/2010/main" val="0"/>
              </a:ext>
            </a:extLst>
          </a:blip>
          <a:srcRect l="24691" r="24691"/>
          <a:stretch/>
        </p:blipFill>
        <p:spPr bwMode="gray">
          <a:xfrm>
            <a:off x="6019800" y="0"/>
            <a:ext cx="6172200" cy="6858000"/>
          </a:xfrm>
          <a:prstGeom prst="rect">
            <a:avLst/>
          </a:prstGeom>
          <a:solidFill>
            <a:schemeClr val="bg2"/>
          </a:solidFill>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490856877"/>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12/4/2023</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1802963959"/>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4166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832866843"/>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359788594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540251731"/>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60959664"/>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231115100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12/4/2023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46353894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225451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image" Target="../media/image1.png"/><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theme" Target="../theme/theme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40" Type="http://schemas.openxmlformats.org/officeDocument/2006/relationships/image" Target="../media/image2.sv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9" Type="http://schemas.openxmlformats.org/officeDocument/2006/relationships/image" Target="../media/image1.png"/><Relationship Id="rId3" Type="http://schemas.openxmlformats.org/officeDocument/2006/relationships/slideLayout" Target="../slideLayouts/slideLayout75.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theme" Target="../theme/theme3.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slideLayout" Target="../slideLayouts/slideLayout109.xml"/><Relationship Id="rId40" Type="http://schemas.openxmlformats.org/officeDocument/2006/relationships/image" Target="../media/image2.svg"/><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image" Target="../media/image1.png"/><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theme" Target="../theme/theme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image" Target="../media/image2.svg"/></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9" Type="http://schemas.openxmlformats.org/officeDocument/2006/relationships/slideLayout" Target="../slideLayouts/slideLayout172.xml"/><Relationship Id="rId3" Type="http://schemas.openxmlformats.org/officeDocument/2006/relationships/slideLayout" Target="../slideLayouts/slideLayout136.xml"/><Relationship Id="rId21" Type="http://schemas.openxmlformats.org/officeDocument/2006/relationships/slideLayout" Target="../slideLayouts/slideLayout154.xml"/><Relationship Id="rId34" Type="http://schemas.openxmlformats.org/officeDocument/2006/relationships/slideLayout" Target="../slideLayouts/slideLayout167.xml"/><Relationship Id="rId42" Type="http://schemas.openxmlformats.org/officeDocument/2006/relationships/slideLayout" Target="../slideLayouts/slideLayout175.xml"/><Relationship Id="rId47" Type="http://schemas.openxmlformats.org/officeDocument/2006/relationships/slideLayout" Target="../slideLayouts/slideLayout180.xml"/><Relationship Id="rId50" Type="http://schemas.openxmlformats.org/officeDocument/2006/relationships/theme" Target="../theme/theme5.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33" Type="http://schemas.openxmlformats.org/officeDocument/2006/relationships/slideLayout" Target="../slideLayouts/slideLayout166.xml"/><Relationship Id="rId38" Type="http://schemas.openxmlformats.org/officeDocument/2006/relationships/slideLayout" Target="../slideLayouts/slideLayout171.xml"/><Relationship Id="rId46" Type="http://schemas.openxmlformats.org/officeDocument/2006/relationships/slideLayout" Target="../slideLayouts/slideLayout179.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29" Type="http://schemas.openxmlformats.org/officeDocument/2006/relationships/slideLayout" Target="../slideLayouts/slideLayout162.xml"/><Relationship Id="rId41" Type="http://schemas.openxmlformats.org/officeDocument/2006/relationships/slideLayout" Target="../slideLayouts/slideLayout174.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slideLayout" Target="../slideLayouts/slideLayout165.xml"/><Relationship Id="rId37" Type="http://schemas.openxmlformats.org/officeDocument/2006/relationships/slideLayout" Target="../slideLayouts/slideLayout170.xml"/><Relationship Id="rId40" Type="http://schemas.openxmlformats.org/officeDocument/2006/relationships/slideLayout" Target="../slideLayouts/slideLayout173.xml"/><Relationship Id="rId45" Type="http://schemas.openxmlformats.org/officeDocument/2006/relationships/slideLayout" Target="../slideLayouts/slideLayout178.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36" Type="http://schemas.openxmlformats.org/officeDocument/2006/relationships/slideLayout" Target="../slideLayouts/slideLayout169.xml"/><Relationship Id="rId49" Type="http://schemas.openxmlformats.org/officeDocument/2006/relationships/slideLayout" Target="../slideLayouts/slideLayout182.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31" Type="http://schemas.openxmlformats.org/officeDocument/2006/relationships/slideLayout" Target="../slideLayouts/slideLayout164.xml"/><Relationship Id="rId44" Type="http://schemas.openxmlformats.org/officeDocument/2006/relationships/slideLayout" Target="../slideLayouts/slideLayout177.xml"/><Relationship Id="rId52" Type="http://schemas.openxmlformats.org/officeDocument/2006/relationships/image" Target="../media/image2.svg"/><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slideLayout" Target="../slideLayouts/slideLayout163.xml"/><Relationship Id="rId35" Type="http://schemas.openxmlformats.org/officeDocument/2006/relationships/slideLayout" Target="../slideLayouts/slideLayout168.xml"/><Relationship Id="rId43" Type="http://schemas.openxmlformats.org/officeDocument/2006/relationships/slideLayout" Target="../slideLayouts/slideLayout176.xml"/><Relationship Id="rId48" Type="http://schemas.openxmlformats.org/officeDocument/2006/relationships/slideLayout" Target="../slideLayouts/slideLayout181.xml"/><Relationship Id="rId8" Type="http://schemas.openxmlformats.org/officeDocument/2006/relationships/slideLayout" Target="../slideLayouts/slideLayout141.xml"/><Relationship Id="rId51"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3" Type="http://schemas.openxmlformats.org/officeDocument/2006/relationships/slideLayout" Target="../slideLayouts/slideLayout185.xml"/><Relationship Id="rId21" Type="http://schemas.openxmlformats.org/officeDocument/2006/relationships/slideLayout" Target="../slideLayouts/slideLayout203.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slideLayout" Target="../slideLayouts/slideLayout202.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24" Type="http://schemas.openxmlformats.org/officeDocument/2006/relationships/image" Target="../media/image2.svg"/><Relationship Id="rId5" Type="http://schemas.openxmlformats.org/officeDocument/2006/relationships/slideLayout" Target="../slideLayouts/slideLayout187.xml"/><Relationship Id="rId15" Type="http://schemas.openxmlformats.org/officeDocument/2006/relationships/slideLayout" Target="../slideLayouts/slideLayout197.xml"/><Relationship Id="rId23" Type="http://schemas.openxmlformats.org/officeDocument/2006/relationships/image" Target="../media/image1.png"/><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9" Type="http://schemas.openxmlformats.org/officeDocument/2006/relationships/slideLayout" Target="../slideLayouts/slideLayout242.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34" Type="http://schemas.openxmlformats.org/officeDocument/2006/relationships/slideLayout" Target="../slideLayouts/slideLayout237.xml"/><Relationship Id="rId42" Type="http://schemas.openxmlformats.org/officeDocument/2006/relationships/slideLayout" Target="../slideLayouts/slideLayout245.xml"/><Relationship Id="rId47" Type="http://schemas.openxmlformats.org/officeDocument/2006/relationships/slideLayout" Target="../slideLayouts/slideLayout250.xml"/><Relationship Id="rId50" Type="http://schemas.openxmlformats.org/officeDocument/2006/relationships/image" Target="../media/image1.png"/><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33" Type="http://schemas.openxmlformats.org/officeDocument/2006/relationships/slideLayout" Target="../slideLayouts/slideLayout236.xml"/><Relationship Id="rId38" Type="http://schemas.openxmlformats.org/officeDocument/2006/relationships/slideLayout" Target="../slideLayouts/slideLayout241.xml"/><Relationship Id="rId46" Type="http://schemas.openxmlformats.org/officeDocument/2006/relationships/slideLayout" Target="../slideLayouts/slideLayout249.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41" Type="http://schemas.openxmlformats.org/officeDocument/2006/relationships/slideLayout" Target="../slideLayouts/slideLayout244.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32" Type="http://schemas.openxmlformats.org/officeDocument/2006/relationships/slideLayout" Target="../slideLayouts/slideLayout235.xml"/><Relationship Id="rId37" Type="http://schemas.openxmlformats.org/officeDocument/2006/relationships/slideLayout" Target="../slideLayouts/slideLayout240.xml"/><Relationship Id="rId40" Type="http://schemas.openxmlformats.org/officeDocument/2006/relationships/slideLayout" Target="../slideLayouts/slideLayout243.xml"/><Relationship Id="rId45" Type="http://schemas.openxmlformats.org/officeDocument/2006/relationships/slideLayout" Target="../slideLayouts/slideLayout248.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36" Type="http://schemas.openxmlformats.org/officeDocument/2006/relationships/slideLayout" Target="../slideLayouts/slideLayout239.xml"/><Relationship Id="rId49" Type="http://schemas.openxmlformats.org/officeDocument/2006/relationships/theme" Target="../theme/theme7.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31" Type="http://schemas.openxmlformats.org/officeDocument/2006/relationships/slideLayout" Target="../slideLayouts/slideLayout234.xml"/><Relationship Id="rId44" Type="http://schemas.openxmlformats.org/officeDocument/2006/relationships/slideLayout" Target="../slideLayouts/slideLayout247.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slideLayout" Target="../slideLayouts/slideLayout233.xml"/><Relationship Id="rId35" Type="http://schemas.openxmlformats.org/officeDocument/2006/relationships/slideLayout" Target="../slideLayouts/slideLayout238.xml"/><Relationship Id="rId43" Type="http://schemas.openxmlformats.org/officeDocument/2006/relationships/slideLayout" Target="../slideLayouts/slideLayout246.xml"/><Relationship Id="rId48" Type="http://schemas.openxmlformats.org/officeDocument/2006/relationships/slideLayout" Target="../slideLayouts/slideLayout251.xml"/><Relationship Id="rId8" Type="http://schemas.openxmlformats.org/officeDocument/2006/relationships/slideLayout" Target="../slideLayouts/slideLayout211.xml"/><Relationship Id="rId51" Type="http://schemas.openxmlformats.org/officeDocument/2006/relationships/image" Target="../media/image2.sv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59.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theme" Target="../theme/theme8.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70.xml"/><Relationship Id="rId3" Type="http://schemas.openxmlformats.org/officeDocument/2006/relationships/slideLayout" Target="../slideLayouts/slideLayout265.xml"/><Relationship Id="rId7" Type="http://schemas.openxmlformats.org/officeDocument/2006/relationships/slideLayout" Target="../slideLayouts/slideLayout269.xml"/><Relationship Id="rId2" Type="http://schemas.openxmlformats.org/officeDocument/2006/relationships/slideLayout" Target="../slideLayouts/slideLayout264.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theme" Target="../theme/theme9.xml"/><Relationship Id="rId5" Type="http://schemas.openxmlformats.org/officeDocument/2006/relationships/slideLayout" Target="../slideLayouts/slideLayout267.xml"/><Relationship Id="rId10" Type="http://schemas.openxmlformats.org/officeDocument/2006/relationships/slideLayout" Target="../slideLayouts/slideLayout272.xml"/><Relationship Id="rId4" Type="http://schemas.openxmlformats.org/officeDocument/2006/relationships/slideLayout" Target="../slideLayouts/slideLayout266.xml"/><Relationship Id="rId9" Type="http://schemas.openxmlformats.org/officeDocument/2006/relationships/slideLayout" Target="../slideLayouts/slideLayout2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bwMode="gray">
          <a:xfrm>
            <a:off x="461961" y="6343650"/>
            <a:ext cx="773055" cy="223837"/>
          </a:xfrm>
          <a:prstGeom prst="rect">
            <a:avLst/>
          </a:prstGeom>
        </p:spPr>
      </p:pic>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age number">
            <a:extLst>
              <a:ext uri="{FF2B5EF4-FFF2-40B4-BE49-F238E27FC236}">
                <a16:creationId xmlns:a16="http://schemas.microsoft.com/office/drawing/2014/main" id="{43B6C28E-DF9A-44F3-A9C1-829C74510E39}"/>
              </a:ext>
            </a:extLst>
          </p:cNvPr>
          <p:cNvSpPr txBox="1"/>
          <p:nvPr/>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1A17F688-B5D9-4458-B5A9-42A09231BAB4}" type="slidenum">
              <a:rPr lang="en-US" smtClean="0"/>
              <a:t>‹#›</a:t>
            </a:fld>
            <a:endParaRPr lang="en-US"/>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AB15E718-ABC6-4932-99B3-50D7051DB21B}" type="datetimeFigureOut">
              <a:rPr lang="en-US" smtClean="0"/>
              <a:t>12/4/2023</a:t>
            </a:fld>
            <a:endParaRPr lang="en-US"/>
          </a:p>
        </p:txBody>
      </p:sp>
    </p:spTree>
    <p:extLst>
      <p:ext uri="{BB962C8B-B14F-4D97-AF65-F5344CB8AC3E}">
        <p14:creationId xmlns:p14="http://schemas.microsoft.com/office/powerpoint/2010/main" val="3613918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12/4/2023</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11886206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12/4/2023</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81273199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 id="2147483774" r:id="rId37"/>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5B20C24A-7F63-4C9D-B8AA-DB5AFD0AB0C4}" type="datetimeFigureOut">
              <a:rPr lang="en-US" smtClean="0"/>
              <a:t>12/4/2023</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B519C85C-EAC9-48AD-98B2-AD409FB15711}" type="slidenum">
              <a:rPr lang="en-US" smtClean="0"/>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endParaRPr lang="en-US"/>
          </a:p>
        </p:txBody>
      </p:sp>
      <p:sp>
        <p:nvSpPr>
          <p:cNvPr id="14" name="Copyright">
            <a:extLst>
              <a:ext uri="{FF2B5EF4-FFF2-40B4-BE49-F238E27FC236}">
                <a16:creationId xmlns:a16="http://schemas.microsoft.com/office/drawing/2014/main" id="{60BE7E32-782B-4635-9369-4283481B5B95}"/>
              </a:ext>
            </a:extLst>
          </p:cNvPr>
          <p:cNvSpPr txBox="1"/>
          <p:nvPr/>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347582442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Lst>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bwMode="gray">
          <a:xfrm>
            <a:off x="461961" y="6343650"/>
            <a:ext cx="773055" cy="223837"/>
          </a:xfrm>
          <a:prstGeom prst="rect">
            <a:avLst/>
          </a:prstGeom>
        </p:spPr>
      </p:pic>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12/4/2023</a:t>
            </a:fld>
            <a:endParaRPr lang="en-US"/>
          </a:p>
        </p:txBody>
      </p:sp>
    </p:spTree>
    <p:extLst>
      <p:ext uri="{BB962C8B-B14F-4D97-AF65-F5344CB8AC3E}">
        <p14:creationId xmlns:p14="http://schemas.microsoft.com/office/powerpoint/2010/main" val="35004150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 id="2147483837" r:id="rId35"/>
    <p:sldLayoutId id="2147483838" r:id="rId36"/>
    <p:sldLayoutId id="2147483839" r:id="rId37"/>
    <p:sldLayoutId id="2147483840" r:id="rId38"/>
    <p:sldLayoutId id="2147483841" r:id="rId39"/>
    <p:sldLayoutId id="2147483842" r:id="rId40"/>
    <p:sldLayoutId id="2147483843" r:id="rId41"/>
    <p:sldLayoutId id="2147483844" r:id="rId42"/>
    <p:sldLayoutId id="2147483845" r:id="rId43"/>
    <p:sldLayoutId id="2147483846" r:id="rId44"/>
    <p:sldLayoutId id="2147483847" r:id="rId45"/>
    <p:sldLayoutId id="2147483848" r:id="rId46"/>
    <p:sldLayoutId id="2147483849" r:id="rId47"/>
    <p:sldLayoutId id="2147483850" r:id="rId48"/>
    <p:sldLayoutId id="2147483851" r:id="rId49"/>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B2010ADC-CE51-4E19-8BB2-F5C5528EE742}" type="datetimeFigureOut">
              <a:rPr lang="en-US" smtClean="0"/>
              <a:t>12/4/2023</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4BAD2D60-96E1-4492-BCA6-2032913C8ACA}" type="slidenum">
              <a:rPr lang="en-US" smtClean="0"/>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endParaRPr lang="en-US"/>
          </a:p>
        </p:txBody>
      </p:sp>
      <p:sp>
        <p:nvSpPr>
          <p:cNvPr id="14" name="Copyright">
            <a:extLst>
              <a:ext uri="{FF2B5EF4-FFF2-40B4-BE49-F238E27FC236}">
                <a16:creationId xmlns:a16="http://schemas.microsoft.com/office/drawing/2014/main" id="{60BE7E32-782B-4635-9369-4283481B5B95}"/>
              </a:ext>
            </a:extLst>
          </p:cNvPr>
          <p:cNvSpPr txBox="1"/>
          <p:nvPr/>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209383369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Lst>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bwMode="gray">
          <a:xfrm>
            <a:off x="461961" y="6343650"/>
            <a:ext cx="773055" cy="223837"/>
          </a:xfrm>
          <a:prstGeom prst="rect">
            <a:avLst/>
          </a:prstGeom>
        </p:spPr>
      </p:pic>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12/4/2023</a:t>
            </a:fld>
            <a:endParaRPr lang="en-US"/>
          </a:p>
        </p:txBody>
      </p:sp>
    </p:spTree>
    <p:extLst>
      <p:ext uri="{BB962C8B-B14F-4D97-AF65-F5344CB8AC3E}">
        <p14:creationId xmlns:p14="http://schemas.microsoft.com/office/powerpoint/2010/main" val="2158447816"/>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 id="2147483895" r:id="rId21"/>
    <p:sldLayoutId id="2147483896" r:id="rId22"/>
    <p:sldLayoutId id="2147483897" r:id="rId23"/>
    <p:sldLayoutId id="2147483898" r:id="rId24"/>
    <p:sldLayoutId id="2147483899" r:id="rId25"/>
    <p:sldLayoutId id="2147483900" r:id="rId26"/>
    <p:sldLayoutId id="2147483901" r:id="rId27"/>
    <p:sldLayoutId id="2147483902" r:id="rId28"/>
    <p:sldLayoutId id="2147483903" r:id="rId29"/>
    <p:sldLayoutId id="2147483904" r:id="rId30"/>
    <p:sldLayoutId id="2147483905" r:id="rId31"/>
    <p:sldLayoutId id="2147483906" r:id="rId32"/>
    <p:sldLayoutId id="2147483907" r:id="rId33"/>
    <p:sldLayoutId id="2147483908" r:id="rId34"/>
    <p:sldLayoutId id="2147483909" r:id="rId35"/>
    <p:sldLayoutId id="2147483910" r:id="rId36"/>
    <p:sldLayoutId id="2147483911" r:id="rId37"/>
    <p:sldLayoutId id="2147483912" r:id="rId38"/>
    <p:sldLayoutId id="2147483913" r:id="rId39"/>
    <p:sldLayoutId id="2147483914" r:id="rId40"/>
    <p:sldLayoutId id="2147483915" r:id="rId41"/>
    <p:sldLayoutId id="2147483916" r:id="rId42"/>
    <p:sldLayoutId id="2147483917" r:id="rId43"/>
    <p:sldLayoutId id="2147483918" r:id="rId44"/>
    <p:sldLayoutId id="2147483919" r:id="rId45"/>
    <p:sldLayoutId id="2147483920" r:id="rId46"/>
    <p:sldLayoutId id="2147483921" r:id="rId47"/>
    <p:sldLayoutId id="2147483922" r:id="rId48"/>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83719-E40D-CB43-91B3-BF79A6986596}" type="datetimeFigureOut">
              <a:rPr lang="en-US" smtClean="0"/>
              <a:t>12/4/2023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BC05D-8FBC-A049-B6B9-B4AD9812855F}" type="slidenum">
              <a:rPr lang="en-US" smtClean="0"/>
              <a:t>‹#›</a:t>
            </a:fld>
            <a:endParaRPr lang="en-US"/>
          </a:p>
        </p:txBody>
      </p:sp>
    </p:spTree>
    <p:extLst>
      <p:ext uri="{BB962C8B-B14F-4D97-AF65-F5344CB8AC3E}">
        <p14:creationId xmlns:p14="http://schemas.microsoft.com/office/powerpoint/2010/main" val="2876792550"/>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66C2B1-6D2D-9540-9817-E5752F37504A}"/>
              </a:ext>
            </a:extLst>
          </p:cNvPr>
          <p:cNvSpPr/>
          <p:nvPr userDrawn="1"/>
        </p:nvSpPr>
        <p:spPr>
          <a:xfrm>
            <a:off x="0" y="6356352"/>
            <a:ext cx="12192000" cy="501648"/>
          </a:xfrm>
          <a:prstGeom prst="rect">
            <a:avLst/>
          </a:prstGeom>
          <a:solidFill>
            <a:srgbClr val="263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1">
              <a:solidFill>
                <a:srgbClr val="FFFFFF"/>
              </a:solidFill>
            </a:endParaRPr>
          </a:p>
        </p:txBody>
      </p:sp>
      <p:sp>
        <p:nvSpPr>
          <p:cNvPr id="3" name="Text Placeholder 2">
            <a:extLst>
              <a:ext uri="{FF2B5EF4-FFF2-40B4-BE49-F238E27FC236}">
                <a16:creationId xmlns:a16="http://schemas.microsoft.com/office/drawing/2014/main" id="{1B030E93-E453-7F45-9B7D-C17263ED0655}"/>
              </a:ext>
            </a:extLst>
          </p:cNvPr>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
        <p:nvSpPr>
          <p:cNvPr id="9" name="Title Placeholder 8">
            <a:extLst>
              <a:ext uri="{FF2B5EF4-FFF2-40B4-BE49-F238E27FC236}">
                <a16:creationId xmlns:a16="http://schemas.microsoft.com/office/drawing/2014/main" id="{FA8A2EDD-0A9C-0C40-B04E-71228557B0E4}"/>
              </a:ext>
            </a:extLst>
          </p:cNvPr>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1" name="Oval 10">
            <a:extLst>
              <a:ext uri="{FF2B5EF4-FFF2-40B4-BE49-F238E27FC236}">
                <a16:creationId xmlns:a16="http://schemas.microsoft.com/office/drawing/2014/main" id="{42848F9C-D589-EF4A-B10D-F479BFC8AB1F}"/>
              </a:ext>
            </a:extLst>
          </p:cNvPr>
          <p:cNvSpPr/>
          <p:nvPr userDrawn="1"/>
        </p:nvSpPr>
        <p:spPr>
          <a:xfrm>
            <a:off x="10661828" y="6107236"/>
            <a:ext cx="924027" cy="750771"/>
          </a:xfrm>
          <a:prstGeom prst="ellipse">
            <a:avLst/>
          </a:prstGeom>
          <a:solidFill>
            <a:srgbClr val="263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1">
              <a:solidFill>
                <a:srgbClr val="FFFFFF"/>
              </a:solidFill>
            </a:endParaRPr>
          </a:p>
        </p:txBody>
      </p:sp>
      <p:sp>
        <p:nvSpPr>
          <p:cNvPr id="10" name="Slide Number Placeholder 9">
            <a:extLst>
              <a:ext uri="{FF2B5EF4-FFF2-40B4-BE49-F238E27FC236}">
                <a16:creationId xmlns:a16="http://schemas.microsoft.com/office/drawing/2014/main" id="{328D9FA0-B8FD-C949-8FFA-D028809223EC}"/>
              </a:ext>
            </a:extLst>
          </p:cNvPr>
          <p:cNvSpPr>
            <a:spLocks noGrp="1"/>
          </p:cNvSpPr>
          <p:nvPr>
            <p:ph type="sldNum" sz="quarter" idx="4"/>
          </p:nvPr>
        </p:nvSpPr>
        <p:spPr>
          <a:xfrm>
            <a:off x="8657986" y="6240855"/>
            <a:ext cx="2695815" cy="265831"/>
          </a:xfrm>
          <a:prstGeom prst="rect">
            <a:avLst/>
          </a:prstGeom>
        </p:spPr>
        <p:txBody>
          <a:bodyPr vert="horz" lIns="91440" tIns="45720" rIns="91440" bIns="45720" rtlCol="0" anchor="ctr"/>
          <a:lstStyle>
            <a:lvl1pPr algn="r">
              <a:defRPr sz="1600" b="1">
                <a:solidFill>
                  <a:schemeClr val="bg1"/>
                </a:solidFill>
              </a:defRPr>
            </a:lvl1pPr>
          </a:lstStyle>
          <a:p>
            <a:pPr defTabSz="685783"/>
            <a:fld id="{0845D900-5E9D-8146-A4CA-EBB024C487C0}" type="slidenum">
              <a:rPr lang="en-US" smtClean="0">
                <a:solidFill>
                  <a:srgbClr val="FFFFFF"/>
                </a:solidFill>
              </a:rPr>
              <a:pPr defTabSz="685783"/>
              <a:t>‹#›</a:t>
            </a:fld>
            <a:endParaRPr lang="en-US">
              <a:solidFill>
                <a:srgbClr val="FFFFFF"/>
              </a:solidFill>
            </a:endParaRPr>
          </a:p>
        </p:txBody>
      </p:sp>
      <p:sp>
        <p:nvSpPr>
          <p:cNvPr id="4" name="TextBox 3">
            <a:extLst>
              <a:ext uri="{FF2B5EF4-FFF2-40B4-BE49-F238E27FC236}">
                <a16:creationId xmlns:a16="http://schemas.microsoft.com/office/drawing/2014/main" id="{6D32F491-89EB-4357-8561-7FB989B80765}"/>
              </a:ext>
            </a:extLst>
          </p:cNvPr>
          <p:cNvSpPr txBox="1"/>
          <p:nvPr userDrawn="1">
            <p:extLst>
              <p:ext uri="{1162E1C5-73C7-4A58-AE30-91384D911F3F}">
                <p184:classification xmlns:p184="http://schemas.microsoft.com/office/powerpoint/2018/4/main" val="ftr"/>
              </p:ext>
            </p:extLst>
          </p:nvPr>
        </p:nvSpPr>
        <p:spPr>
          <a:xfrm>
            <a:off x="0" y="6705601"/>
            <a:ext cx="488951" cy="153888"/>
          </a:xfrm>
          <a:prstGeom prst="rect">
            <a:avLst/>
          </a:prstGeom>
        </p:spPr>
        <p:txBody>
          <a:bodyPr horzOverflow="overflow" lIns="0" tIns="0" rIns="0" bIns="0">
            <a:spAutoFit/>
          </a:bodyPr>
          <a:lstStyle/>
          <a:p>
            <a:pPr defTabSz="685783"/>
            <a:r>
              <a:rPr lang="en-GB" sz="1000">
                <a:solidFill>
                  <a:srgbClr val="000000"/>
                </a:solidFill>
                <a:cs typeface="Calibri" panose="020F0502020204030204" pitchFamily="34" charset="0"/>
              </a:rPr>
              <a:t>OFFICIAL</a:t>
            </a:r>
          </a:p>
        </p:txBody>
      </p:sp>
    </p:spTree>
    <p:extLst>
      <p:ext uri="{BB962C8B-B14F-4D97-AF65-F5344CB8AC3E}">
        <p14:creationId xmlns:p14="http://schemas.microsoft.com/office/powerpoint/2010/main" val="1802742243"/>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Lst>
  <p:hf hdr="0" ftr="0" dt="0"/>
  <p:txStyles>
    <p:titleStyle>
      <a:lvl1pPr algn="l" defTabSz="990546" rtl="0" eaLnBrk="1" latinLnBrk="0" hangingPunct="1">
        <a:lnSpc>
          <a:spcPct val="90000"/>
        </a:lnSpc>
        <a:spcBef>
          <a:spcPct val="0"/>
        </a:spcBef>
        <a:buNone/>
        <a:defRPr sz="3600" b="1" kern="1200">
          <a:solidFill>
            <a:srgbClr val="00A499"/>
          </a:solidFill>
          <a:latin typeface="+mn-lt"/>
          <a:ea typeface="+mj-ea"/>
          <a:cs typeface="+mj-cs"/>
        </a:defRPr>
      </a:lvl1pPr>
    </p:titleStyle>
    <p:bodyStyle>
      <a:lvl1pPr marL="247636" indent="-247636" algn="l" defTabSz="990546" rtl="0" eaLnBrk="1" latinLnBrk="0" hangingPunct="1">
        <a:lnSpc>
          <a:spcPct val="90000"/>
        </a:lnSpc>
        <a:spcBef>
          <a:spcPts val="1083"/>
        </a:spcBef>
        <a:buClr>
          <a:srgbClr val="00A499"/>
        </a:buClr>
        <a:buFont typeface="Arial" panose="020B0604020202020204" pitchFamily="34" charset="0"/>
        <a:buChar char="•"/>
        <a:defRPr sz="2400" kern="1200">
          <a:solidFill>
            <a:schemeClr val="tx1"/>
          </a:solidFill>
          <a:latin typeface="+mn-lt"/>
          <a:ea typeface="+mn-ea"/>
          <a:cs typeface="+mn-cs"/>
        </a:defRPr>
      </a:lvl1pPr>
      <a:lvl2pPr marL="742908" indent="-247636" algn="l" defTabSz="990546" rtl="0" eaLnBrk="1" latinLnBrk="0" hangingPunct="1">
        <a:lnSpc>
          <a:spcPct val="90000"/>
        </a:lnSpc>
        <a:spcBef>
          <a:spcPts val="543"/>
        </a:spcBef>
        <a:buClr>
          <a:srgbClr val="00A499"/>
        </a:buClr>
        <a:buFont typeface="Arial" panose="020B0604020202020204" pitchFamily="34" charset="0"/>
        <a:buChar char="•"/>
        <a:defRPr sz="2000" kern="1200">
          <a:solidFill>
            <a:schemeClr val="tx1"/>
          </a:solidFill>
          <a:latin typeface="+mn-lt"/>
          <a:ea typeface="+mn-ea"/>
          <a:cs typeface="+mn-cs"/>
        </a:defRPr>
      </a:lvl2pPr>
      <a:lvl3pPr marL="1238180" indent="-247636" algn="l" defTabSz="990546" rtl="0" eaLnBrk="1" latinLnBrk="0" hangingPunct="1">
        <a:lnSpc>
          <a:spcPct val="90000"/>
        </a:lnSpc>
        <a:spcBef>
          <a:spcPts val="543"/>
        </a:spcBef>
        <a:buClr>
          <a:srgbClr val="E95324"/>
        </a:buClr>
        <a:buFont typeface="Arial" panose="020B0604020202020204" pitchFamily="34" charset="0"/>
        <a:buChar char="•"/>
        <a:defRPr sz="1800" kern="1200">
          <a:solidFill>
            <a:schemeClr val="tx1"/>
          </a:solidFill>
          <a:latin typeface="+mn-lt"/>
          <a:ea typeface="+mn-ea"/>
          <a:cs typeface="+mn-cs"/>
        </a:defRPr>
      </a:lvl3pPr>
      <a:lvl4pPr marL="1733453" indent="-247636" algn="l" defTabSz="990546" rtl="0" eaLnBrk="1" latinLnBrk="0" hangingPunct="1">
        <a:lnSpc>
          <a:spcPct val="90000"/>
        </a:lnSpc>
        <a:spcBef>
          <a:spcPts val="543"/>
        </a:spcBef>
        <a:buClr>
          <a:srgbClr val="E95324"/>
        </a:buClr>
        <a:buFont typeface="Arial" panose="020B0604020202020204" pitchFamily="34" charset="0"/>
        <a:buChar char="•"/>
        <a:defRPr sz="1951" kern="1200">
          <a:solidFill>
            <a:schemeClr val="tx1"/>
          </a:solidFill>
          <a:latin typeface="+mn-lt"/>
          <a:ea typeface="+mn-ea"/>
          <a:cs typeface="+mn-cs"/>
        </a:defRPr>
      </a:lvl4pPr>
      <a:lvl5pPr marL="2228727" indent="-247636" algn="l" defTabSz="990546" rtl="0" eaLnBrk="1" latinLnBrk="0" hangingPunct="1">
        <a:lnSpc>
          <a:spcPct val="90000"/>
        </a:lnSpc>
        <a:spcBef>
          <a:spcPts val="543"/>
        </a:spcBef>
        <a:buClr>
          <a:srgbClr val="E95324"/>
        </a:buClr>
        <a:buFont typeface="Arial" panose="020B0604020202020204" pitchFamily="34" charset="0"/>
        <a:buChar char="•"/>
        <a:defRPr sz="1951" kern="1200">
          <a:solidFill>
            <a:schemeClr val="tx1"/>
          </a:solidFill>
          <a:latin typeface="+mn-lt"/>
          <a:ea typeface="+mn-ea"/>
          <a:cs typeface="+mn-cs"/>
        </a:defRPr>
      </a:lvl5pPr>
      <a:lvl6pPr marL="2723999" indent="-247636" algn="l" defTabSz="990546" rtl="0" eaLnBrk="1" latinLnBrk="0" hangingPunct="1">
        <a:lnSpc>
          <a:spcPct val="90000"/>
        </a:lnSpc>
        <a:spcBef>
          <a:spcPts val="543"/>
        </a:spcBef>
        <a:buFont typeface="Arial" panose="020B0604020202020204" pitchFamily="34" charset="0"/>
        <a:buChar char="•"/>
        <a:defRPr sz="1951" kern="1200">
          <a:solidFill>
            <a:schemeClr val="tx1"/>
          </a:solidFill>
          <a:latin typeface="+mn-lt"/>
          <a:ea typeface="+mn-ea"/>
          <a:cs typeface="+mn-cs"/>
        </a:defRPr>
      </a:lvl6pPr>
      <a:lvl7pPr marL="3219272" indent="-247636" algn="l" defTabSz="990546" rtl="0" eaLnBrk="1" latinLnBrk="0" hangingPunct="1">
        <a:lnSpc>
          <a:spcPct val="90000"/>
        </a:lnSpc>
        <a:spcBef>
          <a:spcPts val="543"/>
        </a:spcBef>
        <a:buFont typeface="Arial" panose="020B0604020202020204" pitchFamily="34" charset="0"/>
        <a:buChar char="•"/>
        <a:defRPr sz="1951" kern="1200">
          <a:solidFill>
            <a:schemeClr val="tx1"/>
          </a:solidFill>
          <a:latin typeface="+mn-lt"/>
          <a:ea typeface="+mn-ea"/>
          <a:cs typeface="+mn-cs"/>
        </a:defRPr>
      </a:lvl7pPr>
      <a:lvl8pPr marL="3714543" indent="-247636" algn="l" defTabSz="990546" rtl="0" eaLnBrk="1" latinLnBrk="0" hangingPunct="1">
        <a:lnSpc>
          <a:spcPct val="90000"/>
        </a:lnSpc>
        <a:spcBef>
          <a:spcPts val="543"/>
        </a:spcBef>
        <a:buFont typeface="Arial" panose="020B0604020202020204" pitchFamily="34" charset="0"/>
        <a:buChar char="•"/>
        <a:defRPr sz="1951" kern="1200">
          <a:solidFill>
            <a:schemeClr val="tx1"/>
          </a:solidFill>
          <a:latin typeface="+mn-lt"/>
          <a:ea typeface="+mn-ea"/>
          <a:cs typeface="+mn-cs"/>
        </a:defRPr>
      </a:lvl8pPr>
      <a:lvl9pPr marL="4209815" indent="-247636" algn="l" defTabSz="990546" rtl="0" eaLnBrk="1" latinLnBrk="0" hangingPunct="1">
        <a:lnSpc>
          <a:spcPct val="90000"/>
        </a:lnSpc>
        <a:spcBef>
          <a:spcPts val="543"/>
        </a:spcBef>
        <a:buFont typeface="Arial" panose="020B0604020202020204" pitchFamily="34" charset="0"/>
        <a:buChar char="•"/>
        <a:defRPr sz="1951" kern="1200">
          <a:solidFill>
            <a:schemeClr val="tx1"/>
          </a:solidFill>
          <a:latin typeface="+mn-lt"/>
          <a:ea typeface="+mn-ea"/>
          <a:cs typeface="+mn-cs"/>
        </a:defRPr>
      </a:lvl9pPr>
    </p:bodyStyle>
    <p:otherStyle>
      <a:defPPr>
        <a:defRPr lang="en-US"/>
      </a:defPPr>
      <a:lvl1pPr marL="0" algn="l" defTabSz="990546" rtl="0" eaLnBrk="1" latinLnBrk="0" hangingPunct="1">
        <a:defRPr sz="1951" kern="1200">
          <a:solidFill>
            <a:schemeClr val="tx1"/>
          </a:solidFill>
          <a:latin typeface="+mn-lt"/>
          <a:ea typeface="+mn-ea"/>
          <a:cs typeface="+mn-cs"/>
        </a:defRPr>
      </a:lvl1pPr>
      <a:lvl2pPr marL="495273" algn="l" defTabSz="990546" rtl="0" eaLnBrk="1" latinLnBrk="0" hangingPunct="1">
        <a:defRPr sz="1951" kern="1200">
          <a:solidFill>
            <a:schemeClr val="tx1"/>
          </a:solidFill>
          <a:latin typeface="+mn-lt"/>
          <a:ea typeface="+mn-ea"/>
          <a:cs typeface="+mn-cs"/>
        </a:defRPr>
      </a:lvl2pPr>
      <a:lvl3pPr marL="990546" algn="l" defTabSz="990546" rtl="0" eaLnBrk="1" latinLnBrk="0" hangingPunct="1">
        <a:defRPr sz="1951" kern="1200">
          <a:solidFill>
            <a:schemeClr val="tx1"/>
          </a:solidFill>
          <a:latin typeface="+mn-lt"/>
          <a:ea typeface="+mn-ea"/>
          <a:cs typeface="+mn-cs"/>
        </a:defRPr>
      </a:lvl3pPr>
      <a:lvl4pPr marL="1485818" algn="l" defTabSz="990546" rtl="0" eaLnBrk="1" latinLnBrk="0" hangingPunct="1">
        <a:defRPr sz="1951" kern="1200">
          <a:solidFill>
            <a:schemeClr val="tx1"/>
          </a:solidFill>
          <a:latin typeface="+mn-lt"/>
          <a:ea typeface="+mn-ea"/>
          <a:cs typeface="+mn-cs"/>
        </a:defRPr>
      </a:lvl4pPr>
      <a:lvl5pPr marL="1981089" algn="l" defTabSz="990546" rtl="0" eaLnBrk="1" latinLnBrk="0" hangingPunct="1">
        <a:defRPr sz="1951" kern="1200">
          <a:solidFill>
            <a:schemeClr val="tx1"/>
          </a:solidFill>
          <a:latin typeface="+mn-lt"/>
          <a:ea typeface="+mn-ea"/>
          <a:cs typeface="+mn-cs"/>
        </a:defRPr>
      </a:lvl5pPr>
      <a:lvl6pPr marL="2476362" algn="l" defTabSz="990546" rtl="0" eaLnBrk="1" latinLnBrk="0" hangingPunct="1">
        <a:defRPr sz="1951" kern="1200">
          <a:solidFill>
            <a:schemeClr val="tx1"/>
          </a:solidFill>
          <a:latin typeface="+mn-lt"/>
          <a:ea typeface="+mn-ea"/>
          <a:cs typeface="+mn-cs"/>
        </a:defRPr>
      </a:lvl6pPr>
      <a:lvl7pPr marL="2971634" algn="l" defTabSz="990546" rtl="0" eaLnBrk="1" latinLnBrk="0" hangingPunct="1">
        <a:defRPr sz="1951" kern="1200">
          <a:solidFill>
            <a:schemeClr val="tx1"/>
          </a:solidFill>
          <a:latin typeface="+mn-lt"/>
          <a:ea typeface="+mn-ea"/>
          <a:cs typeface="+mn-cs"/>
        </a:defRPr>
      </a:lvl7pPr>
      <a:lvl8pPr marL="3466908" algn="l" defTabSz="990546" rtl="0" eaLnBrk="1" latinLnBrk="0" hangingPunct="1">
        <a:defRPr sz="1951" kern="1200">
          <a:solidFill>
            <a:schemeClr val="tx1"/>
          </a:solidFill>
          <a:latin typeface="+mn-lt"/>
          <a:ea typeface="+mn-ea"/>
          <a:cs typeface="+mn-cs"/>
        </a:defRPr>
      </a:lvl8pPr>
      <a:lvl9pPr marL="3962180" algn="l" defTabSz="990546" rtl="0" eaLnBrk="1" latinLnBrk="0" hangingPunct="1">
        <a:defRPr sz="19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253.xm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53.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53.xml"/></Relationships>
</file>

<file path=ppt/slides/_rels/slide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14.xml"/><Relationship Id="rId7" Type="http://schemas.openxmlformats.org/officeDocument/2006/relationships/slide" Target="slide17.xml"/><Relationship Id="rId2" Type="http://schemas.openxmlformats.org/officeDocument/2006/relationships/hyperlink" Target="mailto:-isl.support@nhs.net" TargetMode="External"/><Relationship Id="rId1" Type="http://schemas.openxmlformats.org/officeDocument/2006/relationships/slideLayout" Target="../slideLayouts/slideLayout221.xml"/><Relationship Id="rId6" Type="http://schemas.openxmlformats.org/officeDocument/2006/relationships/slide" Target="slide28.xml"/><Relationship Id="rId5" Type="http://schemas.openxmlformats.org/officeDocument/2006/relationships/slide" Target="slide15.xml"/><Relationship Id="rId4" Type="http://schemas.openxmlformats.org/officeDocument/2006/relationships/slide" Target="slide16.xml"/><Relationship Id="rId9" Type="http://schemas.openxmlformats.org/officeDocument/2006/relationships/slide" Target="slide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17.xml"/><Relationship Id="rId1" Type="http://schemas.openxmlformats.org/officeDocument/2006/relationships/slideLayout" Target="../slideLayouts/slideLayout221.xml"/><Relationship Id="rId4" Type="http://schemas.openxmlformats.org/officeDocument/2006/relationships/slide" Target="slide6.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42.png"/><Relationship Id="rId1" Type="http://schemas.openxmlformats.org/officeDocument/2006/relationships/slideLayout" Target="../slideLayouts/slideLayout221.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7.xml"/><Relationship Id="rId1" Type="http://schemas.openxmlformats.org/officeDocument/2006/relationships/slideLayout" Target="../slideLayouts/slideLayout221.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8.xml"/><Relationship Id="rId1" Type="http://schemas.openxmlformats.org/officeDocument/2006/relationships/slideLayout" Target="../slideLayouts/slideLayout2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89.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61.png"/><Relationship Id="rId1" Type="http://schemas.openxmlformats.org/officeDocument/2006/relationships/slideLayout" Target="../slideLayouts/slideLayout221.xml"/><Relationship Id="rId4" Type="http://schemas.openxmlformats.org/officeDocument/2006/relationships/slide" Target="slide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1.png"/><Relationship Id="rId1" Type="http://schemas.openxmlformats.org/officeDocument/2006/relationships/slideLayout" Target="../slideLayouts/slideLayout227.xml"/><Relationship Id="rId5" Type="http://schemas.openxmlformats.org/officeDocument/2006/relationships/slide" Target="slide26.xml"/><Relationship Id="rId4" Type="http://schemas.openxmlformats.org/officeDocument/2006/relationships/slide" Target="slide25.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62.png"/><Relationship Id="rId1" Type="http://schemas.openxmlformats.org/officeDocument/2006/relationships/slideLayout" Target="../slideLayouts/slideLayout227.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diagramLayout" Target="../diagrams/layout1.xml"/><Relationship Id="rId7" Type="http://schemas.openxmlformats.org/officeDocument/2006/relationships/slide" Target="slide23.xml"/><Relationship Id="rId2" Type="http://schemas.openxmlformats.org/officeDocument/2006/relationships/diagramData" Target="../diagrams/data1.xml"/><Relationship Id="rId1" Type="http://schemas.openxmlformats.org/officeDocument/2006/relationships/slideLayout" Target="../slideLayouts/slideLayout2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63.png"/><Relationship Id="rId1" Type="http://schemas.openxmlformats.org/officeDocument/2006/relationships/slideLayout" Target="../slideLayouts/slideLayout2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8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8.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102.xml"/><Relationship Id="rId5" Type="http://schemas.openxmlformats.org/officeDocument/2006/relationships/image" Target="../media/image72.pn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74.png"/><Relationship Id="rId7"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slideLayout" Target="../slideLayouts/slideLayout8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xml"/><Relationship Id="rId1" Type="http://schemas.openxmlformats.org/officeDocument/2006/relationships/slideLayout" Target="../slideLayouts/slideLayout119.xml"/><Relationship Id="rId6" Type="http://schemas.openxmlformats.org/officeDocument/2006/relationships/hyperlink" Target="https://info.optum.co.uk/evaluation-toolkit" TargetMode="External"/><Relationship Id="rId5" Type="http://schemas.openxmlformats.org/officeDocument/2006/relationships/image" Target="../media/image45.png"/><Relationship Id="rId4" Type="http://schemas.openxmlformats.org/officeDocument/2006/relationships/hyperlink" Target="mailto:marcus.green@optum.com"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mailto:laylabahramijovein@optum.com" TargetMode="External"/><Relationship Id="rId1" Type="http://schemas.openxmlformats.org/officeDocument/2006/relationships/slideLayout" Target="../slideLayouts/slideLayout182.xml"/></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mailto:Thomas.Herweijer@swlondon.nhs.uk" TargetMode="External"/><Relationship Id="rId1" Type="http://schemas.openxmlformats.org/officeDocument/2006/relationships/slideLayout" Target="../slideLayouts/slideLayout71.xml"/><Relationship Id="rId4" Type="http://schemas.openxmlformats.org/officeDocument/2006/relationships/image" Target="../media/image8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hyperlink" Target="https://www.england.nhs.uk/long-read/working-in-partnership-with-people-and-communities-statutory-guidance/" TargetMode="External"/><Relationship Id="rId1" Type="http://schemas.openxmlformats.org/officeDocument/2006/relationships/slideLayout" Target="../slideLayouts/slideLayout90.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40.png"/><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4.xml"/><Relationship Id="rId1" Type="http://schemas.openxmlformats.org/officeDocument/2006/relationships/slideLayout" Target="../slideLayouts/slideLayout221.xml"/><Relationship Id="rId5" Type="http://schemas.openxmlformats.org/officeDocument/2006/relationships/image" Target="../media/image45.png"/><Relationship Id="rId4" Type="http://schemas.openxmlformats.org/officeDocument/2006/relationships/hyperlink" Target="https://info.optum.co.uk/evaluation-toolkit"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strategyunitwm.nhs.uk/sites/default/files/2017-09/Using%20Logic%20Models%20in%20Evaluation-%20Jul16.pdf" TargetMode="External"/><Relationship Id="rId1" Type="http://schemas.openxmlformats.org/officeDocument/2006/relationships/slideLayout" Target="../slideLayouts/slideLayout219.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6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D90C-8685-2806-7296-7C16DFC07557}"/>
              </a:ext>
            </a:extLst>
          </p:cNvPr>
          <p:cNvSpPr>
            <a:spLocks noGrp="1"/>
          </p:cNvSpPr>
          <p:nvPr>
            <p:ph type="title"/>
          </p:nvPr>
        </p:nvSpPr>
        <p:spPr>
          <a:xfrm>
            <a:off x="463462" y="3073535"/>
            <a:ext cx="4709160" cy="1246495"/>
          </a:xfrm>
        </p:spPr>
        <p:txBody>
          <a:bodyPr/>
          <a:lstStyle/>
          <a:p>
            <a:r>
              <a:rPr lang="en-US"/>
              <a:t>Qualitative Study Methods</a:t>
            </a:r>
          </a:p>
        </p:txBody>
      </p:sp>
      <p:sp>
        <p:nvSpPr>
          <p:cNvPr id="3" name="Text Placeholder 2">
            <a:extLst>
              <a:ext uri="{FF2B5EF4-FFF2-40B4-BE49-F238E27FC236}">
                <a16:creationId xmlns:a16="http://schemas.microsoft.com/office/drawing/2014/main" id="{C7C5688C-FD75-93F8-1EFA-6CFF04BA5412}"/>
              </a:ext>
            </a:extLst>
          </p:cNvPr>
          <p:cNvSpPr>
            <a:spLocks noGrp="1"/>
          </p:cNvSpPr>
          <p:nvPr>
            <p:ph type="body" sz="quarter" idx="10"/>
          </p:nvPr>
        </p:nvSpPr>
        <p:spPr>
          <a:xfrm>
            <a:off x="463462" y="4635651"/>
            <a:ext cx="4709160" cy="276999"/>
          </a:xfrm>
        </p:spPr>
        <p:txBody>
          <a:bodyPr/>
          <a:lstStyle/>
          <a:p>
            <a:r>
              <a:rPr lang="en-US"/>
              <a:t>Evaluation Framework Workshop 4</a:t>
            </a:r>
          </a:p>
        </p:txBody>
      </p:sp>
      <p:sp>
        <p:nvSpPr>
          <p:cNvPr id="4" name="Text Placeholder 3">
            <a:extLst>
              <a:ext uri="{FF2B5EF4-FFF2-40B4-BE49-F238E27FC236}">
                <a16:creationId xmlns:a16="http://schemas.microsoft.com/office/drawing/2014/main" id="{4B86CE4D-3835-8329-7094-888D0321D261}"/>
              </a:ext>
            </a:extLst>
          </p:cNvPr>
          <p:cNvSpPr>
            <a:spLocks noGrp="1"/>
          </p:cNvSpPr>
          <p:nvPr>
            <p:ph type="body" sz="quarter" idx="11"/>
          </p:nvPr>
        </p:nvSpPr>
        <p:spPr>
          <a:xfrm>
            <a:off x="463462" y="5981910"/>
            <a:ext cx="4709160" cy="430887"/>
          </a:xfrm>
        </p:spPr>
        <p:txBody>
          <a:bodyPr/>
          <a:lstStyle/>
          <a:p>
            <a:r>
              <a:rPr lang="en-US"/>
              <a:t>Marcus Green </a:t>
            </a:r>
          </a:p>
          <a:p>
            <a:r>
              <a:rPr lang="en-US"/>
              <a:t>5</a:t>
            </a:r>
            <a:r>
              <a:rPr lang="en-US" baseline="30000"/>
              <a:t>th</a:t>
            </a:r>
            <a:r>
              <a:rPr lang="en-US"/>
              <a:t> December</a:t>
            </a:r>
          </a:p>
        </p:txBody>
      </p:sp>
    </p:spTree>
    <p:extLst>
      <p:ext uri="{BB962C8B-B14F-4D97-AF65-F5344CB8AC3E}">
        <p14:creationId xmlns:p14="http://schemas.microsoft.com/office/powerpoint/2010/main" val="1061381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851D-7E5F-F486-4C6C-3B6C2FD49EDE}"/>
              </a:ext>
            </a:extLst>
          </p:cNvPr>
          <p:cNvSpPr>
            <a:spLocks noGrp="1"/>
          </p:cNvSpPr>
          <p:nvPr>
            <p:ph type="title"/>
          </p:nvPr>
        </p:nvSpPr>
        <p:spPr>
          <a:xfrm>
            <a:off x="310037" y="392328"/>
            <a:ext cx="10515600" cy="958776"/>
          </a:xfrm>
        </p:spPr>
        <p:txBody>
          <a:bodyPr>
            <a:normAutofit/>
          </a:bodyPr>
          <a:lstStyle/>
          <a:p>
            <a:r>
              <a:rPr lang="en-GB" b="1"/>
              <a:t>Further questions used to explore loneliness </a:t>
            </a:r>
          </a:p>
        </p:txBody>
      </p:sp>
      <p:sp>
        <p:nvSpPr>
          <p:cNvPr id="3" name="Content Placeholder 2">
            <a:extLst>
              <a:ext uri="{FF2B5EF4-FFF2-40B4-BE49-F238E27FC236}">
                <a16:creationId xmlns:a16="http://schemas.microsoft.com/office/drawing/2014/main" id="{FC724B20-E8DD-4FD1-55FA-297F925D0225}"/>
              </a:ext>
            </a:extLst>
          </p:cNvPr>
          <p:cNvSpPr>
            <a:spLocks noGrp="1"/>
          </p:cNvSpPr>
          <p:nvPr>
            <p:ph idx="1"/>
          </p:nvPr>
        </p:nvSpPr>
        <p:spPr>
          <a:xfrm>
            <a:off x="533399" y="1366432"/>
            <a:ext cx="11120535" cy="4857085"/>
          </a:xfrm>
        </p:spPr>
        <p:txBody>
          <a:bodyPr>
            <a:noAutofit/>
          </a:bodyPr>
          <a:lstStyle/>
          <a:p>
            <a:pPr marL="0" indent="0">
              <a:buNone/>
            </a:pPr>
            <a:r>
              <a:rPr lang="en-GB" sz="2000"/>
              <a:t>1.       How long have you been feeling lonely? Was it triggered by a particular event or reason?</a:t>
            </a:r>
          </a:p>
          <a:p>
            <a:pPr marL="0" indent="0">
              <a:buNone/>
            </a:pPr>
            <a:r>
              <a:rPr lang="en-GB" sz="2000"/>
              <a:t>2.       Is there a particular day or time in the week that you feel lonely eg weekends, evenings</a:t>
            </a:r>
          </a:p>
          <a:p>
            <a:pPr marL="0" indent="0">
              <a:buNone/>
            </a:pPr>
            <a:r>
              <a:rPr lang="en-GB" sz="2000"/>
              <a:t>3.       How often do you see or speak to others eg family, friends, carers, neighbours, church, other?</a:t>
            </a:r>
          </a:p>
          <a:p>
            <a:pPr marL="0" indent="0">
              <a:buNone/>
            </a:pPr>
            <a:r>
              <a:rPr lang="en-GB" sz="2000"/>
              <a:t>4.       Is there anything in particular that you feel would help you feel less lonely?</a:t>
            </a:r>
          </a:p>
          <a:p>
            <a:pPr marL="0" indent="0">
              <a:buNone/>
            </a:pPr>
            <a:r>
              <a:rPr lang="en-GB" sz="2000"/>
              <a:t>5.       Would you be interested in being connected to a like-minded neighbour or community activity?</a:t>
            </a:r>
          </a:p>
          <a:p>
            <a:pPr marL="0" indent="0">
              <a:buNone/>
            </a:pPr>
            <a:r>
              <a:rPr lang="en-GB" sz="2000"/>
              <a:t>6.       What sorts of activities interest you eg walking, green spaces/nature, arts activities, coffee mornings, quiz, bingo, educational talks, reading clubs, music, singing, cooking, sewing, gardening etc. (see mapping)</a:t>
            </a:r>
          </a:p>
          <a:p>
            <a:pPr marL="0" indent="0">
              <a:buNone/>
            </a:pPr>
            <a:r>
              <a:rPr lang="en-GB" sz="2000"/>
              <a:t>7.       Would you be interested in volunteering to help others in the local community? Eg visiting or phoning a neighbour, joining your surgery’s patient participation group, helping out at community events etc.</a:t>
            </a:r>
          </a:p>
          <a:p>
            <a:pPr marL="0" indent="0">
              <a:buNone/>
            </a:pPr>
            <a:r>
              <a:rPr lang="en-GB" sz="2000"/>
              <a:t>8.       Are you connected online via a phone or computer? If not, would you like to be? Would you like to learn how to use the NHS App? This may help you make appointments and access your medical records.</a:t>
            </a:r>
          </a:p>
          <a:p>
            <a:endParaRPr lang="en-GB" sz="2000"/>
          </a:p>
        </p:txBody>
      </p:sp>
      <p:pic>
        <p:nvPicPr>
          <p:cNvPr id="5" name="Picture 4">
            <a:extLst>
              <a:ext uri="{FF2B5EF4-FFF2-40B4-BE49-F238E27FC236}">
                <a16:creationId xmlns:a16="http://schemas.microsoft.com/office/drawing/2014/main" id="{A28183CA-26DF-6486-224E-1408106086E2}"/>
              </a:ext>
            </a:extLst>
          </p:cNvPr>
          <p:cNvPicPr>
            <a:picLocks noChangeAspect="1"/>
          </p:cNvPicPr>
          <p:nvPr/>
        </p:nvPicPr>
        <p:blipFill>
          <a:blip r:embed="rId3"/>
          <a:stretch>
            <a:fillRect/>
          </a:stretch>
        </p:blipFill>
        <p:spPr>
          <a:xfrm>
            <a:off x="10187392" y="230188"/>
            <a:ext cx="1611092" cy="1136244"/>
          </a:xfrm>
          <a:prstGeom prst="rect">
            <a:avLst/>
          </a:prstGeom>
        </p:spPr>
      </p:pic>
    </p:spTree>
    <p:extLst>
      <p:ext uri="{BB962C8B-B14F-4D97-AF65-F5344CB8AC3E}">
        <p14:creationId xmlns:p14="http://schemas.microsoft.com/office/powerpoint/2010/main" val="200828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851D-7E5F-F486-4C6C-3B6C2FD49EDE}"/>
              </a:ext>
            </a:extLst>
          </p:cNvPr>
          <p:cNvSpPr>
            <a:spLocks noGrp="1"/>
          </p:cNvSpPr>
          <p:nvPr>
            <p:ph type="title"/>
          </p:nvPr>
        </p:nvSpPr>
        <p:spPr>
          <a:xfrm>
            <a:off x="689344" y="407657"/>
            <a:ext cx="10515600" cy="958776"/>
          </a:xfrm>
        </p:spPr>
        <p:txBody>
          <a:bodyPr>
            <a:normAutofit/>
          </a:bodyPr>
          <a:lstStyle/>
          <a:p>
            <a:r>
              <a:rPr lang="en-GB" b="1"/>
              <a:t>Understanding Loneliness</a:t>
            </a:r>
          </a:p>
        </p:txBody>
      </p:sp>
      <p:sp>
        <p:nvSpPr>
          <p:cNvPr id="3" name="Content Placeholder 2">
            <a:extLst>
              <a:ext uri="{FF2B5EF4-FFF2-40B4-BE49-F238E27FC236}">
                <a16:creationId xmlns:a16="http://schemas.microsoft.com/office/drawing/2014/main" id="{FC724B20-E8DD-4FD1-55FA-297F925D0225}"/>
              </a:ext>
            </a:extLst>
          </p:cNvPr>
          <p:cNvSpPr>
            <a:spLocks noGrp="1"/>
          </p:cNvSpPr>
          <p:nvPr>
            <p:ph idx="1"/>
          </p:nvPr>
        </p:nvSpPr>
        <p:spPr>
          <a:xfrm>
            <a:off x="533399" y="1366432"/>
            <a:ext cx="11120535" cy="4857085"/>
          </a:xfrm>
        </p:spPr>
        <p:txBody>
          <a:bodyPr>
            <a:noAutofit/>
          </a:bodyPr>
          <a:lstStyle/>
          <a:p>
            <a:pPr>
              <a:buFont typeface="Wingdings" panose="05000000000000000000" pitchFamily="2" charset="2"/>
              <a:buChar char="q"/>
            </a:pPr>
            <a:r>
              <a:rPr lang="en-GB" sz="2000"/>
              <a:t> Loneliness can be triggered by life events eg bereavement, divorce, deteriorating health of self or partner, loss of job, pandemic but in some cases, there is no obvious trigger</a:t>
            </a:r>
          </a:p>
          <a:p>
            <a:pPr>
              <a:buFont typeface="Wingdings" panose="05000000000000000000" pitchFamily="2" charset="2"/>
              <a:buChar char="q"/>
            </a:pPr>
            <a:r>
              <a:rPr lang="en-GB" sz="2000"/>
              <a:t> In the survey, residents felt most lonely in the evenings</a:t>
            </a:r>
          </a:p>
          <a:p>
            <a:pPr>
              <a:buFont typeface="Wingdings" panose="05000000000000000000" pitchFamily="2" charset="2"/>
              <a:buChar char="q"/>
            </a:pPr>
            <a:r>
              <a:rPr lang="en-GB" sz="2000"/>
              <a:t> Many felt lonely despite speaking to or seeing family and friends regularly as it was the social connectedness they were missing</a:t>
            </a:r>
          </a:p>
          <a:p>
            <a:pPr>
              <a:buFont typeface="Wingdings" panose="05000000000000000000" pitchFamily="2" charset="2"/>
              <a:buChar char="q"/>
            </a:pPr>
            <a:r>
              <a:rPr lang="en-GB" sz="2000"/>
              <a:t> Some only saw a carer regularly and neighbours made a positive difference in many cases</a:t>
            </a:r>
          </a:p>
          <a:p>
            <a:pPr>
              <a:buFont typeface="Wingdings" panose="05000000000000000000" pitchFamily="2" charset="2"/>
              <a:buChar char="q"/>
            </a:pPr>
            <a:r>
              <a:rPr lang="en-GB" sz="2000"/>
              <a:t> There are different kinds of loneliness- loneliness related to not seeing family and friends, loneliness from not being in an intimate relationship and loneliness from not being involved in other group activities in the community. </a:t>
            </a:r>
          </a:p>
          <a:p>
            <a:pPr>
              <a:buFont typeface="Wingdings" panose="05000000000000000000" pitchFamily="2" charset="2"/>
              <a:buChar char="q"/>
            </a:pPr>
            <a:r>
              <a:rPr lang="en-GB" sz="2000"/>
              <a:t> The majority of residents (and carers) interviewed felt that meeting people and socialising (face to face where possible), would make a big difference to their lives.</a:t>
            </a:r>
          </a:p>
          <a:p>
            <a:pPr marL="0" indent="0">
              <a:buNone/>
            </a:pPr>
            <a:endParaRPr lang="en-GB" sz="2000"/>
          </a:p>
        </p:txBody>
      </p:sp>
      <p:pic>
        <p:nvPicPr>
          <p:cNvPr id="5" name="Picture 4">
            <a:extLst>
              <a:ext uri="{FF2B5EF4-FFF2-40B4-BE49-F238E27FC236}">
                <a16:creationId xmlns:a16="http://schemas.microsoft.com/office/drawing/2014/main" id="{A28183CA-26DF-6486-224E-1408106086E2}"/>
              </a:ext>
            </a:extLst>
          </p:cNvPr>
          <p:cNvPicPr>
            <a:picLocks noChangeAspect="1"/>
          </p:cNvPicPr>
          <p:nvPr/>
        </p:nvPicPr>
        <p:blipFill>
          <a:blip r:embed="rId3"/>
          <a:stretch>
            <a:fillRect/>
          </a:stretch>
        </p:blipFill>
        <p:spPr>
          <a:xfrm>
            <a:off x="10187392" y="230188"/>
            <a:ext cx="1611092" cy="1136244"/>
          </a:xfrm>
          <a:prstGeom prst="rect">
            <a:avLst/>
          </a:prstGeom>
        </p:spPr>
      </p:pic>
    </p:spTree>
    <p:extLst>
      <p:ext uri="{BB962C8B-B14F-4D97-AF65-F5344CB8AC3E}">
        <p14:creationId xmlns:p14="http://schemas.microsoft.com/office/powerpoint/2010/main" val="2053947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851D-7E5F-F486-4C6C-3B6C2FD49EDE}"/>
              </a:ext>
            </a:extLst>
          </p:cNvPr>
          <p:cNvSpPr>
            <a:spLocks noGrp="1"/>
          </p:cNvSpPr>
          <p:nvPr>
            <p:ph type="title"/>
          </p:nvPr>
        </p:nvSpPr>
        <p:spPr>
          <a:xfrm>
            <a:off x="689344" y="407657"/>
            <a:ext cx="10515600" cy="958776"/>
          </a:xfrm>
        </p:spPr>
        <p:txBody>
          <a:bodyPr>
            <a:normAutofit/>
          </a:bodyPr>
          <a:lstStyle/>
          <a:p>
            <a:r>
              <a:rPr lang="en-GB" b="1"/>
              <a:t>Thematic Analysis</a:t>
            </a:r>
          </a:p>
        </p:txBody>
      </p:sp>
      <p:sp>
        <p:nvSpPr>
          <p:cNvPr id="3" name="Content Placeholder 2">
            <a:extLst>
              <a:ext uri="{FF2B5EF4-FFF2-40B4-BE49-F238E27FC236}">
                <a16:creationId xmlns:a16="http://schemas.microsoft.com/office/drawing/2014/main" id="{FC724B20-E8DD-4FD1-55FA-297F925D0225}"/>
              </a:ext>
            </a:extLst>
          </p:cNvPr>
          <p:cNvSpPr>
            <a:spLocks noGrp="1"/>
          </p:cNvSpPr>
          <p:nvPr>
            <p:ph idx="1"/>
          </p:nvPr>
        </p:nvSpPr>
        <p:spPr>
          <a:xfrm>
            <a:off x="533399" y="1366432"/>
            <a:ext cx="11120535" cy="4857085"/>
          </a:xfrm>
        </p:spPr>
        <p:txBody>
          <a:bodyPr>
            <a:noAutofit/>
          </a:bodyPr>
          <a:lstStyle/>
          <a:p>
            <a:pPr>
              <a:buFont typeface="Wingdings" panose="05000000000000000000" pitchFamily="2" charset="2"/>
              <a:buChar char="v"/>
            </a:pPr>
            <a:r>
              <a:rPr lang="en-GB" sz="2000" b="1"/>
              <a:t> Access to Care</a:t>
            </a:r>
          </a:p>
          <a:p>
            <a:pPr lvl="1">
              <a:buFont typeface="Wingdings" panose="05000000000000000000" pitchFamily="2" charset="2"/>
              <a:buChar char="v"/>
            </a:pPr>
            <a:r>
              <a:rPr lang="en-GB" sz="1600"/>
              <a:t>Difficulty getting through to GP practice, lack of continuity of GP and carers, would like regular face to face appointments</a:t>
            </a:r>
          </a:p>
          <a:p>
            <a:pPr>
              <a:buFont typeface="Wingdings" panose="05000000000000000000" pitchFamily="2" charset="2"/>
              <a:buChar char="v"/>
            </a:pPr>
            <a:r>
              <a:rPr lang="en-GB" sz="2000" b="1"/>
              <a:t> Mental well-being support for families</a:t>
            </a:r>
          </a:p>
          <a:p>
            <a:pPr lvl="1">
              <a:buFont typeface="Wingdings" panose="05000000000000000000" pitchFamily="2" charset="2"/>
              <a:buChar char="v"/>
            </a:pPr>
            <a:r>
              <a:rPr lang="en-GB" sz="1600"/>
              <a:t>While support for patients, there is a lack of support for their partner/children/grandchildren or they are unaware of it</a:t>
            </a:r>
          </a:p>
          <a:p>
            <a:pPr>
              <a:buFont typeface="Wingdings" panose="05000000000000000000" pitchFamily="2" charset="2"/>
              <a:buChar char="v"/>
            </a:pPr>
            <a:r>
              <a:rPr lang="en-GB" sz="2000" b="1"/>
              <a:t> Transport</a:t>
            </a:r>
          </a:p>
          <a:p>
            <a:pPr lvl="1">
              <a:buFont typeface="Wingdings" panose="05000000000000000000" pitchFamily="2" charset="2"/>
              <a:buChar char="v"/>
            </a:pPr>
            <a:r>
              <a:rPr lang="en-GB" sz="1600"/>
              <a:t>Taxi-cards unreliable, dial-a-ride not practical for some, much more likely to go to activities if reliable transport options or if support to be accompanied</a:t>
            </a:r>
          </a:p>
          <a:p>
            <a:pPr>
              <a:buFont typeface="Wingdings" panose="05000000000000000000" pitchFamily="2" charset="2"/>
              <a:buChar char="v"/>
            </a:pPr>
            <a:r>
              <a:rPr lang="en-GB" sz="2000" b="1"/>
              <a:t> Podiatry</a:t>
            </a:r>
          </a:p>
          <a:p>
            <a:pPr lvl="1">
              <a:buFont typeface="Wingdings" panose="05000000000000000000" pitchFamily="2" charset="2"/>
              <a:buChar char="v"/>
            </a:pPr>
            <a:r>
              <a:rPr lang="en-GB" sz="1600"/>
              <a:t>Community podiatry do not offer toenail cutting, expensive to pay for, leaving it can lead to pain, immobility, falls </a:t>
            </a:r>
          </a:p>
          <a:p>
            <a:pPr>
              <a:buFont typeface="Wingdings" panose="05000000000000000000" pitchFamily="2" charset="2"/>
              <a:buChar char="v"/>
            </a:pPr>
            <a:r>
              <a:rPr lang="en-GB" sz="2000"/>
              <a:t> </a:t>
            </a:r>
            <a:r>
              <a:rPr lang="en-GB" sz="2000" b="1"/>
              <a:t>Ear Syringing</a:t>
            </a:r>
          </a:p>
          <a:p>
            <a:pPr lvl="1">
              <a:buFont typeface="Wingdings" panose="05000000000000000000" pitchFamily="2" charset="2"/>
              <a:buChar char="v"/>
            </a:pPr>
            <a:r>
              <a:rPr lang="en-GB" sz="1600"/>
              <a:t>Lack of access to general ear care and blocked ears with reduced hearing which has a major impact on participation in social activities</a:t>
            </a:r>
          </a:p>
          <a:p>
            <a:pPr>
              <a:buFont typeface="Wingdings" panose="05000000000000000000" pitchFamily="2" charset="2"/>
              <a:buChar char="v"/>
            </a:pPr>
            <a:r>
              <a:rPr lang="en-GB" sz="2000" b="1"/>
              <a:t> Form-Filling</a:t>
            </a:r>
          </a:p>
          <a:p>
            <a:pPr lvl="1">
              <a:buFont typeface="Wingdings" panose="05000000000000000000" pitchFamily="2" charset="2"/>
              <a:buChar char="v"/>
            </a:pPr>
            <a:r>
              <a:rPr lang="en-GB" sz="1600"/>
              <a:t> Not sure how to access help for form-filling eg Blue Badge, Attendance and Disability Living Allowance, Taxi Cards so people often not applying for support that they could benefit from</a:t>
            </a:r>
          </a:p>
          <a:p>
            <a:pPr lvl="1">
              <a:buFont typeface="Wingdings" panose="05000000000000000000" pitchFamily="2" charset="2"/>
              <a:buChar char="v"/>
            </a:pPr>
            <a:endParaRPr lang="en-GB" sz="1600"/>
          </a:p>
          <a:p>
            <a:pPr lvl="1">
              <a:buFont typeface="Wingdings" panose="05000000000000000000" pitchFamily="2" charset="2"/>
              <a:buChar char="v"/>
            </a:pPr>
            <a:endParaRPr lang="en-GB" sz="1600"/>
          </a:p>
        </p:txBody>
      </p:sp>
      <p:pic>
        <p:nvPicPr>
          <p:cNvPr id="5" name="Picture 4">
            <a:extLst>
              <a:ext uri="{FF2B5EF4-FFF2-40B4-BE49-F238E27FC236}">
                <a16:creationId xmlns:a16="http://schemas.microsoft.com/office/drawing/2014/main" id="{A28183CA-26DF-6486-224E-1408106086E2}"/>
              </a:ext>
            </a:extLst>
          </p:cNvPr>
          <p:cNvPicPr>
            <a:picLocks noChangeAspect="1"/>
          </p:cNvPicPr>
          <p:nvPr/>
        </p:nvPicPr>
        <p:blipFill>
          <a:blip r:embed="rId3"/>
          <a:stretch>
            <a:fillRect/>
          </a:stretch>
        </p:blipFill>
        <p:spPr>
          <a:xfrm>
            <a:off x="10187392" y="230188"/>
            <a:ext cx="1611092" cy="1136244"/>
          </a:xfrm>
          <a:prstGeom prst="rect">
            <a:avLst/>
          </a:prstGeom>
        </p:spPr>
      </p:pic>
    </p:spTree>
    <p:extLst>
      <p:ext uri="{BB962C8B-B14F-4D97-AF65-F5344CB8AC3E}">
        <p14:creationId xmlns:p14="http://schemas.microsoft.com/office/powerpoint/2010/main" val="4176337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1E112CC-F5C7-5E43-8EAA-F554FEB5E453}" type="slidenum">
              <a:rPr kumimoji="0" lang="en-US" sz="200" b="0" i="0" u="none" strike="noStrike" kern="1200" cap="none" spc="0" normalizeH="0" baseline="0" noProof="0" smtClean="0">
                <a:ln>
                  <a:noFill/>
                </a:ln>
                <a:solidFill>
                  <a:srgbClr val="005EB8"/>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200" b="0" i="0" u="none" strike="noStrike" kern="1200" cap="none" spc="0" normalizeH="0" baseline="0" noProof="0">
              <a:ln>
                <a:noFill/>
              </a:ln>
              <a:solidFill>
                <a:srgbClr val="005EB8"/>
              </a:solidFill>
              <a:effectLst/>
              <a:uLnTx/>
              <a:uFillTx/>
              <a:latin typeface="Arial" panose="020B0604020202020204"/>
              <a:ea typeface="+mn-ea"/>
              <a:cs typeface="+mn-cs"/>
            </a:endParaRPr>
          </a:p>
        </p:txBody>
      </p:sp>
      <p:sp>
        <p:nvSpPr>
          <p:cNvPr id="4" name="Title 3"/>
          <p:cNvSpPr>
            <a:spLocks noGrp="1"/>
          </p:cNvSpPr>
          <p:nvPr>
            <p:ph type="title"/>
          </p:nvPr>
        </p:nvSpPr>
        <p:spPr>
          <a:xfrm>
            <a:off x="616676" y="0"/>
            <a:ext cx="11768976" cy="731520"/>
          </a:xfrm>
        </p:spPr>
        <p:txBody>
          <a:bodyPr/>
          <a:lstStyle/>
          <a:p>
            <a:r>
              <a:rPr lang="en-US"/>
              <a:t>Discussion: qualitative methods</a:t>
            </a:r>
            <a:endParaRPr lang="en-GB"/>
          </a:p>
        </p:txBody>
      </p:sp>
      <p:sp>
        <p:nvSpPr>
          <p:cNvPr id="7" name="Text Placeholder 2"/>
          <p:cNvSpPr txBox="1">
            <a:spLocks/>
          </p:cNvSpPr>
          <p:nvPr/>
        </p:nvSpPr>
        <p:spPr>
          <a:xfrm>
            <a:off x="8782050" y="1589225"/>
            <a:ext cx="1005840" cy="388937"/>
          </a:xfrm>
          <a:prstGeom prst="rect">
            <a:avLst/>
          </a:prstGeom>
        </p:spPr>
        <p:txBody>
          <a:bodyPr anchor="ctr"/>
          <a:lstStyle>
            <a:lvl1pPr marL="0" indent="0" algn="l" defTabSz="457200" rtl="0" eaLnBrk="1" latinLnBrk="0" hangingPunct="1">
              <a:spcBef>
                <a:spcPct val="20000"/>
              </a:spcBef>
              <a:buClr>
                <a:schemeClr val="tx2"/>
              </a:buClr>
              <a:buFont typeface="Arial"/>
              <a:buNone/>
              <a:defRPr sz="1200" i="1"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12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12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612B"/>
              </a:buClr>
              <a:buSzTx/>
              <a:buFont typeface="Arial"/>
              <a:buNone/>
              <a:tabLst/>
              <a:defRPr/>
            </a:pPr>
            <a:r>
              <a:rPr kumimoji="0" lang="en-US" sz="1200" b="0" i="1" u="none" strike="noStrike" kern="1200" cap="none" spc="0" normalizeH="0" baseline="0" noProof="0">
                <a:ln>
                  <a:noFill/>
                </a:ln>
                <a:solidFill>
                  <a:srgbClr val="5A5A5A"/>
                </a:solidFill>
                <a:effectLst/>
                <a:uLnTx/>
                <a:uFillTx/>
                <a:latin typeface="Arial" panose="020B0604020202020204"/>
                <a:ea typeface="+mn-ea"/>
                <a:cs typeface="+mn-cs"/>
              </a:rPr>
              <a:t>10 mins</a:t>
            </a:r>
          </a:p>
        </p:txBody>
      </p:sp>
      <p:grpSp>
        <p:nvGrpSpPr>
          <p:cNvPr id="8" name="Group 7"/>
          <p:cNvGrpSpPr/>
          <p:nvPr/>
        </p:nvGrpSpPr>
        <p:grpSpPr>
          <a:xfrm>
            <a:off x="9574530" y="1560807"/>
            <a:ext cx="502920" cy="502920"/>
            <a:chOff x="5257799" y="990599"/>
            <a:chExt cx="502920" cy="502920"/>
          </a:xfrm>
        </p:grpSpPr>
        <p:sp>
          <p:nvSpPr>
            <p:cNvPr id="9" name="Oval 8"/>
            <p:cNvSpPr/>
            <p:nvPr userDrawn="1"/>
          </p:nvSpPr>
          <p:spPr>
            <a:xfrm>
              <a:off x="5257799" y="990599"/>
              <a:ext cx="502920" cy="502920"/>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Oval 9"/>
            <p:cNvSpPr/>
            <p:nvPr userDrawn="1"/>
          </p:nvSpPr>
          <p:spPr>
            <a:xfrm>
              <a:off x="5317235" y="1050035"/>
              <a:ext cx="384048" cy="384048"/>
            </a:xfrm>
            <a:prstGeom prst="ellipse">
              <a:avLst/>
            </a:prstGeom>
            <a:solidFill>
              <a:schemeClr val="tx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1" name="Group 10"/>
            <p:cNvGrpSpPr/>
            <p:nvPr userDrawn="1"/>
          </p:nvGrpSpPr>
          <p:grpSpPr>
            <a:xfrm>
              <a:off x="5318669" y="1051469"/>
              <a:ext cx="381180" cy="381180"/>
              <a:chOff x="7274773" y="920278"/>
              <a:chExt cx="381180" cy="381180"/>
            </a:xfrm>
          </p:grpSpPr>
          <p:cxnSp>
            <p:nvCxnSpPr>
              <p:cNvPr id="17" name="Straight Connector 16"/>
              <p:cNvCxnSpPr/>
              <p:nvPr/>
            </p:nvCxnSpPr>
            <p:spPr>
              <a:xfrm>
                <a:off x="7274773" y="1110868"/>
                <a:ext cx="381180" cy="0"/>
              </a:xfrm>
              <a:prstGeom prst="line">
                <a:avLst/>
              </a:prstGeom>
              <a:noFill/>
              <a:ln w="9525" cap="flat" cmpd="sng" algn="ctr">
                <a:solidFill>
                  <a:srgbClr val="FFFFFF"/>
                </a:solidFill>
                <a:prstDash val="solid"/>
              </a:ln>
              <a:effectLst/>
            </p:spPr>
          </p:cxnSp>
          <p:cxnSp>
            <p:nvCxnSpPr>
              <p:cNvPr id="18" name="Straight Connector 17"/>
              <p:cNvCxnSpPr/>
              <p:nvPr/>
            </p:nvCxnSpPr>
            <p:spPr>
              <a:xfrm flipV="1">
                <a:off x="7465363" y="920278"/>
                <a:ext cx="0" cy="381180"/>
              </a:xfrm>
              <a:prstGeom prst="line">
                <a:avLst/>
              </a:prstGeom>
              <a:noFill/>
              <a:ln w="9525" cap="flat" cmpd="sng" algn="ctr">
                <a:solidFill>
                  <a:srgbClr val="FFFFFF"/>
                </a:solidFill>
                <a:prstDash val="solid"/>
              </a:ln>
              <a:effectLst/>
            </p:spPr>
          </p:cxnSp>
        </p:grpSp>
        <p:sp>
          <p:nvSpPr>
            <p:cNvPr id="12" name="Oval 11"/>
            <p:cNvSpPr/>
            <p:nvPr userDrawn="1"/>
          </p:nvSpPr>
          <p:spPr>
            <a:xfrm>
              <a:off x="5372099" y="1104899"/>
              <a:ext cx="274320" cy="274320"/>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3" name="Group 12"/>
            <p:cNvGrpSpPr/>
            <p:nvPr/>
          </p:nvGrpSpPr>
          <p:grpSpPr>
            <a:xfrm>
              <a:off x="5402383" y="1146368"/>
              <a:ext cx="217805" cy="133046"/>
              <a:chOff x="2173587" y="4641056"/>
              <a:chExt cx="264813" cy="161760"/>
            </a:xfrm>
          </p:grpSpPr>
          <p:cxnSp>
            <p:nvCxnSpPr>
              <p:cNvPr id="14" name="Straight Connector 13"/>
              <p:cNvCxnSpPr/>
              <p:nvPr/>
            </p:nvCxnSpPr>
            <p:spPr>
              <a:xfrm flipV="1">
                <a:off x="2257692" y="4641056"/>
                <a:ext cx="180708" cy="161760"/>
              </a:xfrm>
              <a:prstGeom prst="line">
                <a:avLst/>
              </a:prstGeom>
              <a:noFill/>
              <a:ln w="19050" cap="flat" cmpd="sng" algn="ctr">
                <a:solidFill>
                  <a:srgbClr val="FFFFFF"/>
                </a:solidFill>
                <a:prstDash val="solid"/>
              </a:ln>
              <a:effectLst/>
            </p:spPr>
          </p:cxnSp>
          <p:cxnSp>
            <p:nvCxnSpPr>
              <p:cNvPr id="15" name="Straight Connector 14"/>
              <p:cNvCxnSpPr/>
              <p:nvPr/>
            </p:nvCxnSpPr>
            <p:spPr>
              <a:xfrm flipH="1" flipV="1">
                <a:off x="2173587" y="4723876"/>
                <a:ext cx="105393" cy="32146"/>
              </a:xfrm>
              <a:prstGeom prst="line">
                <a:avLst/>
              </a:prstGeom>
              <a:noFill/>
              <a:ln w="19050" cap="flat" cmpd="sng" algn="ctr">
                <a:solidFill>
                  <a:srgbClr val="FFFFFF"/>
                </a:solidFill>
                <a:prstDash val="solid"/>
              </a:ln>
              <a:effectLst/>
            </p:spPr>
          </p:cxnSp>
          <p:sp>
            <p:nvSpPr>
              <p:cNvPr id="16" name="Oval 15"/>
              <p:cNvSpPr/>
              <p:nvPr/>
            </p:nvSpPr>
            <p:spPr bwMode="ltGray">
              <a:xfrm>
                <a:off x="2277047" y="4742184"/>
                <a:ext cx="45719" cy="45719"/>
              </a:xfrm>
              <a:prstGeom prst="ellipse">
                <a:avLst/>
              </a:prstGeom>
              <a:solidFill>
                <a:srgbClr val="005EB8"/>
              </a:solid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grpSp>
      </p:grpSp>
      <p:sp>
        <p:nvSpPr>
          <p:cNvPr id="19" name="Text Placeholder 5">
            <a:extLst>
              <a:ext uri="{FF2B5EF4-FFF2-40B4-BE49-F238E27FC236}">
                <a16:creationId xmlns:a16="http://schemas.microsoft.com/office/drawing/2014/main" id="{43853592-F1F6-767F-517B-CC0E4128C6D9}"/>
              </a:ext>
            </a:extLst>
          </p:cNvPr>
          <p:cNvSpPr txBox="1">
            <a:spLocks/>
          </p:cNvSpPr>
          <p:nvPr/>
        </p:nvSpPr>
        <p:spPr>
          <a:xfrm>
            <a:off x="5648960" y="2619375"/>
            <a:ext cx="4511040" cy="1647826"/>
          </a:xfrm>
          <a:prstGeom prst="rect">
            <a:avLst/>
          </a:prstGeom>
          <a:noFill/>
        </p:spPr>
        <p:txBody>
          <a:bodyPr lIns="182880" tIns="182880" rIns="182880" bIns="182880" anchor="ctr"/>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
                <a:srgbClr val="FF612B"/>
              </a:buClr>
              <a:buSzTx/>
              <a:buFont typeface="Arial"/>
              <a:buNone/>
              <a:tabLst/>
              <a:defRPr/>
            </a:pPr>
            <a:r>
              <a:rPr kumimoji="0" lang="en-US" sz="1800" b="0" i="0" u="none" strike="noStrike" kern="1200" cap="none" spc="0" normalizeH="0" baseline="0" noProof="0" dirty="0">
                <a:ln>
                  <a:noFill/>
                </a:ln>
                <a:solidFill>
                  <a:srgbClr val="5A5A5A"/>
                </a:solidFill>
                <a:effectLst/>
                <a:uLnTx/>
                <a:uFillTx/>
                <a:latin typeface="Arial" panose="020B0604020202020204"/>
                <a:ea typeface="+mn-ea"/>
                <a:cs typeface="+mn-cs"/>
              </a:rPr>
              <a:t>What experience do you have in using qualitative methods for evaluation? </a:t>
            </a:r>
          </a:p>
        </p:txBody>
      </p:sp>
      <p:sp>
        <p:nvSpPr>
          <p:cNvPr id="20" name="TextBox 19">
            <a:extLst>
              <a:ext uri="{FF2B5EF4-FFF2-40B4-BE49-F238E27FC236}">
                <a16:creationId xmlns:a16="http://schemas.microsoft.com/office/drawing/2014/main" id="{CEF26655-6C44-7F4A-E769-2145A25ABCCB}"/>
              </a:ext>
            </a:extLst>
          </p:cNvPr>
          <p:cNvSpPr txBox="1"/>
          <p:nvPr/>
        </p:nvSpPr>
        <p:spPr>
          <a:xfrm>
            <a:off x="5638800" y="2265432"/>
            <a:ext cx="4521200" cy="707886"/>
          </a:xfrm>
          <a:prstGeom prst="rect">
            <a:avLst/>
          </a:prstGeom>
          <a:solidFill>
            <a:schemeClr val="bg2"/>
          </a:solidFill>
        </p:spPr>
        <p:txBody>
          <a:bodyPr wrap="square" rtlCol="0" anchor="ctr">
            <a:spAutoFit/>
          </a:bodyPr>
          <a:lstStyle/>
          <a:p>
            <a:pPr marL="0" marR="0" lvl="0" indent="0" algn="l" defTabSz="914309" rtl="0" eaLnBrk="1" fontAlgn="auto" latinLnBrk="0" hangingPunct="1">
              <a:lnSpc>
                <a:spcPct val="100000"/>
              </a:lnSpc>
              <a:spcBef>
                <a:spcPts val="600"/>
              </a:spcBef>
              <a:spcAft>
                <a:spcPts val="600"/>
              </a:spcAft>
              <a:buClrTx/>
              <a:buSzTx/>
              <a:buFontTx/>
              <a:buNone/>
              <a:tabLst>
                <a:tab pos="1604963" algn="l"/>
              </a:tabLst>
              <a:defRPr/>
            </a:pPr>
            <a:r>
              <a:rPr kumimoji="0" lang="en-GB" sz="2000" b="1" i="0" u="none" strike="noStrike" kern="1200" cap="none" spc="0" normalizeH="0" baseline="0" noProof="0">
                <a:ln>
                  <a:noFill/>
                </a:ln>
                <a:solidFill>
                  <a:srgbClr val="002677"/>
                </a:solidFill>
                <a:effectLst/>
                <a:uLnTx/>
                <a:uFillTx/>
                <a:latin typeface="Arial" panose="020B0604020202020204"/>
                <a:ea typeface="+mn-ea"/>
                <a:cs typeface="+mn-cs"/>
              </a:rPr>
              <a:t>Raise your hand on Teams or post in chat:</a:t>
            </a:r>
          </a:p>
        </p:txBody>
      </p:sp>
      <p:pic>
        <p:nvPicPr>
          <p:cNvPr id="5" name="Picture 4">
            <a:extLst>
              <a:ext uri="{FF2B5EF4-FFF2-40B4-BE49-F238E27FC236}">
                <a16:creationId xmlns:a16="http://schemas.microsoft.com/office/drawing/2014/main" id="{D9EA3648-9874-E445-CD38-4CCED97254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1485675" y="1439713"/>
            <a:ext cx="3275446" cy="3275446"/>
          </a:xfrm>
          <a:prstGeom prst="rect">
            <a:avLst/>
          </a:prstGeom>
        </p:spPr>
      </p:pic>
    </p:spTree>
    <p:extLst>
      <p:ext uri="{BB962C8B-B14F-4D97-AF65-F5344CB8AC3E}">
        <p14:creationId xmlns:p14="http://schemas.microsoft.com/office/powerpoint/2010/main" val="2866105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F6CD-8549-F707-EDA7-4418188D047B}"/>
              </a:ext>
            </a:extLst>
          </p:cNvPr>
          <p:cNvSpPr>
            <a:spLocks noGrp="1"/>
          </p:cNvSpPr>
          <p:nvPr>
            <p:ph type="title" hasCustomPrompt="1"/>
          </p:nvPr>
        </p:nvSpPr>
        <p:spPr bwMode="gray">
          <a:xfrm>
            <a:off x="457198" y="826727"/>
            <a:ext cx="10855236" cy="609398"/>
          </a:xfrm>
        </p:spPr>
        <p:txBody>
          <a:bodyPr/>
          <a:lstStyle>
            <a:lvl1pPr>
              <a:defRPr/>
            </a:lvl1pPr>
          </a:lstStyle>
          <a:p>
            <a:r>
              <a:rPr lang="en-US"/>
              <a:t>Work through the measurement checklist, find out what data is already available and decide what data you need to collect </a:t>
            </a:r>
          </a:p>
        </p:txBody>
      </p:sp>
      <p:sp>
        <p:nvSpPr>
          <p:cNvPr id="3" name="Text Placeholder 3">
            <a:extLst>
              <a:ext uri="{FF2B5EF4-FFF2-40B4-BE49-F238E27FC236}">
                <a16:creationId xmlns:a16="http://schemas.microsoft.com/office/drawing/2014/main" id="{59BBD05D-D00E-3623-AE9B-0A54B7A8B2C6}"/>
              </a:ext>
            </a:extLst>
          </p:cNvPr>
          <p:cNvSpPr txBox="1">
            <a:spLocks/>
          </p:cNvSpPr>
          <p:nvPr/>
        </p:nvSpPr>
        <p:spPr>
          <a:xfrm>
            <a:off x="457198" y="1681076"/>
            <a:ext cx="4408459" cy="4195858"/>
          </a:xfrm>
          <a:prstGeom prst="rect">
            <a:avLst/>
          </a:prstGeom>
        </p:spPr>
        <p:txBody>
          <a:bodyPr>
            <a:no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4B4D4F"/>
                </a:solidFill>
                <a:effectLst/>
                <a:uLnTx/>
                <a:uFillTx/>
                <a:latin typeface="Arial" panose="020B0604020202020204"/>
                <a:ea typeface="+mn-ea"/>
                <a:cs typeface="Arial" panose="020B0604020202020204" pitchFamily="34" charset="0"/>
              </a:rPr>
              <a:t>Step 1: Measurement Checklist</a:t>
            </a:r>
          </a:p>
          <a:p>
            <a:pPr marL="171450" marR="0" lvl="0" indent="-171450" algn="l" defTabSz="914400" rtl="0" eaLnBrk="1" fontAlgn="auto" latinLnBrk="0" hangingPunct="1">
              <a:lnSpc>
                <a:spcPct val="100000"/>
              </a:lnSpc>
              <a:spcBef>
                <a:spcPts val="600"/>
              </a:spcBef>
              <a:spcAft>
                <a:spcPts val="0"/>
              </a:spcAft>
              <a:buClrTx/>
              <a:buSzTx/>
              <a:buFont typeface="Wingdings" pitchFamily="2" charset="2"/>
              <a:buChar char="ü"/>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Arial" panose="020B0604020202020204" pitchFamily="34" charset="0"/>
              </a:rPr>
              <a:t>Can I create and agree an evaluation framework before my programme or intervention starts?</a:t>
            </a:r>
          </a:p>
          <a:p>
            <a:pPr marL="171450" marR="0" lvl="0" indent="-171450" algn="l" defTabSz="914400" rtl="0" eaLnBrk="1" fontAlgn="auto" latinLnBrk="0" hangingPunct="1">
              <a:lnSpc>
                <a:spcPct val="100000"/>
              </a:lnSpc>
              <a:spcBef>
                <a:spcPts val="600"/>
              </a:spcBef>
              <a:spcAft>
                <a:spcPts val="0"/>
              </a:spcAft>
              <a:buClrTx/>
              <a:buSzTx/>
              <a:buFont typeface="Wingdings" pitchFamily="2" charset="2"/>
              <a:buChar char="ü"/>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Arial" panose="020B0604020202020204" pitchFamily="34" charset="0"/>
              </a:rPr>
              <a:t>Am I clear about the outcomes I want to measure?</a:t>
            </a:r>
          </a:p>
          <a:p>
            <a:pPr marL="171450" marR="0" lvl="0" indent="-171450" algn="l" defTabSz="914400" rtl="0" eaLnBrk="1" fontAlgn="auto" latinLnBrk="0" hangingPunct="1">
              <a:lnSpc>
                <a:spcPct val="100000"/>
              </a:lnSpc>
              <a:spcBef>
                <a:spcPts val="600"/>
              </a:spcBef>
              <a:spcAft>
                <a:spcPts val="0"/>
              </a:spcAft>
              <a:buClrTx/>
              <a:buSzTx/>
              <a:buFont typeface="Wingdings" pitchFamily="2" charset="2"/>
              <a:buChar char="ü"/>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Arial" panose="020B0604020202020204" pitchFamily="34" charset="0"/>
              </a:rPr>
              <a:t>Will my outcomes enable me to demonstrate I have met the aims and objectives of the programme or intervention?</a:t>
            </a:r>
          </a:p>
          <a:p>
            <a:pPr marL="171450" marR="0" lvl="0" indent="-171450" algn="l" defTabSz="914400" rtl="0" eaLnBrk="1" fontAlgn="auto" latinLnBrk="0" hangingPunct="1">
              <a:lnSpc>
                <a:spcPct val="100000"/>
              </a:lnSpc>
              <a:spcBef>
                <a:spcPts val="600"/>
              </a:spcBef>
              <a:spcAft>
                <a:spcPts val="0"/>
              </a:spcAft>
              <a:buClrTx/>
              <a:buSzTx/>
              <a:buFont typeface="Wingdings" pitchFamily="2" charset="2"/>
              <a:buChar char="ü"/>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Arial" panose="020B0604020202020204" pitchFamily="34" charset="0"/>
                <a:sym typeface="Wingdings"/>
              </a:rPr>
              <a:t>Do my outcomes align to a</a:t>
            </a:r>
            <a:r>
              <a:rPr kumimoji="0" lang="en-GB" sz="1100" b="0" i="0" u="none" strike="noStrike" kern="1200" cap="none" spc="0" normalizeH="0" baseline="0" noProof="0">
                <a:ln>
                  <a:noFill/>
                </a:ln>
                <a:solidFill>
                  <a:srgbClr val="4B4D4F"/>
                </a:solidFill>
                <a:effectLst/>
                <a:uLnTx/>
                <a:uFillTx/>
                <a:latin typeface="Arial" panose="020B0604020202020204"/>
                <a:ea typeface="+mn-ea"/>
                <a:cs typeface="Arial" panose="020B0604020202020204" pitchFamily="34" charset="0"/>
              </a:rPr>
              <a:t>t least one of the quintuple aims (better health, better experiences of care, cost-effective care, better staff experiences or improved health inequalities)?</a:t>
            </a:r>
          </a:p>
          <a:p>
            <a:pPr marL="171450" marR="0" lvl="0" indent="-171450" algn="l" defTabSz="914400" rtl="0" eaLnBrk="1" fontAlgn="auto" latinLnBrk="0" hangingPunct="1">
              <a:lnSpc>
                <a:spcPct val="100000"/>
              </a:lnSpc>
              <a:spcBef>
                <a:spcPts val="600"/>
              </a:spcBef>
              <a:spcAft>
                <a:spcPts val="0"/>
              </a:spcAft>
              <a:buClrTx/>
              <a:buSzTx/>
              <a:buFont typeface="Wingdings" pitchFamily="2" charset="2"/>
              <a:buChar char="ü"/>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Arial" panose="020B0604020202020204" pitchFamily="34" charset="0"/>
                <a:sym typeface="Wingdings"/>
              </a:rPr>
              <a:t>Over what period of time do I anticipate to see change in outcomes or outputs ? Over a short period, (e.g., less than six months), intermediate period (6-12 months) or longer-term (over a year or more)?</a:t>
            </a:r>
            <a:endParaRPr kumimoji="0" lang="en-GB" sz="1100" b="0" i="0" u="none" strike="noStrike" kern="1200" cap="none" spc="0" normalizeH="0" baseline="0" noProof="0">
              <a:ln>
                <a:noFill/>
              </a:ln>
              <a:solidFill>
                <a:srgbClr val="4B4D4F"/>
              </a:solidFill>
              <a:effectLst/>
              <a:uLnTx/>
              <a:uFillTx/>
              <a:latin typeface="Arial" panose="020B0604020202020204"/>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0"/>
              </a:spcAft>
              <a:buClrTx/>
              <a:buSzTx/>
              <a:buFont typeface="Wingdings" pitchFamily="2" charset="2"/>
              <a:buChar char="ü"/>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Arial" panose="020B0604020202020204" pitchFamily="34" charset="0"/>
              </a:rPr>
              <a:t>Can I start my measurement before my programme or intervention begins so I have a baseline?</a:t>
            </a:r>
            <a:r>
              <a:rPr kumimoji="0" lang="en-GB" sz="1100" b="0" i="0" u="none" strike="noStrike" kern="1200" cap="none" spc="0" normalizeH="0" baseline="0" noProof="0">
                <a:ln>
                  <a:noFill/>
                </a:ln>
                <a:solidFill>
                  <a:srgbClr val="4B4D4F"/>
                </a:solidFill>
                <a:effectLst/>
                <a:uLnTx/>
                <a:uFillTx/>
                <a:latin typeface="Arial" panose="020B0604020202020204"/>
                <a:ea typeface="+mn-ea"/>
                <a:cs typeface="Arial" panose="020B0604020202020204" pitchFamily="34" charset="0"/>
                <a:sym typeface="Wingdings"/>
              </a:rPr>
              <a:t> </a:t>
            </a:r>
          </a:p>
          <a:p>
            <a:pPr marL="171450" marR="0" lvl="0" indent="-171450" algn="l" defTabSz="914400" rtl="0" eaLnBrk="1" fontAlgn="auto" latinLnBrk="0" hangingPunct="1">
              <a:lnSpc>
                <a:spcPct val="100000"/>
              </a:lnSpc>
              <a:spcBef>
                <a:spcPts val="600"/>
              </a:spcBef>
              <a:spcAft>
                <a:spcPts val="0"/>
              </a:spcAft>
              <a:buClrTx/>
              <a:buSzTx/>
              <a:buFont typeface="Wingdings" pitchFamily="2" charset="2"/>
              <a:buChar char="ü"/>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Arial" panose="020B0604020202020204" pitchFamily="34" charset="0"/>
                <a:sym typeface="Wingdings"/>
              </a:rPr>
              <a:t>Can the people who go through my programme or receive my intervention be identified and tracked? </a:t>
            </a:r>
          </a:p>
          <a:p>
            <a:pPr marL="171450" marR="0" lvl="0" indent="-171450" algn="l" defTabSz="914400" rtl="0" eaLnBrk="1" fontAlgn="auto" latinLnBrk="0" hangingPunct="1">
              <a:lnSpc>
                <a:spcPct val="100000"/>
              </a:lnSpc>
              <a:spcBef>
                <a:spcPts val="600"/>
              </a:spcBef>
              <a:spcAft>
                <a:spcPts val="0"/>
              </a:spcAft>
              <a:buClrTx/>
              <a:buSzTx/>
              <a:buFont typeface="Wingdings" pitchFamily="2" charset="2"/>
              <a:buChar char="ü"/>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Arial" panose="020B0604020202020204" pitchFamily="34" charset="0"/>
                <a:sym typeface="Wingdings"/>
              </a:rPr>
              <a:t>Can I take measurements repeatedly during my programme or intervention and in follow up?</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GB" sz="1100" b="0" i="0" u="none" strike="noStrike" kern="1200" cap="none" spc="0" normalizeH="0" baseline="0" noProof="0">
              <a:ln>
                <a:noFill/>
              </a:ln>
              <a:solidFill>
                <a:srgbClr val="4B4D4F"/>
              </a:solidFill>
              <a:effectLst/>
              <a:uLnTx/>
              <a:uFillTx/>
              <a:latin typeface="Arial" panose="020B0604020202020204"/>
              <a:ea typeface="+mn-ea"/>
              <a:cs typeface="Arial" panose="020B0604020202020204" pitchFamily="34" charset="0"/>
            </a:endParaRPr>
          </a:p>
        </p:txBody>
      </p:sp>
      <p:sp>
        <p:nvSpPr>
          <p:cNvPr id="4" name="Rectangle 3">
            <a:extLst>
              <a:ext uri="{FF2B5EF4-FFF2-40B4-BE49-F238E27FC236}">
                <a16:creationId xmlns:a16="http://schemas.microsoft.com/office/drawing/2014/main" id="{7E7B86EF-A913-955E-7C8A-02FB7CA98C39}"/>
              </a:ext>
            </a:extLst>
          </p:cNvPr>
          <p:cNvSpPr/>
          <p:nvPr/>
        </p:nvSpPr>
        <p:spPr bwMode="gray">
          <a:xfrm>
            <a:off x="5099753" y="1681076"/>
            <a:ext cx="1992496" cy="4350197"/>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1" i="0" u="none" strike="noStrike" kern="1200" cap="none" spc="0" normalizeH="0" baseline="0" noProof="0">
                <a:ln>
                  <a:noFill/>
                </a:ln>
                <a:solidFill>
                  <a:srgbClr val="002677"/>
                </a:solidFill>
                <a:effectLst/>
                <a:uLnTx/>
                <a:uFillTx/>
                <a:latin typeface="Arial" panose="020B0604020202020204"/>
                <a:ea typeface="+mn-ea"/>
                <a:cs typeface="+mn-cs"/>
              </a:rPr>
              <a:t>Step 2: Talk to a local analyst – find out what data is already available for each of your outcomes</a:t>
            </a:r>
            <a:endParaRPr kumimoji="0" lang="en-US" sz="1100" b="1"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6167D179-0DED-6F1A-5A5D-C87254C84BF9}"/>
              </a:ext>
            </a:extLst>
          </p:cNvPr>
          <p:cNvSpPr txBox="1"/>
          <p:nvPr/>
        </p:nvSpPr>
        <p:spPr bwMode="gray">
          <a:xfrm>
            <a:off x="5188256" y="2550974"/>
            <a:ext cx="1815490" cy="2846933"/>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Contact for access or support via SWL’s Health Insights Tool — </a:t>
            </a: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isl.support@nhs.net</a:t>
            </a:r>
            <a:endParaRPr kumimoji="0" lang="en-GB" sz="1100" b="0" i="0"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Example patient data: </a:t>
            </a:r>
          </a:p>
          <a:p>
            <a:pPr marL="141288" marR="0" lvl="0" indent="-1412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Patient characteristics: age, sex, ethnicity, deprivation</a:t>
            </a:r>
          </a:p>
          <a:p>
            <a:pPr marL="141288" marR="0" lvl="0" indent="-1412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Patient activity and clinical data: acute hospital, community health, mental health, IAPT, 111, referrals, waiting list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Other available secondary data sources</a:t>
            </a:r>
          </a:p>
        </p:txBody>
      </p:sp>
      <p:sp>
        <p:nvSpPr>
          <p:cNvPr id="6" name="Rectangle 5">
            <a:extLst>
              <a:ext uri="{FF2B5EF4-FFF2-40B4-BE49-F238E27FC236}">
                <a16:creationId xmlns:a16="http://schemas.microsoft.com/office/drawing/2014/main" id="{F6ADECA4-ADF0-75BD-57D1-5C91E86EFAD4}"/>
              </a:ext>
            </a:extLst>
          </p:cNvPr>
          <p:cNvSpPr/>
          <p:nvPr/>
        </p:nvSpPr>
        <p:spPr bwMode="gray">
          <a:xfrm>
            <a:off x="7180752" y="1681076"/>
            <a:ext cx="4667259" cy="4350197"/>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1" i="0" u="none" strike="noStrike" kern="1200" cap="none" spc="0" normalizeH="0" baseline="0" noProof="0">
                <a:ln>
                  <a:noFill/>
                </a:ln>
                <a:solidFill>
                  <a:srgbClr val="002677"/>
                </a:solidFill>
                <a:effectLst/>
                <a:uLnTx/>
                <a:uFillTx/>
                <a:latin typeface="Arial" panose="020B0604020202020204"/>
                <a:ea typeface="+mn-ea"/>
                <a:cs typeface="+mn-cs"/>
              </a:rPr>
              <a:t>Step 3: </a:t>
            </a:r>
            <a:r>
              <a:rPr kumimoji="0" lang="en-US" sz="1100" b="1" i="0" u="none" strike="noStrike" kern="1200" cap="none" spc="0" normalizeH="0" baseline="0" noProof="0">
                <a:ln>
                  <a:noFill/>
                </a:ln>
                <a:solidFill>
                  <a:srgbClr val="002677"/>
                </a:solidFill>
                <a:effectLst/>
                <a:uLnTx/>
                <a:uFillTx/>
                <a:latin typeface="Arial" panose="020B0604020202020204"/>
                <a:ea typeface="+mn-ea"/>
                <a:cs typeface="+mn-cs"/>
              </a:rPr>
              <a:t>Are there readily available, routinely collected, measures that closely align to the outcomes you want individuals to achieve?</a:t>
            </a:r>
          </a:p>
        </p:txBody>
      </p:sp>
      <p:sp>
        <p:nvSpPr>
          <p:cNvPr id="7" name="TextBox 6">
            <a:extLst>
              <a:ext uri="{FF2B5EF4-FFF2-40B4-BE49-F238E27FC236}">
                <a16:creationId xmlns:a16="http://schemas.microsoft.com/office/drawing/2014/main" id="{209A8F98-9362-FE11-7E95-2CC5FF11EBBE}"/>
              </a:ext>
            </a:extLst>
          </p:cNvPr>
          <p:cNvSpPr txBox="1"/>
          <p:nvPr/>
        </p:nvSpPr>
        <p:spPr bwMode="gray">
          <a:xfrm>
            <a:off x="7326346" y="2561566"/>
            <a:ext cx="1680330" cy="33855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All the data I need is available for my outcomes</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783846B0-693D-8819-491A-651A2977FD24}"/>
              </a:ext>
            </a:extLst>
          </p:cNvPr>
          <p:cNvSpPr txBox="1"/>
          <p:nvPr/>
        </p:nvSpPr>
        <p:spPr bwMode="gray">
          <a:xfrm>
            <a:off x="7306917" y="3766915"/>
            <a:ext cx="1680330" cy="67710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I need some more data from things that can be quantified (e.g., activity, costs, diagnostic tests)</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C561E3DB-B0BA-059A-6DED-B1D3628AA600}"/>
              </a:ext>
            </a:extLst>
          </p:cNvPr>
          <p:cNvSpPr txBox="1"/>
          <p:nvPr/>
        </p:nvSpPr>
        <p:spPr bwMode="gray">
          <a:xfrm>
            <a:off x="7306917" y="4993922"/>
            <a:ext cx="1680330" cy="846386"/>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I need some more data for things that can be described (e.g., experiences, thoughts, feelings, reflections)</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10" name="Flowchart: Decision 10">
            <a:extLst>
              <a:ext uri="{FF2B5EF4-FFF2-40B4-BE49-F238E27FC236}">
                <a16:creationId xmlns:a16="http://schemas.microsoft.com/office/drawing/2014/main" id="{79D0815F-64FD-16D0-BBA7-150950A4D1A5}"/>
              </a:ext>
            </a:extLst>
          </p:cNvPr>
          <p:cNvSpPr/>
          <p:nvPr/>
        </p:nvSpPr>
        <p:spPr bwMode="gray">
          <a:xfrm>
            <a:off x="9337547" y="4819153"/>
            <a:ext cx="1655595" cy="1121384"/>
          </a:xfrm>
          <a:prstGeom prst="flowChartDecision">
            <a:avLst/>
          </a:prstGeom>
          <a:solidFill>
            <a:schemeClr val="bg2"/>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a:ln>
                  <a:noFill/>
                </a:ln>
                <a:solidFill>
                  <a:srgbClr val="002677"/>
                </a:solidFill>
                <a:effectLst/>
                <a:uLnTx/>
                <a:uFillTx/>
                <a:latin typeface="Arial" panose="020B0604020202020204"/>
                <a:ea typeface="+mn-ea"/>
                <a:cs typeface="+mn-cs"/>
              </a:rPr>
              <a:t>I need to collect new qualitative data</a:t>
            </a:r>
          </a:p>
        </p:txBody>
      </p:sp>
      <p:sp>
        <p:nvSpPr>
          <p:cNvPr id="11" name="Flowchart: Decision 12">
            <a:extLst>
              <a:ext uri="{FF2B5EF4-FFF2-40B4-BE49-F238E27FC236}">
                <a16:creationId xmlns:a16="http://schemas.microsoft.com/office/drawing/2014/main" id="{9B092146-F3BD-90BB-33DF-971EC0025F46}"/>
              </a:ext>
            </a:extLst>
          </p:cNvPr>
          <p:cNvSpPr/>
          <p:nvPr/>
        </p:nvSpPr>
        <p:spPr bwMode="gray">
          <a:xfrm>
            <a:off x="9337548" y="3533482"/>
            <a:ext cx="1655595" cy="1121383"/>
          </a:xfrm>
          <a:prstGeom prst="flowChartDecision">
            <a:avLst/>
          </a:prstGeom>
          <a:solidFill>
            <a:schemeClr val="bg2"/>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a:ln>
                  <a:noFill/>
                </a:ln>
                <a:solidFill>
                  <a:srgbClr val="002677"/>
                </a:solidFill>
                <a:effectLst/>
                <a:uLnTx/>
                <a:uFillTx/>
                <a:latin typeface="Arial" panose="020B0604020202020204"/>
                <a:ea typeface="+mn-ea"/>
                <a:cs typeface="+mn-cs"/>
              </a:rPr>
              <a:t>I need to collect new quantitative data</a:t>
            </a:r>
          </a:p>
        </p:txBody>
      </p:sp>
      <p:sp>
        <p:nvSpPr>
          <p:cNvPr id="12" name="Flowchart: Decision 8">
            <a:extLst>
              <a:ext uri="{FF2B5EF4-FFF2-40B4-BE49-F238E27FC236}">
                <a16:creationId xmlns:a16="http://schemas.microsoft.com/office/drawing/2014/main" id="{E723069B-B044-FFA9-9642-38A7B1D1E5F3}"/>
              </a:ext>
            </a:extLst>
          </p:cNvPr>
          <p:cNvSpPr/>
          <p:nvPr/>
        </p:nvSpPr>
        <p:spPr bwMode="gray">
          <a:xfrm>
            <a:off x="9337548" y="2247810"/>
            <a:ext cx="1655595" cy="1121384"/>
          </a:xfrm>
          <a:prstGeom prst="flowChartDecision">
            <a:avLst/>
          </a:prstGeom>
          <a:solidFill>
            <a:schemeClr val="bg2"/>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a:ln>
                  <a:noFill/>
                </a:ln>
                <a:solidFill>
                  <a:srgbClr val="002677"/>
                </a:solidFill>
                <a:effectLst/>
                <a:uLnTx/>
                <a:uFillTx/>
                <a:latin typeface="Arial" panose="020B0604020202020204"/>
                <a:ea typeface="+mn-ea"/>
                <a:cs typeface="+mn-cs"/>
              </a:rPr>
              <a:t>I do not need to collect new data</a:t>
            </a:r>
          </a:p>
        </p:txBody>
      </p:sp>
      <p:grpSp>
        <p:nvGrpSpPr>
          <p:cNvPr id="13" name="Group 12">
            <a:extLst>
              <a:ext uri="{FF2B5EF4-FFF2-40B4-BE49-F238E27FC236}">
                <a16:creationId xmlns:a16="http://schemas.microsoft.com/office/drawing/2014/main" id="{4F205CA1-E10C-885C-B576-E48E07B9A81B}"/>
              </a:ext>
            </a:extLst>
          </p:cNvPr>
          <p:cNvGrpSpPr/>
          <p:nvPr/>
        </p:nvGrpSpPr>
        <p:grpSpPr>
          <a:xfrm>
            <a:off x="2596113" y="5373573"/>
            <a:ext cx="551515" cy="162038"/>
            <a:chOff x="577742" y="5905623"/>
            <a:chExt cx="551515" cy="162038"/>
          </a:xfrm>
        </p:grpSpPr>
        <p:sp>
          <p:nvSpPr>
            <p:cNvPr id="14" name="Freeform 13">
              <a:hlinkClick r:id="rId3" action="ppaction://hlinksldjump"/>
              <a:extLst>
                <a:ext uri="{FF2B5EF4-FFF2-40B4-BE49-F238E27FC236}">
                  <a16:creationId xmlns:a16="http://schemas.microsoft.com/office/drawing/2014/main" id="{C068EBF7-5E6C-1AD1-1A7F-74C0170A053E}"/>
                </a:ext>
              </a:extLst>
            </p:cNvPr>
            <p:cNvSpPr/>
            <p:nvPr userDrawn="1"/>
          </p:nvSpPr>
          <p:spPr bwMode="gray">
            <a:xfrm>
              <a:off x="577742" y="5905623"/>
              <a:ext cx="551515"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EAA276B0-AE2F-ED30-B128-4A40EDBF4670}"/>
                </a:ext>
              </a:extLst>
            </p:cNvPr>
            <p:cNvSpPr txBox="1"/>
            <p:nvPr/>
          </p:nvSpPr>
          <p:spPr bwMode="gray">
            <a:xfrm>
              <a:off x="662985" y="5915216"/>
              <a:ext cx="381027"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Guide</a:t>
              </a:r>
            </a:p>
          </p:txBody>
        </p:sp>
      </p:grpSp>
      <p:grpSp>
        <p:nvGrpSpPr>
          <p:cNvPr id="16" name="Group 15">
            <a:extLst>
              <a:ext uri="{FF2B5EF4-FFF2-40B4-BE49-F238E27FC236}">
                <a16:creationId xmlns:a16="http://schemas.microsoft.com/office/drawing/2014/main" id="{4D616E10-F853-B15F-A692-6E7F43F670A9}"/>
              </a:ext>
            </a:extLst>
          </p:cNvPr>
          <p:cNvGrpSpPr/>
          <p:nvPr/>
        </p:nvGrpSpPr>
        <p:grpSpPr>
          <a:xfrm>
            <a:off x="6050125" y="5264670"/>
            <a:ext cx="551515" cy="162038"/>
            <a:chOff x="577742" y="5905623"/>
            <a:chExt cx="551515" cy="162038"/>
          </a:xfrm>
        </p:grpSpPr>
        <p:sp>
          <p:nvSpPr>
            <p:cNvPr id="17" name="Freeform 16">
              <a:hlinkClick r:id="rId4" action="ppaction://hlinksldjump"/>
              <a:extLst>
                <a:ext uri="{FF2B5EF4-FFF2-40B4-BE49-F238E27FC236}">
                  <a16:creationId xmlns:a16="http://schemas.microsoft.com/office/drawing/2014/main" id="{BD2967D1-A13D-BEE0-6841-81989C8468B2}"/>
                </a:ext>
              </a:extLst>
            </p:cNvPr>
            <p:cNvSpPr/>
            <p:nvPr userDrawn="1"/>
          </p:nvSpPr>
          <p:spPr bwMode="gray">
            <a:xfrm>
              <a:off x="577742" y="5905623"/>
              <a:ext cx="551515"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extBox 17">
              <a:hlinkClick r:id="rId4" action="ppaction://hlinksldjump"/>
              <a:extLst>
                <a:ext uri="{FF2B5EF4-FFF2-40B4-BE49-F238E27FC236}">
                  <a16:creationId xmlns:a16="http://schemas.microsoft.com/office/drawing/2014/main" id="{8D2EC909-84F8-0F3A-6080-E791B47665CE}"/>
                </a:ext>
              </a:extLst>
            </p:cNvPr>
            <p:cNvSpPr txBox="1"/>
            <p:nvPr/>
          </p:nvSpPr>
          <p:spPr bwMode="gray">
            <a:xfrm>
              <a:off x="662985" y="5915216"/>
              <a:ext cx="381027"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Guide</a:t>
              </a:r>
            </a:p>
          </p:txBody>
        </p:sp>
      </p:grpSp>
      <p:grpSp>
        <p:nvGrpSpPr>
          <p:cNvPr id="20" name="Group 19">
            <a:extLst>
              <a:ext uri="{FF2B5EF4-FFF2-40B4-BE49-F238E27FC236}">
                <a16:creationId xmlns:a16="http://schemas.microsoft.com/office/drawing/2014/main" id="{CAC16AF8-2115-95CD-2AA9-DDF084B9545B}"/>
              </a:ext>
            </a:extLst>
          </p:cNvPr>
          <p:cNvGrpSpPr/>
          <p:nvPr/>
        </p:nvGrpSpPr>
        <p:grpSpPr>
          <a:xfrm>
            <a:off x="7326345" y="2943321"/>
            <a:ext cx="551515" cy="162038"/>
            <a:chOff x="577742" y="5905623"/>
            <a:chExt cx="551515" cy="162038"/>
          </a:xfrm>
        </p:grpSpPr>
        <p:sp>
          <p:nvSpPr>
            <p:cNvPr id="21" name="Freeform 20">
              <a:hlinkClick r:id="rId5" action="ppaction://hlinksldjump"/>
              <a:extLst>
                <a:ext uri="{FF2B5EF4-FFF2-40B4-BE49-F238E27FC236}">
                  <a16:creationId xmlns:a16="http://schemas.microsoft.com/office/drawing/2014/main" id="{DFBD2524-FBFE-863A-32AE-365F5D371488}"/>
                </a:ext>
              </a:extLst>
            </p:cNvPr>
            <p:cNvSpPr/>
            <p:nvPr userDrawn="1"/>
          </p:nvSpPr>
          <p:spPr bwMode="gray">
            <a:xfrm>
              <a:off x="577742" y="5905623"/>
              <a:ext cx="551515"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hlinkClick r:id="rId5" action="ppaction://hlinksldjump"/>
              <a:extLst>
                <a:ext uri="{FF2B5EF4-FFF2-40B4-BE49-F238E27FC236}">
                  <a16:creationId xmlns:a16="http://schemas.microsoft.com/office/drawing/2014/main" id="{3B5F16B9-C650-E033-FC6A-8DEC0F360F6F}"/>
                </a:ext>
              </a:extLst>
            </p:cNvPr>
            <p:cNvSpPr txBox="1"/>
            <p:nvPr/>
          </p:nvSpPr>
          <p:spPr bwMode="gray">
            <a:xfrm>
              <a:off x="662985" y="5915216"/>
              <a:ext cx="381027"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Guide</a:t>
              </a:r>
            </a:p>
          </p:txBody>
        </p:sp>
      </p:grpSp>
      <p:grpSp>
        <p:nvGrpSpPr>
          <p:cNvPr id="26" name="Group 25">
            <a:extLst>
              <a:ext uri="{FF2B5EF4-FFF2-40B4-BE49-F238E27FC236}">
                <a16:creationId xmlns:a16="http://schemas.microsoft.com/office/drawing/2014/main" id="{5180F17A-9A17-BAC5-101F-3884FADE8308}"/>
              </a:ext>
            </a:extLst>
          </p:cNvPr>
          <p:cNvGrpSpPr/>
          <p:nvPr/>
        </p:nvGrpSpPr>
        <p:grpSpPr>
          <a:xfrm>
            <a:off x="11081646" y="2727483"/>
            <a:ext cx="551515" cy="162038"/>
            <a:chOff x="577742" y="5905623"/>
            <a:chExt cx="551515" cy="162038"/>
          </a:xfrm>
        </p:grpSpPr>
        <p:sp>
          <p:nvSpPr>
            <p:cNvPr id="27" name="Freeform 26">
              <a:hlinkClick r:id="rId6" action="ppaction://hlinksldjump"/>
              <a:extLst>
                <a:ext uri="{FF2B5EF4-FFF2-40B4-BE49-F238E27FC236}">
                  <a16:creationId xmlns:a16="http://schemas.microsoft.com/office/drawing/2014/main" id="{C5A625CA-1760-97D4-98F5-895781466DA4}"/>
                </a:ext>
              </a:extLst>
            </p:cNvPr>
            <p:cNvSpPr/>
            <p:nvPr userDrawn="1"/>
          </p:nvSpPr>
          <p:spPr bwMode="gray">
            <a:xfrm>
              <a:off x="577742" y="5905623"/>
              <a:ext cx="551515"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rgbClr val="FCF9F4"/>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3D951B6C-2FB7-8F0D-6F8C-604CA0A2E876}"/>
                </a:ext>
              </a:extLst>
            </p:cNvPr>
            <p:cNvSpPr txBox="1"/>
            <p:nvPr/>
          </p:nvSpPr>
          <p:spPr bwMode="gray">
            <a:xfrm>
              <a:off x="662985" y="5915216"/>
              <a:ext cx="381027"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002677"/>
                  </a:solidFill>
                  <a:effectLst/>
                  <a:uLnTx/>
                  <a:uFillTx/>
                  <a:latin typeface="Arial" panose="020B0604020202020204"/>
                  <a:ea typeface="+mn-ea"/>
                  <a:cs typeface="+mn-cs"/>
                </a:rPr>
                <a:t>Next</a:t>
              </a:r>
            </a:p>
          </p:txBody>
        </p:sp>
      </p:grpSp>
      <p:grpSp>
        <p:nvGrpSpPr>
          <p:cNvPr id="29" name="Group 28">
            <a:extLst>
              <a:ext uri="{FF2B5EF4-FFF2-40B4-BE49-F238E27FC236}">
                <a16:creationId xmlns:a16="http://schemas.microsoft.com/office/drawing/2014/main" id="{F5B0884D-5629-62E8-2FE8-9873FE6BC3F8}"/>
              </a:ext>
            </a:extLst>
          </p:cNvPr>
          <p:cNvGrpSpPr/>
          <p:nvPr/>
        </p:nvGrpSpPr>
        <p:grpSpPr>
          <a:xfrm>
            <a:off x="11082667" y="3968480"/>
            <a:ext cx="551515" cy="162038"/>
            <a:chOff x="577742" y="5905623"/>
            <a:chExt cx="551515" cy="162038"/>
          </a:xfrm>
        </p:grpSpPr>
        <p:sp>
          <p:nvSpPr>
            <p:cNvPr id="30" name="Freeform 29">
              <a:hlinkClick r:id="rId7" action="ppaction://hlinksldjump"/>
              <a:extLst>
                <a:ext uri="{FF2B5EF4-FFF2-40B4-BE49-F238E27FC236}">
                  <a16:creationId xmlns:a16="http://schemas.microsoft.com/office/drawing/2014/main" id="{D3B40C79-ECB6-E481-AE5F-1D7EFD163636}"/>
                </a:ext>
              </a:extLst>
            </p:cNvPr>
            <p:cNvSpPr/>
            <p:nvPr userDrawn="1"/>
          </p:nvSpPr>
          <p:spPr bwMode="gray">
            <a:xfrm>
              <a:off x="577742" y="5905623"/>
              <a:ext cx="551515"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rgbClr val="FCF9F4"/>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TextBox 30">
              <a:hlinkClick r:id="rId7" action="ppaction://hlinksldjump"/>
              <a:extLst>
                <a:ext uri="{FF2B5EF4-FFF2-40B4-BE49-F238E27FC236}">
                  <a16:creationId xmlns:a16="http://schemas.microsoft.com/office/drawing/2014/main" id="{E13B792E-27E5-CD20-30D0-4E245F43745D}"/>
                </a:ext>
              </a:extLst>
            </p:cNvPr>
            <p:cNvSpPr txBox="1"/>
            <p:nvPr/>
          </p:nvSpPr>
          <p:spPr bwMode="gray">
            <a:xfrm>
              <a:off x="662985" y="5915216"/>
              <a:ext cx="381027"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002677"/>
                  </a:solidFill>
                  <a:effectLst/>
                  <a:uLnTx/>
                  <a:uFillTx/>
                  <a:latin typeface="Arial" panose="020B0604020202020204"/>
                  <a:ea typeface="+mn-ea"/>
                  <a:cs typeface="+mn-cs"/>
                </a:rPr>
                <a:t>Next</a:t>
              </a:r>
            </a:p>
          </p:txBody>
        </p:sp>
      </p:grpSp>
      <p:grpSp>
        <p:nvGrpSpPr>
          <p:cNvPr id="32" name="Group 31">
            <a:extLst>
              <a:ext uri="{FF2B5EF4-FFF2-40B4-BE49-F238E27FC236}">
                <a16:creationId xmlns:a16="http://schemas.microsoft.com/office/drawing/2014/main" id="{80EF4D1C-46E7-8EE1-5318-BB7126F45B7D}"/>
              </a:ext>
            </a:extLst>
          </p:cNvPr>
          <p:cNvGrpSpPr/>
          <p:nvPr/>
        </p:nvGrpSpPr>
        <p:grpSpPr>
          <a:xfrm>
            <a:off x="11081646" y="5305073"/>
            <a:ext cx="551515" cy="162038"/>
            <a:chOff x="577742" y="5905623"/>
            <a:chExt cx="551515" cy="162038"/>
          </a:xfrm>
        </p:grpSpPr>
        <p:sp>
          <p:nvSpPr>
            <p:cNvPr id="33" name="Freeform 32">
              <a:hlinkClick r:id="rId8" action="ppaction://hlinksldjump"/>
              <a:extLst>
                <a:ext uri="{FF2B5EF4-FFF2-40B4-BE49-F238E27FC236}">
                  <a16:creationId xmlns:a16="http://schemas.microsoft.com/office/drawing/2014/main" id="{B1293136-FE28-64F5-DF16-44B7100C6CCE}"/>
                </a:ext>
              </a:extLst>
            </p:cNvPr>
            <p:cNvSpPr/>
            <p:nvPr userDrawn="1"/>
          </p:nvSpPr>
          <p:spPr bwMode="gray">
            <a:xfrm>
              <a:off x="577742" y="5905623"/>
              <a:ext cx="551515"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rgbClr val="FCF9F4"/>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CFDD601F-F395-A1B1-D25F-AD1491869EC3}"/>
                </a:ext>
              </a:extLst>
            </p:cNvPr>
            <p:cNvSpPr txBox="1"/>
            <p:nvPr/>
          </p:nvSpPr>
          <p:spPr bwMode="gray">
            <a:xfrm>
              <a:off x="662985" y="5915216"/>
              <a:ext cx="381027"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002677"/>
                  </a:solidFill>
                  <a:effectLst/>
                  <a:uLnTx/>
                  <a:uFillTx/>
                  <a:latin typeface="Arial" panose="020B0604020202020204"/>
                  <a:ea typeface="+mn-ea"/>
                  <a:cs typeface="+mn-cs"/>
                </a:rPr>
                <a:t>Next</a:t>
              </a:r>
            </a:p>
          </p:txBody>
        </p:sp>
      </p:grpSp>
      <p:sp>
        <p:nvSpPr>
          <p:cNvPr id="19" name="Rectangle 18">
            <a:hlinkClick r:id="rId7" action="ppaction://hlinksldjump"/>
            <a:extLst>
              <a:ext uri="{FF2B5EF4-FFF2-40B4-BE49-F238E27FC236}">
                <a16:creationId xmlns:a16="http://schemas.microsoft.com/office/drawing/2014/main" id="{8F545A31-531A-CD82-4543-9E3EA20F7244}"/>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Rectangle 34">
            <a:hlinkClick r:id="rId9" action="ppaction://hlinksldjump"/>
            <a:extLst>
              <a:ext uri="{FF2B5EF4-FFF2-40B4-BE49-F238E27FC236}">
                <a16:creationId xmlns:a16="http://schemas.microsoft.com/office/drawing/2014/main" id="{45EF2344-08A9-E3D7-502A-F49D0DC36039}"/>
              </a:ext>
            </a:extLst>
          </p:cNvPr>
          <p:cNvSpPr/>
          <p:nvPr/>
        </p:nvSpPr>
        <p:spPr bwMode="gray">
          <a:xfrm>
            <a:off x="11242543" y="6355200"/>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6151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9679B7-F659-D2AD-C760-B6F600E6CAF9}"/>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D656DB11-C7A8-B118-4567-AE61BD1AB068}"/>
              </a:ext>
            </a:extLst>
          </p:cNvPr>
          <p:cNvSpPr>
            <a:spLocks noGrp="1"/>
          </p:cNvSpPr>
          <p:nvPr>
            <p:ph type="title"/>
          </p:nvPr>
        </p:nvSpPr>
        <p:spPr>
          <a:xfrm>
            <a:off x="1752600" y="2451107"/>
            <a:ext cx="8686800" cy="1523494"/>
          </a:xfrm>
        </p:spPr>
        <p:txBody>
          <a:bodyPr/>
          <a:lstStyle/>
          <a:p>
            <a:r>
              <a:rPr lang="en-US"/>
              <a:t>Qualitative data collection methods</a:t>
            </a:r>
          </a:p>
        </p:txBody>
      </p:sp>
    </p:spTree>
    <p:extLst>
      <p:ext uri="{BB962C8B-B14F-4D97-AF65-F5344CB8AC3E}">
        <p14:creationId xmlns:p14="http://schemas.microsoft.com/office/powerpoint/2010/main" val="1188650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823D-E23D-FF23-F5DB-3A6005E39EFB}"/>
              </a:ext>
            </a:extLst>
          </p:cNvPr>
          <p:cNvSpPr>
            <a:spLocks noGrp="1"/>
          </p:cNvSpPr>
          <p:nvPr>
            <p:ph type="title" hasCustomPrompt="1"/>
          </p:nvPr>
        </p:nvSpPr>
        <p:spPr bwMode="gray">
          <a:xfrm>
            <a:off x="457198" y="826727"/>
            <a:ext cx="11457298" cy="306037"/>
          </a:xfrm>
        </p:spPr>
        <p:txBody>
          <a:bodyPr/>
          <a:lstStyle>
            <a:lvl1pPr>
              <a:defRPr/>
            </a:lvl1pPr>
          </a:lstStyle>
          <a:p>
            <a:r>
              <a:rPr lang="en-US"/>
              <a:t>Types of qualitative data collection methods</a:t>
            </a:r>
          </a:p>
        </p:txBody>
      </p:sp>
      <p:sp>
        <p:nvSpPr>
          <p:cNvPr id="3" name="TextBox 2">
            <a:extLst>
              <a:ext uri="{FF2B5EF4-FFF2-40B4-BE49-F238E27FC236}">
                <a16:creationId xmlns:a16="http://schemas.microsoft.com/office/drawing/2014/main" id="{4435D626-AEEA-E940-3FC0-37E128322C60}"/>
              </a:ext>
            </a:extLst>
          </p:cNvPr>
          <p:cNvSpPr txBox="1"/>
          <p:nvPr/>
        </p:nvSpPr>
        <p:spPr bwMode="gray">
          <a:xfrm>
            <a:off x="457199" y="1385795"/>
            <a:ext cx="9156702" cy="33855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The following section focuses on semi-structured interviews, the most common method for collecting qualitative data for service evaluation. </a:t>
            </a: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hlinkClick r:id="" action="ppaction://noaction"/>
              </a:rPr>
              <a:t>References and resources on other forms of qualitative data collection can be found here.  </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grpSp>
        <p:nvGrpSpPr>
          <p:cNvPr id="39" name="Group 38">
            <a:extLst>
              <a:ext uri="{FF2B5EF4-FFF2-40B4-BE49-F238E27FC236}">
                <a16:creationId xmlns:a16="http://schemas.microsoft.com/office/drawing/2014/main" id="{EAD67881-D69E-BED2-2422-2415506B467E}"/>
              </a:ext>
            </a:extLst>
          </p:cNvPr>
          <p:cNvGrpSpPr/>
          <p:nvPr/>
        </p:nvGrpSpPr>
        <p:grpSpPr>
          <a:xfrm>
            <a:off x="9180884" y="4779710"/>
            <a:ext cx="551515" cy="162038"/>
            <a:chOff x="577742" y="5905623"/>
            <a:chExt cx="551515" cy="162038"/>
          </a:xfrm>
        </p:grpSpPr>
        <p:sp>
          <p:nvSpPr>
            <p:cNvPr id="40" name="Freeform 39">
              <a:hlinkClick r:id="rId2" action="ppaction://hlinksldjump"/>
              <a:extLst>
                <a:ext uri="{FF2B5EF4-FFF2-40B4-BE49-F238E27FC236}">
                  <a16:creationId xmlns:a16="http://schemas.microsoft.com/office/drawing/2014/main" id="{74DFFD30-AA4B-4327-2366-18FF079996C2}"/>
                </a:ext>
              </a:extLst>
            </p:cNvPr>
            <p:cNvSpPr/>
            <p:nvPr userDrawn="1"/>
          </p:nvSpPr>
          <p:spPr bwMode="gray">
            <a:xfrm>
              <a:off x="577742" y="5905623"/>
              <a:ext cx="551515"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TextBox 40">
              <a:hlinkClick r:id="rId2" action="ppaction://hlinksldjump"/>
              <a:extLst>
                <a:ext uri="{FF2B5EF4-FFF2-40B4-BE49-F238E27FC236}">
                  <a16:creationId xmlns:a16="http://schemas.microsoft.com/office/drawing/2014/main" id="{4F57EA19-C1C9-07EF-5082-FE429180F71E}"/>
                </a:ext>
              </a:extLst>
            </p:cNvPr>
            <p:cNvSpPr txBox="1"/>
            <p:nvPr/>
          </p:nvSpPr>
          <p:spPr bwMode="gray">
            <a:xfrm>
              <a:off x="662985" y="5915216"/>
              <a:ext cx="381027"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Guide</a:t>
              </a:r>
            </a:p>
          </p:txBody>
        </p:sp>
      </p:grpSp>
      <p:cxnSp>
        <p:nvCxnSpPr>
          <p:cNvPr id="42" name="Straight Connector 41">
            <a:extLst>
              <a:ext uri="{FF2B5EF4-FFF2-40B4-BE49-F238E27FC236}">
                <a16:creationId xmlns:a16="http://schemas.microsoft.com/office/drawing/2014/main" id="{6CC46BB3-9FDF-DB04-77F6-B1C3E6FB71A0}"/>
              </a:ext>
            </a:extLst>
          </p:cNvPr>
          <p:cNvCxnSpPr>
            <a:cxnSpLocks/>
          </p:cNvCxnSpPr>
          <p:nvPr/>
        </p:nvCxnSpPr>
        <p:spPr bwMode="gray">
          <a:xfrm>
            <a:off x="4920486" y="2536187"/>
            <a:ext cx="1537869" cy="0"/>
          </a:xfrm>
          <a:prstGeom prst="line">
            <a:avLst/>
          </a:prstGeom>
          <a:ln w="190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5756C10-57DA-632C-9B77-12348ABCB30B}"/>
              </a:ext>
            </a:extLst>
          </p:cNvPr>
          <p:cNvCxnSpPr>
            <a:cxnSpLocks/>
          </p:cNvCxnSpPr>
          <p:nvPr/>
        </p:nvCxnSpPr>
        <p:spPr bwMode="gray">
          <a:xfrm>
            <a:off x="5570777" y="3321195"/>
            <a:ext cx="814321" cy="0"/>
          </a:xfrm>
          <a:prstGeom prst="line">
            <a:avLst/>
          </a:prstGeom>
          <a:ln w="190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0DD998B-2583-F67E-0604-439382A6333D}"/>
              </a:ext>
            </a:extLst>
          </p:cNvPr>
          <p:cNvCxnSpPr>
            <a:cxnSpLocks/>
          </p:cNvCxnSpPr>
          <p:nvPr/>
        </p:nvCxnSpPr>
        <p:spPr bwMode="gray">
          <a:xfrm>
            <a:off x="5743449" y="4198194"/>
            <a:ext cx="829561" cy="0"/>
          </a:xfrm>
          <a:prstGeom prst="line">
            <a:avLst/>
          </a:prstGeom>
          <a:ln w="190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DFA87C3-5D11-15DA-FE98-6C008B1BB2C8}"/>
              </a:ext>
            </a:extLst>
          </p:cNvPr>
          <p:cNvCxnSpPr>
            <a:cxnSpLocks/>
          </p:cNvCxnSpPr>
          <p:nvPr/>
        </p:nvCxnSpPr>
        <p:spPr bwMode="gray">
          <a:xfrm>
            <a:off x="4889384" y="5597971"/>
            <a:ext cx="1576591" cy="0"/>
          </a:xfrm>
          <a:prstGeom prst="line">
            <a:avLst/>
          </a:prstGeom>
          <a:ln w="190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47" name="Freeform 59">
            <a:extLst>
              <a:ext uri="{FF2B5EF4-FFF2-40B4-BE49-F238E27FC236}">
                <a16:creationId xmlns:a16="http://schemas.microsoft.com/office/drawing/2014/main" id="{ABEE83A9-174B-2B07-5045-84DDA9C62CBE}"/>
              </a:ext>
            </a:extLst>
          </p:cNvPr>
          <p:cNvSpPr>
            <a:spLocks/>
          </p:cNvSpPr>
          <p:nvPr/>
        </p:nvSpPr>
        <p:spPr bwMode="gray">
          <a:xfrm>
            <a:off x="3006877" y="2209873"/>
            <a:ext cx="2701682" cy="3714413"/>
          </a:xfrm>
          <a:custGeom>
            <a:avLst/>
            <a:gdLst>
              <a:gd name="T0" fmla="*/ 0 w 1970"/>
              <a:gd name="T1" fmla="*/ 2575 h 2719"/>
              <a:gd name="T2" fmla="*/ 610 w 1970"/>
              <a:gd name="T3" fmla="*/ 2719 h 2719"/>
              <a:gd name="T4" fmla="*/ 1970 w 1970"/>
              <a:gd name="T5" fmla="*/ 1360 h 2719"/>
              <a:gd name="T6" fmla="*/ 610 w 1970"/>
              <a:gd name="T7" fmla="*/ 0 h 2719"/>
              <a:gd name="T8" fmla="*/ 0 w 1970"/>
              <a:gd name="T9" fmla="*/ 144 h 2719"/>
            </a:gdLst>
            <a:ahLst/>
            <a:cxnLst>
              <a:cxn ang="0">
                <a:pos x="T0" y="T1"/>
              </a:cxn>
              <a:cxn ang="0">
                <a:pos x="T2" y="T3"/>
              </a:cxn>
              <a:cxn ang="0">
                <a:pos x="T4" y="T5"/>
              </a:cxn>
              <a:cxn ang="0">
                <a:pos x="T6" y="T7"/>
              </a:cxn>
              <a:cxn ang="0">
                <a:pos x="T8" y="T9"/>
              </a:cxn>
            </a:cxnLst>
            <a:rect l="0" t="0" r="r" b="b"/>
            <a:pathLst>
              <a:path w="1970" h="2719">
                <a:moveTo>
                  <a:pt x="0" y="2575"/>
                </a:moveTo>
                <a:cubicBezTo>
                  <a:pt x="183" y="2667"/>
                  <a:pt x="391" y="2719"/>
                  <a:pt x="610" y="2719"/>
                </a:cubicBezTo>
                <a:cubicBezTo>
                  <a:pt x="1361" y="2719"/>
                  <a:pt x="1970" y="2111"/>
                  <a:pt x="1970" y="1360"/>
                </a:cubicBezTo>
                <a:cubicBezTo>
                  <a:pt x="1970" y="608"/>
                  <a:pt x="1361" y="0"/>
                  <a:pt x="610" y="0"/>
                </a:cubicBezTo>
                <a:cubicBezTo>
                  <a:pt x="391" y="0"/>
                  <a:pt x="183" y="52"/>
                  <a:pt x="0" y="144"/>
                </a:cubicBezTo>
              </a:path>
            </a:pathLst>
          </a:custGeom>
          <a:noFill/>
          <a:ln w="25400" cap="flat">
            <a:solidFill>
              <a:schemeClr val="accent6"/>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48" name="Oval 47">
            <a:extLst>
              <a:ext uri="{FF2B5EF4-FFF2-40B4-BE49-F238E27FC236}">
                <a16:creationId xmlns:a16="http://schemas.microsoft.com/office/drawing/2014/main" id="{27C9B268-2E3E-F9E2-8E2D-ED91AF2BC119}"/>
              </a:ext>
            </a:extLst>
          </p:cNvPr>
          <p:cNvSpPr/>
          <p:nvPr/>
        </p:nvSpPr>
        <p:spPr bwMode="gray">
          <a:xfrm>
            <a:off x="2459601" y="2650637"/>
            <a:ext cx="2856788" cy="285679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TextBox 49">
            <a:extLst>
              <a:ext uri="{FF2B5EF4-FFF2-40B4-BE49-F238E27FC236}">
                <a16:creationId xmlns:a16="http://schemas.microsoft.com/office/drawing/2014/main" id="{3E7AB288-6AF9-D2CB-3EEF-993BCEB68015}"/>
              </a:ext>
            </a:extLst>
          </p:cNvPr>
          <p:cNvSpPr txBox="1"/>
          <p:nvPr/>
        </p:nvSpPr>
        <p:spPr bwMode="gray">
          <a:xfrm>
            <a:off x="2957060" y="4043554"/>
            <a:ext cx="1861871" cy="53860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750" b="1" i="0" u="none" strike="noStrike" kern="1200" cap="none" spc="0" normalizeH="0" baseline="0" noProof="0">
                <a:ln>
                  <a:noFill/>
                </a:ln>
                <a:solidFill>
                  <a:srgbClr val="002677"/>
                </a:solidFill>
                <a:effectLst/>
                <a:uLnTx/>
                <a:uFillTx/>
                <a:latin typeface="Arial" panose="020B0604020202020204"/>
                <a:ea typeface="+mn-ea"/>
                <a:cs typeface="+mn-cs"/>
              </a:rPr>
              <a:t>Data collection methods</a:t>
            </a:r>
          </a:p>
        </p:txBody>
      </p:sp>
      <p:sp>
        <p:nvSpPr>
          <p:cNvPr id="51" name="Freeform 9">
            <a:extLst>
              <a:ext uri="{FF2B5EF4-FFF2-40B4-BE49-F238E27FC236}">
                <a16:creationId xmlns:a16="http://schemas.microsoft.com/office/drawing/2014/main" id="{CFF5A54C-A968-A915-474E-60FA53C09F39}"/>
              </a:ext>
            </a:extLst>
          </p:cNvPr>
          <p:cNvSpPr>
            <a:spLocks noChangeAspect="1"/>
          </p:cNvSpPr>
          <p:nvPr/>
        </p:nvSpPr>
        <p:spPr bwMode="gray">
          <a:xfrm>
            <a:off x="4823416" y="2467607"/>
            <a:ext cx="137160" cy="137160"/>
          </a:xfrm>
          <a:prstGeom prst="ellipse">
            <a:avLst/>
          </a:prstGeom>
          <a:solidFill>
            <a:schemeClr val="tx2"/>
          </a:solid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52" name="TextBox 51">
            <a:extLst>
              <a:ext uri="{FF2B5EF4-FFF2-40B4-BE49-F238E27FC236}">
                <a16:creationId xmlns:a16="http://schemas.microsoft.com/office/drawing/2014/main" id="{4E204E5D-580E-F417-5042-685C61E741C5}"/>
              </a:ext>
            </a:extLst>
          </p:cNvPr>
          <p:cNvSpPr txBox="1"/>
          <p:nvPr/>
        </p:nvSpPr>
        <p:spPr bwMode="gray">
          <a:xfrm>
            <a:off x="6803845" y="2410756"/>
            <a:ext cx="4246776"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srgbClr val="4B4D4F"/>
                </a:solidFill>
                <a:effectLst/>
                <a:uLnTx/>
                <a:uFillTx/>
                <a:latin typeface="Arial" panose="020B0604020202020204"/>
                <a:ea typeface="+mn-ea"/>
                <a:cs typeface="+mn-cs"/>
              </a:rPr>
              <a:t>Open-ended questions in questionnaires/surveys</a:t>
            </a:r>
          </a:p>
        </p:txBody>
      </p:sp>
      <p:sp>
        <p:nvSpPr>
          <p:cNvPr id="54" name="Freeform 9">
            <a:extLst>
              <a:ext uri="{FF2B5EF4-FFF2-40B4-BE49-F238E27FC236}">
                <a16:creationId xmlns:a16="http://schemas.microsoft.com/office/drawing/2014/main" id="{EF58ED66-6C89-130F-05BF-B10A3FB9BD17}"/>
              </a:ext>
            </a:extLst>
          </p:cNvPr>
          <p:cNvSpPr>
            <a:spLocks noChangeAspect="1"/>
          </p:cNvSpPr>
          <p:nvPr/>
        </p:nvSpPr>
        <p:spPr bwMode="gray">
          <a:xfrm>
            <a:off x="5480870" y="3252615"/>
            <a:ext cx="137160" cy="137160"/>
          </a:xfrm>
          <a:prstGeom prst="ellipse">
            <a:avLst/>
          </a:prstGeom>
          <a:solidFill>
            <a:schemeClr val="tx2"/>
          </a:solid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80137A73-C5CE-76B6-C930-BCC355A32A07}"/>
              </a:ext>
            </a:extLst>
          </p:cNvPr>
          <p:cNvSpPr txBox="1"/>
          <p:nvPr/>
        </p:nvSpPr>
        <p:spPr bwMode="gray">
          <a:xfrm>
            <a:off x="6803845" y="3245010"/>
            <a:ext cx="2114938"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Focus groups</a:t>
            </a:r>
          </a:p>
        </p:txBody>
      </p:sp>
      <p:sp>
        <p:nvSpPr>
          <p:cNvPr id="57" name="Freeform 9">
            <a:extLst>
              <a:ext uri="{FF2B5EF4-FFF2-40B4-BE49-F238E27FC236}">
                <a16:creationId xmlns:a16="http://schemas.microsoft.com/office/drawing/2014/main" id="{9FD7B4E2-D2BD-D04D-E5D1-92EB83E4AC71}"/>
              </a:ext>
            </a:extLst>
          </p:cNvPr>
          <p:cNvSpPr>
            <a:spLocks noChangeAspect="1"/>
          </p:cNvSpPr>
          <p:nvPr/>
        </p:nvSpPr>
        <p:spPr bwMode="gray">
          <a:xfrm>
            <a:off x="5653542" y="4129614"/>
            <a:ext cx="137160" cy="137160"/>
          </a:xfrm>
          <a:prstGeom prst="ellipse">
            <a:avLst/>
          </a:prstGeom>
          <a:solidFill>
            <a:schemeClr val="tx2"/>
          </a:solid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983E6BCC-0B64-A905-6459-F524EE72C419}"/>
              </a:ext>
            </a:extLst>
          </p:cNvPr>
          <p:cNvSpPr txBox="1"/>
          <p:nvPr/>
        </p:nvSpPr>
        <p:spPr bwMode="gray">
          <a:xfrm>
            <a:off x="6803845" y="4025860"/>
            <a:ext cx="2114938"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Observations</a:t>
            </a:r>
          </a:p>
        </p:txBody>
      </p:sp>
      <p:sp>
        <p:nvSpPr>
          <p:cNvPr id="60" name="Freeform 9">
            <a:extLst>
              <a:ext uri="{FF2B5EF4-FFF2-40B4-BE49-F238E27FC236}">
                <a16:creationId xmlns:a16="http://schemas.microsoft.com/office/drawing/2014/main" id="{6C07DAEA-BBD2-AACD-D321-8C33EB52BE82}"/>
              </a:ext>
            </a:extLst>
          </p:cNvPr>
          <p:cNvSpPr>
            <a:spLocks noChangeAspect="1"/>
          </p:cNvSpPr>
          <p:nvPr/>
        </p:nvSpPr>
        <p:spPr bwMode="gray">
          <a:xfrm>
            <a:off x="4823416" y="5529391"/>
            <a:ext cx="137160" cy="137160"/>
          </a:xfrm>
          <a:prstGeom prst="ellipse">
            <a:avLst/>
          </a:prstGeom>
          <a:solidFill>
            <a:schemeClr val="tx2"/>
          </a:solid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E000C35A-D625-CD3E-317F-FFD97A5A08E4}"/>
              </a:ext>
            </a:extLst>
          </p:cNvPr>
          <p:cNvSpPr txBox="1"/>
          <p:nvPr/>
        </p:nvSpPr>
        <p:spPr bwMode="gray">
          <a:xfrm>
            <a:off x="6803845" y="4730525"/>
            <a:ext cx="2381278"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Semi structured interviews</a:t>
            </a:r>
            <a:endParaRPr kumimoji="0" lang="en-US" sz="14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63" name="TextBox 62">
            <a:extLst>
              <a:ext uri="{FF2B5EF4-FFF2-40B4-BE49-F238E27FC236}">
                <a16:creationId xmlns:a16="http://schemas.microsoft.com/office/drawing/2014/main" id="{049F2971-67F9-CBF6-D34D-3B61452FE089}"/>
              </a:ext>
            </a:extLst>
          </p:cNvPr>
          <p:cNvSpPr txBox="1"/>
          <p:nvPr/>
        </p:nvSpPr>
        <p:spPr bwMode="gray">
          <a:xfrm>
            <a:off x="6803845" y="5435189"/>
            <a:ext cx="4090378"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Case</a:t>
            </a:r>
            <a:r>
              <a:rPr kumimoji="0" lang="en-US" sz="1400" b="1" i="0" u="none" strike="noStrike" kern="1200" cap="none" spc="0" normalizeH="0" baseline="0" noProof="0">
                <a:ln>
                  <a:noFill/>
                </a:ln>
                <a:solidFill>
                  <a:srgbClr val="4B4D4F"/>
                </a:solidFill>
                <a:effectLst/>
                <a:uLnTx/>
                <a:uFillTx/>
                <a:latin typeface="Arial" panose="020B0604020202020204"/>
                <a:ea typeface="+mn-ea"/>
                <a:cs typeface="+mn-cs"/>
              </a:rPr>
              <a:t> </a:t>
            </a: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studies</a:t>
            </a:r>
          </a:p>
        </p:txBody>
      </p:sp>
      <p:cxnSp>
        <p:nvCxnSpPr>
          <p:cNvPr id="64" name="Straight Connector 63">
            <a:extLst>
              <a:ext uri="{FF2B5EF4-FFF2-40B4-BE49-F238E27FC236}">
                <a16:creationId xmlns:a16="http://schemas.microsoft.com/office/drawing/2014/main" id="{3E20B645-36CC-AF0F-E9B7-41C06EF3442E}"/>
              </a:ext>
            </a:extLst>
          </p:cNvPr>
          <p:cNvCxnSpPr>
            <a:cxnSpLocks/>
          </p:cNvCxnSpPr>
          <p:nvPr/>
        </p:nvCxnSpPr>
        <p:spPr bwMode="gray">
          <a:xfrm>
            <a:off x="5550548" y="4878465"/>
            <a:ext cx="829561" cy="0"/>
          </a:xfrm>
          <a:prstGeom prst="line">
            <a:avLst/>
          </a:prstGeom>
          <a:ln w="190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65" name="Freeform 9">
            <a:extLst>
              <a:ext uri="{FF2B5EF4-FFF2-40B4-BE49-F238E27FC236}">
                <a16:creationId xmlns:a16="http://schemas.microsoft.com/office/drawing/2014/main" id="{09766833-9C4F-1412-2D8B-9B3DE6FB2D80}"/>
              </a:ext>
            </a:extLst>
          </p:cNvPr>
          <p:cNvSpPr>
            <a:spLocks noChangeAspect="1"/>
          </p:cNvSpPr>
          <p:nvPr/>
        </p:nvSpPr>
        <p:spPr bwMode="gray">
          <a:xfrm>
            <a:off x="5460641" y="4809885"/>
            <a:ext cx="137160" cy="137160"/>
          </a:xfrm>
          <a:prstGeom prst="ellipse">
            <a:avLst/>
          </a:prstGeom>
          <a:solidFill>
            <a:schemeClr val="tx2"/>
          </a:solid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4B4D4F"/>
              </a:solidFill>
              <a:effectLst/>
              <a:uLnTx/>
              <a:uFillTx/>
              <a:latin typeface="Arial" panose="020B0604020202020204"/>
              <a:ea typeface="+mn-ea"/>
              <a:cs typeface="+mn-cs"/>
            </a:endParaRPr>
          </a:p>
        </p:txBody>
      </p:sp>
      <p:pic>
        <p:nvPicPr>
          <p:cNvPr id="66" name="Picture 65">
            <a:extLst>
              <a:ext uri="{FF2B5EF4-FFF2-40B4-BE49-F238E27FC236}">
                <a16:creationId xmlns:a16="http://schemas.microsoft.com/office/drawing/2014/main" id="{9685BCD7-A27C-7586-42D6-B4FCB56610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3583194" y="3237357"/>
            <a:ext cx="609601" cy="609601"/>
          </a:xfrm>
          <a:prstGeom prst="rect">
            <a:avLst/>
          </a:prstGeom>
        </p:spPr>
      </p:pic>
      <p:sp>
        <p:nvSpPr>
          <p:cNvPr id="4" name="Rectangle 3">
            <a:hlinkClick r:id="rId4" action="ppaction://hlinksldjump"/>
            <a:extLst>
              <a:ext uri="{FF2B5EF4-FFF2-40B4-BE49-F238E27FC236}">
                <a16:creationId xmlns:a16="http://schemas.microsoft.com/office/drawing/2014/main" id="{90A37E90-B501-DBC3-9914-8FD406C5744B}"/>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hlinkClick r:id="rId2" action="ppaction://hlinksldjump"/>
            <a:extLst>
              <a:ext uri="{FF2B5EF4-FFF2-40B4-BE49-F238E27FC236}">
                <a16:creationId xmlns:a16="http://schemas.microsoft.com/office/drawing/2014/main" id="{D5C0DBF3-FEF3-952B-589E-9C1BACDB1ECB}"/>
              </a:ext>
            </a:extLst>
          </p:cNvPr>
          <p:cNvSpPr/>
          <p:nvPr/>
        </p:nvSpPr>
        <p:spPr bwMode="gray">
          <a:xfrm>
            <a:off x="11272338"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8517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1F95-0A36-DA97-48DB-552275FA7CC9}"/>
              </a:ext>
            </a:extLst>
          </p:cNvPr>
          <p:cNvSpPr>
            <a:spLocks noGrp="1"/>
          </p:cNvSpPr>
          <p:nvPr>
            <p:ph type="title" hasCustomPrompt="1"/>
          </p:nvPr>
        </p:nvSpPr>
        <p:spPr bwMode="gray">
          <a:xfrm>
            <a:off x="457198" y="826727"/>
            <a:ext cx="11457298" cy="306037"/>
          </a:xfrm>
        </p:spPr>
        <p:txBody>
          <a:bodyPr/>
          <a:lstStyle>
            <a:lvl1pPr>
              <a:defRPr/>
            </a:lvl1pPr>
          </a:lstStyle>
          <a:p>
            <a:r>
              <a:rPr lang="en-US"/>
              <a:t>A common approach: semi-structured interviewing – process steps and principles</a:t>
            </a:r>
          </a:p>
        </p:txBody>
      </p:sp>
      <p:sp>
        <p:nvSpPr>
          <p:cNvPr id="10" name="Rectangle 9">
            <a:extLst>
              <a:ext uri="{FF2B5EF4-FFF2-40B4-BE49-F238E27FC236}">
                <a16:creationId xmlns:a16="http://schemas.microsoft.com/office/drawing/2014/main" id="{041C9222-9F02-D2DD-BAE6-FEE135DCC731}"/>
              </a:ext>
            </a:extLst>
          </p:cNvPr>
          <p:cNvSpPr/>
          <p:nvPr/>
        </p:nvSpPr>
        <p:spPr bwMode="gray">
          <a:xfrm>
            <a:off x="393529" y="1610654"/>
            <a:ext cx="2692224" cy="3805385"/>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C208F1B1-86A6-34A6-2677-F1243EC33026}"/>
              </a:ext>
            </a:extLst>
          </p:cNvPr>
          <p:cNvPicPr>
            <a:picLocks noChangeAspect="1"/>
          </p:cNvPicPr>
          <p:nvPr/>
        </p:nvPicPr>
        <p:blipFill>
          <a:blip r:embed="rId2">
            <a:extLst>
              <a:ext uri="{28A0092B-C50C-407E-A947-70E740481C1C}">
                <a14:useLocalDpi xmlns:a14="http://schemas.microsoft.com/office/drawing/2010/main" val="0"/>
              </a:ext>
            </a:extLst>
          </a:blip>
          <a:stretch/>
        </p:blipFill>
        <p:spPr bwMode="gray">
          <a:xfrm>
            <a:off x="438748" y="1786516"/>
            <a:ext cx="609601" cy="609601"/>
          </a:xfrm>
          <a:prstGeom prst="rect">
            <a:avLst/>
          </a:prstGeom>
        </p:spPr>
      </p:pic>
      <p:sp>
        <p:nvSpPr>
          <p:cNvPr id="12" name="TextBox 11">
            <a:extLst>
              <a:ext uri="{FF2B5EF4-FFF2-40B4-BE49-F238E27FC236}">
                <a16:creationId xmlns:a16="http://schemas.microsoft.com/office/drawing/2014/main" id="{DB15460D-B590-137F-3927-534C15C2EC8B}"/>
              </a:ext>
            </a:extLst>
          </p:cNvPr>
          <p:cNvSpPr txBox="1"/>
          <p:nvPr/>
        </p:nvSpPr>
        <p:spPr bwMode="gray">
          <a:xfrm>
            <a:off x="533229" y="2574627"/>
            <a:ext cx="2357877" cy="1000274"/>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Can be undertaken by telephone, face to face, or virtually</a:t>
            </a:r>
            <a:endParaRPr kumimoji="0" lang="en-US" sz="1100" b="0" i="0" u="none" strike="noStrike" kern="1200" cap="none" spc="0" normalizeH="0" baseline="0" noProof="0">
              <a:ln>
                <a:noFill/>
              </a:ln>
              <a:solidFill>
                <a:srgbClr val="002677"/>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Are typically 45-75 mins long but this depends on the topic matter and the participant</a:t>
            </a:r>
            <a:endParaRPr kumimoji="0" lang="en-US" sz="1100" b="0" i="0" u="none" strike="noStrike" kern="1200" cap="none" spc="0" normalizeH="0" baseline="0" noProof="0">
              <a:ln>
                <a:noFill/>
              </a:ln>
              <a:solidFill>
                <a:srgbClr val="002677"/>
              </a:solidFill>
              <a:effectLst/>
              <a:uLnTx/>
              <a:uFillTx/>
              <a:latin typeface="Arial" panose="020B0604020202020204"/>
              <a:ea typeface="+mn-ea"/>
              <a:cs typeface="Arial" panose="020B0604020202020204"/>
            </a:endParaRPr>
          </a:p>
        </p:txBody>
      </p:sp>
      <p:cxnSp>
        <p:nvCxnSpPr>
          <p:cNvPr id="14" name="Straight Connector 13">
            <a:extLst>
              <a:ext uri="{FF2B5EF4-FFF2-40B4-BE49-F238E27FC236}">
                <a16:creationId xmlns:a16="http://schemas.microsoft.com/office/drawing/2014/main" id="{02C6CE2C-DE6D-0C4B-6141-BBFE20401A39}"/>
              </a:ext>
            </a:extLst>
          </p:cNvPr>
          <p:cNvCxnSpPr>
            <a:cxnSpLocks/>
          </p:cNvCxnSpPr>
          <p:nvPr/>
        </p:nvCxnSpPr>
        <p:spPr bwMode="gray">
          <a:xfrm>
            <a:off x="3385099" y="2548843"/>
            <a:ext cx="3706365"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98F6D9-19FD-192E-A212-62D27C9DE28F}"/>
              </a:ext>
            </a:extLst>
          </p:cNvPr>
          <p:cNvSpPr txBox="1"/>
          <p:nvPr/>
        </p:nvSpPr>
        <p:spPr bwMode="gray">
          <a:xfrm>
            <a:off x="3385099" y="2226169"/>
            <a:ext cx="3843097" cy="323165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kumimoji="0" lang="en-US" sz="1400" b="1" i="0" u="none" strike="noStrike" kern="1200" cap="none" spc="0" normalizeH="0" baseline="0" noProof="0" dirty="0">
                <a:ln>
                  <a:noFill/>
                </a:ln>
                <a:solidFill>
                  <a:srgbClr val="4B4D4F"/>
                </a:solidFill>
                <a:effectLst/>
                <a:uLnTx/>
                <a:uFillTx/>
                <a:latin typeface="Arial" panose="020B0604020202020204"/>
                <a:ea typeface="+mn-ea"/>
                <a:cs typeface="+mn-cs"/>
              </a:rPr>
              <a:t>Process</a:t>
            </a:r>
          </a:p>
          <a:p>
            <a:pPr marL="114300" marR="0" lvl="0" indent="-1143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Use community engagement and data to inform intervention design</a:t>
            </a:r>
          </a:p>
          <a:p>
            <a:pPr marL="114300" marR="0" lvl="0" indent="-1143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Design semi-structured interview questions or topic guide in line with what you are trying to learn or achieve from the interview</a:t>
            </a:r>
          </a:p>
          <a:p>
            <a:pPr marL="114300" marR="0" lvl="0" indent="-1143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Undertake interviews</a:t>
            </a:r>
          </a:p>
          <a:p>
            <a:pPr marL="114300" marR="0" lvl="0" indent="-1143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Transcription</a:t>
            </a:r>
          </a:p>
          <a:p>
            <a:pPr marL="114300" marR="0" lvl="0" indent="-1143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Thematic coding</a:t>
            </a:r>
          </a:p>
          <a:p>
            <a:pPr marL="114300" marR="0" lvl="0" indent="-1143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Generate a thematic map – themes, subthemes and relationships between them</a:t>
            </a:r>
          </a:p>
          <a:p>
            <a:pPr marL="114300" marR="0" lvl="0" indent="-1143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Theory of change/logic model and causal mechanisms </a:t>
            </a:r>
          </a:p>
        </p:txBody>
      </p:sp>
      <p:sp>
        <p:nvSpPr>
          <p:cNvPr id="18" name="TextBox 17">
            <a:extLst>
              <a:ext uri="{FF2B5EF4-FFF2-40B4-BE49-F238E27FC236}">
                <a16:creationId xmlns:a16="http://schemas.microsoft.com/office/drawing/2014/main" id="{C6D5A680-5A47-4D60-A123-D1F6940CF3C3}"/>
              </a:ext>
            </a:extLst>
          </p:cNvPr>
          <p:cNvSpPr txBox="1"/>
          <p:nvPr/>
        </p:nvSpPr>
        <p:spPr bwMode="gray">
          <a:xfrm>
            <a:off x="7722189" y="2226169"/>
            <a:ext cx="3843097" cy="3693319"/>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kumimoji="0" lang="en-US" sz="1400" b="1" i="0" u="none" strike="noStrike" kern="1200" cap="none" spc="0" normalizeH="0" baseline="0" noProof="0" dirty="0">
                <a:ln>
                  <a:noFill/>
                </a:ln>
                <a:solidFill>
                  <a:srgbClr val="4B4D4F"/>
                </a:solidFill>
                <a:effectLst/>
                <a:uLnTx/>
                <a:uFillTx/>
                <a:latin typeface="Arial" panose="020B0604020202020204"/>
                <a:ea typeface="+mn-ea"/>
                <a:cs typeface="+mn-cs"/>
              </a:rPr>
              <a:t>Principles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Use open-ended questions to get descriptive answers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Specific ‘Why’ and prompt questions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Questions should help answer your evaluation questions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Use language that participants can easily understand</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Keep questions as short as possible, ask clarifying and follow-up questions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Do not phrase questions as negative, keep neutral</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Always ask important questions first</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Be flexible with order</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Know your guide backwards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Try for natural conversation and use active listening</a:t>
            </a:r>
          </a:p>
        </p:txBody>
      </p:sp>
      <p:sp>
        <p:nvSpPr>
          <p:cNvPr id="19" name="Content Placeholder 1">
            <a:extLst>
              <a:ext uri="{FF2B5EF4-FFF2-40B4-BE49-F238E27FC236}">
                <a16:creationId xmlns:a16="http://schemas.microsoft.com/office/drawing/2014/main" id="{5CD4899D-F8A3-20E1-FB79-6DAEE979B999}"/>
              </a:ext>
            </a:extLst>
          </p:cNvPr>
          <p:cNvSpPr txBox="1">
            <a:spLocks/>
          </p:cNvSpPr>
          <p:nvPr/>
        </p:nvSpPr>
        <p:spPr bwMode="gray">
          <a:xfrm>
            <a:off x="3385099" y="1634562"/>
            <a:ext cx="5398978" cy="306029"/>
          </a:xfrm>
          <a:prstGeom prst="rect">
            <a:avLst/>
          </a:prstGeom>
        </p:spPr>
        <p:txBody>
          <a:bodyPr vert="horz" lIns="0" tIns="0" rIns="0" bIns="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2677"/>
                </a:solidFill>
                <a:effectLst/>
                <a:uLnTx/>
                <a:uFillTx/>
                <a:latin typeface="Arial" panose="020B0604020202020204"/>
                <a:ea typeface="+mn-ea"/>
                <a:cs typeface="+mn-cs"/>
              </a:rPr>
              <a:t>The 2 'Ps' for successful semi-structured interviewing</a:t>
            </a:r>
          </a:p>
        </p:txBody>
      </p:sp>
      <p:cxnSp>
        <p:nvCxnSpPr>
          <p:cNvPr id="5" name="Straight Connector 4">
            <a:extLst>
              <a:ext uri="{FF2B5EF4-FFF2-40B4-BE49-F238E27FC236}">
                <a16:creationId xmlns:a16="http://schemas.microsoft.com/office/drawing/2014/main" id="{6A6E3770-D715-9CA3-BF86-7FFED09683C7}"/>
              </a:ext>
            </a:extLst>
          </p:cNvPr>
          <p:cNvCxnSpPr>
            <a:cxnSpLocks/>
          </p:cNvCxnSpPr>
          <p:nvPr/>
        </p:nvCxnSpPr>
        <p:spPr bwMode="gray">
          <a:xfrm>
            <a:off x="7722189" y="2548843"/>
            <a:ext cx="3706365"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3" name="Rectangle 2">
            <a:hlinkClick r:id="rId3" action="ppaction://hlinksldjump"/>
            <a:extLst>
              <a:ext uri="{FF2B5EF4-FFF2-40B4-BE49-F238E27FC236}">
                <a16:creationId xmlns:a16="http://schemas.microsoft.com/office/drawing/2014/main" id="{89E7FFDB-ED4D-EA30-6F4B-B27501AC944E}"/>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3">
            <a:hlinkClick r:id="rId4" action="ppaction://hlinksldjump"/>
            <a:extLst>
              <a:ext uri="{FF2B5EF4-FFF2-40B4-BE49-F238E27FC236}">
                <a16:creationId xmlns:a16="http://schemas.microsoft.com/office/drawing/2014/main" id="{7187436E-055B-9B00-ACB9-95BF3B11B0D8}"/>
              </a:ext>
            </a:extLst>
          </p:cNvPr>
          <p:cNvSpPr/>
          <p:nvPr/>
        </p:nvSpPr>
        <p:spPr bwMode="gray">
          <a:xfrm>
            <a:off x="11310151" y="6365289"/>
            <a:ext cx="313712"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07522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F2C3CC8-DA74-695C-9107-983A9EEDBD40}"/>
              </a:ext>
            </a:extLst>
          </p:cNvPr>
          <p:cNvSpPr/>
          <p:nvPr/>
        </p:nvSpPr>
        <p:spPr bwMode="gray">
          <a:xfrm>
            <a:off x="0" y="2159540"/>
            <a:ext cx="12192000" cy="41148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CC4B87D9-BAB3-0556-0D99-065DB402DA5D}"/>
              </a:ext>
            </a:extLst>
          </p:cNvPr>
          <p:cNvSpPr>
            <a:spLocks noGrp="1"/>
          </p:cNvSpPr>
          <p:nvPr>
            <p:ph type="title" hasCustomPrompt="1"/>
          </p:nvPr>
        </p:nvSpPr>
        <p:spPr bwMode="gray">
          <a:xfrm>
            <a:off x="457198" y="826727"/>
            <a:ext cx="11457298" cy="306037"/>
          </a:xfrm>
        </p:spPr>
        <p:txBody>
          <a:bodyPr/>
          <a:lstStyle>
            <a:lvl1pPr>
              <a:defRPr/>
            </a:lvl1pPr>
          </a:lstStyle>
          <a:p>
            <a:r>
              <a:rPr lang="en-US"/>
              <a:t>Example interview questions for understanding physical activity behaviour change </a:t>
            </a:r>
          </a:p>
        </p:txBody>
      </p:sp>
      <p:sp>
        <p:nvSpPr>
          <p:cNvPr id="2" name="TextBox 1">
            <a:extLst>
              <a:ext uri="{FF2B5EF4-FFF2-40B4-BE49-F238E27FC236}">
                <a16:creationId xmlns:a16="http://schemas.microsoft.com/office/drawing/2014/main" id="{D0FFAB15-C91D-3670-887D-75BFEF705BF0}"/>
              </a:ext>
            </a:extLst>
          </p:cNvPr>
          <p:cNvSpPr txBox="1"/>
          <p:nvPr/>
        </p:nvSpPr>
        <p:spPr bwMode="gray">
          <a:xfrm>
            <a:off x="457198" y="1245057"/>
            <a:ext cx="6235698" cy="730393"/>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A5A5A"/>
                </a:solidFill>
                <a:effectLst/>
                <a:uLnTx/>
                <a:uFillTx/>
                <a:latin typeface="Arial" panose="020B0604020202020204"/>
                <a:ea typeface="+mn-ea"/>
                <a:cs typeface="+mn-cs"/>
              </a:rPr>
              <a:t>What did you do as part of the </a:t>
            </a:r>
            <a:r>
              <a:rPr kumimoji="0" lang="en-US" sz="1100" b="0" i="0" u="none" strike="noStrike" kern="1200" cap="none" spc="0" normalizeH="0" baseline="0" noProof="0" dirty="0" err="1">
                <a:ln>
                  <a:noFill/>
                </a:ln>
                <a:solidFill>
                  <a:srgbClr val="5A5A5A"/>
                </a:solidFill>
                <a:effectLst/>
                <a:uLnTx/>
                <a:uFillTx/>
                <a:latin typeface="Arial" panose="020B0604020202020204"/>
                <a:ea typeface="+mn-ea"/>
                <a:cs typeface="+mn-cs"/>
              </a:rPr>
              <a:t>programme</a:t>
            </a:r>
            <a:r>
              <a:rPr kumimoji="0" lang="en-US" sz="1100" b="0" i="0" u="none" strike="noStrike" kern="1200" cap="none" spc="0" normalizeH="0" baseline="0" noProof="0" dirty="0">
                <a:ln>
                  <a:noFill/>
                </a:ln>
                <a:solidFill>
                  <a:srgbClr val="5A5A5A"/>
                </a:solidFill>
                <a:effectLst/>
                <a:uLnTx/>
                <a:uFillTx/>
                <a:latin typeface="Arial" panose="020B0604020202020204"/>
                <a:ea typeface="+mn-ea"/>
                <a:cs typeface="+mn-cs"/>
              </a:rPr>
              <a:t>?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A5A5A"/>
                </a:solidFill>
                <a:effectLst/>
                <a:uLnTx/>
                <a:uFillTx/>
                <a:latin typeface="Arial" panose="020B0604020202020204"/>
                <a:ea typeface="+mn-ea"/>
                <a:cs typeface="+mn-cs"/>
              </a:rPr>
              <a:t>How did you incorporate this into your day-to-day life?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A5A5A"/>
                </a:solidFill>
                <a:effectLst/>
                <a:uLnTx/>
                <a:uFillTx/>
                <a:latin typeface="Arial" panose="020B0604020202020204"/>
                <a:ea typeface="+mn-ea"/>
                <a:cs typeface="+mn-cs"/>
              </a:rPr>
              <a:t>How are things now regarding your physical activity habits? </a:t>
            </a:r>
          </a:p>
        </p:txBody>
      </p:sp>
      <p:sp>
        <p:nvSpPr>
          <p:cNvPr id="3" name="TextBox 2">
            <a:hlinkClick r:id="" action="ppaction://noaction"/>
            <a:extLst>
              <a:ext uri="{FF2B5EF4-FFF2-40B4-BE49-F238E27FC236}">
                <a16:creationId xmlns:a16="http://schemas.microsoft.com/office/drawing/2014/main" id="{C2FFBEC8-B627-39CE-EA88-680B08356B40}"/>
              </a:ext>
            </a:extLst>
          </p:cNvPr>
          <p:cNvSpPr txBox="1"/>
          <p:nvPr/>
        </p:nvSpPr>
        <p:spPr bwMode="gray">
          <a:xfrm>
            <a:off x="5600398" y="5648706"/>
            <a:ext cx="6096000"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err="1">
                <a:ln>
                  <a:noFill/>
                </a:ln>
                <a:solidFill>
                  <a:srgbClr val="4B4D4F"/>
                </a:solidFill>
                <a:effectLst/>
                <a:uLnTx/>
                <a:uFillTx/>
                <a:latin typeface="Arial" panose="020B0604020202020204"/>
                <a:ea typeface="+mn-ea"/>
                <a:cs typeface="+mn-cs"/>
                <a:hlinkClick r:id="" action="ppaction://noaction"/>
              </a:rPr>
              <a:t>Grimmett</a:t>
            </a:r>
            <a:r>
              <a:rPr kumimoji="0" lang="en-US" sz="800" b="0" i="0" u="none" strike="noStrike" kern="1200" cap="none" spc="0" normalizeH="0" baseline="0" noProof="0">
                <a:ln>
                  <a:noFill/>
                </a:ln>
                <a:solidFill>
                  <a:srgbClr val="4B4D4F"/>
                </a:solidFill>
                <a:effectLst/>
                <a:uLnTx/>
                <a:uFillTx/>
                <a:latin typeface="Arial" panose="020B0604020202020204"/>
                <a:ea typeface="+mn-ea"/>
                <a:cs typeface="+mn-cs"/>
                <a:hlinkClick r:id="" action="ppaction://noaction"/>
              </a:rPr>
              <a:t> </a:t>
            </a:r>
            <a:r>
              <a:rPr kumimoji="0" lang="en-US" sz="800" b="0" i="0" u="none" strike="noStrike" kern="1200" cap="none" spc="0" normalizeH="0" baseline="0" noProof="0" err="1">
                <a:ln>
                  <a:noFill/>
                </a:ln>
                <a:solidFill>
                  <a:srgbClr val="4B4D4F"/>
                </a:solidFill>
                <a:effectLst/>
                <a:uLnTx/>
                <a:uFillTx/>
                <a:latin typeface="Arial" panose="020B0604020202020204"/>
                <a:ea typeface="+mn-ea"/>
                <a:cs typeface="+mn-cs"/>
                <a:hlinkClick r:id="" action="ppaction://noaction"/>
              </a:rPr>
              <a:t>el</a:t>
            </a:r>
            <a:r>
              <a:rPr kumimoji="0" lang="en-US" sz="800" b="0" i="0" u="none" strike="noStrike" kern="1200" cap="none" spc="0" normalizeH="0" baseline="0" noProof="0">
                <a:ln>
                  <a:noFill/>
                </a:ln>
                <a:solidFill>
                  <a:srgbClr val="4B4D4F"/>
                </a:solidFill>
                <a:effectLst/>
                <a:uLnTx/>
                <a:uFillTx/>
                <a:latin typeface="Arial" panose="020B0604020202020204"/>
                <a:ea typeface="+mn-ea"/>
                <a:cs typeface="+mn-cs"/>
                <a:hlinkClick r:id="" action="ppaction://noaction"/>
              </a:rPr>
              <a:t> al, 2020; “Exploring maintenance of physical activity </a:t>
            </a:r>
            <a:r>
              <a:rPr kumimoji="0" lang="en-US" sz="800" b="0" i="0" u="none" strike="noStrike" kern="1200" cap="none" spc="0" normalizeH="0" baseline="0" noProof="0" err="1">
                <a:ln>
                  <a:noFill/>
                </a:ln>
                <a:solidFill>
                  <a:srgbClr val="4B4D4F"/>
                </a:solidFill>
                <a:effectLst/>
                <a:uLnTx/>
                <a:uFillTx/>
                <a:latin typeface="Arial" panose="020B0604020202020204"/>
                <a:ea typeface="+mn-ea"/>
                <a:cs typeface="+mn-cs"/>
                <a:hlinkClick r:id="" action="ppaction://noaction"/>
              </a:rPr>
              <a:t>behaviour</a:t>
            </a:r>
            <a:r>
              <a:rPr kumimoji="0" lang="en-US" sz="800" b="0" i="0" u="none" strike="noStrike" kern="1200" cap="none" spc="0" normalizeH="0" baseline="0" noProof="0">
                <a:ln>
                  <a:noFill/>
                </a:ln>
                <a:solidFill>
                  <a:srgbClr val="4B4D4F"/>
                </a:solidFill>
                <a:effectLst/>
                <a:uLnTx/>
                <a:uFillTx/>
                <a:latin typeface="Arial" panose="020B0604020202020204"/>
                <a:ea typeface="+mn-ea"/>
                <a:cs typeface="+mn-cs"/>
                <a:hlinkClick r:id="" action="ppaction://noaction"/>
              </a:rPr>
              <a:t> change among people living with and beyond gastrointestinal cancer: a cross-sectional qualitative study and typology,” </a:t>
            </a:r>
            <a:r>
              <a:rPr kumimoji="0" lang="en-US" sz="800" b="1" i="1" u="none" strike="noStrike" kern="1200" cap="none" spc="0" normalizeH="0" baseline="0" noProof="0">
                <a:ln>
                  <a:noFill/>
                </a:ln>
                <a:solidFill>
                  <a:srgbClr val="4B4D4F"/>
                </a:solidFill>
                <a:effectLst/>
                <a:uLnTx/>
                <a:uFillTx/>
                <a:latin typeface="Arial" panose="020B0604020202020204"/>
                <a:ea typeface="+mn-ea"/>
                <a:cs typeface="+mn-cs"/>
                <a:hlinkClick r:id="" action="ppaction://noaction"/>
              </a:rPr>
              <a:t>BMJ Open Vol.10 (10): e037136</a:t>
            </a:r>
            <a:endParaRPr kumimoji="0" lang="en-US" sz="8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11" name="Text Placeholder 1">
            <a:extLst>
              <a:ext uri="{FF2B5EF4-FFF2-40B4-BE49-F238E27FC236}">
                <a16:creationId xmlns:a16="http://schemas.microsoft.com/office/drawing/2014/main" id="{364C776E-89D5-A7BE-B438-E87CAACFCC32}"/>
              </a:ext>
            </a:extLst>
          </p:cNvPr>
          <p:cNvSpPr txBox="1">
            <a:spLocks/>
          </p:cNvSpPr>
          <p:nvPr/>
        </p:nvSpPr>
        <p:spPr bwMode="gray">
          <a:xfrm>
            <a:off x="406897" y="2557440"/>
            <a:ext cx="3517901" cy="400110"/>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ts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1" i="0" u="none" strike="noStrike" kern="1200" cap="none" spc="0" normalizeH="0" baseline="0" noProof="0">
                <a:ln>
                  <a:noFill/>
                </a:ln>
                <a:solidFill>
                  <a:srgbClr val="002677"/>
                </a:solidFill>
                <a:effectLst/>
                <a:uLnTx/>
                <a:uFillTx/>
                <a:latin typeface="Arial" panose="020B0604020202020204"/>
                <a:ea typeface="+mn-ea"/>
                <a:cs typeface="+mn-cs"/>
              </a:rPr>
              <a:t>For those who describe increased/regular physical activity engagement:</a:t>
            </a:r>
          </a:p>
        </p:txBody>
      </p:sp>
      <p:sp>
        <p:nvSpPr>
          <p:cNvPr id="13" name="Text Placeholder 2">
            <a:extLst>
              <a:ext uri="{FF2B5EF4-FFF2-40B4-BE49-F238E27FC236}">
                <a16:creationId xmlns:a16="http://schemas.microsoft.com/office/drawing/2014/main" id="{5B3ED4B8-D98B-3D4D-2404-D24D2CB04CB3}"/>
              </a:ext>
            </a:extLst>
          </p:cNvPr>
          <p:cNvSpPr txBox="1">
            <a:spLocks/>
          </p:cNvSpPr>
          <p:nvPr/>
        </p:nvSpPr>
        <p:spPr bwMode="gray">
          <a:xfrm>
            <a:off x="4395798" y="2557441"/>
            <a:ext cx="3580098" cy="400110"/>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ts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1" i="0" u="none" strike="noStrike" kern="1200" cap="none" spc="0" normalizeH="0" baseline="0" noProof="0">
                <a:ln>
                  <a:noFill/>
                </a:ln>
                <a:solidFill>
                  <a:srgbClr val="002677"/>
                </a:solidFill>
                <a:effectLst/>
                <a:uLnTx/>
                <a:uFillTx/>
                <a:latin typeface="Arial" panose="020B0604020202020204"/>
                <a:ea typeface="+mn-ea"/>
                <a:cs typeface="+mn-cs"/>
              </a:rPr>
              <a:t>For those who describe an initial increase but then a decline in physical activity levels:</a:t>
            </a:r>
          </a:p>
        </p:txBody>
      </p:sp>
      <p:grpSp>
        <p:nvGrpSpPr>
          <p:cNvPr id="16" name="Group 15">
            <a:extLst>
              <a:ext uri="{FF2B5EF4-FFF2-40B4-BE49-F238E27FC236}">
                <a16:creationId xmlns:a16="http://schemas.microsoft.com/office/drawing/2014/main" id="{E80A2A16-902F-27E2-0371-75D67705C5E4}"/>
              </a:ext>
            </a:extLst>
          </p:cNvPr>
          <p:cNvGrpSpPr/>
          <p:nvPr/>
        </p:nvGrpSpPr>
        <p:grpSpPr>
          <a:xfrm>
            <a:off x="4195666" y="2338806"/>
            <a:ext cx="3850432" cy="2950827"/>
            <a:chOff x="4195666" y="2484773"/>
            <a:chExt cx="3850432" cy="3546500"/>
          </a:xfrm>
        </p:grpSpPr>
        <p:cxnSp>
          <p:nvCxnSpPr>
            <p:cNvPr id="12" name="Straight Connector 11">
              <a:extLst>
                <a:ext uri="{FF2B5EF4-FFF2-40B4-BE49-F238E27FC236}">
                  <a16:creationId xmlns:a16="http://schemas.microsoft.com/office/drawing/2014/main" id="{5FEB1AB6-1FFB-08A3-342F-814E1779C918}"/>
                </a:ext>
              </a:extLst>
            </p:cNvPr>
            <p:cNvCxnSpPr>
              <a:cxnSpLocks/>
            </p:cNvCxnSpPr>
            <p:nvPr/>
          </p:nvCxnSpPr>
          <p:spPr bwMode="gray">
            <a:xfrm flipV="1">
              <a:off x="4195666" y="2484773"/>
              <a:ext cx="0" cy="3546500"/>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00EE10-D66A-431C-FE02-809869551EAD}"/>
                </a:ext>
              </a:extLst>
            </p:cNvPr>
            <p:cNvCxnSpPr>
              <a:cxnSpLocks/>
            </p:cNvCxnSpPr>
            <p:nvPr/>
          </p:nvCxnSpPr>
          <p:spPr bwMode="gray">
            <a:xfrm flipV="1">
              <a:off x="8046098" y="2484773"/>
              <a:ext cx="0" cy="3546500"/>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5" name="Text Placeholder 3">
            <a:extLst>
              <a:ext uri="{FF2B5EF4-FFF2-40B4-BE49-F238E27FC236}">
                <a16:creationId xmlns:a16="http://schemas.microsoft.com/office/drawing/2014/main" id="{57636FB9-CD64-DC96-B783-0E3608A49E3C}"/>
              </a:ext>
            </a:extLst>
          </p:cNvPr>
          <p:cNvSpPr txBox="1">
            <a:spLocks/>
          </p:cNvSpPr>
          <p:nvPr/>
        </p:nvSpPr>
        <p:spPr bwMode="gray">
          <a:xfrm>
            <a:off x="8264927" y="2557440"/>
            <a:ext cx="3091871" cy="430887"/>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ts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For those who describe no change in physical activity levels:</a:t>
            </a:r>
          </a:p>
        </p:txBody>
      </p:sp>
      <p:sp>
        <p:nvSpPr>
          <p:cNvPr id="17" name="Text Placeholder 1">
            <a:extLst>
              <a:ext uri="{FF2B5EF4-FFF2-40B4-BE49-F238E27FC236}">
                <a16:creationId xmlns:a16="http://schemas.microsoft.com/office/drawing/2014/main" id="{337484ED-7856-4979-9191-28952218DAEB}"/>
              </a:ext>
            </a:extLst>
          </p:cNvPr>
          <p:cNvSpPr txBox="1">
            <a:spLocks/>
          </p:cNvSpPr>
          <p:nvPr/>
        </p:nvSpPr>
        <p:spPr bwMode="gray">
          <a:xfrm>
            <a:off x="406897" y="3132843"/>
            <a:ext cx="3688703" cy="2400657"/>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ts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2677"/>
                </a:solidFill>
                <a:effectLst/>
                <a:uLnTx/>
                <a:uFillTx/>
                <a:latin typeface="Arial" panose="020B0604020202020204"/>
                <a:ea typeface="+mn-ea"/>
                <a:cs typeface="+mn-cs"/>
              </a:rPr>
              <a:t>What has helped you to make these changes?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2677"/>
                </a:solidFill>
                <a:effectLst/>
                <a:uLnTx/>
                <a:uFillTx/>
                <a:latin typeface="Arial" panose="020B0604020202020204"/>
                <a:ea typeface="+mn-ea"/>
                <a:cs typeface="+mn-cs"/>
              </a:rPr>
              <a:t>Have there been any challenges to you staying active?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2677"/>
                </a:solidFill>
                <a:effectLst/>
                <a:uLnTx/>
                <a:uFillTx/>
                <a:latin typeface="Arial" panose="020B0604020202020204"/>
                <a:ea typeface="+mn-ea"/>
                <a:cs typeface="+mn-cs"/>
              </a:rPr>
              <a:t>Why have you made these changes?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2677"/>
                </a:solidFill>
                <a:effectLst/>
                <a:uLnTx/>
                <a:uFillTx/>
                <a:latin typeface="Arial" panose="020B0604020202020204"/>
                <a:ea typeface="+mn-ea"/>
                <a:cs typeface="+mn-cs"/>
              </a:rPr>
              <a:t>Has anyone else helped you to stay active?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2677"/>
                </a:solidFill>
                <a:effectLst/>
                <a:uLnTx/>
                <a:uFillTx/>
                <a:latin typeface="Arial" panose="020B0604020202020204"/>
                <a:ea typeface="+mn-ea"/>
                <a:cs typeface="+mn-cs"/>
              </a:rPr>
              <a:t>Did you have to make changes to other parts of your life to incorporate more physical activity?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2677"/>
                </a:solidFill>
                <a:effectLst/>
                <a:uLnTx/>
                <a:uFillTx/>
                <a:latin typeface="Arial" panose="020B0604020202020204"/>
                <a:ea typeface="+mn-ea"/>
                <a:cs typeface="+mn-cs"/>
              </a:rPr>
              <a:t>How does your activity impact on you? Prompt —</a:t>
            </a:r>
            <a:br>
              <a:rPr kumimoji="0" lang="en-US" sz="1100" b="0" i="0" u="none" strike="noStrike" kern="1200" cap="none" spc="0" normalizeH="0" baseline="0" noProof="0" dirty="0">
                <a:ln>
                  <a:noFill/>
                </a:ln>
                <a:solidFill>
                  <a:srgbClr val="002677"/>
                </a:solidFill>
                <a:effectLst/>
                <a:uLnTx/>
                <a:uFillTx/>
                <a:latin typeface="Arial" panose="020B0604020202020204"/>
                <a:ea typeface="+mn-ea"/>
                <a:cs typeface="+mn-cs"/>
              </a:rPr>
            </a:br>
            <a:r>
              <a:rPr kumimoji="0" lang="en-US" sz="1100" b="0" i="0" u="none" strike="noStrike" kern="1200" cap="none" spc="0" normalizeH="0" baseline="0" noProof="0" dirty="0">
                <a:ln>
                  <a:noFill/>
                </a:ln>
                <a:solidFill>
                  <a:srgbClr val="002677"/>
                </a:solidFill>
                <a:effectLst/>
                <a:uLnTx/>
                <a:uFillTx/>
                <a:latin typeface="Arial" panose="020B0604020202020204"/>
                <a:ea typeface="+mn-ea"/>
                <a:cs typeface="+mn-cs"/>
              </a:rPr>
              <a:t>how does it make you feel?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2677"/>
                </a:solidFill>
                <a:effectLst/>
                <a:uLnTx/>
                <a:uFillTx/>
                <a:latin typeface="Arial" panose="020B0604020202020204"/>
                <a:ea typeface="+mn-ea"/>
                <a:cs typeface="+mn-cs"/>
              </a:rPr>
              <a:t>Does it affect any other areas of your life?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2677"/>
                </a:solidFill>
                <a:effectLst/>
                <a:uLnTx/>
                <a:uFillTx/>
                <a:latin typeface="Arial" panose="020B0604020202020204"/>
                <a:ea typeface="+mn-ea"/>
                <a:cs typeface="+mn-cs"/>
              </a:rPr>
              <a:t>In what way is physical activity important to your everyday life? </a:t>
            </a:r>
          </a:p>
        </p:txBody>
      </p:sp>
      <p:sp>
        <p:nvSpPr>
          <p:cNvPr id="18" name="Text Placeholder 1">
            <a:extLst>
              <a:ext uri="{FF2B5EF4-FFF2-40B4-BE49-F238E27FC236}">
                <a16:creationId xmlns:a16="http://schemas.microsoft.com/office/drawing/2014/main" id="{03FD3A83-553C-8DA8-94F3-E4DB1DD2DD48}"/>
              </a:ext>
            </a:extLst>
          </p:cNvPr>
          <p:cNvSpPr txBox="1">
            <a:spLocks/>
          </p:cNvSpPr>
          <p:nvPr/>
        </p:nvSpPr>
        <p:spPr bwMode="gray">
          <a:xfrm>
            <a:off x="4395799" y="3146095"/>
            <a:ext cx="3431472" cy="1246495"/>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ts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Why do you think your activity levels reduced?</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Would you like to be doing anything differently?</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If yes – what are the main things that prevent you from doing so?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How do your physical activity habits compare to times before the programme? </a:t>
            </a:r>
          </a:p>
        </p:txBody>
      </p:sp>
      <p:sp>
        <p:nvSpPr>
          <p:cNvPr id="19" name="Text Placeholder 1">
            <a:extLst>
              <a:ext uri="{FF2B5EF4-FFF2-40B4-BE49-F238E27FC236}">
                <a16:creationId xmlns:a16="http://schemas.microsoft.com/office/drawing/2014/main" id="{F0011767-FA06-BBB9-3553-40889C6EAD5C}"/>
              </a:ext>
            </a:extLst>
          </p:cNvPr>
          <p:cNvSpPr txBox="1">
            <a:spLocks/>
          </p:cNvSpPr>
          <p:nvPr/>
        </p:nvSpPr>
        <p:spPr bwMode="gray">
          <a:xfrm>
            <a:off x="8264926" y="3146095"/>
            <a:ext cx="3431472" cy="584775"/>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ts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Would you like to be doing anything differently?</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2677"/>
                </a:solidFill>
                <a:effectLst/>
                <a:uLnTx/>
                <a:uFillTx/>
                <a:latin typeface="Arial" panose="020B0604020202020204"/>
                <a:ea typeface="+mn-ea"/>
                <a:cs typeface="+mn-cs"/>
              </a:rPr>
              <a:t>If yes – what are the main things that prevent you from being more active? </a:t>
            </a:r>
          </a:p>
        </p:txBody>
      </p:sp>
      <p:sp>
        <p:nvSpPr>
          <p:cNvPr id="5" name="Rectangle 4">
            <a:hlinkClick r:id="rId2" action="ppaction://hlinksldjump"/>
            <a:extLst>
              <a:ext uri="{FF2B5EF4-FFF2-40B4-BE49-F238E27FC236}">
                <a16:creationId xmlns:a16="http://schemas.microsoft.com/office/drawing/2014/main" id="{5193302C-BD9D-F813-BB15-058033643921}"/>
              </a:ext>
            </a:extLst>
          </p:cNvPr>
          <p:cNvSpPr/>
          <p:nvPr/>
        </p:nvSpPr>
        <p:spPr bwMode="gray">
          <a:xfrm>
            <a:off x="10462990" y="6365289"/>
            <a:ext cx="341134"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hlinkClick r:id="rId3" action="ppaction://hlinksldjump"/>
            <a:extLst>
              <a:ext uri="{FF2B5EF4-FFF2-40B4-BE49-F238E27FC236}">
                <a16:creationId xmlns:a16="http://schemas.microsoft.com/office/drawing/2014/main" id="{586E7296-5F8F-DE22-2E3E-A569E603F2CD}"/>
              </a:ext>
            </a:extLst>
          </p:cNvPr>
          <p:cNvSpPr/>
          <p:nvPr/>
        </p:nvSpPr>
        <p:spPr bwMode="gray">
          <a:xfrm>
            <a:off x="11305780" y="6356411"/>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72798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E0574-34A0-4044-3DCA-5B3199759F90}"/>
              </a:ext>
            </a:extLst>
          </p:cNvPr>
          <p:cNvSpPr>
            <a:spLocks noGrp="1"/>
          </p:cNvSpPr>
          <p:nvPr>
            <p:ph type="title" hasCustomPrompt="1"/>
          </p:nvPr>
        </p:nvSpPr>
        <p:spPr bwMode="gray">
          <a:xfrm>
            <a:off x="457198" y="826727"/>
            <a:ext cx="11457298" cy="306037"/>
          </a:xfrm>
        </p:spPr>
        <p:txBody>
          <a:bodyPr/>
          <a:lstStyle>
            <a:lvl1pPr>
              <a:defRPr/>
            </a:lvl1pPr>
          </a:lstStyle>
          <a:p>
            <a:r>
              <a:rPr lang="en-US"/>
              <a:t>Example interview questions for healthy eating behaviour change</a:t>
            </a:r>
          </a:p>
        </p:txBody>
      </p:sp>
      <p:sp>
        <p:nvSpPr>
          <p:cNvPr id="3" name="TextBox 2">
            <a:extLst>
              <a:ext uri="{FF2B5EF4-FFF2-40B4-BE49-F238E27FC236}">
                <a16:creationId xmlns:a16="http://schemas.microsoft.com/office/drawing/2014/main" id="{5EE08197-ABE7-3A86-6E04-1F94B3E5DE23}"/>
              </a:ext>
            </a:extLst>
          </p:cNvPr>
          <p:cNvSpPr txBox="1"/>
          <p:nvPr/>
        </p:nvSpPr>
        <p:spPr bwMode="gray">
          <a:xfrm>
            <a:off x="5157615" y="5908162"/>
            <a:ext cx="6437371" cy="123111"/>
          </a:xfrm>
          <a:prstGeom prst="rect">
            <a:avLst/>
          </a:prstGeom>
          <a:noFill/>
        </p:spPr>
        <p:txBody>
          <a:bodyPr vert="horz" wrap="square" lIns="0" tIns="0" rIns="0" bIns="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800" b="0" i="0" u="none" strike="noStrike" kern="1200" cap="none" spc="0" normalizeH="0" baseline="0" noProof="0">
                <a:ln>
                  <a:noFill/>
                </a:ln>
                <a:solidFill>
                  <a:srgbClr val="5A5A5A"/>
                </a:solidFill>
                <a:effectLst/>
                <a:uLnTx/>
                <a:uFillTx/>
                <a:latin typeface="Arial" panose="020B0604020202020204"/>
                <a:ea typeface="+mn-ea"/>
                <a:cs typeface="+mn-cs"/>
                <a:hlinkClick r:id="" action="ppaction://noaction"/>
              </a:rPr>
              <a:t>Mete et al, 2019; “What is healthy eating? A qualitative exploration,” </a:t>
            </a:r>
            <a:r>
              <a:rPr kumimoji="0" lang="en-US" sz="800" b="1" i="0" u="none" strike="noStrike" kern="1200" cap="none" spc="0" normalizeH="0" baseline="0" noProof="0">
                <a:ln>
                  <a:noFill/>
                </a:ln>
                <a:solidFill>
                  <a:srgbClr val="5A5A5A"/>
                </a:solidFill>
                <a:effectLst/>
                <a:uLnTx/>
                <a:uFillTx/>
                <a:latin typeface="Arial" panose="020B0604020202020204"/>
                <a:ea typeface="+mn-ea"/>
                <a:cs typeface="+mn-cs"/>
                <a:hlinkClick r:id="" action="ppaction://noaction"/>
              </a:rPr>
              <a:t>Public Health Nutrition Vol. 22 (13): 2408-2418</a:t>
            </a:r>
            <a:endParaRPr kumimoji="0" lang="en-US" sz="800" b="0" i="0" u="none" strike="noStrike" kern="1200" cap="none" spc="0" normalizeH="0" baseline="0" noProof="0">
              <a:ln>
                <a:noFill/>
              </a:ln>
              <a:solidFill>
                <a:srgbClr val="5A5A5A"/>
              </a:solidFill>
              <a:effectLst/>
              <a:uLnTx/>
              <a:uFillTx/>
              <a:latin typeface="Arial" panose="020B0604020202020204"/>
              <a:ea typeface="+mn-ea"/>
              <a:cs typeface="+mn-cs"/>
            </a:endParaRPr>
          </a:p>
        </p:txBody>
      </p:sp>
      <p:graphicFrame>
        <p:nvGraphicFramePr>
          <p:cNvPr id="4" name="Table 3">
            <a:extLst>
              <a:ext uri="{FF2B5EF4-FFF2-40B4-BE49-F238E27FC236}">
                <a16:creationId xmlns:a16="http://schemas.microsoft.com/office/drawing/2014/main" id="{EA8862DD-E309-35F1-179B-A16AFDACE2A4}"/>
              </a:ext>
            </a:extLst>
          </p:cNvPr>
          <p:cNvGraphicFramePr>
            <a:graphicFrameLocks noGrp="1"/>
          </p:cNvGraphicFramePr>
          <p:nvPr>
            <p:extLst>
              <p:ext uri="{D42A27DB-BD31-4B8C-83A1-F6EECF244321}">
                <p14:modId xmlns:p14="http://schemas.microsoft.com/office/powerpoint/2010/main" val="2712580743"/>
              </p:ext>
            </p:extLst>
          </p:nvPr>
        </p:nvGraphicFramePr>
        <p:xfrm>
          <a:off x="457198" y="1413506"/>
          <a:ext cx="11137788" cy="4306619"/>
        </p:xfrm>
        <a:graphic>
          <a:graphicData uri="http://schemas.openxmlformats.org/drawingml/2006/table">
            <a:tbl>
              <a:tblPr firstRow="1" firstCol="1" bandRow="1">
                <a:tableStyleId>{9D7B26C5-4107-4FEC-AEDC-1716B250A1EF}</a:tableStyleId>
              </a:tblPr>
              <a:tblGrid>
                <a:gridCol w="11137788">
                  <a:extLst>
                    <a:ext uri="{9D8B030D-6E8A-4147-A177-3AD203B41FA5}">
                      <a16:colId xmlns:a16="http://schemas.microsoft.com/office/drawing/2014/main" val="1277713969"/>
                    </a:ext>
                  </a:extLst>
                </a:gridCol>
              </a:tblGrid>
              <a:tr h="836542">
                <a:tc>
                  <a:txBody>
                    <a:bodyPr/>
                    <a:lstStyle/>
                    <a:p>
                      <a:pPr>
                        <a:lnSpc>
                          <a:spcPct val="150000"/>
                        </a:lnSpc>
                        <a:spcAft>
                          <a:spcPts val="0"/>
                        </a:spcAft>
                      </a:pPr>
                      <a:r>
                        <a:rPr lang="en-AU" sz="1100" i="0" dirty="0">
                          <a:effectLst/>
                        </a:rPr>
                        <a:t>Defining Healthy Eating</a:t>
                      </a:r>
                      <a:endParaRPr lang="en-US" sz="1100" i="0" dirty="0">
                        <a:effectLst/>
                      </a:endParaRPr>
                    </a:p>
                    <a:p>
                      <a:pPr marL="342900" lvl="0" indent="-342900">
                        <a:lnSpc>
                          <a:spcPct val="150000"/>
                        </a:lnSpc>
                        <a:tabLst>
                          <a:tab pos="457200" algn="l"/>
                        </a:tabLst>
                      </a:pPr>
                      <a:r>
                        <a:rPr lang="en-AU" sz="1100" b="0" i="0" dirty="0">
                          <a:effectLst/>
                        </a:rPr>
                        <a:t>We often hear a lot about healthy eating. Can you share your thoughts on what you describe a healthy food choice to be?</a:t>
                      </a:r>
                      <a:endParaRPr lang="en-US" sz="1100" b="0" i="0" dirty="0">
                        <a:effectLst/>
                      </a:endParaRPr>
                    </a:p>
                    <a:p>
                      <a:pPr marL="342900" lvl="0" indent="-342900">
                        <a:lnSpc>
                          <a:spcPct val="150000"/>
                        </a:lnSpc>
                        <a:spcAft>
                          <a:spcPts val="800"/>
                        </a:spcAft>
                        <a:tabLst>
                          <a:tab pos="457200" algn="l"/>
                        </a:tabLst>
                      </a:pPr>
                      <a:r>
                        <a:rPr lang="en-AU" sz="1100" b="0" i="0" dirty="0">
                          <a:effectLst/>
                        </a:rPr>
                        <a:t>How important is it for you to make healthy food choices?</a:t>
                      </a:r>
                      <a:endParaRPr lang="en-US" sz="11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57659" marR="57659" marT="0" marB="0"/>
                </a:tc>
                <a:extLst>
                  <a:ext uri="{0D108BD9-81ED-4DB2-BD59-A6C34878D82A}">
                    <a16:rowId xmlns:a16="http://schemas.microsoft.com/office/drawing/2014/main" val="1302592723"/>
                  </a:ext>
                </a:extLst>
              </a:tr>
              <a:tr h="965990">
                <a:tc>
                  <a:txBody>
                    <a:bodyPr/>
                    <a:lstStyle/>
                    <a:p>
                      <a:pPr>
                        <a:lnSpc>
                          <a:spcPct val="150000"/>
                        </a:lnSpc>
                        <a:spcAft>
                          <a:spcPts val="0"/>
                        </a:spcAft>
                      </a:pPr>
                      <a:r>
                        <a:rPr lang="en-AU" sz="1100" i="0" dirty="0">
                          <a:effectLst/>
                        </a:rPr>
                        <a:t>Perception of own food choice</a:t>
                      </a:r>
                      <a:endParaRPr lang="en-US" sz="1100" i="0" dirty="0">
                        <a:effectLst/>
                      </a:endParaRPr>
                    </a:p>
                    <a:p>
                      <a:pPr marL="342900" lvl="0" indent="-342900">
                        <a:lnSpc>
                          <a:spcPct val="150000"/>
                        </a:lnSpc>
                        <a:spcAft>
                          <a:spcPts val="0"/>
                        </a:spcAft>
                        <a:buFont typeface="+mj-lt"/>
                        <a:buAutoNum type="arabicPeriod"/>
                        <a:tabLst>
                          <a:tab pos="457200" algn="l"/>
                        </a:tabLst>
                      </a:pPr>
                      <a:r>
                        <a:rPr lang="en-AU" sz="1100" b="0" i="0" dirty="0">
                          <a:effectLst/>
                        </a:rPr>
                        <a:t>Every day we make food choices.  How would you describe the food choices you are making currently?</a:t>
                      </a:r>
                      <a:endParaRPr lang="en-US" sz="1100" b="0" i="0" dirty="0">
                        <a:effectLst/>
                      </a:endParaRPr>
                    </a:p>
                    <a:p>
                      <a:pPr marL="342900" lvl="0" indent="-342900">
                        <a:lnSpc>
                          <a:spcPct val="150000"/>
                        </a:lnSpc>
                        <a:spcAft>
                          <a:spcPts val="800"/>
                        </a:spcAft>
                        <a:buFont typeface="+mj-lt"/>
                        <a:buAutoNum type="arabicPeriod"/>
                        <a:tabLst>
                          <a:tab pos="457200" algn="l"/>
                        </a:tabLst>
                      </a:pPr>
                      <a:r>
                        <a:rPr lang="en-AU" sz="1100" b="0" i="0" dirty="0">
                          <a:effectLst/>
                        </a:rPr>
                        <a:t>Can you describe from your experiences, times in your life where your food choices have changed? </a:t>
                      </a:r>
                      <a:endParaRPr lang="en-US" sz="11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57659" marR="57659" marT="0" marB="0">
                    <a:solidFill>
                      <a:schemeClr val="tx1">
                        <a:lumMod val="20000"/>
                        <a:lumOff val="80000"/>
                      </a:schemeClr>
                    </a:solidFill>
                  </a:tcPr>
                </a:tc>
                <a:extLst>
                  <a:ext uri="{0D108BD9-81ED-4DB2-BD59-A6C34878D82A}">
                    <a16:rowId xmlns:a16="http://schemas.microsoft.com/office/drawing/2014/main" val="1288877685"/>
                  </a:ext>
                </a:extLst>
              </a:tr>
              <a:tr h="1126895">
                <a:tc>
                  <a:txBody>
                    <a:bodyPr/>
                    <a:lstStyle/>
                    <a:p>
                      <a:pPr>
                        <a:lnSpc>
                          <a:spcPct val="150000"/>
                        </a:lnSpc>
                        <a:spcAft>
                          <a:spcPts val="0"/>
                        </a:spcAft>
                      </a:pPr>
                      <a:r>
                        <a:rPr lang="en-AU" sz="1100" i="0" dirty="0">
                          <a:effectLst/>
                        </a:rPr>
                        <a:t>Drivers of food choice</a:t>
                      </a:r>
                      <a:endParaRPr lang="en-US" sz="1100" i="0" dirty="0">
                        <a:effectLst/>
                      </a:endParaRPr>
                    </a:p>
                    <a:p>
                      <a:pPr marL="342900" lvl="0" indent="-342900">
                        <a:lnSpc>
                          <a:spcPct val="150000"/>
                        </a:lnSpc>
                        <a:spcAft>
                          <a:spcPts val="0"/>
                        </a:spcAft>
                        <a:buFont typeface="+mj-lt"/>
                        <a:buAutoNum type="arabicPeriod" startAt="3"/>
                        <a:tabLst>
                          <a:tab pos="457200" algn="l"/>
                        </a:tabLst>
                      </a:pPr>
                      <a:r>
                        <a:rPr lang="en-AU" sz="1100" b="0" i="0" dirty="0">
                          <a:effectLst/>
                        </a:rPr>
                        <a:t>Thinking broadly, what do you think influences people to make healthy food choices?</a:t>
                      </a:r>
                      <a:endParaRPr lang="en-US" sz="1100" b="0" i="0" dirty="0">
                        <a:effectLst/>
                      </a:endParaRPr>
                    </a:p>
                    <a:p>
                      <a:pPr marL="342900" lvl="0" indent="-342900">
                        <a:lnSpc>
                          <a:spcPct val="150000"/>
                        </a:lnSpc>
                        <a:spcAft>
                          <a:spcPts val="800"/>
                        </a:spcAft>
                        <a:buFont typeface="+mj-lt"/>
                        <a:buAutoNum type="arabicPeriod" startAt="3"/>
                        <a:tabLst>
                          <a:tab pos="457200" algn="l"/>
                        </a:tabLst>
                      </a:pPr>
                      <a:r>
                        <a:rPr lang="en-AU" sz="1100" b="0" i="0" dirty="0">
                          <a:effectLst/>
                        </a:rPr>
                        <a:t>Thinking about your own food choices and experiences, if you were to choose the top three things that influence you to make healthy food choices, what would they be?</a:t>
                      </a:r>
                      <a:endParaRPr lang="en-US" sz="11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57659" marR="57659" marT="0" marB="0"/>
                </a:tc>
                <a:extLst>
                  <a:ext uri="{0D108BD9-81ED-4DB2-BD59-A6C34878D82A}">
                    <a16:rowId xmlns:a16="http://schemas.microsoft.com/office/drawing/2014/main" val="644640679"/>
                  </a:ext>
                </a:extLst>
              </a:tr>
              <a:tr h="1377192">
                <a:tc>
                  <a:txBody>
                    <a:bodyPr/>
                    <a:lstStyle/>
                    <a:p>
                      <a:pPr>
                        <a:lnSpc>
                          <a:spcPct val="150000"/>
                        </a:lnSpc>
                        <a:spcAft>
                          <a:spcPts val="0"/>
                        </a:spcAft>
                      </a:pPr>
                      <a:r>
                        <a:rPr lang="en-AU" sz="1100" i="0" dirty="0">
                          <a:effectLst/>
                        </a:rPr>
                        <a:t>Barriers of food choice</a:t>
                      </a:r>
                      <a:endParaRPr lang="en-US" sz="1100" i="0" dirty="0">
                        <a:effectLst/>
                      </a:endParaRPr>
                    </a:p>
                    <a:p>
                      <a:pPr marL="342900" lvl="0" indent="-342900">
                        <a:lnSpc>
                          <a:spcPct val="150000"/>
                        </a:lnSpc>
                        <a:spcAft>
                          <a:spcPts val="0"/>
                        </a:spcAft>
                        <a:buFont typeface="+mj-lt"/>
                        <a:buAutoNum type="arabicPeriod" startAt="5"/>
                        <a:tabLst>
                          <a:tab pos="457200" algn="l"/>
                        </a:tabLst>
                      </a:pPr>
                      <a:r>
                        <a:rPr lang="en-AU" sz="1100" b="0" i="0" dirty="0">
                          <a:effectLst/>
                        </a:rPr>
                        <a:t>Again, thinking more broadly, what do you think interferes with people making healthy food choices?</a:t>
                      </a:r>
                      <a:endParaRPr lang="en-US" sz="1100" b="0" i="0" dirty="0">
                        <a:effectLst/>
                      </a:endParaRPr>
                    </a:p>
                    <a:p>
                      <a:pPr marL="342900" lvl="0" indent="-342900">
                        <a:lnSpc>
                          <a:spcPct val="150000"/>
                        </a:lnSpc>
                        <a:spcAft>
                          <a:spcPts val="0"/>
                        </a:spcAft>
                        <a:buFont typeface="+mj-lt"/>
                        <a:buAutoNum type="arabicPeriod" startAt="5"/>
                        <a:tabLst>
                          <a:tab pos="457200" algn="l"/>
                        </a:tabLst>
                      </a:pPr>
                      <a:r>
                        <a:rPr lang="en-AU" sz="1100" b="0" i="0" dirty="0">
                          <a:effectLst/>
                        </a:rPr>
                        <a:t>Can you share your thoughts on what you think interferes with you making a healthy food choice?</a:t>
                      </a:r>
                      <a:endParaRPr lang="en-US" sz="1100" b="0" i="0" dirty="0">
                        <a:effectLst/>
                      </a:endParaRPr>
                    </a:p>
                    <a:p>
                      <a:pPr marL="342900" lvl="0" indent="-342900">
                        <a:lnSpc>
                          <a:spcPct val="150000"/>
                        </a:lnSpc>
                        <a:spcAft>
                          <a:spcPts val="0"/>
                        </a:spcAft>
                        <a:buFont typeface="+mj-lt"/>
                        <a:buAutoNum type="arabicPeriod" startAt="5"/>
                        <a:tabLst>
                          <a:tab pos="457200" algn="l"/>
                        </a:tabLst>
                      </a:pPr>
                      <a:r>
                        <a:rPr lang="en-AU" sz="1100" b="0" i="0" dirty="0">
                          <a:effectLst/>
                        </a:rPr>
                        <a:t>Do you have any thoughts or suggestions as to how these [barriers] can be addressed?</a:t>
                      </a:r>
                      <a:endParaRPr lang="en-US" sz="11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57659" marR="57659" marT="0" marB="0">
                    <a:solidFill>
                      <a:schemeClr val="tx1">
                        <a:lumMod val="20000"/>
                        <a:lumOff val="80000"/>
                      </a:schemeClr>
                    </a:solidFill>
                  </a:tcPr>
                </a:tc>
                <a:extLst>
                  <a:ext uri="{0D108BD9-81ED-4DB2-BD59-A6C34878D82A}">
                    <a16:rowId xmlns:a16="http://schemas.microsoft.com/office/drawing/2014/main" val="1492077535"/>
                  </a:ext>
                </a:extLst>
              </a:tr>
            </a:tbl>
          </a:graphicData>
        </a:graphic>
      </p:graphicFrame>
      <p:sp>
        <p:nvSpPr>
          <p:cNvPr id="5" name="Rectangle 4">
            <a:hlinkClick r:id="rId2" action="ppaction://hlinksldjump"/>
            <a:extLst>
              <a:ext uri="{FF2B5EF4-FFF2-40B4-BE49-F238E27FC236}">
                <a16:creationId xmlns:a16="http://schemas.microsoft.com/office/drawing/2014/main" id="{176A54F4-E655-EB69-A9C8-888090641B95}"/>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hlinkClick r:id="rId3" action="ppaction://hlinksldjump"/>
            <a:extLst>
              <a:ext uri="{FF2B5EF4-FFF2-40B4-BE49-F238E27FC236}">
                <a16:creationId xmlns:a16="http://schemas.microsoft.com/office/drawing/2014/main" id="{3AB5DFB7-D57D-6217-962C-696FD8CC68CF}"/>
              </a:ext>
            </a:extLst>
          </p:cNvPr>
          <p:cNvSpPr/>
          <p:nvPr/>
        </p:nvSpPr>
        <p:spPr bwMode="gray">
          <a:xfrm>
            <a:off x="1129897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1915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11432-3A67-46AF-90B9-6EA5D9EE3E10}"/>
              </a:ext>
            </a:extLst>
          </p:cNvPr>
          <p:cNvSpPr>
            <a:spLocks noGrp="1"/>
          </p:cNvSpPr>
          <p:nvPr>
            <p:ph type="title"/>
          </p:nvPr>
        </p:nvSpPr>
        <p:spPr>
          <a:xfrm>
            <a:off x="640079" y="546931"/>
            <a:ext cx="9601200" cy="304699"/>
          </a:xfrm>
        </p:spPr>
        <p:txBody>
          <a:bodyPr wrap="square" anchor="t">
            <a:normAutofit/>
          </a:bodyPr>
          <a:lstStyle/>
          <a:p>
            <a:r>
              <a:rPr lang="en-GB"/>
              <a:t>Agenda</a:t>
            </a:r>
            <a:endParaRPr lang="en-GB">
              <a:highlight>
                <a:srgbClr val="FFFF00"/>
              </a:highlight>
            </a:endParaRPr>
          </a:p>
        </p:txBody>
      </p:sp>
      <p:graphicFrame>
        <p:nvGraphicFramePr>
          <p:cNvPr id="5" name="Content Placeholder 7">
            <a:extLst>
              <a:ext uri="{FF2B5EF4-FFF2-40B4-BE49-F238E27FC236}">
                <a16:creationId xmlns:a16="http://schemas.microsoft.com/office/drawing/2014/main" id="{416F253E-86A2-4EC3-87C8-A3D626B36ADC}"/>
              </a:ext>
            </a:extLst>
          </p:cNvPr>
          <p:cNvGraphicFramePr>
            <a:graphicFrameLocks/>
          </p:cNvGraphicFramePr>
          <p:nvPr>
            <p:extLst>
              <p:ext uri="{D42A27DB-BD31-4B8C-83A1-F6EECF244321}">
                <p14:modId xmlns:p14="http://schemas.microsoft.com/office/powerpoint/2010/main" val="1689147022"/>
              </p:ext>
            </p:extLst>
          </p:nvPr>
        </p:nvGraphicFramePr>
        <p:xfrm>
          <a:off x="640079" y="1099396"/>
          <a:ext cx="10874830" cy="5079666"/>
        </p:xfrm>
        <a:graphic>
          <a:graphicData uri="http://schemas.openxmlformats.org/drawingml/2006/table">
            <a:tbl>
              <a:tblPr firstRow="1" bandRow="1">
                <a:tableStyleId>{68D230F3-CF80-4859-8CE7-A43EE81993B5}</a:tableStyleId>
              </a:tblPr>
              <a:tblGrid>
                <a:gridCol w="1417476">
                  <a:extLst>
                    <a:ext uri="{9D8B030D-6E8A-4147-A177-3AD203B41FA5}">
                      <a16:colId xmlns:a16="http://schemas.microsoft.com/office/drawing/2014/main" val="20000"/>
                    </a:ext>
                  </a:extLst>
                </a:gridCol>
                <a:gridCol w="6744700">
                  <a:extLst>
                    <a:ext uri="{9D8B030D-6E8A-4147-A177-3AD203B41FA5}">
                      <a16:colId xmlns:a16="http://schemas.microsoft.com/office/drawing/2014/main" val="20001"/>
                    </a:ext>
                  </a:extLst>
                </a:gridCol>
                <a:gridCol w="2712654">
                  <a:extLst>
                    <a:ext uri="{9D8B030D-6E8A-4147-A177-3AD203B41FA5}">
                      <a16:colId xmlns:a16="http://schemas.microsoft.com/office/drawing/2014/main" val="1847236233"/>
                    </a:ext>
                  </a:extLst>
                </a:gridCol>
              </a:tblGrid>
              <a:tr h="467744">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Time</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Item</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p>
                      <a:pPr algn="ctr"/>
                      <a:r>
                        <a:rPr lang="en-GB" sz="1800" b="1">
                          <a:solidFill>
                            <a:schemeClr val="tx1">
                              <a:lumMod val="50000"/>
                            </a:schemeClr>
                          </a:solidFill>
                        </a:rPr>
                        <a:t>Lead</a:t>
                      </a:r>
                      <a:endParaRPr lang="en-GB" sz="1800" b="1">
                        <a:solidFill>
                          <a:schemeClr val="tx1">
                            <a:lumMod val="50000"/>
                          </a:schemeClr>
                        </a:solidFill>
                        <a:latin typeface="+mn-lt"/>
                        <a:cs typeface="Arial" panose="020B0604020202020204" pitchFamily="34" charset="0"/>
                      </a:endParaRPr>
                    </a:p>
                  </a:txBody>
                  <a:tcPr marL="142606" marR="106955" marT="71303" marB="71303" anchor="ctr"/>
                </a:tc>
                <a:extLst>
                  <a:ext uri="{0D108BD9-81ED-4DB2-BD59-A6C34878D82A}">
                    <a16:rowId xmlns:a16="http://schemas.microsoft.com/office/drawing/2014/main" val="10000"/>
                  </a:ext>
                </a:extLst>
              </a:tr>
              <a:tr h="636011">
                <a:tc>
                  <a:txBody>
                    <a:bodyPr/>
                    <a:lstStyle/>
                    <a:p>
                      <a:pPr algn="ctr"/>
                      <a:r>
                        <a:rPr lang="en-US" sz="1400">
                          <a:solidFill>
                            <a:schemeClr val="tx1">
                              <a:lumMod val="50000"/>
                            </a:schemeClr>
                          </a:solidFill>
                        </a:rPr>
                        <a:t>(5 min)</a:t>
                      </a:r>
                      <a:endParaRPr lang="en-GB" sz="1400">
                        <a:solidFill>
                          <a:schemeClr val="tx1">
                            <a:lumMod val="50000"/>
                          </a:schemeClr>
                        </a:solidFill>
                        <a:latin typeface="+mn-lt"/>
                      </a:endParaRPr>
                    </a:p>
                  </a:txBody>
                  <a:tcPr marL="142606" marR="106955" marT="71303" marB="71303" anchor="ctr">
                    <a:solidFill>
                      <a:srgbClr val="00B0F0">
                        <a:alpha val="20000"/>
                      </a:srgbClr>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400" b="1" kern="1200">
                          <a:solidFill>
                            <a:schemeClr val="tx1">
                              <a:lumMod val="50000"/>
                            </a:schemeClr>
                          </a:solidFill>
                        </a:rPr>
                        <a:t>Welcome and objectives</a:t>
                      </a:r>
                      <a:endParaRPr lang="en-GB" sz="1400" b="1" kern="1200">
                        <a:solidFill>
                          <a:schemeClr val="tx1">
                            <a:lumMod val="50000"/>
                          </a:schemeClr>
                        </a:solidFill>
                        <a:latin typeface="+mn-lt"/>
                      </a:endParaRPr>
                    </a:p>
                  </a:txBody>
                  <a:tcPr marL="142606" marR="106955" marT="71303" marB="71303" anchor="ctr">
                    <a:solidFill>
                      <a:srgbClr val="00B0F0">
                        <a:alpha val="20000"/>
                      </a:srgb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Analytics Director, Optum</a:t>
                      </a:r>
                    </a:p>
                  </a:txBody>
                  <a:tcPr marL="142606" marR="106955" marT="71303" marB="71303" anchor="ctr">
                    <a:solidFill>
                      <a:srgbClr val="00B0F0">
                        <a:alpha val="20000"/>
                      </a:srgbClr>
                    </a:solidFill>
                  </a:tcPr>
                </a:tc>
                <a:extLst>
                  <a:ext uri="{0D108BD9-81ED-4DB2-BD59-A6C34878D82A}">
                    <a16:rowId xmlns:a16="http://schemas.microsoft.com/office/drawing/2014/main" val="10001"/>
                  </a:ext>
                </a:extLst>
              </a:tr>
              <a:tr h="6360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chemeClr val="tx1">
                              <a:lumMod val="50000"/>
                            </a:schemeClr>
                          </a:solidFill>
                          <a:effectLst/>
                          <a:uLnTx/>
                          <a:uFillTx/>
                        </a:rPr>
                        <a:t>(25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solidFill>
                      <a:srgbClr val="FBF9F4"/>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a:solidFill>
                            <a:schemeClr val="tx1">
                              <a:lumMod val="50000"/>
                            </a:schemeClr>
                          </a:solidFill>
                        </a:rPr>
                        <a:t>Qualitative methods planning for evaluation</a:t>
                      </a:r>
                      <a:endParaRPr lang="en-US" sz="1000" b="0" i="1" kern="1200" baseline="0">
                        <a:solidFill>
                          <a:schemeClr val="tx1">
                            <a:lumMod val="50000"/>
                          </a:schemeClr>
                        </a:solidFill>
                        <a:latin typeface="+mn-lt"/>
                      </a:endParaRP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Optum</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Nadine Wyatt, Health and Care Integration </a:t>
                      </a:r>
                      <a:r>
                        <a:rPr lang="en-US" sz="1400" b="0" kern="1200" baseline="0" err="1">
                          <a:solidFill>
                            <a:schemeClr val="tx1">
                              <a:lumMod val="50000"/>
                            </a:schemeClr>
                          </a:solidFill>
                          <a:latin typeface="+mn-lt"/>
                          <a:ea typeface="+mn-ea"/>
                          <a:cs typeface="Arial"/>
                        </a:rPr>
                        <a:t>Programme</a:t>
                      </a:r>
                      <a:r>
                        <a:rPr lang="en-US" sz="1400" b="0" kern="1200" baseline="0">
                          <a:solidFill>
                            <a:schemeClr val="tx1">
                              <a:lumMod val="50000"/>
                            </a:schemeClr>
                          </a:solidFill>
                          <a:latin typeface="+mn-lt"/>
                          <a:ea typeface="+mn-ea"/>
                          <a:cs typeface="Arial"/>
                        </a:rPr>
                        <a:t> Lead, NHS Sutton</a:t>
                      </a:r>
                    </a:p>
                  </a:txBody>
                  <a:tcPr marL="142606" marR="106955" marT="71303" marB="71303" anchor="ctr">
                    <a:solidFill>
                      <a:srgbClr val="FBF9F4"/>
                    </a:solidFill>
                  </a:tcPr>
                </a:tc>
                <a:extLst>
                  <a:ext uri="{0D108BD9-81ED-4DB2-BD59-A6C34878D82A}">
                    <a16:rowId xmlns:a16="http://schemas.microsoft.com/office/drawing/2014/main" val="2372141458"/>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chemeClr val="tx1">
                              <a:lumMod val="50000"/>
                            </a:schemeClr>
                          </a:solidFill>
                          <a:effectLst/>
                          <a:uLnTx/>
                          <a:uFillTx/>
                        </a:rPr>
                        <a:t>(15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solidFill>
                      <a:srgbClr val="FBF9F4">
                        <a:alpha val="20000"/>
                      </a:srgbClr>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indent="0" algn="l" rtl="0" eaLnBrk="1" fontAlgn="auto" latinLnBrk="0" hangingPunct="1">
                        <a:lnSpc>
                          <a:spcPct val="100000"/>
                        </a:lnSpc>
                        <a:spcBef>
                          <a:spcPts val="300"/>
                        </a:spcBef>
                        <a:spcAft>
                          <a:spcPts val="300"/>
                        </a:spcAft>
                        <a:buClrTx/>
                        <a:buSzTx/>
                        <a:buFontTx/>
                        <a:buNone/>
                      </a:pPr>
                      <a:r>
                        <a:rPr lang="en-US" sz="1400" b="1" kern="1200" baseline="0">
                          <a:solidFill>
                            <a:schemeClr val="tx1">
                              <a:lumMod val="50000"/>
                            </a:schemeClr>
                          </a:solidFill>
                        </a:rPr>
                        <a:t>Qualitative data collection methods</a:t>
                      </a:r>
                      <a:endParaRPr lang="en-US" sz="1000" b="0" i="1" kern="1200" baseline="0">
                        <a:solidFill>
                          <a:schemeClr val="tx1">
                            <a:lumMod val="50000"/>
                          </a:schemeClr>
                        </a:solidFill>
                        <a:latin typeface="Arial"/>
                        <a:ea typeface="+mn-ea"/>
                        <a:cs typeface="+mn-cs"/>
                      </a:endParaRPr>
                    </a:p>
                  </a:txBody>
                  <a:tcPr marL="142606" marR="106955" marT="71303" marB="71303" anchor="ctr">
                    <a:solidFill>
                      <a:srgbClr val="FBF9F4">
                        <a:alpha val="20000"/>
                      </a:srgb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Optum</a:t>
                      </a:r>
                    </a:p>
                  </a:txBody>
                  <a:tcPr marL="142606" marR="106955" marT="71303" marB="71303" anchor="ctr">
                    <a:solidFill>
                      <a:srgbClr val="FBF9F4">
                        <a:alpha val="20000"/>
                      </a:srgbClr>
                    </a:solidFill>
                  </a:tcPr>
                </a:tc>
                <a:extLst>
                  <a:ext uri="{0D108BD9-81ED-4DB2-BD59-A6C34878D82A}">
                    <a16:rowId xmlns:a16="http://schemas.microsoft.com/office/drawing/2014/main" val="2748083053"/>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(15 min)</a:t>
                      </a:r>
                    </a:p>
                  </a:txBody>
                  <a:tcPr marL="142606" marR="106955" marT="71303" marB="71303" anchor="ctr">
                    <a:solidFill>
                      <a:srgbClr val="FBF9F4"/>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kern="1200" baseline="0" err="1">
                          <a:solidFill>
                            <a:schemeClr val="tx1">
                              <a:lumMod val="50000"/>
                            </a:schemeClr>
                          </a:solidFill>
                        </a:rPr>
                        <a:t>Analysing</a:t>
                      </a:r>
                      <a:r>
                        <a:rPr lang="en-US" sz="1400" b="1" kern="1200" baseline="0">
                          <a:solidFill>
                            <a:schemeClr val="tx1">
                              <a:lumMod val="50000"/>
                            </a:schemeClr>
                          </a:solidFill>
                        </a:rPr>
                        <a:t> qualitative data</a:t>
                      </a:r>
                      <a:endParaRPr lang="en-US" sz="1000" b="0" i="1" kern="1200" baseline="0">
                        <a:solidFill>
                          <a:schemeClr val="tx1">
                            <a:lumMod val="50000"/>
                          </a:schemeClr>
                        </a:solidFill>
                      </a:endParaRP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Marcus Green, Optum</a:t>
                      </a:r>
                    </a:p>
                  </a:txBody>
                  <a:tcPr marL="142606" marR="106955" marT="71303" marB="71303" anchor="ctr">
                    <a:solidFill>
                      <a:srgbClr val="FBF9F4"/>
                    </a:solidFill>
                  </a:tcPr>
                </a:tc>
                <a:extLst>
                  <a:ext uri="{0D108BD9-81ED-4DB2-BD59-A6C34878D82A}">
                    <a16:rowId xmlns:a16="http://schemas.microsoft.com/office/drawing/2014/main" val="1661774282"/>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(20 min)</a:t>
                      </a:r>
                    </a:p>
                  </a:txBody>
                  <a:tcPr marL="142606" marR="106955" marT="71303" marB="71303" anchor="ctr">
                    <a:solidFill>
                      <a:schemeClr val="bg1"/>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i="0" kern="1200" baseline="0" dirty="0">
                          <a:solidFill>
                            <a:schemeClr val="tx1">
                              <a:lumMod val="50000"/>
                            </a:schemeClr>
                          </a:solidFill>
                        </a:rPr>
                        <a:t>Qualitative approaches informing quantitative approaches </a:t>
                      </a:r>
                    </a:p>
                  </a:txBody>
                  <a:tcPr marL="142606" marR="106955" marT="71303" marB="71303" anchor="ctr">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Marcus Green, Optum</a:t>
                      </a:r>
                    </a:p>
                  </a:txBody>
                  <a:tcPr marL="142606" marR="106955" marT="71303" marB="71303" anchor="ctr">
                    <a:solidFill>
                      <a:schemeClr val="bg1"/>
                    </a:solidFill>
                  </a:tcPr>
                </a:tc>
                <a:extLst>
                  <a:ext uri="{0D108BD9-81ED-4DB2-BD59-A6C34878D82A}">
                    <a16:rowId xmlns:a16="http://schemas.microsoft.com/office/drawing/2014/main" val="2834068150"/>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chemeClr val="tx1">
                              <a:lumMod val="50000"/>
                            </a:schemeClr>
                          </a:solidFill>
                          <a:effectLst/>
                          <a:uLnTx/>
                          <a:uFillTx/>
                        </a:rPr>
                        <a:t>(10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solidFill>
                      <a:srgbClr val="FBF9F4"/>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457200" rtl="0" eaLnBrk="1" fontAlgn="auto" latinLnBrk="0" hangingPunct="1">
                        <a:lnSpc>
                          <a:spcPct val="100000"/>
                        </a:lnSpc>
                        <a:spcBef>
                          <a:spcPts val="300"/>
                        </a:spcBef>
                        <a:spcAft>
                          <a:spcPts val="300"/>
                        </a:spcAft>
                        <a:buClrTx/>
                        <a:buSzTx/>
                        <a:buFontTx/>
                        <a:buNone/>
                        <a:tabLst/>
                        <a:defRPr/>
                      </a:pPr>
                      <a:r>
                        <a:rPr lang="en-US" sz="1400" b="1">
                          <a:solidFill>
                            <a:schemeClr val="tx1">
                              <a:lumMod val="50000"/>
                            </a:schemeClr>
                          </a:solidFill>
                          <a:latin typeface="+mn-lt"/>
                        </a:rPr>
                        <a:t>Wrap up</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a:solidFill>
                            <a:schemeClr val="tx1">
                              <a:lumMod val="50000"/>
                            </a:schemeClr>
                          </a:solidFill>
                          <a:latin typeface="+mn-lt"/>
                        </a:rPr>
                        <a:t>Final thoughts</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a:solidFill>
                            <a:schemeClr val="tx1">
                              <a:lumMod val="50000"/>
                            </a:schemeClr>
                          </a:solidFill>
                          <a:latin typeface="+mn-lt"/>
                        </a:rPr>
                        <a:t>Next steps</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dirty="0">
                          <a:solidFill>
                            <a:schemeClr val="tx1">
                              <a:lumMod val="50000"/>
                            </a:schemeClr>
                          </a:solidFill>
                          <a:latin typeface="+mn-lt"/>
                          <a:ea typeface="+mn-ea"/>
                          <a:cs typeface="Arial"/>
                        </a:rPr>
                        <a:t>Marcus Green, Optum</a:t>
                      </a:r>
                    </a:p>
                  </a:txBody>
                  <a:tcPr marL="142606" marR="106955" marT="71303" marB="71303" anchor="ctr">
                    <a:solidFill>
                      <a:srgbClr val="FBF9F4"/>
                    </a:solidFill>
                  </a:tcPr>
                </a:tc>
                <a:extLst>
                  <a:ext uri="{0D108BD9-81ED-4DB2-BD59-A6C34878D82A}">
                    <a16:rowId xmlns:a16="http://schemas.microsoft.com/office/drawing/2014/main" val="3925473701"/>
                  </a:ext>
                </a:extLst>
              </a:tr>
            </a:tbl>
          </a:graphicData>
        </a:graphic>
      </p:graphicFrame>
    </p:spTree>
    <p:extLst>
      <p:ext uri="{BB962C8B-B14F-4D97-AF65-F5344CB8AC3E}">
        <p14:creationId xmlns:p14="http://schemas.microsoft.com/office/powerpoint/2010/main" val="3335172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0960FE-6913-47C2-9321-4EB22E7B8976}"/>
              </a:ext>
            </a:extLst>
          </p:cNvPr>
          <p:cNvSpPr>
            <a:spLocks noGrp="1"/>
          </p:cNvSpPr>
          <p:nvPr>
            <p:ph idx="1"/>
          </p:nvPr>
        </p:nvSpPr>
        <p:spPr>
          <a:xfrm>
            <a:off x="3692337" y="3852020"/>
            <a:ext cx="4624669" cy="503788"/>
          </a:xfrm>
        </p:spPr>
        <p:txBody>
          <a:bodyPr vert="horz" lIns="0" tIns="0" rIns="0" bIns="0" rtlCol="0" anchor="t">
            <a:normAutofit/>
          </a:bodyPr>
          <a:lstStyle/>
          <a:p>
            <a:r>
              <a:rPr lang="en-US" sz="2100" b="1"/>
              <a:t>The role of community engagement</a:t>
            </a:r>
          </a:p>
          <a:p>
            <a:pPr marL="285750" indent="-285750">
              <a:buFontTx/>
              <a:buChar char="-"/>
            </a:pPr>
            <a:endParaRPr lang="en-US" sz="2100">
              <a:cs typeface="Arial"/>
            </a:endParaRPr>
          </a:p>
          <a:p>
            <a:endParaRPr lang="en-US"/>
          </a:p>
          <a:p>
            <a:endParaRPr lang="en-US"/>
          </a:p>
        </p:txBody>
      </p:sp>
      <p:sp>
        <p:nvSpPr>
          <p:cNvPr id="3" name="Title 2">
            <a:extLst>
              <a:ext uri="{FF2B5EF4-FFF2-40B4-BE49-F238E27FC236}">
                <a16:creationId xmlns:a16="http://schemas.microsoft.com/office/drawing/2014/main" id="{35EF7A13-7960-4C90-95DE-D73C650AEB18}"/>
              </a:ext>
            </a:extLst>
          </p:cNvPr>
          <p:cNvSpPr>
            <a:spLocks noGrp="1"/>
          </p:cNvSpPr>
          <p:nvPr>
            <p:ph type="title"/>
          </p:nvPr>
        </p:nvSpPr>
        <p:spPr>
          <a:xfrm>
            <a:off x="457198" y="555639"/>
            <a:ext cx="10247153" cy="609398"/>
          </a:xfrm>
        </p:spPr>
        <p:txBody>
          <a:bodyPr/>
          <a:lstStyle/>
          <a:p>
            <a:r>
              <a:rPr lang="en-GB" dirty="0"/>
              <a:t>The importance of community engagement in understanding need, designing and implementing interventions and evaluation</a:t>
            </a:r>
            <a:endParaRPr lang="en-US" dirty="0"/>
          </a:p>
        </p:txBody>
      </p:sp>
      <p:sp>
        <p:nvSpPr>
          <p:cNvPr id="4" name="Text Placeholder 4">
            <a:extLst>
              <a:ext uri="{FF2B5EF4-FFF2-40B4-BE49-F238E27FC236}">
                <a16:creationId xmlns:a16="http://schemas.microsoft.com/office/drawing/2014/main" id="{645B2109-B542-45A2-9703-11B8BDE36A4B}"/>
              </a:ext>
            </a:extLst>
          </p:cNvPr>
          <p:cNvSpPr txBox="1">
            <a:spLocks/>
          </p:cNvSpPr>
          <p:nvPr/>
        </p:nvSpPr>
        <p:spPr>
          <a:xfrm>
            <a:off x="3424517" y="1767410"/>
            <a:ext cx="5169245" cy="1761844"/>
          </a:xfrm>
          <a:prstGeom prst="rect">
            <a:avLst/>
          </a:prstGeom>
          <a:solidFill>
            <a:schemeClr val="bg2"/>
          </a:solidFill>
          <a:effectLst>
            <a:outerShdw blurRad="50800" dist="38100" dir="10800000" algn="r" rotWithShape="0">
              <a:prstClr val="black">
                <a:alpha val="40000"/>
              </a:prstClr>
            </a:outerShdw>
          </a:effectLst>
        </p:spPr>
        <p:txBody>
          <a:bodyPr anchor="ctr"/>
          <a:lstStyle>
            <a:lvl1pPr marL="0" indent="0" algn="l" defTabSz="457200" rtl="0" eaLnBrk="1" latinLnBrk="0" hangingPunct="1">
              <a:spcBef>
                <a:spcPct val="20000"/>
              </a:spcBef>
              <a:buClr>
                <a:schemeClr val="tx2"/>
              </a:buClr>
              <a:buFont typeface="Arial"/>
              <a:buNone/>
              <a:defRPr lang="en-US" sz="1200" kern="1200" smtClean="0">
                <a:solidFill>
                  <a:schemeClr val="tx1"/>
                </a:solidFill>
                <a:latin typeface="+mn-lt"/>
                <a:ea typeface="+mn-ea"/>
                <a:cs typeface="+mn-cs"/>
              </a:defRPr>
            </a:lvl1pPr>
            <a:lvl2pPr marL="285744" indent="-273044" algn="l" defTabSz="457200" rtl="0" eaLnBrk="1" latinLnBrk="0" hangingPunct="1">
              <a:spcBef>
                <a:spcPct val="20000"/>
              </a:spcBef>
              <a:buClr>
                <a:schemeClr val="tx2"/>
              </a:buClr>
              <a:buFont typeface="Arial"/>
              <a:buChar char="•"/>
              <a:tabLst/>
              <a:defRPr lang="en-US" sz="1200" kern="1200" smtClean="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lang="en-US" sz="1100" kern="1200" smtClean="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lang="en-US" sz="1051" kern="1200" smtClean="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lang="en-GB"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FF612B"/>
              </a:buClr>
              <a:buSzTx/>
              <a:buFont typeface="Arial"/>
              <a:buNone/>
              <a:tabLst/>
              <a:defRPr/>
            </a:pPr>
            <a:r>
              <a:rPr kumimoji="0" lang="en-US" sz="1600" b="0" i="1" u="none" strike="noStrike" kern="1200" cap="none" spc="0" normalizeH="0" baseline="0" noProof="0">
                <a:ln>
                  <a:noFill/>
                </a:ln>
                <a:solidFill>
                  <a:srgbClr val="5A5A5A"/>
                </a:solidFill>
                <a:effectLst/>
                <a:uLnTx/>
                <a:uFillTx/>
                <a:latin typeface="Arial" panose="020B0604020202020204"/>
                <a:ea typeface="+mn-ea"/>
                <a:cs typeface="+mn-cs"/>
              </a:rPr>
              <a:t>“Building active and sustainable communities based on social justice, mutual respect, participation, equality, learning and cooperation. It involves changing power structures to remove the barriers that prevent people from participating in the issues that affect their lives.” (NICE, 2008)</a:t>
            </a:r>
          </a:p>
        </p:txBody>
      </p:sp>
      <p:sp>
        <p:nvSpPr>
          <p:cNvPr id="6" name="Content Placeholder 1">
            <a:extLst>
              <a:ext uri="{FF2B5EF4-FFF2-40B4-BE49-F238E27FC236}">
                <a16:creationId xmlns:a16="http://schemas.microsoft.com/office/drawing/2014/main" id="{2AA9C9F6-A9A8-2FD8-9FD7-AD11F156B663}"/>
              </a:ext>
            </a:extLst>
          </p:cNvPr>
          <p:cNvSpPr txBox="1">
            <a:spLocks/>
          </p:cNvSpPr>
          <p:nvPr/>
        </p:nvSpPr>
        <p:spPr bwMode="gray">
          <a:xfrm>
            <a:off x="3236258" y="1352079"/>
            <a:ext cx="5658951" cy="611364"/>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100" b="0" i="0" u="none" strike="noStrike" kern="1200" cap="none" spc="0" normalizeH="0" baseline="0" noProof="0">
                <a:ln>
                  <a:noFill/>
                </a:ln>
                <a:solidFill>
                  <a:srgbClr val="5A5A5A"/>
                </a:solidFill>
                <a:effectLst/>
                <a:uLnTx/>
                <a:uFillTx/>
                <a:latin typeface="Arial" panose="020B0604020202020204"/>
                <a:ea typeface="+mn-ea"/>
                <a:cs typeface="+mn-cs"/>
              </a:rPr>
              <a:t>C</a:t>
            </a:r>
            <a:r>
              <a:rPr kumimoji="0" lang="en-US" sz="2100" b="0" i="1" u="none" strike="noStrike" kern="1200" cap="none" spc="0" normalizeH="0" baseline="0" noProof="0">
                <a:ln>
                  <a:noFill/>
                </a:ln>
                <a:solidFill>
                  <a:srgbClr val="5A5A5A"/>
                </a:solidFill>
                <a:effectLst/>
                <a:uLnTx/>
                <a:uFillTx/>
                <a:latin typeface="Arial" panose="020B0604020202020204"/>
                <a:ea typeface="+mn-ea"/>
                <a:cs typeface="+mn-cs"/>
              </a:rPr>
              <a:t>ommunity engagement has been defined as: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100" b="0" i="0" u="none" strike="noStrike" kern="1200" cap="none" spc="0" normalizeH="0" baseline="0" noProof="0">
              <a:ln>
                <a:noFill/>
              </a:ln>
              <a:solidFill>
                <a:srgbClr val="5A5A5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1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1D3CF26D-AB3B-A830-C428-52F94C300F17}"/>
              </a:ext>
            </a:extLst>
          </p:cNvPr>
          <p:cNvSpPr txBox="1"/>
          <p:nvPr/>
        </p:nvSpPr>
        <p:spPr bwMode="gray">
          <a:xfrm>
            <a:off x="9323786" y="4990747"/>
            <a:ext cx="2761129"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lt"/>
                <a:cs typeface="Arial" panose="020B0604020202020204"/>
              </a:rPr>
              <a:t>Discover situational factors (context)</a:t>
            </a:r>
            <a:endParaRPr kumimoji="0" lang="en-US" sz="1800" b="0" i="0" u="none" strike="noStrike" kern="1200" cap="none" spc="0" normalizeH="0" baseline="0" noProof="0">
              <a:ln>
                <a:noFill/>
              </a:ln>
              <a:solidFill>
                <a:srgbClr val="5A5A5A"/>
              </a:solidFill>
              <a:effectLst/>
              <a:uLnTx/>
              <a:uFillTx/>
              <a:latin typeface="Arial" panose="020B0604020202020204"/>
              <a:ea typeface="+mn-lt"/>
              <a:cs typeface="Arial" panose="020B0604020202020204"/>
            </a:endParaRPr>
          </a:p>
        </p:txBody>
      </p:sp>
      <p:sp>
        <p:nvSpPr>
          <p:cNvPr id="8" name="TextBox 7">
            <a:extLst>
              <a:ext uri="{FF2B5EF4-FFF2-40B4-BE49-F238E27FC236}">
                <a16:creationId xmlns:a16="http://schemas.microsoft.com/office/drawing/2014/main" id="{0C89274E-AA96-63FC-A800-F044340A1600}"/>
              </a:ext>
            </a:extLst>
          </p:cNvPr>
          <p:cNvSpPr txBox="1"/>
          <p:nvPr/>
        </p:nvSpPr>
        <p:spPr bwMode="gray">
          <a:xfrm>
            <a:off x="981636" y="5075034"/>
            <a:ext cx="2510117"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lt"/>
                <a:cs typeface="Arial" panose="020B0604020202020204"/>
              </a:rPr>
              <a:t>Understanding issues and their causes</a:t>
            </a: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4E36C1D6-7F85-9564-772F-6F2DE0EBBC61}"/>
              </a:ext>
            </a:extLst>
          </p:cNvPr>
          <p:cNvSpPr txBox="1"/>
          <p:nvPr/>
        </p:nvSpPr>
        <p:spPr bwMode="gray">
          <a:xfrm>
            <a:off x="5000066" y="5075034"/>
            <a:ext cx="3218329" cy="130805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lt"/>
                <a:cs typeface="Arial" panose="020B0604020202020204"/>
              </a:rPr>
              <a:t>Can support: </a:t>
            </a: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a:p>
            <a:pPr marL="514350" marR="0" lvl="1" indent="-285750" algn="l" defTabSz="914400" rtl="0" eaLnBrk="1" fontAlgn="auto" latinLnBrk="0" hangingPunct="1">
              <a:lnSpc>
                <a:spcPct val="100000"/>
              </a:lnSpc>
              <a:spcBef>
                <a:spcPts val="600"/>
              </a:spcBef>
              <a:spcAft>
                <a:spcPts val="0"/>
              </a:spcAft>
              <a:buClrTx/>
              <a:buSzTx/>
              <a:buFont typeface="Arial"/>
              <a:buChar char="•"/>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lt"/>
                <a:cs typeface="Arial" panose="020B0604020202020204"/>
              </a:rPr>
              <a:t>User-centred intervention co-design</a:t>
            </a:r>
          </a:p>
          <a:p>
            <a:pPr marL="514350" marR="0" lvl="1" indent="-285750" algn="l" defTabSz="914400" rtl="0" eaLnBrk="1" fontAlgn="auto" latinLnBrk="0" hangingPunct="1">
              <a:lnSpc>
                <a:spcPct val="100000"/>
              </a:lnSpc>
              <a:spcBef>
                <a:spcPts val="600"/>
              </a:spcBef>
              <a:spcAft>
                <a:spcPts val="0"/>
              </a:spcAft>
              <a:buClrTx/>
              <a:buSzTx/>
              <a:buFont typeface="Arial"/>
              <a:buChar char="•"/>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lt"/>
                <a:cs typeface="Arial" panose="020B0604020202020204"/>
              </a:rPr>
              <a:t>User-centred implementation</a:t>
            </a:r>
          </a:p>
          <a:p>
            <a:pPr marL="514350" marR="0" lvl="1" indent="-285750" algn="l" defTabSz="914400" rtl="0" eaLnBrk="1" fontAlgn="auto" latinLnBrk="0" hangingPunct="1">
              <a:lnSpc>
                <a:spcPct val="100000"/>
              </a:lnSpc>
              <a:spcBef>
                <a:spcPts val="600"/>
              </a:spcBef>
              <a:spcAft>
                <a:spcPts val="0"/>
              </a:spcAft>
              <a:buClrTx/>
              <a:buSzTx/>
              <a:buFont typeface="Arial"/>
              <a:buChar char="•"/>
              <a:tabLst/>
              <a:defRPr/>
            </a:pPr>
            <a:r>
              <a:rPr kumimoji="0" lang="en-US" sz="1400" b="0" i="0" u="none" strike="noStrike" kern="1200" cap="none" spc="0" normalizeH="0" baseline="0" noProof="0">
                <a:ln>
                  <a:noFill/>
                </a:ln>
                <a:solidFill>
                  <a:srgbClr val="5A5A5A"/>
                </a:solidFill>
                <a:effectLst/>
                <a:uLnTx/>
                <a:uFillTx/>
                <a:latin typeface="Arial" panose="020B0604020202020204"/>
                <a:ea typeface="+mn-lt"/>
                <a:cs typeface="Arial" panose="020B0604020202020204"/>
              </a:rPr>
              <a:t>User-centred evaluation design</a:t>
            </a: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11" name="Right Brace 10">
            <a:extLst>
              <a:ext uri="{FF2B5EF4-FFF2-40B4-BE49-F238E27FC236}">
                <a16:creationId xmlns:a16="http://schemas.microsoft.com/office/drawing/2014/main" id="{BEDEDC18-507A-3D10-3D79-71D4F1945FE8}"/>
              </a:ext>
            </a:extLst>
          </p:cNvPr>
          <p:cNvSpPr/>
          <p:nvPr/>
        </p:nvSpPr>
        <p:spPr bwMode="gray">
          <a:xfrm rot="5400000">
            <a:off x="5823855" y="-1113304"/>
            <a:ext cx="361635" cy="11080376"/>
          </a:xfrm>
          <a:prstGeom prst="rightBrace">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pic>
        <p:nvPicPr>
          <p:cNvPr id="12" name="Graphic 12" descr="Cause And Effect outline">
            <a:extLst>
              <a:ext uri="{FF2B5EF4-FFF2-40B4-BE49-F238E27FC236}">
                <a16:creationId xmlns:a16="http://schemas.microsoft.com/office/drawing/2014/main" id="{8C5A5A3A-B1A9-2395-237D-BA233B707E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2729" y="4648200"/>
            <a:ext cx="645459" cy="645459"/>
          </a:xfrm>
          <a:prstGeom prst="rect">
            <a:avLst/>
          </a:prstGeom>
        </p:spPr>
      </p:pic>
      <p:pic>
        <p:nvPicPr>
          <p:cNvPr id="13" name="Graphic 13" descr="Children outline">
            <a:extLst>
              <a:ext uri="{FF2B5EF4-FFF2-40B4-BE49-F238E27FC236}">
                <a16:creationId xmlns:a16="http://schemas.microsoft.com/office/drawing/2014/main" id="{E2B69F22-3882-6120-EA10-609766C695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62715" y="4749854"/>
            <a:ext cx="636495" cy="636495"/>
          </a:xfrm>
          <a:prstGeom prst="rect">
            <a:avLst/>
          </a:prstGeom>
        </p:spPr>
      </p:pic>
      <p:pic>
        <p:nvPicPr>
          <p:cNvPr id="14" name="Graphic 14" descr="Magnifying glass outline">
            <a:extLst>
              <a:ext uri="{FF2B5EF4-FFF2-40B4-BE49-F238E27FC236}">
                <a16:creationId xmlns:a16="http://schemas.microsoft.com/office/drawing/2014/main" id="{C28732D6-B27E-ABBA-F246-09644D1FD0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14186" y="4675093"/>
            <a:ext cx="609600" cy="591671"/>
          </a:xfrm>
          <a:prstGeom prst="rect">
            <a:avLst/>
          </a:prstGeom>
        </p:spPr>
      </p:pic>
    </p:spTree>
    <p:extLst>
      <p:ext uri="{BB962C8B-B14F-4D97-AF65-F5344CB8AC3E}">
        <p14:creationId xmlns:p14="http://schemas.microsoft.com/office/powerpoint/2010/main" val="3344007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DEF4-AEFC-FF1A-E154-50BFDE8FAE7B}"/>
              </a:ext>
            </a:extLst>
          </p:cNvPr>
          <p:cNvSpPr>
            <a:spLocks noGrp="1"/>
          </p:cNvSpPr>
          <p:nvPr>
            <p:ph type="title" hasCustomPrompt="1"/>
          </p:nvPr>
        </p:nvSpPr>
        <p:spPr bwMode="gray">
          <a:xfrm>
            <a:off x="457198" y="826727"/>
            <a:ext cx="11457298" cy="306037"/>
          </a:xfrm>
        </p:spPr>
        <p:txBody>
          <a:bodyPr/>
          <a:lstStyle>
            <a:lvl1pPr>
              <a:defRPr/>
            </a:lvl1pPr>
          </a:lstStyle>
          <a:p>
            <a:r>
              <a:rPr lang="en-US" dirty="0"/>
              <a:t>Methods for qualitative data collection in relation to community engagement </a:t>
            </a:r>
          </a:p>
        </p:txBody>
      </p:sp>
      <p:sp>
        <p:nvSpPr>
          <p:cNvPr id="79" name="Oval 78">
            <a:extLst>
              <a:ext uri="{FF2B5EF4-FFF2-40B4-BE49-F238E27FC236}">
                <a16:creationId xmlns:a16="http://schemas.microsoft.com/office/drawing/2014/main" id="{71ABD2AA-D893-9DB0-2241-D0C118F19AD2}"/>
              </a:ext>
            </a:extLst>
          </p:cNvPr>
          <p:cNvSpPr/>
          <p:nvPr/>
        </p:nvSpPr>
        <p:spPr bwMode="gray">
          <a:xfrm>
            <a:off x="4346020" y="2726494"/>
            <a:ext cx="2740982" cy="2740980"/>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0" name="Oval 79">
            <a:extLst>
              <a:ext uri="{FF2B5EF4-FFF2-40B4-BE49-F238E27FC236}">
                <a16:creationId xmlns:a16="http://schemas.microsoft.com/office/drawing/2014/main" id="{69E24ED9-6496-B5C6-7776-8D91933076DB}"/>
              </a:ext>
            </a:extLst>
          </p:cNvPr>
          <p:cNvSpPr/>
          <p:nvPr/>
        </p:nvSpPr>
        <p:spPr bwMode="gray">
          <a:xfrm>
            <a:off x="4579097" y="2959571"/>
            <a:ext cx="2274828" cy="2274826"/>
          </a:xfrm>
          <a:prstGeom prst="ellipse">
            <a:avLst/>
          </a:prstGeom>
          <a:solidFill>
            <a:schemeClr val="bg2"/>
          </a:solidFill>
          <a:ln w="889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1" name="Oval 80">
            <a:extLst>
              <a:ext uri="{FF2B5EF4-FFF2-40B4-BE49-F238E27FC236}">
                <a16:creationId xmlns:a16="http://schemas.microsoft.com/office/drawing/2014/main" id="{3C551B44-5C11-1825-0BD8-5E0D411590CB}"/>
              </a:ext>
            </a:extLst>
          </p:cNvPr>
          <p:cNvSpPr/>
          <p:nvPr/>
        </p:nvSpPr>
        <p:spPr bwMode="gray">
          <a:xfrm>
            <a:off x="5124845" y="3505318"/>
            <a:ext cx="1183332" cy="1183332"/>
          </a:xfrm>
          <a:prstGeom prst="ellips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25" name="Group 124">
            <a:extLst>
              <a:ext uri="{FF2B5EF4-FFF2-40B4-BE49-F238E27FC236}">
                <a16:creationId xmlns:a16="http://schemas.microsoft.com/office/drawing/2014/main" id="{3F0B7C0C-1B67-AA24-8BE9-F9C45D7F2DE2}"/>
              </a:ext>
            </a:extLst>
          </p:cNvPr>
          <p:cNvGrpSpPr/>
          <p:nvPr/>
        </p:nvGrpSpPr>
        <p:grpSpPr bwMode="gray">
          <a:xfrm>
            <a:off x="6826167" y="4217776"/>
            <a:ext cx="309713" cy="309713"/>
            <a:chOff x="4842843" y="3905443"/>
            <a:chExt cx="309713" cy="309713"/>
          </a:xfrm>
        </p:grpSpPr>
        <p:sp>
          <p:nvSpPr>
            <p:cNvPr id="129" name="Oval 128">
              <a:extLst>
                <a:ext uri="{FF2B5EF4-FFF2-40B4-BE49-F238E27FC236}">
                  <a16:creationId xmlns:a16="http://schemas.microsoft.com/office/drawing/2014/main" id="{312FD9E2-B508-2E64-5195-31F408B8A2A4}"/>
                </a:ext>
              </a:extLst>
            </p:cNvPr>
            <p:cNvSpPr/>
            <p:nvPr/>
          </p:nvSpPr>
          <p:spPr bwMode="gray">
            <a:xfrm rot="16033728">
              <a:off x="4842843" y="3905443"/>
              <a:ext cx="309713" cy="309713"/>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0" name="Chevron 211">
              <a:extLst>
                <a:ext uri="{FF2B5EF4-FFF2-40B4-BE49-F238E27FC236}">
                  <a16:creationId xmlns:a16="http://schemas.microsoft.com/office/drawing/2014/main" id="{2C3C55DE-4A57-A511-C799-BCB00C773C8D}"/>
                </a:ext>
              </a:extLst>
            </p:cNvPr>
            <p:cNvSpPr/>
            <p:nvPr/>
          </p:nvSpPr>
          <p:spPr bwMode="gray">
            <a:xfrm rot="5233728">
              <a:off x="4948334" y="3970319"/>
              <a:ext cx="98731" cy="179960"/>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D4F"/>
                </a:solidFill>
                <a:effectLst/>
                <a:uLnTx/>
                <a:uFillTx/>
                <a:latin typeface="Arial" panose="020B0604020202020204"/>
                <a:ea typeface="+mn-ea"/>
                <a:cs typeface="+mn-cs"/>
              </a:endParaRPr>
            </a:p>
          </p:txBody>
        </p:sp>
      </p:grpSp>
      <p:grpSp>
        <p:nvGrpSpPr>
          <p:cNvPr id="126" name="Group 125">
            <a:extLst>
              <a:ext uri="{FF2B5EF4-FFF2-40B4-BE49-F238E27FC236}">
                <a16:creationId xmlns:a16="http://schemas.microsoft.com/office/drawing/2014/main" id="{750EE772-44FA-1E55-4CFD-FD287E0B599E}"/>
              </a:ext>
            </a:extLst>
          </p:cNvPr>
          <p:cNvGrpSpPr/>
          <p:nvPr/>
        </p:nvGrpSpPr>
        <p:grpSpPr bwMode="gray">
          <a:xfrm>
            <a:off x="4300387" y="4208801"/>
            <a:ext cx="309713" cy="309713"/>
            <a:chOff x="2470198" y="3916084"/>
            <a:chExt cx="309713" cy="309713"/>
          </a:xfrm>
        </p:grpSpPr>
        <p:sp>
          <p:nvSpPr>
            <p:cNvPr id="127" name="Oval 126">
              <a:extLst>
                <a:ext uri="{FF2B5EF4-FFF2-40B4-BE49-F238E27FC236}">
                  <a16:creationId xmlns:a16="http://schemas.microsoft.com/office/drawing/2014/main" id="{262A9D3C-02A4-89D5-1D40-712F1309642C}"/>
                </a:ext>
              </a:extLst>
            </p:cNvPr>
            <p:cNvSpPr/>
            <p:nvPr/>
          </p:nvSpPr>
          <p:spPr bwMode="gray">
            <a:xfrm rot="5605504">
              <a:off x="2470198" y="3916084"/>
              <a:ext cx="309713" cy="309713"/>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8" name="Chevron 211">
              <a:extLst>
                <a:ext uri="{FF2B5EF4-FFF2-40B4-BE49-F238E27FC236}">
                  <a16:creationId xmlns:a16="http://schemas.microsoft.com/office/drawing/2014/main" id="{EB51CE1D-5F9C-FB65-482C-8F1D056F832F}"/>
                </a:ext>
              </a:extLst>
            </p:cNvPr>
            <p:cNvSpPr/>
            <p:nvPr/>
          </p:nvSpPr>
          <p:spPr bwMode="gray">
            <a:xfrm rot="16405504">
              <a:off x="2575689" y="3980960"/>
              <a:ext cx="98731" cy="179960"/>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D4F"/>
                </a:solidFill>
                <a:effectLst/>
                <a:uLnTx/>
                <a:uFillTx/>
                <a:latin typeface="Arial" panose="020B0604020202020204"/>
                <a:ea typeface="+mn-ea"/>
                <a:cs typeface="+mn-cs"/>
              </a:endParaRPr>
            </a:p>
          </p:txBody>
        </p:sp>
      </p:grpSp>
      <p:grpSp>
        <p:nvGrpSpPr>
          <p:cNvPr id="119" name="Group 118">
            <a:extLst>
              <a:ext uri="{FF2B5EF4-FFF2-40B4-BE49-F238E27FC236}">
                <a16:creationId xmlns:a16="http://schemas.microsoft.com/office/drawing/2014/main" id="{1CF18A2D-34CF-1354-5332-AF3A94CC1F44}"/>
              </a:ext>
            </a:extLst>
          </p:cNvPr>
          <p:cNvGrpSpPr/>
          <p:nvPr/>
        </p:nvGrpSpPr>
        <p:grpSpPr bwMode="gray">
          <a:xfrm rot="18183485" flipV="1">
            <a:off x="6601346" y="3207394"/>
            <a:ext cx="309713" cy="309713"/>
            <a:chOff x="4876462" y="3885414"/>
            <a:chExt cx="330798" cy="330798"/>
          </a:xfrm>
        </p:grpSpPr>
        <p:sp>
          <p:nvSpPr>
            <p:cNvPr id="123" name="Oval 122">
              <a:extLst>
                <a:ext uri="{FF2B5EF4-FFF2-40B4-BE49-F238E27FC236}">
                  <a16:creationId xmlns:a16="http://schemas.microsoft.com/office/drawing/2014/main" id="{2E1AB432-87A2-B9A9-FFB8-7645CD79CAF8}"/>
                </a:ext>
              </a:extLst>
            </p:cNvPr>
            <p:cNvSpPr/>
            <p:nvPr/>
          </p:nvSpPr>
          <p:spPr bwMode="gray">
            <a:xfrm rot="5243366">
              <a:off x="4876462" y="3885414"/>
              <a:ext cx="330798" cy="330798"/>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4" name="Chevron 211">
              <a:extLst>
                <a:ext uri="{FF2B5EF4-FFF2-40B4-BE49-F238E27FC236}">
                  <a16:creationId xmlns:a16="http://schemas.microsoft.com/office/drawing/2014/main" id="{47EC7460-6CE3-87FF-360A-881EA12C2A1C}"/>
                </a:ext>
              </a:extLst>
            </p:cNvPr>
            <p:cNvSpPr/>
            <p:nvPr/>
          </p:nvSpPr>
          <p:spPr bwMode="gray">
            <a:xfrm rot="16043366">
              <a:off x="4989135" y="3954706"/>
              <a:ext cx="105453" cy="192212"/>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D4F"/>
                </a:solidFill>
                <a:effectLst/>
                <a:uLnTx/>
                <a:uFillTx/>
                <a:latin typeface="Arial" panose="020B0604020202020204"/>
                <a:ea typeface="+mn-ea"/>
                <a:cs typeface="+mn-cs"/>
              </a:endParaRPr>
            </a:p>
          </p:txBody>
        </p:sp>
      </p:grpSp>
      <p:grpSp>
        <p:nvGrpSpPr>
          <p:cNvPr id="120" name="Group 119">
            <a:extLst>
              <a:ext uri="{FF2B5EF4-FFF2-40B4-BE49-F238E27FC236}">
                <a16:creationId xmlns:a16="http://schemas.microsoft.com/office/drawing/2014/main" id="{12021E15-C55D-FB05-3110-F7F37764FD45}"/>
              </a:ext>
            </a:extLst>
          </p:cNvPr>
          <p:cNvGrpSpPr/>
          <p:nvPr/>
        </p:nvGrpSpPr>
        <p:grpSpPr bwMode="gray">
          <a:xfrm rot="3416515" flipH="1" flipV="1">
            <a:off x="4502842" y="3204753"/>
            <a:ext cx="309713" cy="309713"/>
            <a:chOff x="4876462" y="3885414"/>
            <a:chExt cx="330798" cy="330798"/>
          </a:xfrm>
        </p:grpSpPr>
        <p:sp>
          <p:nvSpPr>
            <p:cNvPr id="121" name="Oval 120">
              <a:extLst>
                <a:ext uri="{FF2B5EF4-FFF2-40B4-BE49-F238E27FC236}">
                  <a16:creationId xmlns:a16="http://schemas.microsoft.com/office/drawing/2014/main" id="{51311B3E-AB4C-65AB-8EFE-68EE23E770A6}"/>
                </a:ext>
              </a:extLst>
            </p:cNvPr>
            <p:cNvSpPr/>
            <p:nvPr/>
          </p:nvSpPr>
          <p:spPr bwMode="gray">
            <a:xfrm rot="15007075">
              <a:off x="4876462" y="3885414"/>
              <a:ext cx="330798" cy="330798"/>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2" name="Chevron 211">
              <a:extLst>
                <a:ext uri="{FF2B5EF4-FFF2-40B4-BE49-F238E27FC236}">
                  <a16:creationId xmlns:a16="http://schemas.microsoft.com/office/drawing/2014/main" id="{7443F0C9-E20D-35CB-B04B-B35821C20A2D}"/>
                </a:ext>
              </a:extLst>
            </p:cNvPr>
            <p:cNvSpPr/>
            <p:nvPr/>
          </p:nvSpPr>
          <p:spPr bwMode="gray">
            <a:xfrm rot="4207075">
              <a:off x="4978744" y="3947943"/>
              <a:ext cx="105453" cy="192212"/>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D4F"/>
                </a:solidFill>
                <a:effectLst/>
                <a:uLnTx/>
                <a:uFillTx/>
                <a:latin typeface="Arial" panose="020B0604020202020204"/>
                <a:ea typeface="+mn-ea"/>
                <a:cs typeface="+mn-cs"/>
              </a:endParaRPr>
            </a:p>
          </p:txBody>
        </p:sp>
      </p:grpSp>
      <p:grpSp>
        <p:nvGrpSpPr>
          <p:cNvPr id="113" name="Group 112">
            <a:extLst>
              <a:ext uri="{FF2B5EF4-FFF2-40B4-BE49-F238E27FC236}">
                <a16:creationId xmlns:a16="http://schemas.microsoft.com/office/drawing/2014/main" id="{32937395-19BF-606E-DC46-6AE7544189C8}"/>
              </a:ext>
            </a:extLst>
          </p:cNvPr>
          <p:cNvGrpSpPr/>
          <p:nvPr/>
        </p:nvGrpSpPr>
        <p:grpSpPr bwMode="gray">
          <a:xfrm rot="3416515">
            <a:off x="6300108" y="4995727"/>
            <a:ext cx="309713" cy="309713"/>
            <a:chOff x="5053352" y="3812558"/>
            <a:chExt cx="330798" cy="330798"/>
          </a:xfrm>
        </p:grpSpPr>
        <p:sp>
          <p:nvSpPr>
            <p:cNvPr id="117" name="Oval 116">
              <a:extLst>
                <a:ext uri="{FF2B5EF4-FFF2-40B4-BE49-F238E27FC236}">
                  <a16:creationId xmlns:a16="http://schemas.microsoft.com/office/drawing/2014/main" id="{5AA74B9E-8ED0-7C74-AD48-549E41977399}"/>
                </a:ext>
              </a:extLst>
            </p:cNvPr>
            <p:cNvSpPr/>
            <p:nvPr/>
          </p:nvSpPr>
          <p:spPr bwMode="gray">
            <a:xfrm rot="16276825">
              <a:off x="5053352" y="3812558"/>
              <a:ext cx="330798" cy="330798"/>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8" name="Chevron 211">
              <a:extLst>
                <a:ext uri="{FF2B5EF4-FFF2-40B4-BE49-F238E27FC236}">
                  <a16:creationId xmlns:a16="http://schemas.microsoft.com/office/drawing/2014/main" id="{DDEA5A6F-2C4D-7025-6EB5-767F0B703F0C}"/>
                </a:ext>
              </a:extLst>
            </p:cNvPr>
            <p:cNvSpPr/>
            <p:nvPr/>
          </p:nvSpPr>
          <p:spPr bwMode="gray">
            <a:xfrm rot="5476825">
              <a:off x="5166024" y="3881850"/>
              <a:ext cx="105453" cy="19221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D4F"/>
                </a:solidFill>
                <a:effectLst/>
                <a:uLnTx/>
                <a:uFillTx/>
                <a:latin typeface="Arial" panose="020B0604020202020204"/>
                <a:ea typeface="+mn-ea"/>
                <a:cs typeface="+mn-cs"/>
              </a:endParaRPr>
            </a:p>
          </p:txBody>
        </p:sp>
      </p:grpSp>
      <p:grpSp>
        <p:nvGrpSpPr>
          <p:cNvPr id="114" name="Group 113">
            <a:extLst>
              <a:ext uri="{FF2B5EF4-FFF2-40B4-BE49-F238E27FC236}">
                <a16:creationId xmlns:a16="http://schemas.microsoft.com/office/drawing/2014/main" id="{AF1B3B80-8722-D7B7-94DD-0AAF0D1B347C}"/>
              </a:ext>
            </a:extLst>
          </p:cNvPr>
          <p:cNvGrpSpPr/>
          <p:nvPr/>
        </p:nvGrpSpPr>
        <p:grpSpPr bwMode="gray">
          <a:xfrm rot="18183485" flipH="1">
            <a:off x="4888475" y="4997688"/>
            <a:ext cx="309713" cy="309713"/>
            <a:chOff x="5017075" y="3872133"/>
            <a:chExt cx="330798" cy="330798"/>
          </a:xfrm>
        </p:grpSpPr>
        <p:sp>
          <p:nvSpPr>
            <p:cNvPr id="115" name="Oval 114">
              <a:extLst>
                <a:ext uri="{FF2B5EF4-FFF2-40B4-BE49-F238E27FC236}">
                  <a16:creationId xmlns:a16="http://schemas.microsoft.com/office/drawing/2014/main" id="{4410E0A5-D2BE-A7B0-D30F-4BEC76F23E38}"/>
                </a:ext>
              </a:extLst>
            </p:cNvPr>
            <p:cNvSpPr/>
            <p:nvPr/>
          </p:nvSpPr>
          <p:spPr bwMode="gray">
            <a:xfrm rot="5913474">
              <a:off x="5017075" y="3872133"/>
              <a:ext cx="330798" cy="330798"/>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6" name="Chevron 211">
              <a:extLst>
                <a:ext uri="{FF2B5EF4-FFF2-40B4-BE49-F238E27FC236}">
                  <a16:creationId xmlns:a16="http://schemas.microsoft.com/office/drawing/2014/main" id="{9A4701E0-76B2-7A5A-8925-ACBFF169FED0}"/>
                </a:ext>
              </a:extLst>
            </p:cNvPr>
            <p:cNvSpPr/>
            <p:nvPr/>
          </p:nvSpPr>
          <p:spPr bwMode="gray">
            <a:xfrm rot="16713474">
              <a:off x="5128667" y="3940724"/>
              <a:ext cx="105453" cy="192212"/>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D4F"/>
                </a:solidFill>
                <a:effectLst/>
                <a:uLnTx/>
                <a:uFillTx/>
                <a:latin typeface="Arial" panose="020B0604020202020204"/>
                <a:ea typeface="+mn-ea"/>
                <a:cs typeface="+mn-cs"/>
              </a:endParaRPr>
            </a:p>
          </p:txBody>
        </p:sp>
      </p:grpSp>
      <p:sp>
        <p:nvSpPr>
          <p:cNvPr id="131" name="TextBox 130">
            <a:extLst>
              <a:ext uri="{FF2B5EF4-FFF2-40B4-BE49-F238E27FC236}">
                <a16:creationId xmlns:a16="http://schemas.microsoft.com/office/drawing/2014/main" id="{B5F0ADF4-06CB-5C77-B4DB-476FC97E5E80}"/>
              </a:ext>
            </a:extLst>
          </p:cNvPr>
          <p:cNvSpPr txBox="1"/>
          <p:nvPr/>
        </p:nvSpPr>
        <p:spPr bwMode="gray">
          <a:xfrm>
            <a:off x="5542272" y="1560073"/>
            <a:ext cx="5146665" cy="784830"/>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solidFill>
                  <a:srgbClr val="002677"/>
                </a:solidFill>
                <a:effectLst/>
                <a:uLnTx/>
                <a:uFillTx/>
                <a:latin typeface="Arial" panose="020B0604020202020204"/>
                <a:ea typeface="+mn-ea"/>
                <a:cs typeface="+mn-cs"/>
              </a:rPr>
              <a:t>Information gathering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(Internet searches, site visits to identify local service providers and events where the community frequent) – attend events and get to know the local area, communities and stakeholders</a:t>
            </a:r>
          </a:p>
        </p:txBody>
      </p:sp>
      <p:sp>
        <p:nvSpPr>
          <p:cNvPr id="137" name="Oval 136">
            <a:extLst>
              <a:ext uri="{FF2B5EF4-FFF2-40B4-BE49-F238E27FC236}">
                <a16:creationId xmlns:a16="http://schemas.microsoft.com/office/drawing/2014/main" id="{424F2CAD-087C-A0FC-681C-3A3DACBBF73A}"/>
              </a:ext>
            </a:extLst>
          </p:cNvPr>
          <p:cNvSpPr/>
          <p:nvPr/>
        </p:nvSpPr>
        <p:spPr bwMode="gray">
          <a:xfrm rot="18423590" flipH="1" flipV="1">
            <a:off x="5568132" y="2641601"/>
            <a:ext cx="309713" cy="309713"/>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8" name="Chevron 211">
            <a:extLst>
              <a:ext uri="{FF2B5EF4-FFF2-40B4-BE49-F238E27FC236}">
                <a16:creationId xmlns:a16="http://schemas.microsoft.com/office/drawing/2014/main" id="{8E363208-31ED-5DE4-2FD1-E0D651DA34FC}"/>
              </a:ext>
            </a:extLst>
          </p:cNvPr>
          <p:cNvSpPr/>
          <p:nvPr/>
        </p:nvSpPr>
        <p:spPr bwMode="gray">
          <a:xfrm rot="10800000" flipH="1" flipV="1">
            <a:off x="5673622" y="2704449"/>
            <a:ext cx="98731" cy="179960"/>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D4F"/>
              </a:solidFill>
              <a:effectLst/>
              <a:uLnTx/>
              <a:uFillTx/>
              <a:latin typeface="Arial" panose="020B0604020202020204"/>
              <a:ea typeface="+mn-ea"/>
              <a:cs typeface="+mn-cs"/>
            </a:endParaRPr>
          </a:p>
        </p:txBody>
      </p:sp>
      <p:pic>
        <p:nvPicPr>
          <p:cNvPr id="139" name="Picture 138">
            <a:extLst>
              <a:ext uri="{FF2B5EF4-FFF2-40B4-BE49-F238E27FC236}">
                <a16:creationId xmlns:a16="http://schemas.microsoft.com/office/drawing/2014/main" id="{865E6934-60BB-632C-AFF5-8D3D66E755C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5400634" y="3752345"/>
            <a:ext cx="609601" cy="609601"/>
          </a:xfrm>
          <a:prstGeom prst="rect">
            <a:avLst/>
          </a:prstGeom>
        </p:spPr>
      </p:pic>
      <p:sp>
        <p:nvSpPr>
          <p:cNvPr id="143" name="TextBox 142">
            <a:extLst>
              <a:ext uri="{FF2B5EF4-FFF2-40B4-BE49-F238E27FC236}">
                <a16:creationId xmlns:a16="http://schemas.microsoft.com/office/drawing/2014/main" id="{A3846DEC-1214-89C3-F7F6-F964250E26B5}"/>
              </a:ext>
            </a:extLst>
          </p:cNvPr>
          <p:cNvSpPr txBox="1"/>
          <p:nvPr/>
        </p:nvSpPr>
        <p:spPr bwMode="gray">
          <a:xfrm>
            <a:off x="7167304" y="2762981"/>
            <a:ext cx="3717676" cy="784830"/>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dirty="0">
                <a:ln>
                  <a:noFill/>
                </a:ln>
                <a:solidFill>
                  <a:srgbClr val="002677"/>
                </a:solidFill>
                <a:effectLst/>
                <a:uLnTx/>
                <a:uFillTx/>
                <a:latin typeface="Arial" panose="020B0604020202020204"/>
                <a:ea typeface="+mn-ea"/>
                <a:cs typeface="+mn-cs"/>
              </a:rPr>
              <a:t>‘Go-along interviews’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Identified individuals show you around their </a:t>
            </a:r>
            <a:r>
              <a:rPr kumimoji="0" lang="en-US" sz="1100" b="0" i="0" u="none" strike="noStrike" kern="1200" cap="none" spc="0" normalizeH="0" baseline="0" noProof="0" dirty="0" err="1">
                <a:ln>
                  <a:noFill/>
                </a:ln>
                <a:solidFill>
                  <a:srgbClr val="4B4D4F"/>
                </a:solidFill>
                <a:effectLst/>
                <a:uLnTx/>
                <a:uFillTx/>
                <a:latin typeface="Arial" panose="020B0604020202020204"/>
                <a:ea typeface="+mn-ea"/>
                <a:cs typeface="+mn-cs"/>
              </a:rPr>
              <a:t>neighbourhoods</a:t>
            </a: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 tell you about local people and introduce their lives</a:t>
            </a:r>
          </a:p>
        </p:txBody>
      </p:sp>
      <p:sp>
        <p:nvSpPr>
          <p:cNvPr id="144" name="TextBox 143">
            <a:extLst>
              <a:ext uri="{FF2B5EF4-FFF2-40B4-BE49-F238E27FC236}">
                <a16:creationId xmlns:a16="http://schemas.microsoft.com/office/drawing/2014/main" id="{7D38B0F1-8375-0353-F466-E100578F51D9}"/>
              </a:ext>
            </a:extLst>
          </p:cNvPr>
          <p:cNvSpPr txBox="1"/>
          <p:nvPr/>
        </p:nvSpPr>
        <p:spPr bwMode="gray">
          <a:xfrm>
            <a:off x="7337247" y="3906130"/>
            <a:ext cx="3930238" cy="784830"/>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solidFill>
                  <a:srgbClr val="002677"/>
                </a:solidFill>
                <a:effectLst/>
                <a:uLnTx/>
                <a:uFillTx/>
                <a:latin typeface="Arial" panose="020B0604020202020204"/>
                <a:ea typeface="+mn-ea"/>
                <a:cs typeface="+mn-cs"/>
              </a:rPr>
              <a:t>Snowball sampling</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Community representatives help to identify and engage individuals within the community – including those who are not in touch with formal services </a:t>
            </a:r>
          </a:p>
        </p:txBody>
      </p:sp>
      <p:sp>
        <p:nvSpPr>
          <p:cNvPr id="145" name="TextBox 144">
            <a:extLst>
              <a:ext uri="{FF2B5EF4-FFF2-40B4-BE49-F238E27FC236}">
                <a16:creationId xmlns:a16="http://schemas.microsoft.com/office/drawing/2014/main" id="{1065E29F-2068-79A1-2BBB-608ADCE1CBAB}"/>
              </a:ext>
            </a:extLst>
          </p:cNvPr>
          <p:cNvSpPr txBox="1"/>
          <p:nvPr/>
        </p:nvSpPr>
        <p:spPr bwMode="gray">
          <a:xfrm>
            <a:off x="934757" y="5303365"/>
            <a:ext cx="3717676" cy="446276"/>
          </a:xfrm>
          <a:prstGeom prst="rect">
            <a:avLst/>
          </a:prstGeom>
          <a:noFill/>
        </p:spPr>
        <p:txBody>
          <a:bodyPr vert="horz" wrap="square" lIns="0" tIns="0" rIns="0" bIns="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solidFill>
                  <a:srgbClr val="002677"/>
                </a:solidFill>
                <a:effectLst/>
                <a:uLnTx/>
                <a:uFillTx/>
                <a:latin typeface="Arial" panose="020B0604020202020204"/>
                <a:ea typeface="+mn-ea"/>
                <a:cs typeface="+mn-cs"/>
              </a:rPr>
              <a:t>Community focus groups </a:t>
            </a:r>
          </a:p>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Organised via the community champion </a:t>
            </a:r>
          </a:p>
        </p:txBody>
      </p:sp>
      <p:sp>
        <p:nvSpPr>
          <p:cNvPr id="146" name="TextBox 145">
            <a:extLst>
              <a:ext uri="{FF2B5EF4-FFF2-40B4-BE49-F238E27FC236}">
                <a16:creationId xmlns:a16="http://schemas.microsoft.com/office/drawing/2014/main" id="{145AB001-AFFE-993A-2090-1183A36F43F7}"/>
              </a:ext>
            </a:extLst>
          </p:cNvPr>
          <p:cNvSpPr txBox="1"/>
          <p:nvPr/>
        </p:nvSpPr>
        <p:spPr bwMode="gray">
          <a:xfrm>
            <a:off x="6971261" y="5303365"/>
            <a:ext cx="3717676" cy="615553"/>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solidFill>
                  <a:srgbClr val="002677"/>
                </a:solidFill>
                <a:effectLst/>
                <a:uLnTx/>
                <a:uFillTx/>
                <a:latin typeface="Arial" panose="020B0604020202020204"/>
                <a:ea typeface="+mn-ea"/>
                <a:cs typeface="+mn-cs"/>
              </a:rPr>
              <a:t>Community champions (or ‘influencers’)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Well-connected individuals who may believe in the rationale for intervention and can help recruit </a:t>
            </a:r>
          </a:p>
        </p:txBody>
      </p:sp>
      <p:sp>
        <p:nvSpPr>
          <p:cNvPr id="147" name="TextBox 146">
            <a:extLst>
              <a:ext uri="{FF2B5EF4-FFF2-40B4-BE49-F238E27FC236}">
                <a16:creationId xmlns:a16="http://schemas.microsoft.com/office/drawing/2014/main" id="{2F7C5A17-64A7-285D-9E2D-F98027A3D9AC}"/>
              </a:ext>
            </a:extLst>
          </p:cNvPr>
          <p:cNvSpPr txBox="1"/>
          <p:nvPr/>
        </p:nvSpPr>
        <p:spPr bwMode="gray">
          <a:xfrm>
            <a:off x="457198" y="3906130"/>
            <a:ext cx="3717676" cy="477054"/>
          </a:xfrm>
          <a:prstGeom prst="rect">
            <a:avLst/>
          </a:prstGeom>
          <a:noFill/>
        </p:spPr>
        <p:txBody>
          <a:bodyPr vert="horz" wrap="square" lIns="0" tIns="0" rIns="0" bIns="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solidFill>
                  <a:srgbClr val="002677"/>
                </a:solidFill>
                <a:effectLst/>
                <a:uLnTx/>
                <a:uFillTx/>
                <a:latin typeface="Arial" panose="020B0604020202020204"/>
                <a:ea typeface="+mn-ea"/>
                <a:cs typeface="+mn-cs"/>
              </a:rPr>
              <a:t>Community working groups </a:t>
            </a:r>
          </a:p>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1300" b="0" i="0" u="none" strike="noStrike" kern="1200" cap="none" spc="0" normalizeH="0" baseline="0" noProof="0">
                <a:ln>
                  <a:noFill/>
                </a:ln>
                <a:solidFill>
                  <a:srgbClr val="4B4D4F"/>
                </a:solidFill>
                <a:effectLst/>
                <a:uLnTx/>
                <a:uFillTx/>
                <a:latin typeface="Arial" panose="020B0604020202020204"/>
                <a:ea typeface="+mn-ea"/>
                <a:cs typeface="+mn-cs"/>
              </a:rPr>
              <a:t>Organised via the community champion</a:t>
            </a:r>
          </a:p>
        </p:txBody>
      </p:sp>
      <p:sp>
        <p:nvSpPr>
          <p:cNvPr id="148" name="TextBox 147">
            <a:extLst>
              <a:ext uri="{FF2B5EF4-FFF2-40B4-BE49-F238E27FC236}">
                <a16:creationId xmlns:a16="http://schemas.microsoft.com/office/drawing/2014/main" id="{2E52FD7F-B652-7F97-A37B-346D0DD6B2D6}"/>
              </a:ext>
            </a:extLst>
          </p:cNvPr>
          <p:cNvSpPr txBox="1"/>
          <p:nvPr/>
        </p:nvSpPr>
        <p:spPr bwMode="gray">
          <a:xfrm>
            <a:off x="572160" y="2802753"/>
            <a:ext cx="3717676" cy="446276"/>
          </a:xfrm>
          <a:prstGeom prst="rect">
            <a:avLst/>
          </a:prstGeom>
          <a:noFill/>
        </p:spPr>
        <p:txBody>
          <a:bodyPr vert="horz" wrap="square" lIns="0" tIns="0" rIns="0" bIns="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solidFill>
                  <a:srgbClr val="002677"/>
                </a:solidFill>
                <a:effectLst/>
                <a:uLnTx/>
                <a:uFillTx/>
                <a:latin typeface="Arial" panose="020B0604020202020204"/>
                <a:ea typeface="+mn-ea"/>
                <a:cs typeface="+mn-cs"/>
              </a:rPr>
              <a:t> Measure the impact </a:t>
            </a:r>
          </a:p>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Of your community engagement</a:t>
            </a:r>
          </a:p>
        </p:txBody>
      </p:sp>
      <p:sp>
        <p:nvSpPr>
          <p:cNvPr id="3" name="Rectangle 2">
            <a:hlinkClick r:id="rId3" action="ppaction://hlinksldjump"/>
            <a:extLst>
              <a:ext uri="{FF2B5EF4-FFF2-40B4-BE49-F238E27FC236}">
                <a16:creationId xmlns:a16="http://schemas.microsoft.com/office/drawing/2014/main" id="{73725A36-25C4-D298-35A4-67DE024E6953}"/>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3">
            <a:hlinkClick r:id="rId4" action="ppaction://hlinksldjump"/>
            <a:extLst>
              <a:ext uri="{FF2B5EF4-FFF2-40B4-BE49-F238E27FC236}">
                <a16:creationId xmlns:a16="http://schemas.microsoft.com/office/drawing/2014/main" id="{EC554B58-B632-7F9F-A63A-7E5FD5EF0E03}"/>
              </a:ext>
            </a:extLst>
          </p:cNvPr>
          <p:cNvSpPr/>
          <p:nvPr/>
        </p:nvSpPr>
        <p:spPr bwMode="gray">
          <a:xfrm>
            <a:off x="11267485"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87562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2A9F-53BD-39B2-4F7A-20EB993FE911}"/>
              </a:ext>
            </a:extLst>
          </p:cNvPr>
          <p:cNvSpPr>
            <a:spLocks noGrp="1"/>
          </p:cNvSpPr>
          <p:nvPr>
            <p:ph type="title"/>
          </p:nvPr>
        </p:nvSpPr>
        <p:spPr>
          <a:xfrm>
            <a:off x="1752600" y="2451107"/>
            <a:ext cx="8686800" cy="1523494"/>
          </a:xfrm>
        </p:spPr>
        <p:txBody>
          <a:bodyPr/>
          <a:lstStyle/>
          <a:p>
            <a:r>
              <a:rPr lang="en-US" err="1"/>
              <a:t>Analysing</a:t>
            </a:r>
            <a:r>
              <a:rPr lang="en-US"/>
              <a:t> Qualitative data</a:t>
            </a:r>
          </a:p>
        </p:txBody>
      </p:sp>
      <p:sp>
        <p:nvSpPr>
          <p:cNvPr id="3" name="Text Placeholder 2">
            <a:extLst>
              <a:ext uri="{FF2B5EF4-FFF2-40B4-BE49-F238E27FC236}">
                <a16:creationId xmlns:a16="http://schemas.microsoft.com/office/drawing/2014/main" id="{07DE1FBD-7CFE-5F58-8225-E09C61024D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36682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CB11-EEA4-0F45-F814-7DACD339B1A7}"/>
              </a:ext>
            </a:extLst>
          </p:cNvPr>
          <p:cNvSpPr>
            <a:spLocks noGrp="1"/>
          </p:cNvSpPr>
          <p:nvPr>
            <p:ph type="title" hasCustomPrompt="1"/>
          </p:nvPr>
        </p:nvSpPr>
        <p:spPr bwMode="gray">
          <a:xfrm>
            <a:off x="457198" y="826727"/>
            <a:ext cx="11457298" cy="306037"/>
          </a:xfrm>
        </p:spPr>
        <p:txBody>
          <a:bodyPr/>
          <a:lstStyle>
            <a:lvl1pPr>
              <a:defRPr/>
            </a:lvl1pPr>
          </a:lstStyle>
          <a:p>
            <a:r>
              <a:rPr lang="en-US"/>
              <a:t>Analysing qualitative data </a:t>
            </a:r>
          </a:p>
        </p:txBody>
      </p:sp>
      <p:cxnSp>
        <p:nvCxnSpPr>
          <p:cNvPr id="3" name="Straight Connector 2">
            <a:extLst>
              <a:ext uri="{FF2B5EF4-FFF2-40B4-BE49-F238E27FC236}">
                <a16:creationId xmlns:a16="http://schemas.microsoft.com/office/drawing/2014/main" id="{5931321D-9FAC-1253-FBAC-9C0FAEC1353E}"/>
              </a:ext>
            </a:extLst>
          </p:cNvPr>
          <p:cNvCxnSpPr>
            <a:cxnSpLocks/>
          </p:cNvCxnSpPr>
          <p:nvPr/>
        </p:nvCxnSpPr>
        <p:spPr bwMode="gray">
          <a:xfrm>
            <a:off x="7218338" y="1912370"/>
            <a:ext cx="1537869" cy="0"/>
          </a:xfrm>
          <a:prstGeom prst="line">
            <a:avLst/>
          </a:prstGeom>
          <a:ln w="190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03EE27-D8A1-199F-008E-75372C63FCCF}"/>
              </a:ext>
            </a:extLst>
          </p:cNvPr>
          <p:cNvCxnSpPr>
            <a:cxnSpLocks/>
          </p:cNvCxnSpPr>
          <p:nvPr/>
        </p:nvCxnSpPr>
        <p:spPr bwMode="gray">
          <a:xfrm>
            <a:off x="7868629" y="2697378"/>
            <a:ext cx="814321" cy="0"/>
          </a:xfrm>
          <a:prstGeom prst="line">
            <a:avLst/>
          </a:prstGeom>
          <a:ln w="190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EF36A8E-B9EC-3D51-DC5D-02BA4F1E78FE}"/>
              </a:ext>
            </a:extLst>
          </p:cNvPr>
          <p:cNvCxnSpPr>
            <a:cxnSpLocks/>
          </p:cNvCxnSpPr>
          <p:nvPr/>
        </p:nvCxnSpPr>
        <p:spPr bwMode="gray">
          <a:xfrm>
            <a:off x="8041301" y="3574377"/>
            <a:ext cx="829561" cy="0"/>
          </a:xfrm>
          <a:prstGeom prst="line">
            <a:avLst/>
          </a:prstGeom>
          <a:ln w="190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A478584-C8FB-2852-A67A-99774C0F0B8C}"/>
              </a:ext>
            </a:extLst>
          </p:cNvPr>
          <p:cNvCxnSpPr>
            <a:cxnSpLocks/>
          </p:cNvCxnSpPr>
          <p:nvPr/>
        </p:nvCxnSpPr>
        <p:spPr bwMode="gray">
          <a:xfrm>
            <a:off x="7187236" y="4974154"/>
            <a:ext cx="1576591" cy="0"/>
          </a:xfrm>
          <a:prstGeom prst="line">
            <a:avLst/>
          </a:prstGeom>
          <a:ln w="190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7" name="Freeform 59">
            <a:extLst>
              <a:ext uri="{FF2B5EF4-FFF2-40B4-BE49-F238E27FC236}">
                <a16:creationId xmlns:a16="http://schemas.microsoft.com/office/drawing/2014/main" id="{ADF5C5E0-7F26-6E4A-CCCB-B0FE0099FB1C}"/>
              </a:ext>
            </a:extLst>
          </p:cNvPr>
          <p:cNvSpPr>
            <a:spLocks/>
          </p:cNvSpPr>
          <p:nvPr/>
        </p:nvSpPr>
        <p:spPr bwMode="gray">
          <a:xfrm>
            <a:off x="5304729" y="1586056"/>
            <a:ext cx="2701682" cy="3714413"/>
          </a:xfrm>
          <a:custGeom>
            <a:avLst/>
            <a:gdLst>
              <a:gd name="T0" fmla="*/ 0 w 1970"/>
              <a:gd name="T1" fmla="*/ 2575 h 2719"/>
              <a:gd name="T2" fmla="*/ 610 w 1970"/>
              <a:gd name="T3" fmla="*/ 2719 h 2719"/>
              <a:gd name="T4" fmla="*/ 1970 w 1970"/>
              <a:gd name="T5" fmla="*/ 1360 h 2719"/>
              <a:gd name="T6" fmla="*/ 610 w 1970"/>
              <a:gd name="T7" fmla="*/ 0 h 2719"/>
              <a:gd name="T8" fmla="*/ 0 w 1970"/>
              <a:gd name="T9" fmla="*/ 144 h 2719"/>
            </a:gdLst>
            <a:ahLst/>
            <a:cxnLst>
              <a:cxn ang="0">
                <a:pos x="T0" y="T1"/>
              </a:cxn>
              <a:cxn ang="0">
                <a:pos x="T2" y="T3"/>
              </a:cxn>
              <a:cxn ang="0">
                <a:pos x="T4" y="T5"/>
              </a:cxn>
              <a:cxn ang="0">
                <a:pos x="T6" y="T7"/>
              </a:cxn>
              <a:cxn ang="0">
                <a:pos x="T8" y="T9"/>
              </a:cxn>
            </a:cxnLst>
            <a:rect l="0" t="0" r="r" b="b"/>
            <a:pathLst>
              <a:path w="1970" h="2719">
                <a:moveTo>
                  <a:pt x="0" y="2575"/>
                </a:moveTo>
                <a:cubicBezTo>
                  <a:pt x="183" y="2667"/>
                  <a:pt x="391" y="2719"/>
                  <a:pt x="610" y="2719"/>
                </a:cubicBezTo>
                <a:cubicBezTo>
                  <a:pt x="1361" y="2719"/>
                  <a:pt x="1970" y="2111"/>
                  <a:pt x="1970" y="1360"/>
                </a:cubicBezTo>
                <a:cubicBezTo>
                  <a:pt x="1970" y="608"/>
                  <a:pt x="1361" y="0"/>
                  <a:pt x="610" y="0"/>
                </a:cubicBezTo>
                <a:cubicBezTo>
                  <a:pt x="391" y="0"/>
                  <a:pt x="183" y="52"/>
                  <a:pt x="0" y="144"/>
                </a:cubicBezTo>
              </a:path>
            </a:pathLst>
          </a:custGeom>
          <a:noFill/>
          <a:ln w="25400" cap="flat">
            <a:solidFill>
              <a:schemeClr val="accent6"/>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F306458D-B7F3-B1E7-92FB-B61389003EF3}"/>
              </a:ext>
            </a:extLst>
          </p:cNvPr>
          <p:cNvSpPr/>
          <p:nvPr/>
        </p:nvSpPr>
        <p:spPr bwMode="gray">
          <a:xfrm>
            <a:off x="4757453" y="2026820"/>
            <a:ext cx="2856788" cy="285679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26E11FE4-4403-BB32-9FAA-9312414EE0AD}"/>
              </a:ext>
            </a:extLst>
          </p:cNvPr>
          <p:cNvSpPr txBox="1"/>
          <p:nvPr/>
        </p:nvSpPr>
        <p:spPr bwMode="gray">
          <a:xfrm>
            <a:off x="5254912" y="3419737"/>
            <a:ext cx="1861871" cy="807913"/>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750" b="1" i="0" u="none" strike="noStrike" kern="1200" cap="none" spc="0" normalizeH="0" baseline="0" noProof="0">
                <a:ln>
                  <a:noFill/>
                </a:ln>
                <a:solidFill>
                  <a:srgbClr val="002677"/>
                </a:solidFill>
                <a:effectLst/>
                <a:uLnTx/>
                <a:uFillTx/>
                <a:latin typeface="Arial" panose="020B0604020202020204"/>
                <a:ea typeface="+mn-ea"/>
                <a:cs typeface="+mn-cs"/>
              </a:rPr>
              <a:t>Methods of qualitative analysis</a:t>
            </a:r>
          </a:p>
        </p:txBody>
      </p:sp>
      <p:sp>
        <p:nvSpPr>
          <p:cNvPr id="10" name="Freeform 9">
            <a:extLst>
              <a:ext uri="{FF2B5EF4-FFF2-40B4-BE49-F238E27FC236}">
                <a16:creationId xmlns:a16="http://schemas.microsoft.com/office/drawing/2014/main" id="{87CE6DB6-5CF6-6B49-6099-F8E9E0C5E924}"/>
              </a:ext>
            </a:extLst>
          </p:cNvPr>
          <p:cNvSpPr>
            <a:spLocks noChangeAspect="1"/>
          </p:cNvSpPr>
          <p:nvPr/>
        </p:nvSpPr>
        <p:spPr bwMode="gray">
          <a:xfrm>
            <a:off x="7121268" y="1843790"/>
            <a:ext cx="137160" cy="137160"/>
          </a:xfrm>
          <a:prstGeom prst="ellipse">
            <a:avLst/>
          </a:prstGeom>
          <a:solidFill>
            <a:schemeClr val="tx2"/>
          </a:solid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27AEE966-1D9A-B6C5-B01C-8EA9C9079D68}"/>
              </a:ext>
            </a:extLst>
          </p:cNvPr>
          <p:cNvSpPr txBox="1"/>
          <p:nvPr/>
        </p:nvSpPr>
        <p:spPr bwMode="gray">
          <a:xfrm>
            <a:off x="9101697" y="1825851"/>
            <a:ext cx="3051356"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Grounded-theory building</a:t>
            </a:r>
          </a:p>
        </p:txBody>
      </p:sp>
      <p:sp>
        <p:nvSpPr>
          <p:cNvPr id="12" name="Freeform 9">
            <a:extLst>
              <a:ext uri="{FF2B5EF4-FFF2-40B4-BE49-F238E27FC236}">
                <a16:creationId xmlns:a16="http://schemas.microsoft.com/office/drawing/2014/main" id="{EBF170F7-BABA-72CB-AA4B-8E4FC189838E}"/>
              </a:ext>
            </a:extLst>
          </p:cNvPr>
          <p:cNvSpPr>
            <a:spLocks noChangeAspect="1"/>
          </p:cNvSpPr>
          <p:nvPr/>
        </p:nvSpPr>
        <p:spPr bwMode="gray">
          <a:xfrm>
            <a:off x="7778722" y="2628798"/>
            <a:ext cx="137160" cy="137160"/>
          </a:xfrm>
          <a:prstGeom prst="ellipse">
            <a:avLst/>
          </a:prstGeom>
          <a:solidFill>
            <a:schemeClr val="tx2"/>
          </a:solid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BD041D8C-1379-C984-3CD4-3E47B8E5E1C9}"/>
              </a:ext>
            </a:extLst>
          </p:cNvPr>
          <p:cNvSpPr txBox="1"/>
          <p:nvPr/>
        </p:nvSpPr>
        <p:spPr bwMode="gray">
          <a:xfrm>
            <a:off x="9101697" y="2566762"/>
            <a:ext cx="2831645"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Thematic analysis</a:t>
            </a:r>
            <a:endParaRPr kumimoji="0" lang="en-US" sz="1400" b="0"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14" name="Freeform 9">
            <a:extLst>
              <a:ext uri="{FF2B5EF4-FFF2-40B4-BE49-F238E27FC236}">
                <a16:creationId xmlns:a16="http://schemas.microsoft.com/office/drawing/2014/main" id="{709764BB-9EA9-6818-8E0D-87A3A8F62265}"/>
              </a:ext>
            </a:extLst>
          </p:cNvPr>
          <p:cNvSpPr>
            <a:spLocks noChangeAspect="1"/>
          </p:cNvSpPr>
          <p:nvPr/>
        </p:nvSpPr>
        <p:spPr bwMode="gray">
          <a:xfrm>
            <a:off x="7951394" y="3505797"/>
            <a:ext cx="137160" cy="137160"/>
          </a:xfrm>
          <a:prstGeom prst="ellipse">
            <a:avLst/>
          </a:prstGeom>
          <a:solidFill>
            <a:schemeClr val="tx2"/>
          </a:solid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4D2329B1-7803-BC9F-CAF7-0A8DAFB8C696}"/>
              </a:ext>
            </a:extLst>
          </p:cNvPr>
          <p:cNvSpPr txBox="1"/>
          <p:nvPr/>
        </p:nvSpPr>
        <p:spPr bwMode="gray">
          <a:xfrm>
            <a:off x="9101697" y="3481403"/>
            <a:ext cx="2831644"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Framework analysis</a:t>
            </a:r>
          </a:p>
        </p:txBody>
      </p:sp>
      <p:sp>
        <p:nvSpPr>
          <p:cNvPr id="16" name="Freeform 9">
            <a:extLst>
              <a:ext uri="{FF2B5EF4-FFF2-40B4-BE49-F238E27FC236}">
                <a16:creationId xmlns:a16="http://schemas.microsoft.com/office/drawing/2014/main" id="{5A9EA1AB-105D-0C50-F2C6-F24CF00C76F8}"/>
              </a:ext>
            </a:extLst>
          </p:cNvPr>
          <p:cNvSpPr>
            <a:spLocks noChangeAspect="1"/>
          </p:cNvSpPr>
          <p:nvPr/>
        </p:nvSpPr>
        <p:spPr bwMode="gray">
          <a:xfrm>
            <a:off x="7121268" y="4905574"/>
            <a:ext cx="137160" cy="137160"/>
          </a:xfrm>
          <a:prstGeom prst="ellipse">
            <a:avLst/>
          </a:prstGeom>
          <a:solidFill>
            <a:schemeClr val="tx2"/>
          </a:solid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D3503077-D0B1-5109-A22F-822A263CE5BD}"/>
              </a:ext>
            </a:extLst>
          </p:cNvPr>
          <p:cNvSpPr txBox="1"/>
          <p:nvPr/>
        </p:nvSpPr>
        <p:spPr bwMode="gray">
          <a:xfrm>
            <a:off x="9101697" y="4186068"/>
            <a:ext cx="2701682"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Observation methods</a:t>
            </a:r>
          </a:p>
        </p:txBody>
      </p:sp>
      <p:sp>
        <p:nvSpPr>
          <p:cNvPr id="18" name="TextBox 17">
            <a:extLst>
              <a:ext uri="{FF2B5EF4-FFF2-40B4-BE49-F238E27FC236}">
                <a16:creationId xmlns:a16="http://schemas.microsoft.com/office/drawing/2014/main" id="{42A50ACE-61F2-E268-02D1-812501E066C9}"/>
              </a:ext>
            </a:extLst>
          </p:cNvPr>
          <p:cNvSpPr txBox="1"/>
          <p:nvPr/>
        </p:nvSpPr>
        <p:spPr bwMode="gray">
          <a:xfrm>
            <a:off x="9101697" y="4851044"/>
            <a:ext cx="2831644"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rPr>
              <a:t>Ethnographic studies</a:t>
            </a:r>
          </a:p>
        </p:txBody>
      </p:sp>
      <p:cxnSp>
        <p:nvCxnSpPr>
          <p:cNvPr id="19" name="Straight Connector 18">
            <a:extLst>
              <a:ext uri="{FF2B5EF4-FFF2-40B4-BE49-F238E27FC236}">
                <a16:creationId xmlns:a16="http://schemas.microsoft.com/office/drawing/2014/main" id="{E617D331-2FF7-B61C-0D4D-E6FE6A6FA600}"/>
              </a:ext>
            </a:extLst>
          </p:cNvPr>
          <p:cNvCxnSpPr>
            <a:cxnSpLocks/>
          </p:cNvCxnSpPr>
          <p:nvPr/>
        </p:nvCxnSpPr>
        <p:spPr bwMode="gray">
          <a:xfrm>
            <a:off x="7848400" y="4254648"/>
            <a:ext cx="829561" cy="0"/>
          </a:xfrm>
          <a:prstGeom prst="line">
            <a:avLst/>
          </a:prstGeom>
          <a:ln w="190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0" name="Freeform 9">
            <a:extLst>
              <a:ext uri="{FF2B5EF4-FFF2-40B4-BE49-F238E27FC236}">
                <a16:creationId xmlns:a16="http://schemas.microsoft.com/office/drawing/2014/main" id="{8DE7B6B3-1270-2359-413F-35078717DB40}"/>
              </a:ext>
            </a:extLst>
          </p:cNvPr>
          <p:cNvSpPr>
            <a:spLocks noChangeAspect="1"/>
          </p:cNvSpPr>
          <p:nvPr/>
        </p:nvSpPr>
        <p:spPr bwMode="gray">
          <a:xfrm>
            <a:off x="7758493" y="4186068"/>
            <a:ext cx="137160" cy="137160"/>
          </a:xfrm>
          <a:prstGeom prst="ellipse">
            <a:avLst/>
          </a:prstGeom>
          <a:solidFill>
            <a:schemeClr val="tx2"/>
          </a:solid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8EAC33C7-7479-D697-A1CB-8056464884FF}"/>
              </a:ext>
            </a:extLst>
          </p:cNvPr>
          <p:cNvSpPr txBox="1"/>
          <p:nvPr/>
        </p:nvSpPr>
        <p:spPr bwMode="gray">
          <a:xfrm>
            <a:off x="386767" y="1467850"/>
            <a:ext cx="3270676" cy="290848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Qualitative data is non-numerical and unstructured. It could include text, such as open-ended responses to survey questions or user interviews, audio, photos and video, which all need to be transcribed into text files ready for coding and analysis. Coding is the process of labelling your data.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You can then identify themes in the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Codes and subcodes can then be </a:t>
            </a:r>
            <a:r>
              <a:rPr kumimoji="0" lang="en-US" sz="1100" b="0" i="0" u="none" strike="noStrike" kern="1200" cap="none" spc="0" normalizeH="0" baseline="0" noProof="0" dirty="0" err="1">
                <a:ln>
                  <a:noFill/>
                </a:ln>
                <a:solidFill>
                  <a:srgbClr val="4B4D4F"/>
                </a:solidFill>
                <a:effectLst/>
                <a:uLnTx/>
                <a:uFillTx/>
                <a:latin typeface="Arial" panose="020B0604020202020204"/>
                <a:ea typeface="+mn-ea"/>
                <a:cs typeface="+mn-cs"/>
              </a:rPr>
              <a:t>analysed</a:t>
            </a: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 to understand the relationship between them.</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hlinkClick r:id="" action="ppaction://noaction"/>
              </a:rPr>
              <a:t>Further information on other forms of qualitative analysis can be found here. </a:t>
            </a:r>
            <a:endPar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endParaRPr>
          </a:p>
        </p:txBody>
      </p:sp>
      <p:pic>
        <p:nvPicPr>
          <p:cNvPr id="24" name="Picture 23">
            <a:extLst>
              <a:ext uri="{FF2B5EF4-FFF2-40B4-BE49-F238E27FC236}">
                <a16:creationId xmlns:a16="http://schemas.microsoft.com/office/drawing/2014/main" id="{C87DBC87-8A0E-45FE-A1E6-E223C2E47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5881046" y="2589754"/>
            <a:ext cx="609601" cy="609601"/>
          </a:xfrm>
          <a:prstGeom prst="rect">
            <a:avLst/>
          </a:prstGeom>
        </p:spPr>
      </p:pic>
      <p:grpSp>
        <p:nvGrpSpPr>
          <p:cNvPr id="25" name="Group 24">
            <a:extLst>
              <a:ext uri="{FF2B5EF4-FFF2-40B4-BE49-F238E27FC236}">
                <a16:creationId xmlns:a16="http://schemas.microsoft.com/office/drawing/2014/main" id="{3FA2D75D-E69E-148D-494A-7DC5924C317F}"/>
              </a:ext>
            </a:extLst>
          </p:cNvPr>
          <p:cNvGrpSpPr/>
          <p:nvPr/>
        </p:nvGrpSpPr>
        <p:grpSpPr>
          <a:xfrm>
            <a:off x="1746347" y="2557057"/>
            <a:ext cx="551515" cy="162038"/>
            <a:chOff x="577742" y="5905623"/>
            <a:chExt cx="551515" cy="162038"/>
          </a:xfrm>
        </p:grpSpPr>
        <p:sp>
          <p:nvSpPr>
            <p:cNvPr id="26" name="Freeform 25">
              <a:hlinkClick r:id="rId3" action="ppaction://hlinksldjump"/>
              <a:extLst>
                <a:ext uri="{FF2B5EF4-FFF2-40B4-BE49-F238E27FC236}">
                  <a16:creationId xmlns:a16="http://schemas.microsoft.com/office/drawing/2014/main" id="{858F4162-1C7F-67B3-0CCD-37CA3099E72F}"/>
                </a:ext>
              </a:extLst>
            </p:cNvPr>
            <p:cNvSpPr/>
            <p:nvPr userDrawn="1"/>
          </p:nvSpPr>
          <p:spPr bwMode="gray">
            <a:xfrm>
              <a:off x="577742" y="5905623"/>
              <a:ext cx="551515"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TextBox 26">
              <a:hlinkClick r:id="rId3" action="ppaction://hlinksldjump"/>
              <a:extLst>
                <a:ext uri="{FF2B5EF4-FFF2-40B4-BE49-F238E27FC236}">
                  <a16:creationId xmlns:a16="http://schemas.microsoft.com/office/drawing/2014/main" id="{AFB0D70B-B61D-1622-CD52-D718E3614F0F}"/>
                </a:ext>
              </a:extLst>
            </p:cNvPr>
            <p:cNvSpPr txBox="1"/>
            <p:nvPr/>
          </p:nvSpPr>
          <p:spPr bwMode="gray">
            <a:xfrm>
              <a:off x="606654" y="5915216"/>
              <a:ext cx="500290"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Guide</a:t>
              </a:r>
            </a:p>
          </p:txBody>
        </p:sp>
      </p:grpSp>
      <p:grpSp>
        <p:nvGrpSpPr>
          <p:cNvPr id="28" name="Group 27">
            <a:extLst>
              <a:ext uri="{FF2B5EF4-FFF2-40B4-BE49-F238E27FC236}">
                <a16:creationId xmlns:a16="http://schemas.microsoft.com/office/drawing/2014/main" id="{80C9BDFB-9569-FBD3-7E97-3513FA348FA3}"/>
              </a:ext>
            </a:extLst>
          </p:cNvPr>
          <p:cNvGrpSpPr/>
          <p:nvPr/>
        </p:nvGrpSpPr>
        <p:grpSpPr>
          <a:xfrm>
            <a:off x="3105928" y="2835359"/>
            <a:ext cx="551515" cy="162038"/>
            <a:chOff x="577742" y="5905623"/>
            <a:chExt cx="551515" cy="162038"/>
          </a:xfrm>
        </p:grpSpPr>
        <p:sp>
          <p:nvSpPr>
            <p:cNvPr id="29" name="Freeform 28">
              <a:hlinkClick r:id="" action="ppaction://hlinkshowjump?jump=nextslide"/>
              <a:extLst>
                <a:ext uri="{FF2B5EF4-FFF2-40B4-BE49-F238E27FC236}">
                  <a16:creationId xmlns:a16="http://schemas.microsoft.com/office/drawing/2014/main" id="{29C6B697-EF73-C0C9-50B3-72F8CB2281B4}"/>
                </a:ext>
              </a:extLst>
            </p:cNvPr>
            <p:cNvSpPr/>
            <p:nvPr userDrawn="1"/>
          </p:nvSpPr>
          <p:spPr bwMode="gray">
            <a:xfrm>
              <a:off x="577742" y="5905623"/>
              <a:ext cx="551515"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TextBox 29">
              <a:hlinkClick r:id="rId4" action="ppaction://hlinksldjump"/>
              <a:extLst>
                <a:ext uri="{FF2B5EF4-FFF2-40B4-BE49-F238E27FC236}">
                  <a16:creationId xmlns:a16="http://schemas.microsoft.com/office/drawing/2014/main" id="{DB7300B5-3D0B-0F13-D030-CAD5C12AD2A9}"/>
                </a:ext>
              </a:extLst>
            </p:cNvPr>
            <p:cNvSpPr txBox="1"/>
            <p:nvPr/>
          </p:nvSpPr>
          <p:spPr bwMode="gray">
            <a:xfrm>
              <a:off x="606654" y="5915216"/>
              <a:ext cx="500290"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Guide</a:t>
              </a:r>
            </a:p>
          </p:txBody>
        </p:sp>
      </p:grpSp>
      <p:grpSp>
        <p:nvGrpSpPr>
          <p:cNvPr id="31" name="Group 30">
            <a:extLst>
              <a:ext uri="{FF2B5EF4-FFF2-40B4-BE49-F238E27FC236}">
                <a16:creationId xmlns:a16="http://schemas.microsoft.com/office/drawing/2014/main" id="{F01C2657-F712-AA88-2550-C85034006602}"/>
              </a:ext>
            </a:extLst>
          </p:cNvPr>
          <p:cNvGrpSpPr/>
          <p:nvPr/>
        </p:nvGrpSpPr>
        <p:grpSpPr>
          <a:xfrm>
            <a:off x="3165945" y="3376373"/>
            <a:ext cx="551515" cy="162038"/>
            <a:chOff x="577742" y="5905623"/>
            <a:chExt cx="551515" cy="162038"/>
          </a:xfrm>
        </p:grpSpPr>
        <p:sp>
          <p:nvSpPr>
            <p:cNvPr id="32" name="Freeform 31">
              <a:hlinkClick r:id="" action="ppaction://hlinkshowjump?jump=nextslide"/>
              <a:extLst>
                <a:ext uri="{FF2B5EF4-FFF2-40B4-BE49-F238E27FC236}">
                  <a16:creationId xmlns:a16="http://schemas.microsoft.com/office/drawing/2014/main" id="{72DA54E0-5FD1-B840-02DC-3257207454B1}"/>
                </a:ext>
              </a:extLst>
            </p:cNvPr>
            <p:cNvSpPr/>
            <p:nvPr userDrawn="1"/>
          </p:nvSpPr>
          <p:spPr bwMode="gray">
            <a:xfrm>
              <a:off x="577742" y="5905623"/>
              <a:ext cx="551515"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TextBox 32">
              <a:hlinkClick r:id="rId5" action="ppaction://hlinksldjump"/>
              <a:extLst>
                <a:ext uri="{FF2B5EF4-FFF2-40B4-BE49-F238E27FC236}">
                  <a16:creationId xmlns:a16="http://schemas.microsoft.com/office/drawing/2014/main" id="{E085D58A-708A-A5EA-8E81-7BFBF8733C15}"/>
                </a:ext>
              </a:extLst>
            </p:cNvPr>
            <p:cNvSpPr txBox="1"/>
            <p:nvPr/>
          </p:nvSpPr>
          <p:spPr bwMode="gray">
            <a:xfrm>
              <a:off x="606654" y="5915216"/>
              <a:ext cx="500290"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Guide</a:t>
              </a:r>
            </a:p>
          </p:txBody>
        </p:sp>
      </p:grpSp>
      <p:sp>
        <p:nvSpPr>
          <p:cNvPr id="21" name="Rectangle 20">
            <a:hlinkClick r:id="" action="ppaction://noaction"/>
            <a:extLst>
              <a:ext uri="{FF2B5EF4-FFF2-40B4-BE49-F238E27FC236}">
                <a16:creationId xmlns:a16="http://schemas.microsoft.com/office/drawing/2014/main" id="{854AC33B-B966-6B35-D6D7-9106B8EB8C9F}"/>
              </a:ext>
            </a:extLst>
          </p:cNvPr>
          <p:cNvSpPr/>
          <p:nvPr/>
        </p:nvSpPr>
        <p:spPr bwMode="gray">
          <a:xfrm>
            <a:off x="10462990"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hlinkClick r:id="rId3" action="ppaction://hlinksldjump"/>
            <a:extLst>
              <a:ext uri="{FF2B5EF4-FFF2-40B4-BE49-F238E27FC236}">
                <a16:creationId xmlns:a16="http://schemas.microsoft.com/office/drawing/2014/main" id="{5C464816-D67C-E1D4-CB89-8DF981EF06FA}"/>
              </a:ext>
            </a:extLst>
          </p:cNvPr>
          <p:cNvSpPr/>
          <p:nvPr/>
        </p:nvSpPr>
        <p:spPr bwMode="gray">
          <a:xfrm>
            <a:off x="11316726"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06073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02C8-3965-7487-0D3B-276236B764AD}"/>
              </a:ext>
            </a:extLst>
          </p:cNvPr>
          <p:cNvSpPr>
            <a:spLocks noGrp="1"/>
          </p:cNvSpPr>
          <p:nvPr>
            <p:ph type="title" hasCustomPrompt="1"/>
          </p:nvPr>
        </p:nvSpPr>
        <p:spPr bwMode="gray">
          <a:xfrm>
            <a:off x="457198" y="826727"/>
            <a:ext cx="11457298" cy="306037"/>
          </a:xfrm>
        </p:spPr>
        <p:txBody>
          <a:bodyPr/>
          <a:lstStyle>
            <a:lvl1pPr>
              <a:defRPr/>
            </a:lvl1pPr>
          </a:lstStyle>
          <a:p>
            <a:r>
              <a:rPr lang="en-US"/>
              <a:t>Coding and theme generation</a:t>
            </a:r>
          </a:p>
        </p:txBody>
      </p:sp>
      <p:sp>
        <p:nvSpPr>
          <p:cNvPr id="3" name="TextBox 2">
            <a:extLst>
              <a:ext uri="{FF2B5EF4-FFF2-40B4-BE49-F238E27FC236}">
                <a16:creationId xmlns:a16="http://schemas.microsoft.com/office/drawing/2014/main" id="{8F464B81-2E97-F33E-D892-EA0122C9D360}"/>
              </a:ext>
            </a:extLst>
          </p:cNvPr>
          <p:cNvSpPr txBox="1"/>
          <p:nvPr/>
        </p:nvSpPr>
        <p:spPr bwMode="gray">
          <a:xfrm>
            <a:off x="457198" y="1436147"/>
            <a:ext cx="4017525" cy="3739485"/>
          </a:xfrm>
          <a:prstGeom prst="rect">
            <a:avLst/>
          </a:prstGeom>
          <a:noFill/>
          <a:ln w="25400">
            <a:noFill/>
          </a:ln>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1200"/>
              </a:spcAft>
              <a:buClrTx/>
              <a:buSzTx/>
              <a:buFontTx/>
              <a:buNone/>
              <a:tabLst>
                <a:tab pos="703263" algn="l"/>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Step-by-step approach</a:t>
            </a:r>
          </a:p>
          <a:p>
            <a:pPr marL="0" marR="0" lvl="0" indent="0" algn="l" defTabSz="914400" rtl="0" eaLnBrk="1" fontAlgn="auto" latinLnBrk="0" hangingPunct="1">
              <a:lnSpc>
                <a:spcPct val="100000"/>
              </a:lnSpc>
              <a:spcBef>
                <a:spcPts val="600"/>
              </a:spcBef>
              <a:spcAft>
                <a:spcPts val="1200"/>
              </a:spcAft>
              <a:buClrTx/>
              <a:buSzTx/>
              <a:buFontTx/>
              <a:buNone/>
              <a:tabLst>
                <a:tab pos="703263" algn="l"/>
              </a:tabLst>
              <a:defRPr/>
            </a:pPr>
            <a:r>
              <a:rPr kumimoji="0" lang="en-US" sz="1100" b="1" i="0" u="none" strike="noStrike" kern="1200" cap="none" spc="0" normalizeH="0" baseline="0" noProof="0">
                <a:ln>
                  <a:noFill/>
                </a:ln>
                <a:solidFill>
                  <a:srgbClr val="4B4D4F"/>
                </a:solidFill>
                <a:effectLst/>
                <a:uLnTx/>
                <a:uFillTx/>
                <a:latin typeface="Arial" panose="020B0604020202020204"/>
                <a:ea typeface="+mn-ea"/>
                <a:cs typeface="+mn-cs"/>
              </a:rPr>
              <a:t>Step 1: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Follow your plan as to whether you want to collect qualitative data before, during or after your intervention</a:t>
            </a:r>
            <a:endParaRPr kumimoji="0" lang="en-US" sz="1100" b="1"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1200"/>
              </a:spcAft>
              <a:buClrTx/>
              <a:buSzTx/>
              <a:buFontTx/>
              <a:buNone/>
              <a:tabLst>
                <a:tab pos="703263" algn="l"/>
              </a:tabLst>
              <a:defRPr/>
            </a:pPr>
            <a:r>
              <a:rPr kumimoji="0" lang="en-US" sz="1100" b="1" i="0" u="none" strike="noStrike" kern="1200" cap="none" spc="0" normalizeH="0" baseline="0" noProof="0">
                <a:ln>
                  <a:noFill/>
                </a:ln>
                <a:solidFill>
                  <a:srgbClr val="4B4D4F"/>
                </a:solidFill>
                <a:effectLst/>
                <a:uLnTx/>
                <a:uFillTx/>
                <a:latin typeface="Arial" panose="020B0604020202020204"/>
                <a:ea typeface="+mn-ea"/>
                <a:cs typeface="+mn-cs"/>
              </a:rPr>
              <a:t>Step 2: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Decide whether you will use deductive or inductive coding. Deductive coding - you create a list of predefined codes, and then assign them to the qualitative data. Inductive coding is creating codes based on the data itself and labelling them as you go – see below</a:t>
            </a:r>
          </a:p>
          <a:p>
            <a:pPr marL="0" marR="0" lvl="0" indent="0" algn="l" defTabSz="914400" rtl="0" eaLnBrk="1" fontAlgn="auto" latinLnBrk="0" hangingPunct="1">
              <a:lnSpc>
                <a:spcPct val="100000"/>
              </a:lnSpc>
              <a:spcBef>
                <a:spcPts val="600"/>
              </a:spcBef>
              <a:spcAft>
                <a:spcPts val="1200"/>
              </a:spcAft>
              <a:buClrTx/>
              <a:buSzTx/>
              <a:buFontTx/>
              <a:buNone/>
              <a:tabLst>
                <a:tab pos="703263" algn="l"/>
              </a:tabLst>
              <a:defRPr/>
            </a:pPr>
            <a:r>
              <a:rPr kumimoji="0" lang="en-US" sz="1100" b="1" i="0" u="none" strike="noStrike" kern="1200" cap="none" spc="0" normalizeH="0" baseline="0" noProof="0">
                <a:ln>
                  <a:noFill/>
                </a:ln>
                <a:solidFill>
                  <a:srgbClr val="4B4D4F"/>
                </a:solidFill>
                <a:effectLst/>
                <a:uLnTx/>
                <a:uFillTx/>
                <a:latin typeface="Arial" panose="020B0604020202020204"/>
                <a:ea typeface="+mn-ea"/>
                <a:cs typeface="+mn-cs"/>
              </a:rPr>
              <a:t>Step 3:</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 Read through the data to give yourself an overview. Now assign a set of codes to statements and sections of text</a:t>
            </a:r>
          </a:p>
          <a:p>
            <a:pPr marL="0" marR="0" lvl="0" indent="0" algn="l" defTabSz="914400" rtl="0" eaLnBrk="1" fontAlgn="auto" latinLnBrk="0" hangingPunct="1">
              <a:lnSpc>
                <a:spcPct val="100000"/>
              </a:lnSpc>
              <a:spcBef>
                <a:spcPts val="600"/>
              </a:spcBef>
              <a:spcAft>
                <a:spcPts val="1200"/>
              </a:spcAft>
              <a:buClrTx/>
              <a:buSzTx/>
              <a:buFontTx/>
              <a:buNone/>
              <a:tabLst>
                <a:tab pos="703263" algn="l"/>
              </a:tabLst>
              <a:defRPr/>
            </a:pPr>
            <a:r>
              <a:rPr kumimoji="0" lang="en-US" sz="1100" b="1" i="0" u="none" strike="noStrike" kern="1200" cap="none" spc="0" normalizeH="0" baseline="0" noProof="0">
                <a:ln>
                  <a:noFill/>
                </a:ln>
                <a:solidFill>
                  <a:srgbClr val="4B4D4F"/>
                </a:solidFill>
                <a:effectLst/>
                <a:uLnTx/>
                <a:uFillTx/>
                <a:latin typeface="Arial" panose="020B0604020202020204"/>
                <a:ea typeface="+mn-ea"/>
                <a:cs typeface="+mn-cs"/>
              </a:rPr>
              <a:t>Step 4: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Repeat step 3, adding new codes and revising the code description as often as necessary  </a:t>
            </a:r>
          </a:p>
          <a:p>
            <a:pPr marL="0" marR="0" lvl="0" indent="0" algn="l" defTabSz="914400" rtl="0" eaLnBrk="1" fontAlgn="auto" latinLnBrk="0" hangingPunct="1">
              <a:lnSpc>
                <a:spcPct val="100000"/>
              </a:lnSpc>
              <a:spcBef>
                <a:spcPts val="600"/>
              </a:spcBef>
              <a:spcAft>
                <a:spcPts val="1200"/>
              </a:spcAft>
              <a:buClrTx/>
              <a:buSzTx/>
              <a:buFontTx/>
              <a:buNone/>
              <a:tabLst>
                <a:tab pos="703263" algn="l"/>
              </a:tabLst>
              <a:defRPr/>
            </a:pPr>
            <a:r>
              <a:rPr kumimoji="0" lang="en-US" sz="1100" b="1" i="0" u="none" strike="noStrike" kern="1200" cap="none" spc="0" normalizeH="0" baseline="0" noProof="0">
                <a:ln>
                  <a:noFill/>
                </a:ln>
                <a:solidFill>
                  <a:srgbClr val="4B4D4F"/>
                </a:solidFill>
                <a:effectLst/>
                <a:uLnTx/>
                <a:uFillTx/>
                <a:latin typeface="Arial" panose="020B0604020202020204"/>
                <a:ea typeface="+mn-ea"/>
                <a:cs typeface="+mn-cs"/>
              </a:rPr>
              <a:t>Step 5: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Once all the text and transcribed data has been coded, go through everything again, check for inconsistencies and make sure nothing has been overlooked</a:t>
            </a:r>
          </a:p>
        </p:txBody>
      </p:sp>
      <p:pic>
        <p:nvPicPr>
          <p:cNvPr id="4" name="Picture 3">
            <a:extLst>
              <a:ext uri="{FF2B5EF4-FFF2-40B4-BE49-F238E27FC236}">
                <a16:creationId xmlns:a16="http://schemas.microsoft.com/office/drawing/2014/main" id="{66374C9A-0A06-F4BE-CF73-5F38EED33BED}"/>
              </a:ext>
            </a:extLst>
          </p:cNvPr>
          <p:cNvPicPr>
            <a:picLocks noChangeAspect="1"/>
          </p:cNvPicPr>
          <p:nvPr/>
        </p:nvPicPr>
        <p:blipFill>
          <a:blip r:embed="rId2"/>
          <a:stretch>
            <a:fillRect/>
          </a:stretch>
        </p:blipFill>
        <p:spPr>
          <a:xfrm>
            <a:off x="6599910" y="826727"/>
            <a:ext cx="5058137" cy="5109099"/>
          </a:xfrm>
          <a:prstGeom prst="rect">
            <a:avLst/>
          </a:prstGeom>
        </p:spPr>
      </p:pic>
      <p:sp>
        <p:nvSpPr>
          <p:cNvPr id="5" name="TextBox 4">
            <a:extLst>
              <a:ext uri="{FF2B5EF4-FFF2-40B4-BE49-F238E27FC236}">
                <a16:creationId xmlns:a16="http://schemas.microsoft.com/office/drawing/2014/main" id="{318A0252-9E5B-E89E-B77E-F51E942FDFBC}"/>
              </a:ext>
            </a:extLst>
          </p:cNvPr>
          <p:cNvSpPr txBox="1"/>
          <p:nvPr/>
        </p:nvSpPr>
        <p:spPr bwMode="gray">
          <a:xfrm>
            <a:off x="6185847" y="6020710"/>
            <a:ext cx="5559469" cy="123111"/>
          </a:xfrm>
          <a:prstGeom prst="rect">
            <a:avLst/>
          </a:prstGeom>
          <a:noFill/>
        </p:spPr>
        <p:txBody>
          <a:bodyPr vert="horz" wrap="square" lIns="0" tIns="0" rIns="0" bIns="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800" b="0" i="0" u="none" strike="noStrike" kern="1200" cap="none" spc="0" normalizeH="0" baseline="0" noProof="0">
                <a:ln>
                  <a:noFill/>
                </a:ln>
                <a:solidFill>
                  <a:srgbClr val="5A5A5A"/>
                </a:solidFill>
                <a:effectLst/>
                <a:uLnTx/>
                <a:uFillTx/>
                <a:latin typeface="Arial" panose="020B0604020202020204"/>
                <a:ea typeface="+mn-ea"/>
                <a:cs typeface="+mn-cs"/>
                <a:hlinkClick r:id="" action="ppaction://noaction"/>
              </a:rPr>
              <a:t>Mete et al, 2019; “What is healthy eating? A qualitative exploration,” </a:t>
            </a:r>
            <a:r>
              <a:rPr kumimoji="0" lang="en-US" sz="800" b="1" i="1" u="none" strike="noStrike" kern="1200" cap="none" spc="0" normalizeH="0" baseline="0" noProof="0">
                <a:ln>
                  <a:noFill/>
                </a:ln>
                <a:solidFill>
                  <a:srgbClr val="5A5A5A"/>
                </a:solidFill>
                <a:effectLst/>
                <a:uLnTx/>
                <a:uFillTx/>
                <a:latin typeface="Arial" panose="020B0604020202020204"/>
                <a:ea typeface="+mn-ea"/>
                <a:cs typeface="+mn-cs"/>
                <a:hlinkClick r:id="" action="ppaction://noaction"/>
              </a:rPr>
              <a:t>Public Health Nutrition Vol. 22 (13): 2408-2418</a:t>
            </a:r>
            <a:endParaRPr kumimoji="0" lang="en-US" sz="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6" name="Rectangle 5">
            <a:hlinkClick r:id="rId3" action="ppaction://hlinksldjump"/>
            <a:extLst>
              <a:ext uri="{FF2B5EF4-FFF2-40B4-BE49-F238E27FC236}">
                <a16:creationId xmlns:a16="http://schemas.microsoft.com/office/drawing/2014/main" id="{54E12BA4-7814-F620-4E39-A4A8D0568BC6}"/>
              </a:ext>
            </a:extLst>
          </p:cNvPr>
          <p:cNvSpPr/>
          <p:nvPr/>
        </p:nvSpPr>
        <p:spPr bwMode="gray">
          <a:xfrm>
            <a:off x="10462990"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hlinkClick r:id="rId4" action="ppaction://hlinksldjump"/>
            <a:extLst>
              <a:ext uri="{FF2B5EF4-FFF2-40B4-BE49-F238E27FC236}">
                <a16:creationId xmlns:a16="http://schemas.microsoft.com/office/drawing/2014/main" id="{DB8AFD35-65F7-88E5-04FB-0C832FE69069}"/>
              </a:ext>
            </a:extLst>
          </p:cNvPr>
          <p:cNvSpPr/>
          <p:nvPr/>
        </p:nvSpPr>
        <p:spPr bwMode="gray">
          <a:xfrm>
            <a:off x="11281215"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87489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C6B6A-FCE4-E6A5-6A55-C69E633F4B26}"/>
              </a:ext>
            </a:extLst>
          </p:cNvPr>
          <p:cNvSpPr>
            <a:spLocks noGrp="1"/>
          </p:cNvSpPr>
          <p:nvPr>
            <p:ph type="title" hasCustomPrompt="1"/>
          </p:nvPr>
        </p:nvSpPr>
        <p:spPr bwMode="gray">
          <a:xfrm>
            <a:off x="457198" y="826727"/>
            <a:ext cx="11457298" cy="306037"/>
          </a:xfrm>
        </p:spPr>
        <p:txBody>
          <a:bodyPr/>
          <a:lstStyle>
            <a:lvl1pPr>
              <a:defRPr/>
            </a:lvl1pPr>
          </a:lstStyle>
          <a:p>
            <a:r>
              <a:rPr lang="en-US" dirty="0"/>
              <a:t>Example themes related to healthy eating</a:t>
            </a:r>
          </a:p>
        </p:txBody>
      </p:sp>
      <p:graphicFrame>
        <p:nvGraphicFramePr>
          <p:cNvPr id="3" name="Diagram 2">
            <a:extLst>
              <a:ext uri="{FF2B5EF4-FFF2-40B4-BE49-F238E27FC236}">
                <a16:creationId xmlns:a16="http://schemas.microsoft.com/office/drawing/2014/main" id="{A7E80EC4-2466-D72E-DED3-4AA42763C83E}"/>
              </a:ext>
            </a:extLst>
          </p:cNvPr>
          <p:cNvGraphicFramePr/>
          <p:nvPr/>
        </p:nvGraphicFramePr>
        <p:xfrm>
          <a:off x="1900463" y="1234173"/>
          <a:ext cx="10291537" cy="4873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hlinkClick r:id="rId7" action="ppaction://hlinksldjump"/>
            <a:extLst>
              <a:ext uri="{FF2B5EF4-FFF2-40B4-BE49-F238E27FC236}">
                <a16:creationId xmlns:a16="http://schemas.microsoft.com/office/drawing/2014/main" id="{39222C91-2BEB-B3DC-3CA5-4227F5C01670}"/>
              </a:ext>
            </a:extLst>
          </p:cNvPr>
          <p:cNvSpPr/>
          <p:nvPr/>
        </p:nvSpPr>
        <p:spPr bwMode="gray">
          <a:xfrm>
            <a:off x="10462990"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hlinkClick r:id="rId8" action="ppaction://hlinksldjump"/>
            <a:extLst>
              <a:ext uri="{FF2B5EF4-FFF2-40B4-BE49-F238E27FC236}">
                <a16:creationId xmlns:a16="http://schemas.microsoft.com/office/drawing/2014/main" id="{318C2986-3B85-99A4-8921-58CCB2E7DBEE}"/>
              </a:ext>
            </a:extLst>
          </p:cNvPr>
          <p:cNvSpPr/>
          <p:nvPr/>
        </p:nvSpPr>
        <p:spPr bwMode="gray">
          <a:xfrm>
            <a:off x="11316726"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85563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C0FA-5838-59DB-EA49-F5A2BFAE38B7}"/>
              </a:ext>
            </a:extLst>
          </p:cNvPr>
          <p:cNvSpPr>
            <a:spLocks noGrp="1"/>
          </p:cNvSpPr>
          <p:nvPr>
            <p:ph type="title" hasCustomPrompt="1"/>
          </p:nvPr>
        </p:nvSpPr>
        <p:spPr bwMode="gray">
          <a:xfrm>
            <a:off x="457198" y="826727"/>
            <a:ext cx="11457298" cy="306037"/>
          </a:xfrm>
        </p:spPr>
        <p:txBody>
          <a:bodyPr/>
          <a:lstStyle>
            <a:lvl1pPr>
              <a:defRPr/>
            </a:lvl1pPr>
          </a:lstStyle>
          <a:p>
            <a:r>
              <a:rPr lang="en-US"/>
              <a:t>Thematic map analysis</a:t>
            </a:r>
          </a:p>
        </p:txBody>
      </p:sp>
      <p:sp>
        <p:nvSpPr>
          <p:cNvPr id="3" name="TextBox 2">
            <a:extLst>
              <a:ext uri="{FF2B5EF4-FFF2-40B4-BE49-F238E27FC236}">
                <a16:creationId xmlns:a16="http://schemas.microsoft.com/office/drawing/2014/main" id="{57599D5A-6D29-1BCF-1B3D-E7F04F321CFA}"/>
              </a:ext>
            </a:extLst>
          </p:cNvPr>
          <p:cNvSpPr txBox="1"/>
          <p:nvPr/>
        </p:nvSpPr>
        <p:spPr bwMode="gray">
          <a:xfrm>
            <a:off x="457198" y="1474692"/>
            <a:ext cx="4192624" cy="4139595"/>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kumimoji="0" lang="en-GB" sz="1400" b="1" i="0" u="none" strike="noStrike" kern="1200" cap="none" spc="0" normalizeH="0" baseline="0" noProof="0" dirty="0">
                <a:ln>
                  <a:noFill/>
                </a:ln>
                <a:solidFill>
                  <a:srgbClr val="002677"/>
                </a:solidFill>
                <a:effectLst/>
                <a:uLnTx/>
                <a:uFillTx/>
                <a:latin typeface="Arial" panose="020B0604020202020204"/>
                <a:ea typeface="+mn-ea"/>
                <a:cs typeface="+mn-cs"/>
              </a:rPr>
              <a:t>Step-by-step approach</a:t>
            </a:r>
          </a:p>
          <a:p>
            <a:pPr marL="0" marR="0" lvl="0" indent="0" algn="l" defTabSz="914400" rtl="0" eaLnBrk="1" fontAlgn="auto" latinLnBrk="0" hangingPunct="1">
              <a:lnSpc>
                <a:spcPct val="100000"/>
              </a:lnSpc>
              <a:spcBef>
                <a:spcPts val="600"/>
              </a:spcBef>
              <a:spcAft>
                <a:spcPts val="1200"/>
              </a:spcAft>
              <a:buClrTx/>
              <a:buSzTx/>
              <a:buFontTx/>
              <a:buNone/>
              <a:tabLst/>
              <a:defRPr/>
            </a:pPr>
            <a:r>
              <a:rPr kumimoji="0" lang="en-US" sz="1100" b="1" i="0" u="none" strike="noStrike" kern="1200" cap="none" spc="0" normalizeH="0" baseline="0" noProof="0" dirty="0">
                <a:ln>
                  <a:noFill/>
                </a:ln>
                <a:solidFill>
                  <a:srgbClr val="4B4D4F"/>
                </a:solidFill>
                <a:effectLst/>
                <a:uLnTx/>
                <a:uFillTx/>
                <a:latin typeface="Arial" panose="020B0604020202020204"/>
                <a:ea typeface="+mn-ea"/>
                <a:cs typeface="+mn-cs"/>
              </a:rPr>
              <a:t>Step 1: </a:t>
            </a:r>
            <a:r>
              <a:rPr kumimoji="0" lang="en-GB" sz="1100" b="0" i="0" u="none" strike="noStrike" kern="1200" cap="none" spc="0" normalizeH="0" baseline="0" noProof="0" dirty="0">
                <a:ln>
                  <a:noFill/>
                </a:ln>
                <a:solidFill>
                  <a:srgbClr val="4B4D4F"/>
                </a:solidFill>
                <a:effectLst/>
                <a:uLnTx/>
                <a:uFillTx/>
                <a:latin typeface="Arial" panose="020B0604020202020204"/>
                <a:ea typeface="+mn-ea"/>
                <a:cs typeface="+mn-cs"/>
              </a:rPr>
              <a:t>Lay out all the themes identified from the coding exercise</a:t>
            </a:r>
          </a:p>
          <a:p>
            <a:pPr marL="0" marR="0" lvl="0" indent="0" algn="l" defTabSz="914400" rtl="0" eaLnBrk="1" fontAlgn="auto" latinLnBrk="0" hangingPunct="1">
              <a:lnSpc>
                <a:spcPct val="100000"/>
              </a:lnSpc>
              <a:spcBef>
                <a:spcPts val="600"/>
              </a:spcBef>
              <a:spcAft>
                <a:spcPts val="1200"/>
              </a:spcAft>
              <a:buClrTx/>
              <a:buSzTx/>
              <a:buFontTx/>
              <a:buNone/>
              <a:tabLst/>
              <a:defRPr/>
            </a:pPr>
            <a:r>
              <a:rPr kumimoji="0" lang="en-US" sz="1100" b="1" i="0" u="none" strike="noStrike" kern="1200" cap="none" spc="0" normalizeH="0" baseline="0" noProof="0" dirty="0">
                <a:ln>
                  <a:noFill/>
                </a:ln>
                <a:solidFill>
                  <a:srgbClr val="4B4D4F"/>
                </a:solidFill>
                <a:effectLst/>
                <a:uLnTx/>
                <a:uFillTx/>
                <a:latin typeface="Arial" panose="020B0604020202020204"/>
                <a:ea typeface="+mn-ea"/>
                <a:cs typeface="+mn-cs"/>
              </a:rPr>
              <a:t>Step 2: </a:t>
            </a: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Establish whether the data illustrates no relationship, a correlation or a possible causal relationship between the themes, using the data that you have collected (this can be tested through controlled statistical analysis)</a:t>
            </a:r>
          </a:p>
          <a:p>
            <a:pPr marL="0" marR="0" lvl="0" indent="0" algn="l" defTabSz="914400" rtl="0" eaLnBrk="1" fontAlgn="auto" latinLnBrk="0" hangingPunct="1">
              <a:lnSpc>
                <a:spcPct val="100000"/>
              </a:lnSpc>
              <a:spcBef>
                <a:spcPts val="600"/>
              </a:spcBef>
              <a:spcAft>
                <a:spcPts val="1200"/>
              </a:spcAft>
              <a:buClrTx/>
              <a:buSzTx/>
              <a:buFontTx/>
              <a:buNone/>
              <a:tabLst/>
              <a:defRPr/>
            </a:pPr>
            <a:r>
              <a:rPr kumimoji="0" lang="en-US" sz="1100" b="1" i="0" u="none" strike="noStrike" kern="1200" cap="none" spc="0" normalizeH="0" baseline="0" noProof="0" dirty="0">
                <a:ln>
                  <a:noFill/>
                </a:ln>
                <a:solidFill>
                  <a:srgbClr val="4B4D4F"/>
                </a:solidFill>
                <a:effectLst/>
                <a:uLnTx/>
                <a:uFillTx/>
                <a:latin typeface="Arial" panose="020B0604020202020204"/>
                <a:ea typeface="+mn-ea"/>
                <a:cs typeface="+mn-cs"/>
              </a:rPr>
              <a:t>Step 3: </a:t>
            </a: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Map out links between themes</a:t>
            </a:r>
          </a:p>
          <a:p>
            <a:pPr marL="0" marR="0" lvl="0" indent="0" algn="l" defTabSz="914400" rtl="0" eaLnBrk="1" fontAlgn="auto" latinLnBrk="0" hangingPunct="1">
              <a:lnSpc>
                <a:spcPct val="100000"/>
              </a:lnSpc>
              <a:spcBef>
                <a:spcPts val="600"/>
              </a:spcBef>
              <a:spcAft>
                <a:spcPts val="1200"/>
              </a:spcAft>
              <a:buClrTx/>
              <a:buSzTx/>
              <a:buFontTx/>
              <a:buNone/>
              <a:tabLst/>
              <a:defRPr/>
            </a:pPr>
            <a:r>
              <a:rPr kumimoji="0" lang="en-US" sz="1100" b="1" i="0" u="none" strike="noStrike" kern="1200" cap="none" spc="0" normalizeH="0" baseline="0" noProof="0" dirty="0">
                <a:ln>
                  <a:noFill/>
                </a:ln>
                <a:solidFill>
                  <a:srgbClr val="4B4D4F"/>
                </a:solidFill>
                <a:effectLst/>
                <a:uLnTx/>
                <a:uFillTx/>
                <a:latin typeface="Arial" panose="020B0604020202020204"/>
                <a:ea typeface="+mn-ea"/>
                <a:cs typeface="+mn-cs"/>
              </a:rPr>
              <a:t>Step 4: </a:t>
            </a: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Review the map to help you understand why your intervention may or may not have been successful in delivering the intended outcomes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1" i="0" u="none" strike="noStrike" kern="1200" cap="none" spc="0" normalizeH="0" baseline="0" noProof="0" dirty="0">
                <a:ln>
                  <a:noFill/>
                </a:ln>
                <a:solidFill>
                  <a:srgbClr val="4B4D4F"/>
                </a:solidFill>
                <a:effectLst/>
                <a:uLnTx/>
                <a:uFillTx/>
                <a:latin typeface="Arial" panose="020B0604020202020204"/>
                <a:ea typeface="+mn-ea"/>
                <a:cs typeface="+mn-cs"/>
              </a:rPr>
              <a:t>Step 5: </a:t>
            </a: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The example shows for three different types </a:t>
            </a:r>
            <a:b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b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of interventions; </a:t>
            </a:r>
          </a:p>
          <a:p>
            <a:pPr marL="228600" marR="0" lvl="0" indent="-228600" algn="l" defTabSz="914400" rtl="0" eaLnBrk="1" fontAlgn="auto" latinLnBrk="0" hangingPunct="1">
              <a:lnSpc>
                <a:spcPct val="100000"/>
              </a:lnSpc>
              <a:spcBef>
                <a:spcPts val="600"/>
              </a:spcBef>
              <a:spcAft>
                <a:spcPts val="0"/>
              </a:spcAft>
              <a:buClrTx/>
              <a:buSzTx/>
              <a:buFontTx/>
              <a:buAutoNum type="alphaLcParen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those who maintained physical activity</a:t>
            </a:r>
          </a:p>
          <a:p>
            <a:pPr marL="228600" marR="0" lvl="0" indent="-228600" algn="l" defTabSz="914400" rtl="0" eaLnBrk="1" fontAlgn="auto" latinLnBrk="0" hangingPunct="1">
              <a:lnSpc>
                <a:spcPct val="100000"/>
              </a:lnSpc>
              <a:spcBef>
                <a:spcPts val="600"/>
              </a:spcBef>
              <a:spcAft>
                <a:spcPts val="0"/>
              </a:spcAft>
              <a:buClrTx/>
              <a:buSzTx/>
              <a:buFontTx/>
              <a:buAutoNum type="alphaLcParen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those who were intermittently physically active and</a:t>
            </a:r>
          </a:p>
          <a:p>
            <a:pPr marL="228600" marR="0" lvl="0" indent="-228600" algn="l" defTabSz="914400" rtl="0" eaLnBrk="1" fontAlgn="auto" latinLnBrk="0" hangingPunct="1">
              <a:lnSpc>
                <a:spcPct val="100000"/>
              </a:lnSpc>
              <a:spcBef>
                <a:spcPts val="600"/>
              </a:spcBef>
              <a:spcAft>
                <a:spcPts val="0"/>
              </a:spcAft>
              <a:buClrTx/>
              <a:buSzTx/>
              <a:buFontTx/>
              <a:buAutoNum type="alphaLcParenR"/>
              <a:tabLst/>
              <a:defRPr/>
            </a:pPr>
            <a:r>
              <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rPr>
              <a:t>those doing no or minimum physical activity, how this type of analysis can help you understand outcomes</a:t>
            </a:r>
          </a:p>
        </p:txBody>
      </p:sp>
      <p:pic>
        <p:nvPicPr>
          <p:cNvPr id="5" name="Picture 4">
            <a:extLst>
              <a:ext uri="{FF2B5EF4-FFF2-40B4-BE49-F238E27FC236}">
                <a16:creationId xmlns:a16="http://schemas.microsoft.com/office/drawing/2014/main" id="{DE4B9128-F7D1-501C-136B-1F3B2B1D80F7}"/>
              </a:ext>
            </a:extLst>
          </p:cNvPr>
          <p:cNvPicPr>
            <a:picLocks noChangeAspect="1"/>
          </p:cNvPicPr>
          <p:nvPr/>
        </p:nvPicPr>
        <p:blipFill>
          <a:blip r:embed="rId2"/>
          <a:stretch>
            <a:fillRect/>
          </a:stretch>
        </p:blipFill>
        <p:spPr>
          <a:xfrm>
            <a:off x="5153305" y="1291538"/>
            <a:ext cx="6761191" cy="4029491"/>
          </a:xfrm>
          <a:prstGeom prst="rect">
            <a:avLst/>
          </a:prstGeom>
          <a:ln>
            <a:solidFill>
              <a:schemeClr val="accent1"/>
            </a:solidFill>
          </a:ln>
          <a:effectLst/>
        </p:spPr>
      </p:pic>
      <p:sp>
        <p:nvSpPr>
          <p:cNvPr id="6" name="TextBox 5">
            <a:extLst>
              <a:ext uri="{FF2B5EF4-FFF2-40B4-BE49-F238E27FC236}">
                <a16:creationId xmlns:a16="http://schemas.microsoft.com/office/drawing/2014/main" id="{C508BCDF-E809-BF91-B047-F544B3954FC1}"/>
              </a:ext>
            </a:extLst>
          </p:cNvPr>
          <p:cNvSpPr txBox="1"/>
          <p:nvPr/>
        </p:nvSpPr>
        <p:spPr bwMode="gray">
          <a:xfrm>
            <a:off x="5968314" y="5692719"/>
            <a:ext cx="5946182"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B4D4F"/>
                </a:solidFill>
                <a:effectLst/>
                <a:uLnTx/>
                <a:uFillTx/>
                <a:latin typeface="Arial" panose="020B0604020202020204"/>
                <a:ea typeface="+mn-ea"/>
                <a:cs typeface="+mn-cs"/>
                <a:hlinkClick r:id="" action="ppaction://noaction"/>
              </a:rPr>
              <a:t>Grimmett el al, 2020; “Exploring maintenance of physical activity behaviour change among people living with and beyond gastrointestinal cancer: a cross-sectional qualitative study and typology,” </a:t>
            </a:r>
            <a:r>
              <a:rPr kumimoji="0" lang="en-US" sz="800" b="1" i="1" u="none" strike="noStrike" kern="1200" cap="none" spc="0" normalizeH="0" baseline="0" noProof="0">
                <a:ln>
                  <a:noFill/>
                </a:ln>
                <a:solidFill>
                  <a:srgbClr val="4B4D4F"/>
                </a:solidFill>
                <a:effectLst/>
                <a:uLnTx/>
                <a:uFillTx/>
                <a:latin typeface="Arial" panose="020B0604020202020204"/>
                <a:ea typeface="+mn-ea"/>
                <a:cs typeface="+mn-cs"/>
                <a:hlinkClick r:id="" action="ppaction://noaction"/>
              </a:rPr>
              <a:t>BMJ Open Vol.10 (10): e037136</a:t>
            </a:r>
            <a:endParaRPr kumimoji="0" lang="en-US" sz="8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4" name="Rectangle 3">
            <a:hlinkClick r:id="rId3" action="ppaction://hlinksldjump"/>
            <a:extLst>
              <a:ext uri="{FF2B5EF4-FFF2-40B4-BE49-F238E27FC236}">
                <a16:creationId xmlns:a16="http://schemas.microsoft.com/office/drawing/2014/main" id="{24ACF9C9-680A-DF80-4CFF-F54036321539}"/>
              </a:ext>
            </a:extLst>
          </p:cNvPr>
          <p:cNvSpPr/>
          <p:nvPr/>
        </p:nvSpPr>
        <p:spPr bwMode="gray">
          <a:xfrm>
            <a:off x="10462990"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hlinkClick r:id="" action="ppaction://noaction"/>
            <a:extLst>
              <a:ext uri="{FF2B5EF4-FFF2-40B4-BE49-F238E27FC236}">
                <a16:creationId xmlns:a16="http://schemas.microsoft.com/office/drawing/2014/main" id="{8386A2A7-03F7-CDA3-E163-655675D91963}"/>
              </a:ext>
            </a:extLst>
          </p:cNvPr>
          <p:cNvSpPr/>
          <p:nvPr/>
        </p:nvSpPr>
        <p:spPr bwMode="gray">
          <a:xfrm>
            <a:off x="11307849" y="6402963"/>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98825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2C0356-4AB6-6192-40FA-167FC871AA15}"/>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843E114A-5310-E429-241B-17A68622E0A6}"/>
              </a:ext>
            </a:extLst>
          </p:cNvPr>
          <p:cNvSpPr>
            <a:spLocks noGrp="1"/>
          </p:cNvSpPr>
          <p:nvPr>
            <p:ph type="title"/>
          </p:nvPr>
        </p:nvSpPr>
        <p:spPr>
          <a:xfrm>
            <a:off x="1752600" y="1689360"/>
            <a:ext cx="8686800" cy="2285241"/>
          </a:xfrm>
        </p:spPr>
        <p:txBody>
          <a:bodyPr/>
          <a:lstStyle/>
          <a:p>
            <a:r>
              <a:rPr lang="en-US" dirty="0"/>
              <a:t>Qualitative approaches informing quantitative approaches </a:t>
            </a:r>
          </a:p>
        </p:txBody>
      </p:sp>
    </p:spTree>
    <p:extLst>
      <p:ext uri="{BB962C8B-B14F-4D97-AF65-F5344CB8AC3E}">
        <p14:creationId xmlns:p14="http://schemas.microsoft.com/office/powerpoint/2010/main" val="588952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AEE5-397B-4A4E-A2C4-CD5370706EA3}"/>
              </a:ext>
            </a:extLst>
          </p:cNvPr>
          <p:cNvSpPr>
            <a:spLocks noGrp="1"/>
          </p:cNvSpPr>
          <p:nvPr>
            <p:ph type="title"/>
          </p:nvPr>
        </p:nvSpPr>
        <p:spPr bwMode="gray">
          <a:xfrm>
            <a:off x="457199" y="555639"/>
            <a:ext cx="10220326" cy="304699"/>
          </a:xfrm>
        </p:spPr>
        <p:txBody>
          <a:bodyPr/>
          <a:lstStyle/>
          <a:p>
            <a:r>
              <a:rPr lang="en-GB"/>
              <a:t>Q</a:t>
            </a:r>
            <a:r>
              <a:rPr lang="en-US" err="1"/>
              <a:t>ualitative</a:t>
            </a:r>
            <a:r>
              <a:rPr lang="en-US"/>
              <a:t> approaches inform quantitative approaches and vice versa</a:t>
            </a:r>
          </a:p>
        </p:txBody>
      </p:sp>
      <p:pic>
        <p:nvPicPr>
          <p:cNvPr id="17" name="Picture 16">
            <a:extLst>
              <a:ext uri="{FF2B5EF4-FFF2-40B4-BE49-F238E27FC236}">
                <a16:creationId xmlns:a16="http://schemas.microsoft.com/office/drawing/2014/main" id="{97A6E12A-35F4-444D-92A6-46FA5BBE56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5791200" y="1218670"/>
            <a:ext cx="609601" cy="609601"/>
          </a:xfrm>
          <a:prstGeom prst="rect">
            <a:avLst/>
          </a:prstGeom>
        </p:spPr>
      </p:pic>
      <p:sp>
        <p:nvSpPr>
          <p:cNvPr id="21" name="TextBox 20">
            <a:extLst>
              <a:ext uri="{FF2B5EF4-FFF2-40B4-BE49-F238E27FC236}">
                <a16:creationId xmlns:a16="http://schemas.microsoft.com/office/drawing/2014/main" id="{8A5A9C91-1C2F-4426-9ACB-42B3CD5AFC34}"/>
              </a:ext>
            </a:extLst>
          </p:cNvPr>
          <p:cNvSpPr txBox="1"/>
          <p:nvPr/>
        </p:nvSpPr>
        <p:spPr bwMode="gray">
          <a:xfrm>
            <a:off x="1178809" y="1998257"/>
            <a:ext cx="2114938" cy="230832"/>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a:ea typeface="+mn-ea"/>
                <a:cs typeface="+mn-cs"/>
              </a:rPr>
              <a:t>Inform hypotheses</a:t>
            </a:r>
          </a:p>
        </p:txBody>
      </p:sp>
      <p:sp>
        <p:nvSpPr>
          <p:cNvPr id="23" name="TextBox 22">
            <a:extLst>
              <a:ext uri="{FF2B5EF4-FFF2-40B4-BE49-F238E27FC236}">
                <a16:creationId xmlns:a16="http://schemas.microsoft.com/office/drawing/2014/main" id="{60825F7D-EEBA-426B-BB5B-7CA6F2C8B1EF}"/>
              </a:ext>
            </a:extLst>
          </p:cNvPr>
          <p:cNvSpPr txBox="1"/>
          <p:nvPr/>
        </p:nvSpPr>
        <p:spPr bwMode="gray">
          <a:xfrm>
            <a:off x="4819650" y="1998257"/>
            <a:ext cx="2552700" cy="230832"/>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a:ea typeface="+mn-ea"/>
                <a:cs typeface="+mn-cs"/>
              </a:rPr>
              <a:t>Inform evaluation questions</a:t>
            </a:r>
          </a:p>
        </p:txBody>
      </p:sp>
      <p:sp>
        <p:nvSpPr>
          <p:cNvPr id="25" name="TextBox 24">
            <a:extLst>
              <a:ext uri="{FF2B5EF4-FFF2-40B4-BE49-F238E27FC236}">
                <a16:creationId xmlns:a16="http://schemas.microsoft.com/office/drawing/2014/main" id="{0204B3B3-D725-4748-A7DC-2B030CF36604}"/>
              </a:ext>
            </a:extLst>
          </p:cNvPr>
          <p:cNvSpPr txBox="1"/>
          <p:nvPr/>
        </p:nvSpPr>
        <p:spPr bwMode="gray">
          <a:xfrm>
            <a:off x="8898254" y="1998257"/>
            <a:ext cx="2114938" cy="230832"/>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a:ea typeface="+mn-ea"/>
                <a:cs typeface="+mn-cs"/>
              </a:rPr>
              <a:t>Quant informing qual</a:t>
            </a:r>
          </a:p>
        </p:txBody>
      </p:sp>
      <p:sp>
        <p:nvSpPr>
          <p:cNvPr id="22" name="TextBox 21">
            <a:extLst>
              <a:ext uri="{FF2B5EF4-FFF2-40B4-BE49-F238E27FC236}">
                <a16:creationId xmlns:a16="http://schemas.microsoft.com/office/drawing/2014/main" id="{AE861F52-D94F-414E-A1B8-3F280CDCDD12}"/>
              </a:ext>
            </a:extLst>
          </p:cNvPr>
          <p:cNvSpPr txBox="1"/>
          <p:nvPr/>
        </p:nvSpPr>
        <p:spPr bwMode="gray">
          <a:xfrm>
            <a:off x="774483" y="2341358"/>
            <a:ext cx="2923591" cy="600164"/>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Community engagement can inform your hypotheses that you then test through quantitative methods </a:t>
            </a:r>
          </a:p>
        </p:txBody>
      </p:sp>
      <p:sp>
        <p:nvSpPr>
          <p:cNvPr id="24" name="TextBox 23">
            <a:extLst>
              <a:ext uri="{FF2B5EF4-FFF2-40B4-BE49-F238E27FC236}">
                <a16:creationId xmlns:a16="http://schemas.microsoft.com/office/drawing/2014/main" id="{10451AC6-51E4-4911-8C24-299634739F05}"/>
              </a:ext>
            </a:extLst>
          </p:cNvPr>
          <p:cNvSpPr txBox="1"/>
          <p:nvPr/>
        </p:nvSpPr>
        <p:spPr bwMode="gray">
          <a:xfrm>
            <a:off x="4634205" y="2341358"/>
            <a:ext cx="2923591" cy="80021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Community engagement can inform the evaluation questions that you answer through quantitative and qualitative methods</a:t>
            </a:r>
          </a:p>
        </p:txBody>
      </p:sp>
      <p:sp>
        <p:nvSpPr>
          <p:cNvPr id="26" name="TextBox 25">
            <a:extLst>
              <a:ext uri="{FF2B5EF4-FFF2-40B4-BE49-F238E27FC236}">
                <a16:creationId xmlns:a16="http://schemas.microsoft.com/office/drawing/2014/main" id="{958F31D4-0EB9-4B2D-AA58-EE69AE70BFC8}"/>
              </a:ext>
            </a:extLst>
          </p:cNvPr>
          <p:cNvSpPr txBox="1"/>
          <p:nvPr/>
        </p:nvSpPr>
        <p:spPr bwMode="gray">
          <a:xfrm>
            <a:off x="8493927" y="2341358"/>
            <a:ext cx="2923591" cy="1000274"/>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Quantitative methods may influence the community/population of interest for community engagement or other qualitative approaches during evaluation </a:t>
            </a:r>
          </a:p>
        </p:txBody>
      </p:sp>
      <p:sp>
        <p:nvSpPr>
          <p:cNvPr id="29" name="TextBox 28">
            <a:extLst>
              <a:ext uri="{FF2B5EF4-FFF2-40B4-BE49-F238E27FC236}">
                <a16:creationId xmlns:a16="http://schemas.microsoft.com/office/drawing/2014/main" id="{7F599E1B-E4F0-4B62-B7CC-908021831820}"/>
              </a:ext>
            </a:extLst>
          </p:cNvPr>
          <p:cNvSpPr txBox="1"/>
          <p:nvPr/>
        </p:nvSpPr>
        <p:spPr bwMode="gray">
          <a:xfrm>
            <a:off x="1178809" y="4509627"/>
            <a:ext cx="2114938" cy="230832"/>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a:ea typeface="+mn-ea"/>
                <a:cs typeface="+mn-cs"/>
              </a:rPr>
              <a:t>Quantification</a:t>
            </a:r>
          </a:p>
        </p:txBody>
      </p:sp>
      <p:sp>
        <p:nvSpPr>
          <p:cNvPr id="30" name="TextBox 29">
            <a:extLst>
              <a:ext uri="{FF2B5EF4-FFF2-40B4-BE49-F238E27FC236}">
                <a16:creationId xmlns:a16="http://schemas.microsoft.com/office/drawing/2014/main" id="{303A9DC0-6B7F-4060-935E-DFA018DC05C1}"/>
              </a:ext>
            </a:extLst>
          </p:cNvPr>
          <p:cNvSpPr txBox="1"/>
          <p:nvPr/>
        </p:nvSpPr>
        <p:spPr bwMode="gray">
          <a:xfrm>
            <a:off x="5038532" y="4509627"/>
            <a:ext cx="2114938" cy="230832"/>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a:ea typeface="+mn-ea"/>
                <a:cs typeface="+mn-cs"/>
              </a:rPr>
              <a:t>Mixed methods</a:t>
            </a:r>
          </a:p>
        </p:txBody>
      </p:sp>
      <p:sp>
        <p:nvSpPr>
          <p:cNvPr id="31" name="TextBox 30">
            <a:extLst>
              <a:ext uri="{FF2B5EF4-FFF2-40B4-BE49-F238E27FC236}">
                <a16:creationId xmlns:a16="http://schemas.microsoft.com/office/drawing/2014/main" id="{9381EBAD-BA69-47C4-9D4C-CA89C8CDE61B}"/>
              </a:ext>
            </a:extLst>
          </p:cNvPr>
          <p:cNvSpPr txBox="1"/>
          <p:nvPr/>
        </p:nvSpPr>
        <p:spPr bwMode="gray">
          <a:xfrm>
            <a:off x="8898254" y="4509627"/>
            <a:ext cx="2114938" cy="230832"/>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500" b="1" i="0" u="none" strike="noStrike" kern="1200" cap="none" spc="0" normalizeH="0" baseline="0" noProof="0">
                <a:ln>
                  <a:noFill/>
                </a:ln>
                <a:solidFill>
                  <a:srgbClr val="002677"/>
                </a:solidFill>
                <a:effectLst/>
                <a:uLnTx/>
                <a:uFillTx/>
                <a:latin typeface="Arial" panose="020B0604020202020204"/>
                <a:ea typeface="+mn-ea"/>
                <a:cs typeface="+mn-cs"/>
              </a:rPr>
              <a:t>U</a:t>
            </a:r>
            <a:r>
              <a:rPr kumimoji="0" lang="en-US" sz="1500" b="1" i="0" u="none" strike="noStrike" kern="1200" cap="none" spc="0" normalizeH="0" baseline="0" noProof="0" err="1">
                <a:ln>
                  <a:noFill/>
                </a:ln>
                <a:solidFill>
                  <a:srgbClr val="002677"/>
                </a:solidFill>
                <a:effectLst/>
                <a:uLnTx/>
                <a:uFillTx/>
                <a:latin typeface="Arial" panose="020B0604020202020204"/>
                <a:ea typeface="+mn-ea"/>
                <a:cs typeface="+mn-cs"/>
              </a:rPr>
              <a:t>nderstanding</a:t>
            </a:r>
            <a:r>
              <a:rPr kumimoji="0" lang="en-US" sz="1500" b="1" i="0" u="none" strike="noStrike" kern="1200" cap="none" spc="0" normalizeH="0" baseline="0" noProof="0">
                <a:ln>
                  <a:noFill/>
                </a:ln>
                <a:solidFill>
                  <a:srgbClr val="002677"/>
                </a:solidFill>
                <a:effectLst/>
                <a:uLnTx/>
                <a:uFillTx/>
                <a:latin typeface="Arial" panose="020B0604020202020204"/>
                <a:ea typeface="+mn-ea"/>
                <a:cs typeface="+mn-cs"/>
              </a:rPr>
              <a:t> why</a:t>
            </a:r>
          </a:p>
        </p:txBody>
      </p:sp>
      <p:sp>
        <p:nvSpPr>
          <p:cNvPr id="32" name="TextBox 31">
            <a:extLst>
              <a:ext uri="{FF2B5EF4-FFF2-40B4-BE49-F238E27FC236}">
                <a16:creationId xmlns:a16="http://schemas.microsoft.com/office/drawing/2014/main" id="{11FA7BAF-A7B4-4D3E-A14F-F195992EB959}"/>
              </a:ext>
            </a:extLst>
          </p:cNvPr>
          <p:cNvSpPr txBox="1"/>
          <p:nvPr/>
        </p:nvSpPr>
        <p:spPr bwMode="gray">
          <a:xfrm>
            <a:off x="774483" y="4852728"/>
            <a:ext cx="2923591" cy="1000274"/>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Quantitative methods can also help quantify how prevalent a particular view, issue or typology is that you identified during community engagement </a:t>
            </a:r>
          </a:p>
        </p:txBody>
      </p:sp>
      <p:sp>
        <p:nvSpPr>
          <p:cNvPr id="33" name="TextBox 32">
            <a:extLst>
              <a:ext uri="{FF2B5EF4-FFF2-40B4-BE49-F238E27FC236}">
                <a16:creationId xmlns:a16="http://schemas.microsoft.com/office/drawing/2014/main" id="{89D51E0F-801B-4F3E-BBBD-D8A2FD8E9EFA}"/>
              </a:ext>
            </a:extLst>
          </p:cNvPr>
          <p:cNvSpPr txBox="1"/>
          <p:nvPr/>
        </p:nvSpPr>
        <p:spPr bwMode="gray">
          <a:xfrm>
            <a:off x="4634205" y="4852728"/>
            <a:ext cx="2923591" cy="1400383"/>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Quantitative methods and qualitative methods (described as mixed methods when brought together) provide a more holistic and robust view of intervention efficacy – what has changed</a:t>
            </a:r>
            <a:r>
              <a:rPr kumimoji="0" lang="en-US" sz="1300" b="1" i="0" u="none" strike="noStrike" kern="1200" cap="none" spc="0" normalizeH="0" baseline="0" noProof="0">
                <a:ln>
                  <a:noFill/>
                </a:ln>
                <a:solidFill>
                  <a:srgbClr val="5A5A5A"/>
                </a:solidFill>
                <a:effectLst/>
                <a:uLnTx/>
                <a:uFillTx/>
                <a:latin typeface="Arial" panose="020B0604020202020204"/>
                <a:ea typeface="+mn-ea"/>
                <a:cs typeface="+mn-cs"/>
              </a:rPr>
              <a:t> as a result of</a:t>
            </a: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 the intervention, </a:t>
            </a:r>
            <a:r>
              <a:rPr kumimoji="0" lang="en-US" sz="1300" b="1" i="0" u="none" strike="noStrike" kern="1200" cap="none" spc="0" normalizeH="0" baseline="0" noProof="0">
                <a:ln>
                  <a:noFill/>
                </a:ln>
                <a:solidFill>
                  <a:srgbClr val="5A5A5A"/>
                </a:solidFill>
                <a:effectLst/>
                <a:uLnTx/>
                <a:uFillTx/>
                <a:latin typeface="Arial" panose="020B0604020202020204"/>
                <a:ea typeface="+mn-ea"/>
                <a:cs typeface="+mn-cs"/>
              </a:rPr>
              <a:t>how</a:t>
            </a:r>
            <a:r>
              <a:rPr kumimoji="0" lang="en-US" sz="1300" b="0" i="0" u="none" strike="noStrike" kern="1200" cap="none" spc="0" normalizeH="0" baseline="0" noProof="0">
                <a:ln>
                  <a:noFill/>
                </a:ln>
                <a:solidFill>
                  <a:srgbClr val="5A5A5A"/>
                </a:solidFill>
                <a:effectLst/>
                <a:uLnTx/>
                <a:uFillTx/>
                <a:latin typeface="Arial" panose="020B0604020202020204"/>
                <a:ea typeface="+mn-ea"/>
                <a:cs typeface="+mn-cs"/>
              </a:rPr>
              <a:t> and crucially </a:t>
            </a:r>
            <a:r>
              <a:rPr kumimoji="0" lang="en-US" sz="1300" b="1" i="0" u="none" strike="noStrike" kern="1200" cap="none" spc="0" normalizeH="0" baseline="0" noProof="0">
                <a:ln>
                  <a:noFill/>
                </a:ln>
                <a:solidFill>
                  <a:srgbClr val="5A5A5A"/>
                </a:solidFill>
                <a:effectLst/>
                <a:uLnTx/>
                <a:uFillTx/>
                <a:latin typeface="Arial" panose="020B0604020202020204"/>
                <a:ea typeface="+mn-ea"/>
                <a:cs typeface="+mn-cs"/>
              </a:rPr>
              <a:t>why</a:t>
            </a:r>
          </a:p>
        </p:txBody>
      </p:sp>
      <p:sp>
        <p:nvSpPr>
          <p:cNvPr id="34" name="TextBox 33">
            <a:extLst>
              <a:ext uri="{FF2B5EF4-FFF2-40B4-BE49-F238E27FC236}">
                <a16:creationId xmlns:a16="http://schemas.microsoft.com/office/drawing/2014/main" id="{E1AACE1F-9173-4FD3-AFFA-922FC59799F3}"/>
              </a:ext>
            </a:extLst>
          </p:cNvPr>
          <p:cNvSpPr txBox="1"/>
          <p:nvPr/>
        </p:nvSpPr>
        <p:spPr bwMode="gray">
          <a:xfrm>
            <a:off x="8493927" y="4852728"/>
            <a:ext cx="2923591" cy="1000274"/>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0" i="0" u="none" strike="noStrike" kern="1200" cap="none" spc="0" normalizeH="0" baseline="0" noProof="0" dirty="0">
                <a:ln>
                  <a:noFill/>
                </a:ln>
                <a:solidFill>
                  <a:srgbClr val="5A5A5A"/>
                </a:solidFill>
                <a:effectLst/>
                <a:uLnTx/>
                <a:uFillTx/>
                <a:latin typeface="Arial" panose="020B0604020202020204"/>
                <a:ea typeface="+mn-ea"/>
                <a:cs typeface="+mn-cs"/>
              </a:rPr>
              <a:t>Only if you understand the why, can you confidently invest in scaling an intervention – and </a:t>
            </a:r>
            <a:r>
              <a:rPr kumimoji="0" lang="en-US" sz="1300" b="0" i="0" u="none" strike="noStrike" kern="1200" cap="none" spc="0" normalizeH="0" baseline="0" noProof="0" dirty="0" err="1">
                <a:ln>
                  <a:noFill/>
                </a:ln>
                <a:solidFill>
                  <a:srgbClr val="5A5A5A"/>
                </a:solidFill>
                <a:effectLst/>
                <a:uLnTx/>
                <a:uFillTx/>
                <a:latin typeface="Arial" panose="020B0604020202020204"/>
                <a:ea typeface="+mn-ea"/>
                <a:cs typeface="+mn-cs"/>
              </a:rPr>
              <a:t>maximise</a:t>
            </a:r>
            <a:r>
              <a:rPr kumimoji="0" lang="en-US" sz="1300" b="0" i="0" u="none" strike="noStrike" kern="1200" cap="none" spc="0" normalizeH="0" baseline="0" noProof="0" dirty="0">
                <a:ln>
                  <a:noFill/>
                </a:ln>
                <a:solidFill>
                  <a:srgbClr val="5A5A5A"/>
                </a:solidFill>
                <a:effectLst/>
                <a:uLnTx/>
                <a:uFillTx/>
                <a:latin typeface="Arial" panose="020B0604020202020204"/>
                <a:ea typeface="+mn-ea"/>
                <a:cs typeface="+mn-cs"/>
              </a:rPr>
              <a:t> the effective elements, whilst </a:t>
            </a:r>
            <a:r>
              <a:rPr kumimoji="0" lang="en-US" sz="1300" b="0" i="0" u="none" strike="noStrike" kern="1200" cap="none" spc="0" normalizeH="0" baseline="0" noProof="0" dirty="0" err="1">
                <a:ln>
                  <a:noFill/>
                </a:ln>
                <a:solidFill>
                  <a:srgbClr val="5A5A5A"/>
                </a:solidFill>
                <a:effectLst/>
                <a:uLnTx/>
                <a:uFillTx/>
                <a:latin typeface="Arial" panose="020B0604020202020204"/>
                <a:ea typeface="+mn-ea"/>
                <a:cs typeface="+mn-cs"/>
              </a:rPr>
              <a:t>minimising</a:t>
            </a:r>
            <a:r>
              <a:rPr kumimoji="0" lang="en-US" sz="1300" b="0" i="0" u="none" strike="noStrike" kern="1200" cap="none" spc="0" normalizeH="0" baseline="0" noProof="0" dirty="0">
                <a:ln>
                  <a:noFill/>
                </a:ln>
                <a:solidFill>
                  <a:srgbClr val="5A5A5A"/>
                </a:solidFill>
                <a:effectLst/>
                <a:uLnTx/>
                <a:uFillTx/>
                <a:latin typeface="Arial" panose="020B0604020202020204"/>
                <a:ea typeface="+mn-ea"/>
                <a:cs typeface="+mn-cs"/>
              </a:rPr>
              <a:t> the less effective elements. </a:t>
            </a:r>
          </a:p>
        </p:txBody>
      </p:sp>
      <p:pic>
        <p:nvPicPr>
          <p:cNvPr id="27" name="Picture 26">
            <a:extLst>
              <a:ext uri="{FF2B5EF4-FFF2-40B4-BE49-F238E27FC236}">
                <a16:creationId xmlns:a16="http://schemas.microsoft.com/office/drawing/2014/main" id="{107CB340-913E-4309-ADD7-071504A59B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9650923" y="1218670"/>
            <a:ext cx="609601" cy="609601"/>
          </a:xfrm>
          <a:prstGeom prst="rect">
            <a:avLst/>
          </a:prstGeom>
        </p:spPr>
      </p:pic>
      <p:pic>
        <p:nvPicPr>
          <p:cNvPr id="28" name="Picture 27">
            <a:extLst>
              <a:ext uri="{FF2B5EF4-FFF2-40B4-BE49-F238E27FC236}">
                <a16:creationId xmlns:a16="http://schemas.microsoft.com/office/drawing/2014/main" id="{F4530D82-DFC8-404D-999B-8D5AC84B8D3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5791199" y="3736116"/>
            <a:ext cx="609601" cy="609601"/>
          </a:xfrm>
          <a:prstGeom prst="rect">
            <a:avLst/>
          </a:prstGeom>
        </p:spPr>
      </p:pic>
      <p:pic>
        <p:nvPicPr>
          <p:cNvPr id="35" name="Picture 34">
            <a:extLst>
              <a:ext uri="{FF2B5EF4-FFF2-40B4-BE49-F238E27FC236}">
                <a16:creationId xmlns:a16="http://schemas.microsoft.com/office/drawing/2014/main" id="{B1EFF85F-86C0-462A-A655-9FE172F1522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9652826" y="3740185"/>
            <a:ext cx="609601" cy="609601"/>
          </a:xfrm>
          <a:prstGeom prst="rect">
            <a:avLst/>
          </a:prstGeom>
        </p:spPr>
      </p:pic>
      <p:pic>
        <p:nvPicPr>
          <p:cNvPr id="36" name="Picture 35">
            <a:extLst>
              <a:ext uri="{FF2B5EF4-FFF2-40B4-BE49-F238E27FC236}">
                <a16:creationId xmlns:a16="http://schemas.microsoft.com/office/drawing/2014/main" id="{6D8990B8-F458-4170-AE4E-2E65592CAEE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1931477" y="1218670"/>
            <a:ext cx="609601" cy="609601"/>
          </a:xfrm>
          <a:prstGeom prst="rect">
            <a:avLst/>
          </a:prstGeom>
        </p:spPr>
      </p:pic>
      <p:pic>
        <p:nvPicPr>
          <p:cNvPr id="37" name="Picture 36">
            <a:extLst>
              <a:ext uri="{FF2B5EF4-FFF2-40B4-BE49-F238E27FC236}">
                <a16:creationId xmlns:a16="http://schemas.microsoft.com/office/drawing/2014/main" id="{38FB9AE5-A941-4C3B-81BB-1407ECA444A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1931476" y="3736115"/>
            <a:ext cx="609601" cy="609601"/>
          </a:xfrm>
          <a:prstGeom prst="rect">
            <a:avLst/>
          </a:prstGeom>
        </p:spPr>
      </p:pic>
    </p:spTree>
    <p:extLst>
      <p:ext uri="{BB962C8B-B14F-4D97-AF65-F5344CB8AC3E}">
        <p14:creationId xmlns:p14="http://schemas.microsoft.com/office/powerpoint/2010/main" val="307846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rrow: Circular 21">
            <a:extLst>
              <a:ext uri="{FF2B5EF4-FFF2-40B4-BE49-F238E27FC236}">
                <a16:creationId xmlns:a16="http://schemas.microsoft.com/office/drawing/2014/main" id="{67D50D51-C2FC-3653-F440-57BA120E2F14}"/>
              </a:ext>
            </a:extLst>
          </p:cNvPr>
          <p:cNvSpPr/>
          <p:nvPr/>
        </p:nvSpPr>
        <p:spPr bwMode="gray">
          <a:xfrm rot="15265764">
            <a:off x="942737" y="1636008"/>
            <a:ext cx="3897018" cy="4096073"/>
          </a:xfrm>
          <a:prstGeom prst="circularArrow">
            <a:avLst>
              <a:gd name="adj1" fmla="val 1081"/>
              <a:gd name="adj2" fmla="val 529759"/>
              <a:gd name="adj3" fmla="val 20510207"/>
              <a:gd name="adj4" fmla="val 322359"/>
              <a:gd name="adj5" fmla="val 6488"/>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6" name="Content Placeholder 5">
            <a:extLst>
              <a:ext uri="{FF2B5EF4-FFF2-40B4-BE49-F238E27FC236}">
                <a16:creationId xmlns:a16="http://schemas.microsoft.com/office/drawing/2014/main" id="{F45206F0-6F13-4094-8F8A-1DFC93B9C211}"/>
              </a:ext>
            </a:extLst>
          </p:cNvPr>
          <p:cNvSpPr>
            <a:spLocks noGrp="1"/>
          </p:cNvSpPr>
          <p:nvPr>
            <p:ph idx="1"/>
          </p:nvPr>
        </p:nvSpPr>
        <p:spPr>
          <a:xfrm>
            <a:off x="6246896" y="1945930"/>
            <a:ext cx="5296251" cy="3268838"/>
          </a:xfrm>
          <a:solidFill>
            <a:schemeClr val="bg2"/>
          </a:solidFill>
        </p:spPr>
        <p:txBody>
          <a:bodyPr lIns="182880" tIns="182880" rIns="182880" bIns="182880">
            <a:normAutofit lnSpcReduction="10000"/>
          </a:bodyPr>
          <a:lstStyle/>
          <a:p>
            <a:pPr marL="285750" indent="-285750">
              <a:buFont typeface="Arial" panose="020B0604020202020204" pitchFamily="34" charset="0"/>
              <a:buChar char="•"/>
            </a:pPr>
            <a:r>
              <a:rPr lang="en-GB" sz="1600" dirty="0">
                <a:solidFill>
                  <a:schemeClr val="accent6"/>
                </a:solidFill>
              </a:rPr>
              <a:t>This is where qualitative engagement with stakeholders is essential - we need to use expert knowledge to formulate a logical hypothesis</a:t>
            </a:r>
          </a:p>
          <a:p>
            <a:pPr marL="285750" indent="-285750">
              <a:buFont typeface="Arial" panose="020B0604020202020204" pitchFamily="34" charset="0"/>
              <a:buChar char="•"/>
            </a:pPr>
            <a:endParaRPr lang="en-GB" sz="1600" dirty="0">
              <a:solidFill>
                <a:schemeClr val="accent6"/>
              </a:solidFill>
            </a:endParaRPr>
          </a:p>
          <a:p>
            <a:pPr marL="285750" indent="-285750">
              <a:buFont typeface="Arial" panose="020B0604020202020204" pitchFamily="34" charset="0"/>
              <a:buChar char="•"/>
            </a:pPr>
            <a:r>
              <a:rPr lang="en-GB" sz="1600" dirty="0">
                <a:solidFill>
                  <a:schemeClr val="accent6"/>
                </a:solidFill>
              </a:rPr>
              <a:t>Examples include:</a:t>
            </a:r>
          </a:p>
          <a:p>
            <a:pPr marL="514350" lvl="1" indent="-285750"/>
            <a:r>
              <a:rPr lang="en-GB" sz="1600" dirty="0">
                <a:solidFill>
                  <a:schemeClr val="accent6"/>
                </a:solidFill>
              </a:rPr>
              <a:t>Focus groups asking what key priority areas/cohorts should be</a:t>
            </a:r>
          </a:p>
          <a:p>
            <a:pPr marL="514350" lvl="1" indent="-285750"/>
            <a:r>
              <a:rPr lang="en-GB" sz="1600" dirty="0">
                <a:solidFill>
                  <a:schemeClr val="accent6"/>
                </a:solidFill>
              </a:rPr>
              <a:t>Interviews discussing personal experiences and the views of clinicians</a:t>
            </a:r>
          </a:p>
          <a:p>
            <a:pPr marL="514350" lvl="1" indent="-285750"/>
            <a:r>
              <a:rPr lang="en-GB" sz="1600" dirty="0">
                <a:solidFill>
                  <a:schemeClr val="accent6"/>
                </a:solidFill>
              </a:rPr>
              <a:t>Open-ended surveys with care givers asking about the most significant issues</a:t>
            </a:r>
          </a:p>
          <a:p>
            <a:pPr marL="514350" lvl="1" indent="-285750"/>
            <a:endParaRPr lang="en-US" sz="1600" dirty="0">
              <a:solidFill>
                <a:schemeClr val="accent6"/>
              </a:solidFill>
            </a:endParaRPr>
          </a:p>
        </p:txBody>
      </p:sp>
      <p:sp>
        <p:nvSpPr>
          <p:cNvPr id="5" name="Title 4">
            <a:extLst>
              <a:ext uri="{FF2B5EF4-FFF2-40B4-BE49-F238E27FC236}">
                <a16:creationId xmlns:a16="http://schemas.microsoft.com/office/drawing/2014/main" id="{A782F5A9-9E24-4961-B5F3-33A9BFCDA1D7}"/>
              </a:ext>
            </a:extLst>
          </p:cNvPr>
          <p:cNvSpPr>
            <a:spLocks noGrp="1"/>
          </p:cNvSpPr>
          <p:nvPr>
            <p:ph type="title"/>
          </p:nvPr>
        </p:nvSpPr>
        <p:spPr/>
        <p:txBody>
          <a:bodyPr/>
          <a:lstStyle/>
          <a:p>
            <a:r>
              <a:rPr lang="en-GB" dirty="0"/>
              <a:t>Using qualitative methods to inform quantitative evaluation</a:t>
            </a:r>
            <a:endParaRPr lang="en-US" dirty="0"/>
          </a:p>
        </p:txBody>
      </p:sp>
      <p:sp>
        <p:nvSpPr>
          <p:cNvPr id="23" name="Left Brace 22">
            <a:extLst>
              <a:ext uri="{FF2B5EF4-FFF2-40B4-BE49-F238E27FC236}">
                <a16:creationId xmlns:a16="http://schemas.microsoft.com/office/drawing/2014/main" id="{5E8D49CA-0D28-E0D1-1956-150F9D963059}"/>
              </a:ext>
            </a:extLst>
          </p:cNvPr>
          <p:cNvSpPr/>
          <p:nvPr/>
        </p:nvSpPr>
        <p:spPr bwMode="gray">
          <a:xfrm>
            <a:off x="5640662" y="1599935"/>
            <a:ext cx="659719" cy="3960827"/>
          </a:xfrm>
          <a:prstGeom prst="leftBrace">
            <a:avLst>
              <a:gd name="adj1" fmla="val 8333"/>
              <a:gd name="adj2" fmla="val 32864"/>
            </a:avLst>
          </a:prstGeom>
          <a:ln w="28575"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36">
            <a:extLst>
              <a:ext uri="{FF2B5EF4-FFF2-40B4-BE49-F238E27FC236}">
                <a16:creationId xmlns:a16="http://schemas.microsoft.com/office/drawing/2014/main" id="{8FC4BA87-8AA4-1A96-E46F-648560D659CD}"/>
              </a:ext>
            </a:extLst>
          </p:cNvPr>
          <p:cNvGrpSpPr/>
          <p:nvPr/>
        </p:nvGrpSpPr>
        <p:grpSpPr>
          <a:xfrm>
            <a:off x="722123" y="1671608"/>
            <a:ext cx="4791784" cy="3817480"/>
            <a:chOff x="648852" y="1676402"/>
            <a:chExt cx="4791784" cy="3817480"/>
          </a:xfrm>
        </p:grpSpPr>
        <p:sp>
          <p:nvSpPr>
            <p:cNvPr id="15" name="Rectangle: Rounded Corners 14">
              <a:extLst>
                <a:ext uri="{FF2B5EF4-FFF2-40B4-BE49-F238E27FC236}">
                  <a16:creationId xmlns:a16="http://schemas.microsoft.com/office/drawing/2014/main" id="{48713787-4051-AACF-C8B6-8358E393783E}"/>
                </a:ext>
              </a:extLst>
            </p:cNvPr>
            <p:cNvSpPr/>
            <p:nvPr/>
          </p:nvSpPr>
          <p:spPr bwMode="gray">
            <a:xfrm>
              <a:off x="2211005" y="1676402"/>
              <a:ext cx="1390073" cy="822035"/>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Observation/ question</a:t>
              </a:r>
            </a:p>
          </p:txBody>
        </p:sp>
        <p:sp>
          <p:nvSpPr>
            <p:cNvPr id="16" name="Rectangle: Rounded Corners 15">
              <a:extLst>
                <a:ext uri="{FF2B5EF4-FFF2-40B4-BE49-F238E27FC236}">
                  <a16:creationId xmlns:a16="http://schemas.microsoft.com/office/drawing/2014/main" id="{A33F2D89-4708-FAF0-DE79-0EC3C85F1997}"/>
                </a:ext>
              </a:extLst>
            </p:cNvPr>
            <p:cNvSpPr/>
            <p:nvPr/>
          </p:nvSpPr>
          <p:spPr bwMode="gray">
            <a:xfrm>
              <a:off x="648853" y="2498437"/>
              <a:ext cx="1390073" cy="822035"/>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Report conclusions</a:t>
              </a:r>
            </a:p>
          </p:txBody>
        </p:sp>
        <p:sp>
          <p:nvSpPr>
            <p:cNvPr id="17" name="Rectangle: Rounded Corners 16">
              <a:extLst>
                <a:ext uri="{FF2B5EF4-FFF2-40B4-BE49-F238E27FC236}">
                  <a16:creationId xmlns:a16="http://schemas.microsoft.com/office/drawing/2014/main" id="{5EF007D9-4E7D-5AE5-50CB-4C366858896F}"/>
                </a:ext>
              </a:extLst>
            </p:cNvPr>
            <p:cNvSpPr/>
            <p:nvPr/>
          </p:nvSpPr>
          <p:spPr bwMode="gray">
            <a:xfrm>
              <a:off x="3833090" y="2521527"/>
              <a:ext cx="1390073" cy="822035"/>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Research topic area </a:t>
              </a:r>
            </a:p>
          </p:txBody>
        </p:sp>
        <p:sp>
          <p:nvSpPr>
            <p:cNvPr id="18" name="Rectangle: Rounded Corners 17">
              <a:extLst>
                <a:ext uri="{FF2B5EF4-FFF2-40B4-BE49-F238E27FC236}">
                  <a16:creationId xmlns:a16="http://schemas.microsoft.com/office/drawing/2014/main" id="{5E7526FE-848D-0622-575C-6FA7D75C3D25}"/>
                </a:ext>
              </a:extLst>
            </p:cNvPr>
            <p:cNvSpPr/>
            <p:nvPr/>
          </p:nvSpPr>
          <p:spPr bwMode="gray">
            <a:xfrm>
              <a:off x="648852" y="3819237"/>
              <a:ext cx="1390073" cy="822035"/>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err="1">
                  <a:solidFill>
                    <a:schemeClr val="accent6"/>
                  </a:solidFill>
                </a:rPr>
                <a:t>Analyse</a:t>
              </a:r>
              <a:r>
                <a:rPr lang="en-US" sz="1400" b="1" i="0" u="none" baseline="0">
                  <a:solidFill>
                    <a:schemeClr val="accent6"/>
                  </a:solidFill>
                </a:rPr>
                <a:t> data</a:t>
              </a:r>
            </a:p>
          </p:txBody>
        </p:sp>
        <p:sp>
          <p:nvSpPr>
            <p:cNvPr id="19" name="Rectangle: Rounded Corners 18">
              <a:extLst>
                <a:ext uri="{FF2B5EF4-FFF2-40B4-BE49-F238E27FC236}">
                  <a16:creationId xmlns:a16="http://schemas.microsoft.com/office/drawing/2014/main" id="{257E604F-A0A9-9333-D767-140BF603E04C}"/>
                </a:ext>
              </a:extLst>
            </p:cNvPr>
            <p:cNvSpPr/>
            <p:nvPr/>
          </p:nvSpPr>
          <p:spPr bwMode="gray">
            <a:xfrm>
              <a:off x="3833090" y="3819236"/>
              <a:ext cx="1390073" cy="822035"/>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dirty="0">
                  <a:solidFill>
                    <a:schemeClr val="accent6"/>
                  </a:solidFill>
                </a:rPr>
                <a:t>Hypothesis</a:t>
              </a:r>
            </a:p>
          </p:txBody>
        </p:sp>
        <p:sp>
          <p:nvSpPr>
            <p:cNvPr id="20" name="Rectangle: Rounded Corners 19">
              <a:extLst>
                <a:ext uri="{FF2B5EF4-FFF2-40B4-BE49-F238E27FC236}">
                  <a16:creationId xmlns:a16="http://schemas.microsoft.com/office/drawing/2014/main" id="{A2E25ADB-8423-41B4-723D-69C70971994B}"/>
                </a:ext>
              </a:extLst>
            </p:cNvPr>
            <p:cNvSpPr/>
            <p:nvPr/>
          </p:nvSpPr>
          <p:spPr bwMode="gray">
            <a:xfrm>
              <a:off x="2211005" y="4671847"/>
              <a:ext cx="1390073" cy="822035"/>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Test with experiment</a:t>
              </a:r>
            </a:p>
          </p:txBody>
        </p:sp>
        <p:sp>
          <p:nvSpPr>
            <p:cNvPr id="26" name="Rectangle: Rounded Corners 25">
              <a:extLst>
                <a:ext uri="{FF2B5EF4-FFF2-40B4-BE49-F238E27FC236}">
                  <a16:creationId xmlns:a16="http://schemas.microsoft.com/office/drawing/2014/main" id="{7E64F66D-5051-4EF9-DF33-58BEFE601323}"/>
                </a:ext>
              </a:extLst>
            </p:cNvPr>
            <p:cNvSpPr/>
            <p:nvPr/>
          </p:nvSpPr>
          <p:spPr bwMode="gray">
            <a:xfrm>
              <a:off x="3654564" y="2349717"/>
              <a:ext cx="1786072" cy="1146737"/>
            </a:xfrm>
            <a:prstGeom prst="roundRect">
              <a:avLst/>
            </a:pr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spTree>
    <p:extLst>
      <p:ext uri="{BB962C8B-B14F-4D97-AF65-F5344CB8AC3E}">
        <p14:creationId xmlns:p14="http://schemas.microsoft.com/office/powerpoint/2010/main" val="51793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257" y="0"/>
            <a:ext cx="11768977" cy="731520"/>
          </a:xfrm>
          <a:prstGeom prst="rect">
            <a:avLst/>
          </a:prstGeom>
        </p:spPr>
        <p:txBody>
          <a:bodyPr anchor="b">
            <a:normAutofit/>
          </a:bodyPr>
          <a:lstStyle/>
          <a:p>
            <a:r>
              <a:rPr lang="en-GB"/>
              <a:t>Objectives for the session</a:t>
            </a:r>
          </a:p>
        </p:txBody>
      </p:sp>
      <p:sp>
        <p:nvSpPr>
          <p:cNvPr id="8"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1E112CC-F5C7-5E43-8EAA-F554FEB5E453}" type="slidenum">
              <a:rPr kumimoji="0" lang="en-US" sz="200" b="0" i="0" u="none" strike="noStrike" kern="1200" cap="none" spc="0" normalizeH="0" baseline="0" noProof="0" smtClean="0">
                <a:ln>
                  <a:noFill/>
                </a:ln>
                <a:solidFill>
                  <a:srgbClr val="005EB8"/>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200" b="0" i="0" u="none" strike="noStrike" kern="1200" cap="none" spc="0" normalizeH="0" baseline="0" noProof="0">
              <a:ln>
                <a:noFill/>
              </a:ln>
              <a:solidFill>
                <a:srgbClr val="005EB8"/>
              </a:solidFill>
              <a:effectLst/>
              <a:uLnTx/>
              <a:uFillTx/>
              <a:latin typeface="Arial" panose="020B0604020202020204"/>
              <a:ea typeface="+mn-ea"/>
              <a:cs typeface="+mn-cs"/>
            </a:endParaRPr>
          </a:p>
        </p:txBody>
      </p:sp>
      <p:sp>
        <p:nvSpPr>
          <p:cNvPr id="3" name="Text Placeholder 2"/>
          <p:cNvSpPr>
            <a:spLocks noGrp="1"/>
          </p:cNvSpPr>
          <p:nvPr>
            <p:ph type="body" sz="quarter" idx="11"/>
          </p:nvPr>
        </p:nvSpPr>
        <p:spPr>
          <a:xfrm>
            <a:off x="678940" y="1245327"/>
            <a:ext cx="10834120" cy="4103704"/>
          </a:xfrm>
          <a:solidFill>
            <a:schemeClr val="tx2">
              <a:lumMod val="60000"/>
              <a:lumOff val="40000"/>
            </a:schemeClr>
          </a:solidFill>
          <a:effectLst>
            <a:outerShdw blurRad="63500" sx="102000" sy="102000" algn="ctr" rotWithShape="0">
              <a:prstClr val="black">
                <a:alpha val="40000"/>
              </a:prstClr>
            </a:outerShdw>
          </a:effectLst>
        </p:spPr>
        <p:txBody>
          <a:bodyPr>
            <a:normAutofit/>
          </a:bodyPr>
          <a:lstStyle/>
          <a:p>
            <a:pPr>
              <a:spcBef>
                <a:spcPts val="2400"/>
              </a:spcBef>
            </a:pPr>
            <a:r>
              <a:rPr lang="en-US" sz="1800" b="1">
                <a:solidFill>
                  <a:schemeClr val="bg2">
                    <a:lumMod val="10000"/>
                  </a:schemeClr>
                </a:solidFill>
              </a:rPr>
              <a:t>We will:</a:t>
            </a:r>
          </a:p>
          <a:p>
            <a:pPr marL="285750" indent="-285750">
              <a:spcBef>
                <a:spcPts val="2400"/>
              </a:spcBef>
              <a:buClr>
                <a:schemeClr val="bg1"/>
              </a:buClr>
              <a:buFont typeface="Arial" panose="020B0604020202020204" pitchFamily="34" charset="0"/>
              <a:buChar char="•"/>
            </a:pPr>
            <a:r>
              <a:rPr lang="en-US" sz="1800">
                <a:solidFill>
                  <a:schemeClr val="bg2">
                    <a:lumMod val="10000"/>
                  </a:schemeClr>
                </a:solidFill>
              </a:rPr>
              <a:t>Introduce qualitative data and analysis methods for evaluation</a:t>
            </a:r>
          </a:p>
          <a:p>
            <a:pPr marL="285750" indent="-285750">
              <a:spcBef>
                <a:spcPts val="2400"/>
              </a:spcBef>
              <a:buClr>
                <a:schemeClr val="bg1"/>
              </a:buClr>
              <a:buFont typeface="Arial" panose="020B0604020202020204" pitchFamily="34" charset="0"/>
              <a:buChar char="•"/>
            </a:pPr>
            <a:r>
              <a:rPr lang="en-US" sz="1800">
                <a:solidFill>
                  <a:schemeClr val="bg2">
                    <a:lumMod val="10000"/>
                  </a:schemeClr>
                </a:solidFill>
              </a:rPr>
              <a:t>Explore the role of community engagement in evaluation </a:t>
            </a:r>
          </a:p>
          <a:p>
            <a:pPr marL="285750" indent="-285750">
              <a:spcBef>
                <a:spcPts val="2400"/>
              </a:spcBef>
              <a:buClr>
                <a:schemeClr val="bg1"/>
              </a:buClr>
              <a:buFont typeface="Arial" panose="020B0604020202020204" pitchFamily="34" charset="0"/>
              <a:buChar char="•"/>
            </a:pPr>
            <a:r>
              <a:rPr lang="en-US" sz="1800">
                <a:solidFill>
                  <a:schemeClr val="bg2">
                    <a:lumMod val="10000"/>
                  </a:schemeClr>
                </a:solidFill>
              </a:rPr>
              <a:t>Understand how and when to apply these methods for intervention evaluation</a:t>
            </a:r>
          </a:p>
          <a:p>
            <a:pPr marL="285750" indent="-285750">
              <a:spcBef>
                <a:spcPts val="2400"/>
              </a:spcBef>
              <a:buClr>
                <a:schemeClr val="bg1"/>
              </a:buClr>
              <a:buFont typeface="Arial" panose="020B0604020202020204" pitchFamily="34" charset="0"/>
              <a:buChar char="•"/>
            </a:pPr>
            <a:r>
              <a:rPr lang="en-US" sz="1800">
                <a:solidFill>
                  <a:schemeClr val="bg2">
                    <a:lumMod val="10000"/>
                  </a:schemeClr>
                </a:solidFill>
              </a:rPr>
              <a:t>Gain an understanding of how qualitative methods complement quantitative methods in a mixed approach</a:t>
            </a:r>
          </a:p>
          <a:p>
            <a:pPr>
              <a:spcBef>
                <a:spcPts val="2400"/>
              </a:spcBef>
            </a:pPr>
            <a:endParaRPr lang="en-US" sz="1800" b="1">
              <a:solidFill>
                <a:schemeClr val="bg2">
                  <a:lumMod val="10000"/>
                </a:schemeClr>
              </a:solidFill>
            </a:endParaRPr>
          </a:p>
        </p:txBody>
      </p:sp>
    </p:spTree>
    <p:extLst>
      <p:ext uri="{BB962C8B-B14F-4D97-AF65-F5344CB8AC3E}">
        <p14:creationId xmlns:p14="http://schemas.microsoft.com/office/powerpoint/2010/main" val="769345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10;&#10;Description automatically generated">
            <a:extLst>
              <a:ext uri="{FF2B5EF4-FFF2-40B4-BE49-F238E27FC236}">
                <a16:creationId xmlns:a16="http://schemas.microsoft.com/office/drawing/2014/main" id="{C1FB09C3-8175-4383-9E84-74C39B6F732D}"/>
              </a:ext>
            </a:extLst>
          </p:cNvPr>
          <p:cNvPicPr>
            <a:picLocks noChangeAspect="1"/>
          </p:cNvPicPr>
          <p:nvPr/>
        </p:nvPicPr>
        <p:blipFill>
          <a:blip r:embed="rId3"/>
          <a:stretch>
            <a:fillRect/>
          </a:stretch>
        </p:blipFill>
        <p:spPr>
          <a:xfrm>
            <a:off x="7489072" y="1482967"/>
            <a:ext cx="4242553" cy="4351338"/>
          </a:xfrm>
          <a:prstGeom prst="rect">
            <a:avLst/>
          </a:prstGeom>
          <a:noFill/>
          <a:effectLst/>
        </p:spPr>
      </p:pic>
      <p:sp>
        <p:nvSpPr>
          <p:cNvPr id="6" name="Rectangle 5">
            <a:extLst>
              <a:ext uri="{FF2B5EF4-FFF2-40B4-BE49-F238E27FC236}">
                <a16:creationId xmlns:a16="http://schemas.microsoft.com/office/drawing/2014/main" id="{B0ECD2A7-0CC0-4143-BE1A-1979BD724088}"/>
              </a:ext>
            </a:extLst>
          </p:cNvPr>
          <p:cNvSpPr/>
          <p:nvPr/>
        </p:nvSpPr>
        <p:spPr bwMode="gray">
          <a:xfrm>
            <a:off x="326571" y="65314"/>
            <a:ext cx="5769429" cy="410547"/>
          </a:xfrm>
          <a:prstGeom prst="rect">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Google Shape;666;p76">
            <a:extLst>
              <a:ext uri="{FF2B5EF4-FFF2-40B4-BE49-F238E27FC236}">
                <a16:creationId xmlns:a16="http://schemas.microsoft.com/office/drawing/2014/main" id="{68538821-9ED3-48AE-AAC6-7B31463C67EC}"/>
              </a:ext>
            </a:extLst>
          </p:cNvPr>
          <p:cNvSpPr/>
          <p:nvPr/>
        </p:nvSpPr>
        <p:spPr>
          <a:xfrm>
            <a:off x="457201" y="1251578"/>
            <a:ext cx="6773286" cy="2307739"/>
          </a:xfrm>
          <a:prstGeom prst="rect">
            <a:avLst/>
          </a:prstGeom>
          <a:solidFill>
            <a:schemeClr val="bg2"/>
          </a:solidFill>
          <a:ln w="38100">
            <a:noFill/>
          </a:ln>
          <a:effectLst/>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600"/>
              </a:spcAft>
              <a:buClr>
                <a:srgbClr val="000000"/>
              </a:buClr>
              <a:buSzPts val="1050"/>
              <a:buFontTx/>
              <a:buNone/>
              <a:tabLst/>
              <a:defRPr/>
            </a:pPr>
            <a:r>
              <a:rPr kumimoji="0" lang="en-US" sz="1400" b="1" i="0" u="none" strike="noStrike" kern="0" cap="none" spc="0" normalizeH="0" baseline="0" noProof="0">
                <a:ln>
                  <a:noFill/>
                </a:ln>
                <a:solidFill>
                  <a:srgbClr val="002677"/>
                </a:solidFill>
                <a:effectLst/>
                <a:uLnTx/>
                <a:uFillTx/>
                <a:latin typeface="Arial"/>
                <a:ea typeface="Arial"/>
                <a:cs typeface="Arial"/>
                <a:sym typeface="Arial"/>
              </a:rPr>
              <a:t>The ‘WHAT’ - Quantitative</a:t>
            </a:r>
            <a:endParaRPr kumimoji="0" lang="en-US" sz="1200" b="0" i="0" u="none" strike="noStrike" kern="0" cap="none" spc="0" normalizeH="0" baseline="0" noProof="0">
              <a:ln>
                <a:noFill/>
              </a:ln>
              <a:solidFill>
                <a:srgbClr val="002677"/>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chemeClr val="accent6"/>
                </a:solidFill>
                <a:effectLst/>
                <a:uLnTx/>
                <a:uFillTx/>
                <a:latin typeface="Arial" panose="020B0604020202020204"/>
                <a:ea typeface="+mn-ea"/>
                <a:cs typeface="+mn-cs"/>
              </a:rPr>
              <a:t>Quantitative analysis undertaken at an Acute Hospital to understand inequalities in Outpatient missed appointments (DNAs)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chemeClr val="accent6"/>
                </a:solidFill>
                <a:effectLst/>
                <a:uLnTx/>
                <a:uFillTx/>
                <a:latin typeface="Arial" panose="020B0604020202020204"/>
                <a:ea typeface="+mn-ea"/>
                <a:cs typeface="+mn-cs"/>
              </a:rPr>
              <a:t>Inequalities in DNA rates were found around:</a:t>
            </a:r>
            <a:endParaRPr kumimoji="0" lang="en-GB" sz="1100" b="0" i="0" u="none" strike="noStrike" kern="1200" cap="none" spc="0" normalizeH="0" baseline="0" noProof="0">
              <a:ln>
                <a:noFill/>
              </a:ln>
              <a:solidFill>
                <a:schemeClr val="accent6"/>
              </a:solidFill>
              <a:effectLst/>
              <a:uLnTx/>
              <a:uFillTx/>
              <a:latin typeface="Arial" panose="020B0604020202020204"/>
              <a:ea typeface="+mn-ea"/>
              <a:cs typeface="Arial"/>
            </a:endParaRPr>
          </a:p>
          <a:p>
            <a:pPr marL="5143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100" b="0" i="0" u="none" strike="noStrike" kern="1200" cap="none" spc="0" normalizeH="0" baseline="0" noProof="0">
                <a:ln>
                  <a:noFill/>
                </a:ln>
                <a:solidFill>
                  <a:schemeClr val="accent6"/>
                </a:solidFill>
                <a:effectLst/>
                <a:uLnTx/>
                <a:uFillTx/>
                <a:latin typeface="Arial" panose="020B0604020202020204"/>
                <a:ea typeface="+mn-ea"/>
                <a:cs typeface="+mn-cs"/>
              </a:rPr>
              <a:t>Deprivation</a:t>
            </a:r>
            <a:endParaRPr kumimoji="0" lang="en-US" sz="1100" b="0" i="0" u="none" strike="noStrike" kern="1200" cap="none" spc="0" normalizeH="0" baseline="0" noProof="0">
              <a:ln>
                <a:noFill/>
              </a:ln>
              <a:solidFill>
                <a:schemeClr val="accent6"/>
              </a:solidFill>
              <a:effectLst/>
              <a:uLnTx/>
              <a:uFillTx/>
              <a:latin typeface="Arial" panose="020B0604020202020204"/>
              <a:ea typeface="+mn-ea"/>
              <a:cs typeface="Arial"/>
            </a:endParaRPr>
          </a:p>
          <a:p>
            <a:pPr marL="5143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100" b="0" i="0" u="none" strike="noStrike" kern="1200" cap="none" spc="0" normalizeH="0" baseline="0" noProof="0">
                <a:ln>
                  <a:noFill/>
                </a:ln>
                <a:solidFill>
                  <a:schemeClr val="accent6"/>
                </a:solidFill>
                <a:effectLst/>
                <a:uLnTx/>
                <a:uFillTx/>
                <a:latin typeface="Arial" panose="020B0604020202020204"/>
                <a:ea typeface="+mn-ea"/>
                <a:cs typeface="+mn-cs"/>
              </a:rPr>
              <a:t>Ethnicity</a:t>
            </a:r>
            <a:endParaRPr kumimoji="0" lang="en-US" sz="1100" b="0" i="0" u="none" strike="noStrike" kern="1200" cap="none" spc="0" normalizeH="0" baseline="0" noProof="0">
              <a:ln>
                <a:noFill/>
              </a:ln>
              <a:solidFill>
                <a:schemeClr val="accent6"/>
              </a:solidFill>
              <a:effectLst/>
              <a:uLnTx/>
              <a:uFillTx/>
              <a:latin typeface="Arial" panose="020B0604020202020204"/>
              <a:ea typeface="+mn-ea"/>
              <a:cs typeface="Arial"/>
            </a:endParaRPr>
          </a:p>
          <a:p>
            <a:pPr marL="5143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100" b="0" i="0" u="none" strike="noStrike" kern="1200" cap="none" spc="0" normalizeH="0" baseline="0" noProof="0">
                <a:ln>
                  <a:noFill/>
                </a:ln>
                <a:solidFill>
                  <a:schemeClr val="accent6"/>
                </a:solidFill>
                <a:effectLst/>
                <a:uLnTx/>
                <a:uFillTx/>
                <a:latin typeface="Arial" panose="020B0604020202020204"/>
                <a:ea typeface="+mn-ea"/>
                <a:cs typeface="+mn-cs"/>
              </a:rPr>
              <a:t>Age</a:t>
            </a:r>
            <a:endParaRPr kumimoji="0" lang="en-US" sz="1100" b="0" i="0" u="none" strike="noStrike" kern="1200" cap="none" spc="0" normalizeH="0" baseline="0" noProof="0">
              <a:ln>
                <a:noFill/>
              </a:ln>
              <a:solidFill>
                <a:schemeClr val="accent6"/>
              </a:solidFill>
              <a:effectLst/>
              <a:uLnTx/>
              <a:uFillTx/>
              <a:latin typeface="Arial" panose="020B0604020202020204"/>
              <a:ea typeface="+mn-ea"/>
              <a:cs typeface="Arial"/>
            </a:endParaRPr>
          </a:p>
          <a:p>
            <a:pPr marL="5143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100" b="0" i="0" u="none" strike="noStrike" kern="1200" cap="none" spc="0" normalizeH="0" baseline="0" noProof="0">
                <a:ln>
                  <a:noFill/>
                </a:ln>
                <a:solidFill>
                  <a:schemeClr val="accent6"/>
                </a:solidFill>
                <a:effectLst/>
                <a:uLnTx/>
                <a:uFillTx/>
                <a:latin typeface="Arial" panose="020B0604020202020204"/>
                <a:ea typeface="+mn-ea"/>
                <a:cs typeface="+mn-cs"/>
              </a:rPr>
              <a:t>Specialty</a:t>
            </a:r>
            <a:endParaRPr kumimoji="0" lang="en-US" sz="1100" b="0" i="0" u="none" strike="noStrike" kern="1200" cap="none" spc="0" normalizeH="0" baseline="0" noProof="0">
              <a:ln>
                <a:noFill/>
              </a:ln>
              <a:solidFill>
                <a:schemeClr val="accent6"/>
              </a:solidFill>
              <a:effectLst/>
              <a:uLnTx/>
              <a:uFillTx/>
              <a:latin typeface="Arial" panose="020B0604020202020204"/>
              <a:ea typeface="+mn-ea"/>
              <a:cs typeface="Arial"/>
            </a:endParaRPr>
          </a:p>
          <a:p>
            <a:pPr marL="5143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100" b="0" i="0" u="none" strike="noStrike" kern="1200" cap="none" spc="0" normalizeH="0" baseline="0" noProof="0">
                <a:ln>
                  <a:noFill/>
                </a:ln>
                <a:solidFill>
                  <a:schemeClr val="accent6"/>
                </a:solidFill>
                <a:effectLst/>
                <a:uLnTx/>
                <a:uFillTx/>
                <a:latin typeface="Arial" panose="020B0604020202020204"/>
                <a:ea typeface="+mn-ea"/>
                <a:cs typeface="+mn-cs"/>
              </a:rPr>
              <a:t>Time and day of appointment</a:t>
            </a:r>
            <a:endParaRPr kumimoji="0" lang="en-US" sz="1100" b="0" i="0" u="none" strike="noStrike" kern="1200" cap="none" spc="0" normalizeH="0" baseline="0" noProof="0">
              <a:ln>
                <a:noFill/>
              </a:ln>
              <a:solidFill>
                <a:schemeClr val="accent6"/>
              </a:solidFill>
              <a:effectLst/>
              <a:uLnTx/>
              <a:uFillTx/>
              <a:latin typeface="Arial" panose="020B0604020202020204"/>
              <a:ea typeface="+mn-ea"/>
              <a:cs typeface="Arial"/>
            </a:endParaRPr>
          </a:p>
          <a:p>
            <a:pPr marL="5143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100" b="0" i="0" u="none" strike="noStrike" kern="1200" cap="none" spc="0" normalizeH="0" baseline="0" noProof="0">
                <a:ln>
                  <a:noFill/>
                </a:ln>
                <a:solidFill>
                  <a:schemeClr val="accent6"/>
                </a:solidFill>
                <a:effectLst/>
                <a:uLnTx/>
                <a:uFillTx/>
                <a:latin typeface="Arial" panose="020B0604020202020204"/>
                <a:ea typeface="+mn-ea"/>
                <a:cs typeface="+mn-cs"/>
              </a:rPr>
              <a:t>Method of delivery (i.e., face to face vs virtual)</a:t>
            </a:r>
            <a:endParaRPr kumimoji="0" lang="en-US" sz="1100" b="0" i="0" u="none" strike="noStrike" kern="1200" cap="none" spc="0" normalizeH="0" baseline="0" noProof="0">
              <a:ln>
                <a:noFill/>
              </a:ln>
              <a:solidFill>
                <a:schemeClr val="accent6"/>
              </a:solidFill>
              <a:effectLst/>
              <a:uLnTx/>
              <a:uFillTx/>
              <a:latin typeface="Arial" panose="020B0604020202020204"/>
              <a:ea typeface="+mn-ea"/>
              <a:cs typeface="Arial"/>
            </a:endParaRPr>
          </a:p>
          <a:p>
            <a:pPr marL="5143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100" b="0" i="0" u="none" strike="noStrike" kern="1200" cap="none" spc="0" normalizeH="0" baseline="0" noProof="0">
                <a:ln>
                  <a:noFill/>
                </a:ln>
                <a:solidFill>
                  <a:schemeClr val="accent6"/>
                </a:solidFill>
                <a:effectLst/>
                <a:uLnTx/>
                <a:uFillTx/>
                <a:latin typeface="Arial" panose="020B0604020202020204"/>
                <a:ea typeface="+mn-ea"/>
                <a:cs typeface="+mn-cs"/>
              </a:rPr>
              <a:t>Distance from hospital</a:t>
            </a:r>
            <a:endParaRPr kumimoji="0" lang="en-US" sz="1100" b="0" i="0" u="none" strike="noStrike" kern="1200" cap="none" spc="0" normalizeH="0" baseline="0" noProof="0">
              <a:ln>
                <a:noFill/>
              </a:ln>
              <a:solidFill>
                <a:schemeClr val="accent6"/>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1" u="none" strike="noStrike" kern="1200" cap="none" spc="0" normalizeH="0" baseline="0" noProof="0">
                <a:ln>
                  <a:noFill/>
                </a:ln>
                <a:solidFill>
                  <a:schemeClr val="accent6"/>
                </a:solidFill>
                <a:effectLst/>
                <a:uLnTx/>
                <a:uFillTx/>
                <a:latin typeface="Arial" panose="020B0604020202020204"/>
                <a:ea typeface="+mn-ea"/>
                <a:cs typeface="+mn-cs"/>
              </a:rPr>
              <a:t>Qualitative work was carried out to understand WHY patients were missing their </a:t>
            </a:r>
            <a:r>
              <a:rPr kumimoji="0" lang="en-GB" sz="1200" b="0" i="1" u="none" strike="noStrike" kern="1200" cap="none" spc="0" normalizeH="0" baseline="0" noProof="0">
                <a:ln>
                  <a:noFill/>
                </a:ln>
                <a:solidFill>
                  <a:schemeClr val="accent6"/>
                </a:solidFill>
                <a:effectLst/>
                <a:uLnTx/>
                <a:uFillTx/>
                <a:latin typeface="Arial" panose="020B0604020202020204"/>
                <a:ea typeface="+mn-ea"/>
                <a:cs typeface="+mn-cs"/>
              </a:rPr>
              <a:t>appointments</a:t>
            </a:r>
            <a:endParaRPr kumimoji="0" lang="en-GB" sz="1100" b="0" i="1" u="none" strike="noStrike" kern="1200" cap="none" spc="0" normalizeH="0" baseline="0" noProof="0">
              <a:ln>
                <a:noFill/>
              </a:ln>
              <a:solidFill>
                <a:schemeClr val="accent6"/>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A5A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A5A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5A5A5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900"/>
              <a:buFontTx/>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 name="Google Shape;666;p76">
            <a:extLst>
              <a:ext uri="{FF2B5EF4-FFF2-40B4-BE49-F238E27FC236}">
                <a16:creationId xmlns:a16="http://schemas.microsoft.com/office/drawing/2014/main" id="{AB02302B-9786-410A-84BC-DDFC1D42FE9E}"/>
              </a:ext>
            </a:extLst>
          </p:cNvPr>
          <p:cNvSpPr/>
          <p:nvPr/>
        </p:nvSpPr>
        <p:spPr>
          <a:xfrm>
            <a:off x="457200" y="3686661"/>
            <a:ext cx="6773287" cy="2307739"/>
          </a:xfrm>
          <a:prstGeom prst="rect">
            <a:avLst/>
          </a:prstGeom>
          <a:solidFill>
            <a:schemeClr val="bg2"/>
          </a:solidFill>
          <a:ln w="38100">
            <a:noFill/>
          </a:ln>
          <a:effectLst/>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600"/>
              </a:spcAft>
              <a:buClr>
                <a:srgbClr val="000000"/>
              </a:buClr>
              <a:buSzPts val="1050"/>
              <a:buFontTx/>
              <a:buNone/>
              <a:tabLst/>
              <a:defRPr/>
            </a:pPr>
            <a:r>
              <a:rPr kumimoji="0" lang="en-US" sz="1400" b="1" i="0" u="none" strike="noStrike" kern="0" cap="none" spc="0" normalizeH="0" baseline="0" noProof="0">
                <a:ln>
                  <a:noFill/>
                </a:ln>
                <a:solidFill>
                  <a:srgbClr val="002677"/>
                </a:solidFill>
                <a:effectLst/>
                <a:uLnTx/>
                <a:uFillTx/>
                <a:latin typeface="Arial"/>
                <a:ea typeface="Arial"/>
                <a:cs typeface="Arial"/>
                <a:sym typeface="Arial"/>
              </a:rPr>
              <a:t>The ‘WHY’ - Qualitative</a:t>
            </a:r>
            <a:endParaRPr kumimoji="0" lang="en-US" sz="1200" b="0" i="0" u="none" strike="noStrike" kern="0" cap="none" spc="0" normalizeH="0" baseline="0" noProof="0">
              <a:ln>
                <a:noFill/>
              </a:ln>
              <a:solidFill>
                <a:srgbClr val="002677"/>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chemeClr val="accent6"/>
                </a:solidFill>
                <a:effectLst/>
                <a:uLnTx/>
                <a:uFillTx/>
                <a:latin typeface="Arial" panose="020B0604020202020204"/>
                <a:ea typeface="+mn-ea"/>
                <a:cs typeface="+mn-cs"/>
              </a:rPr>
              <a:t>Stratified, open ended survey was carried out with 1000 patients who had missed an outpatient appointment, to understand their reasons</a:t>
            </a:r>
            <a:endParaRPr kumimoji="0" lang="en-GB" sz="1100" b="0" i="0" u="none" strike="noStrike" kern="1200" cap="none" spc="0" normalizeH="0" baseline="0" noProof="0">
              <a:ln>
                <a:noFill/>
              </a:ln>
              <a:solidFill>
                <a:schemeClr val="accent6"/>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chemeClr val="accent6"/>
                </a:solidFill>
                <a:effectLst/>
                <a:uLnTx/>
                <a:uFillTx/>
                <a:latin typeface="Arial" panose="020B0604020202020204"/>
                <a:ea typeface="+mn-ea"/>
                <a:cs typeface="+mn-cs"/>
              </a:rPr>
              <a:t>Participants were selected with focus particularly on cohorts with highest DNA rates from quantitative analysis</a:t>
            </a:r>
            <a:endParaRPr kumimoji="0" lang="en-GB" sz="1100" b="0" i="0" u="none" strike="noStrike" kern="1200" cap="none" spc="0" normalizeH="0" baseline="0" noProof="0">
              <a:ln>
                <a:noFill/>
              </a:ln>
              <a:solidFill>
                <a:schemeClr val="accent6"/>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chemeClr val="accent6"/>
                </a:solidFill>
                <a:effectLst/>
                <a:uLnTx/>
                <a:uFillTx/>
                <a:latin typeface="Arial" panose="020B0604020202020204"/>
                <a:ea typeface="+mn-ea"/>
                <a:cs typeface="+mn-cs"/>
              </a:rPr>
              <a:t>Typical answers included:</a:t>
            </a:r>
            <a:endParaRPr kumimoji="0" lang="en-GB" sz="1100" b="0" i="0" u="none" strike="noStrike" kern="1200" cap="none" spc="0" normalizeH="0" baseline="0" noProof="0">
              <a:ln>
                <a:noFill/>
              </a:ln>
              <a:solidFill>
                <a:schemeClr val="accent6"/>
              </a:solidFill>
              <a:effectLst/>
              <a:uLnTx/>
              <a:uFillTx/>
              <a:latin typeface="Arial" panose="020B0604020202020204"/>
              <a:ea typeface="+mn-ea"/>
              <a:cs typeface="Arial"/>
            </a:endParaRPr>
          </a:p>
          <a:p>
            <a:pPr marL="5143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100" b="0" i="0" u="none" strike="noStrike" kern="1200" cap="none" spc="0" normalizeH="0" baseline="0" noProof="0">
                <a:ln>
                  <a:noFill/>
                </a:ln>
                <a:solidFill>
                  <a:schemeClr val="accent6"/>
                </a:solidFill>
                <a:effectLst/>
                <a:uLnTx/>
                <a:uFillTx/>
                <a:latin typeface="Arial" panose="020B0604020202020204"/>
                <a:ea typeface="+mn-ea"/>
                <a:cs typeface="+mn-cs"/>
              </a:rPr>
              <a:t>I forgot!</a:t>
            </a:r>
            <a:endParaRPr kumimoji="0" lang="en-GB" sz="1100" b="0" i="0" u="none" strike="noStrike" kern="1200" cap="none" spc="0" normalizeH="0" baseline="0" noProof="0">
              <a:ln>
                <a:noFill/>
              </a:ln>
              <a:solidFill>
                <a:schemeClr val="accent6"/>
              </a:solidFill>
              <a:effectLst/>
              <a:uLnTx/>
              <a:uFillTx/>
              <a:latin typeface="Arial" panose="020B0604020202020204"/>
              <a:ea typeface="+mn-ea"/>
              <a:cs typeface="Arial"/>
            </a:endParaRPr>
          </a:p>
          <a:p>
            <a:pPr marL="5143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100" b="0" i="0" u="none" strike="noStrike" kern="1200" cap="none" spc="0" normalizeH="0" baseline="0" noProof="0">
                <a:ln>
                  <a:noFill/>
                </a:ln>
                <a:solidFill>
                  <a:schemeClr val="accent6"/>
                </a:solidFill>
                <a:effectLst/>
                <a:uLnTx/>
                <a:uFillTx/>
                <a:latin typeface="Arial" panose="020B0604020202020204"/>
                <a:ea typeface="+mn-ea"/>
                <a:cs typeface="+mn-cs"/>
              </a:rPr>
              <a:t>Didn’t receive an appointment letter (or couldn’t read it…)</a:t>
            </a:r>
            <a:endParaRPr kumimoji="0" lang="en-GB" sz="1100" b="0" i="0" u="none" strike="noStrike" kern="1200" cap="none" spc="0" normalizeH="0" baseline="0" noProof="0">
              <a:ln>
                <a:noFill/>
              </a:ln>
              <a:solidFill>
                <a:schemeClr val="accent6"/>
              </a:solidFill>
              <a:effectLst/>
              <a:uLnTx/>
              <a:uFillTx/>
              <a:latin typeface="Arial" panose="020B0604020202020204"/>
              <a:ea typeface="+mn-ea"/>
              <a:cs typeface="Arial"/>
            </a:endParaRPr>
          </a:p>
          <a:p>
            <a:pPr marL="5143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100" b="0" i="0" u="none" strike="noStrike" kern="1200" cap="none" spc="0" normalizeH="0" baseline="0" noProof="0">
                <a:ln>
                  <a:noFill/>
                </a:ln>
                <a:solidFill>
                  <a:schemeClr val="accent6"/>
                </a:solidFill>
                <a:effectLst/>
                <a:uLnTx/>
                <a:uFillTx/>
                <a:latin typeface="Arial" panose="020B0604020202020204"/>
                <a:ea typeface="+mn-ea"/>
                <a:cs typeface="+mn-cs"/>
              </a:rPr>
              <a:t>Didn’t receive a text message</a:t>
            </a:r>
            <a:endParaRPr kumimoji="0" lang="en-GB" sz="1100" b="0" i="0" u="none" strike="noStrike" kern="1200" cap="none" spc="0" normalizeH="0" baseline="0" noProof="0">
              <a:ln>
                <a:noFill/>
              </a:ln>
              <a:solidFill>
                <a:schemeClr val="accent6"/>
              </a:solidFill>
              <a:effectLst/>
              <a:uLnTx/>
              <a:uFillTx/>
              <a:latin typeface="Arial" panose="020B0604020202020204"/>
              <a:ea typeface="+mn-ea"/>
              <a:cs typeface="Arial"/>
            </a:endParaRPr>
          </a:p>
          <a:p>
            <a:pPr marL="5143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100" b="0" i="0" u="none" strike="noStrike" kern="1200" cap="none" spc="0" normalizeH="0" baseline="0" noProof="0">
                <a:ln>
                  <a:noFill/>
                </a:ln>
                <a:solidFill>
                  <a:schemeClr val="accent6"/>
                </a:solidFill>
                <a:effectLst/>
                <a:uLnTx/>
                <a:uFillTx/>
                <a:latin typeface="Arial" panose="020B0604020202020204"/>
                <a:ea typeface="+mn-ea"/>
                <a:cs typeface="+mn-cs"/>
              </a:rPr>
              <a:t>Too far to travel</a:t>
            </a:r>
            <a:endParaRPr kumimoji="0" lang="en-GB" sz="1100" b="0" i="0" u="none" strike="noStrike" kern="1200" cap="none" spc="0" normalizeH="0" baseline="0" noProof="0">
              <a:ln>
                <a:noFill/>
              </a:ln>
              <a:solidFill>
                <a:schemeClr val="accent6"/>
              </a:solidFill>
              <a:effectLst/>
              <a:uLnTx/>
              <a:uFillTx/>
              <a:latin typeface="Arial" panose="020B0604020202020204"/>
              <a:ea typeface="+mn-ea"/>
              <a:cs typeface="Arial"/>
            </a:endParaRPr>
          </a:p>
          <a:p>
            <a:pPr marL="5143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100" b="0" i="0" u="none" strike="noStrike" kern="1200" cap="none" spc="0" normalizeH="0" baseline="0" noProof="0">
                <a:ln>
                  <a:noFill/>
                </a:ln>
                <a:solidFill>
                  <a:schemeClr val="accent6"/>
                </a:solidFill>
                <a:effectLst/>
                <a:uLnTx/>
                <a:uFillTx/>
                <a:latin typeface="Arial" panose="020B0604020202020204"/>
                <a:ea typeface="+mn-ea"/>
                <a:cs typeface="+mn-cs"/>
              </a:rPr>
              <a:t>Appointment was at an inconvenient time</a:t>
            </a:r>
            <a:endParaRPr kumimoji="0" lang="en-GB" sz="1100" b="0" i="0" u="none" strike="noStrike" kern="1200" cap="none" spc="0" normalizeH="0" baseline="0" noProof="0">
              <a:ln>
                <a:noFill/>
              </a:ln>
              <a:solidFill>
                <a:schemeClr val="accent6"/>
              </a:solidFill>
              <a:effectLst/>
              <a:uLnTx/>
              <a:uFillTx/>
              <a:latin typeface="Arial" panose="020B0604020202020204"/>
              <a:ea typeface="+mn-ea"/>
              <a:cs typeface="Arial"/>
            </a:endParaRPr>
          </a:p>
          <a:p>
            <a:pPr marL="5143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100" b="0" i="0" u="none" strike="noStrike" kern="1200" cap="none" spc="0" normalizeH="0" baseline="0" noProof="0">
                <a:ln>
                  <a:noFill/>
                </a:ln>
                <a:solidFill>
                  <a:schemeClr val="accent6"/>
                </a:solidFill>
                <a:effectLst/>
                <a:uLnTx/>
                <a:uFillTx/>
                <a:latin typeface="Arial" panose="020B0604020202020204"/>
                <a:ea typeface="+mn-ea"/>
                <a:cs typeface="+mn-cs"/>
              </a:rPr>
              <a:t>I didn’t need the appointment anymore but forgot to cancel</a:t>
            </a:r>
            <a:endParaRPr kumimoji="0" lang="en-GB" sz="1100" b="0" i="0" u="none" strike="noStrike" kern="1200" cap="none" spc="0" normalizeH="0" baseline="0" noProof="0">
              <a:ln>
                <a:noFill/>
              </a:ln>
              <a:solidFill>
                <a:schemeClr val="accent6"/>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5A5A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A5A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A5A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5A5A5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900"/>
              <a:buFontTx/>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 name="Title 2">
            <a:extLst>
              <a:ext uri="{FF2B5EF4-FFF2-40B4-BE49-F238E27FC236}">
                <a16:creationId xmlns:a16="http://schemas.microsoft.com/office/drawing/2014/main" id="{75D5FE57-C7B8-4FDB-B614-E75A77668DAD}"/>
              </a:ext>
            </a:extLst>
          </p:cNvPr>
          <p:cNvSpPr>
            <a:spLocks noGrp="1"/>
          </p:cNvSpPr>
          <p:nvPr>
            <p:ph type="title"/>
          </p:nvPr>
        </p:nvSpPr>
        <p:spPr>
          <a:xfrm>
            <a:off x="458787" y="359794"/>
            <a:ext cx="11274425" cy="731985"/>
          </a:xfrm>
        </p:spPr>
        <p:txBody>
          <a:bodyPr wrap="square" anchor="t">
            <a:normAutofit/>
          </a:bodyPr>
          <a:lstStyle/>
          <a:p>
            <a:r>
              <a:rPr lang="en-GB" dirty="0"/>
              <a:t>Case study: using quantitative analysis to inform qualitative investigations</a:t>
            </a:r>
            <a:br>
              <a:rPr lang="en-GB" dirty="0"/>
            </a:br>
            <a:r>
              <a:rPr lang="en-GB" i="1" dirty="0"/>
              <a:t>Quantitative analysis to find the “WHAT?” and Qualitative analysis for the “WHY?” </a:t>
            </a:r>
            <a:endParaRPr lang="en-US" i="1" dirty="0"/>
          </a:p>
        </p:txBody>
      </p:sp>
      <p:pic>
        <p:nvPicPr>
          <p:cNvPr id="2" name="Picture 1">
            <a:extLst>
              <a:ext uri="{FF2B5EF4-FFF2-40B4-BE49-F238E27FC236}">
                <a16:creationId xmlns:a16="http://schemas.microsoft.com/office/drawing/2014/main" id="{5C8C6C2B-52F6-25E2-FB1B-DD2B7BA8C2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2720705" y="1223553"/>
            <a:ext cx="410424" cy="410424"/>
          </a:xfrm>
          <a:prstGeom prst="rect">
            <a:avLst/>
          </a:prstGeom>
        </p:spPr>
      </p:pic>
      <p:pic>
        <p:nvPicPr>
          <p:cNvPr id="4" name="Picture 3">
            <a:extLst>
              <a:ext uri="{FF2B5EF4-FFF2-40B4-BE49-F238E27FC236}">
                <a16:creationId xmlns:a16="http://schemas.microsoft.com/office/drawing/2014/main" id="{831D61ED-F7BC-6693-F060-CF689E16070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2494513" y="3686661"/>
            <a:ext cx="408909" cy="408909"/>
          </a:xfrm>
          <a:prstGeom prst="rect">
            <a:avLst/>
          </a:prstGeom>
        </p:spPr>
      </p:pic>
      <p:cxnSp>
        <p:nvCxnSpPr>
          <p:cNvPr id="10" name="Straight Connector 9">
            <a:extLst>
              <a:ext uri="{FF2B5EF4-FFF2-40B4-BE49-F238E27FC236}">
                <a16:creationId xmlns:a16="http://schemas.microsoft.com/office/drawing/2014/main" id="{C58AF4BE-8181-30DE-07CF-EB254D47A6BE}"/>
              </a:ext>
            </a:extLst>
          </p:cNvPr>
          <p:cNvCxnSpPr/>
          <p:nvPr/>
        </p:nvCxnSpPr>
        <p:spPr bwMode="gray">
          <a:xfrm>
            <a:off x="7342909" y="1251578"/>
            <a:ext cx="0" cy="4742822"/>
          </a:xfrm>
          <a:prstGeom prst="line">
            <a:avLst/>
          </a:prstGeom>
          <a:ln w="28575"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316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155F-C8DE-4BAF-8E2E-230C10975F0D}"/>
              </a:ext>
            </a:extLst>
          </p:cNvPr>
          <p:cNvSpPr>
            <a:spLocks noGrp="1"/>
          </p:cNvSpPr>
          <p:nvPr>
            <p:ph type="title"/>
          </p:nvPr>
        </p:nvSpPr>
        <p:spPr>
          <a:xfrm>
            <a:off x="457198" y="555639"/>
            <a:ext cx="11003873" cy="609398"/>
          </a:xfrm>
        </p:spPr>
        <p:txBody>
          <a:bodyPr/>
          <a:lstStyle/>
          <a:p>
            <a:r>
              <a:rPr lang="en-US" dirty="0"/>
              <a:t>Case study: using quantitative analysis to inform qualitative investigations</a:t>
            </a:r>
            <a:br>
              <a:rPr lang="en-US" dirty="0"/>
            </a:br>
            <a:r>
              <a:rPr lang="en-US" i="1" dirty="0"/>
              <a:t>Intervention implementation</a:t>
            </a:r>
          </a:p>
        </p:txBody>
      </p:sp>
      <p:sp>
        <p:nvSpPr>
          <p:cNvPr id="41" name="Rectangle 40">
            <a:extLst>
              <a:ext uri="{FF2B5EF4-FFF2-40B4-BE49-F238E27FC236}">
                <a16:creationId xmlns:a16="http://schemas.microsoft.com/office/drawing/2014/main" id="{F03E0C0A-F53C-4B1F-8A4A-C4CE26E1EAE1}"/>
              </a:ext>
            </a:extLst>
          </p:cNvPr>
          <p:cNvSpPr/>
          <p:nvPr/>
        </p:nvSpPr>
        <p:spPr bwMode="gray">
          <a:xfrm>
            <a:off x="1078219" y="3839747"/>
            <a:ext cx="1122102" cy="215444"/>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Interventions</a:t>
            </a:r>
          </a:p>
        </p:txBody>
      </p:sp>
      <p:grpSp>
        <p:nvGrpSpPr>
          <p:cNvPr id="4" name="Group 3">
            <a:extLst>
              <a:ext uri="{FF2B5EF4-FFF2-40B4-BE49-F238E27FC236}">
                <a16:creationId xmlns:a16="http://schemas.microsoft.com/office/drawing/2014/main" id="{E52A0CC9-8B42-4D74-AA96-A9DF5669F5CC}"/>
              </a:ext>
            </a:extLst>
          </p:cNvPr>
          <p:cNvGrpSpPr/>
          <p:nvPr/>
        </p:nvGrpSpPr>
        <p:grpSpPr>
          <a:xfrm>
            <a:off x="2410108" y="1976274"/>
            <a:ext cx="3163184" cy="3289604"/>
            <a:chOff x="2410108" y="1976274"/>
            <a:chExt cx="3163184" cy="3289604"/>
          </a:xfrm>
        </p:grpSpPr>
        <p:sp>
          <p:nvSpPr>
            <p:cNvPr id="59" name="Rectangle 46">
              <a:extLst>
                <a:ext uri="{FF2B5EF4-FFF2-40B4-BE49-F238E27FC236}">
                  <a16:creationId xmlns:a16="http://schemas.microsoft.com/office/drawing/2014/main" id="{7AF3B498-7284-4DD7-9F9D-3A3235038469}"/>
                </a:ext>
              </a:extLst>
            </p:cNvPr>
            <p:cNvSpPr/>
            <p:nvPr/>
          </p:nvSpPr>
          <p:spPr bwMode="gray">
            <a:xfrm flipV="1">
              <a:off x="2410108" y="1976274"/>
              <a:ext cx="3163184" cy="803652"/>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chemeClr val="accent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8" name="Rectangle 46">
              <a:extLst>
                <a:ext uri="{FF2B5EF4-FFF2-40B4-BE49-F238E27FC236}">
                  <a16:creationId xmlns:a16="http://schemas.microsoft.com/office/drawing/2014/main" id="{CCE4522B-1E7E-4F2F-A815-4AE5BA998EA7}"/>
                </a:ext>
              </a:extLst>
            </p:cNvPr>
            <p:cNvSpPr/>
            <p:nvPr/>
          </p:nvSpPr>
          <p:spPr bwMode="gray">
            <a:xfrm flipV="1">
              <a:off x="2410108" y="2836589"/>
              <a:ext cx="3163184" cy="428793"/>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chemeClr val="accent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51" name="Group 50">
              <a:extLst>
                <a:ext uri="{FF2B5EF4-FFF2-40B4-BE49-F238E27FC236}">
                  <a16:creationId xmlns:a16="http://schemas.microsoft.com/office/drawing/2014/main" id="{FE54A7FD-253B-4877-87A0-ED71C5828458}"/>
                </a:ext>
              </a:extLst>
            </p:cNvPr>
            <p:cNvGrpSpPr/>
            <p:nvPr/>
          </p:nvGrpSpPr>
          <p:grpSpPr bwMode="gray">
            <a:xfrm>
              <a:off x="2410108" y="3621076"/>
              <a:ext cx="3163184" cy="1644802"/>
              <a:chOff x="3104266" y="3652178"/>
              <a:chExt cx="3163184" cy="1644802"/>
            </a:xfrm>
          </p:grpSpPr>
          <p:cxnSp>
            <p:nvCxnSpPr>
              <p:cNvPr id="43" name="Straight Connector 42">
                <a:extLst>
                  <a:ext uri="{FF2B5EF4-FFF2-40B4-BE49-F238E27FC236}">
                    <a16:creationId xmlns:a16="http://schemas.microsoft.com/office/drawing/2014/main" id="{87B6ACE0-F4BC-47F4-94BF-1F68DA0D440C}"/>
                  </a:ext>
                </a:extLst>
              </p:cNvPr>
              <p:cNvCxnSpPr/>
              <p:nvPr/>
            </p:nvCxnSpPr>
            <p:spPr bwMode="gray">
              <a:xfrm>
                <a:off x="3104266" y="3652178"/>
                <a:ext cx="3163184" cy="0"/>
              </a:xfrm>
              <a:prstGeom prst="line">
                <a:avLst/>
              </a:prstGeom>
              <a:ln w="19050" cap="rnd">
                <a:solidFill>
                  <a:schemeClr val="accent6"/>
                </a:solidFill>
                <a:round/>
                <a:headEnd w="lg" len="med"/>
                <a:tailEnd type="arrow" w="lg" len="med"/>
              </a:ln>
            </p:spPr>
            <p:style>
              <a:lnRef idx="1">
                <a:schemeClr val="accent1"/>
              </a:lnRef>
              <a:fillRef idx="0">
                <a:schemeClr val="accent1"/>
              </a:fillRef>
              <a:effectRef idx="0">
                <a:schemeClr val="accent1"/>
              </a:effectRef>
              <a:fontRef idx="minor">
                <a:schemeClr val="tx1"/>
              </a:fontRef>
            </p:style>
          </p:cxnSp>
          <p:sp>
            <p:nvSpPr>
              <p:cNvPr id="48" name="Rectangle 46">
                <a:extLst>
                  <a:ext uri="{FF2B5EF4-FFF2-40B4-BE49-F238E27FC236}">
                    <a16:creationId xmlns:a16="http://schemas.microsoft.com/office/drawing/2014/main" id="{E176F6EC-4BE8-47A7-9892-B0B2A6D9E15A}"/>
                  </a:ext>
                </a:extLst>
              </p:cNvPr>
              <p:cNvSpPr/>
              <p:nvPr/>
            </p:nvSpPr>
            <p:spPr bwMode="gray">
              <a:xfrm>
                <a:off x="3104266" y="4007872"/>
                <a:ext cx="3163184" cy="428793"/>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chemeClr val="accent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Rectangle 46">
                <a:extLst>
                  <a:ext uri="{FF2B5EF4-FFF2-40B4-BE49-F238E27FC236}">
                    <a16:creationId xmlns:a16="http://schemas.microsoft.com/office/drawing/2014/main" id="{F1E7E3A7-F8D0-4E02-80ED-598D47578202}"/>
                  </a:ext>
                </a:extLst>
              </p:cNvPr>
              <p:cNvSpPr/>
              <p:nvPr/>
            </p:nvSpPr>
            <p:spPr bwMode="gray">
              <a:xfrm>
                <a:off x="3104266" y="4493328"/>
                <a:ext cx="3163184" cy="803652"/>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chemeClr val="accent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sp>
        <p:nvSpPr>
          <p:cNvPr id="60" name="Rectangle 59">
            <a:extLst>
              <a:ext uri="{FF2B5EF4-FFF2-40B4-BE49-F238E27FC236}">
                <a16:creationId xmlns:a16="http://schemas.microsoft.com/office/drawing/2014/main" id="{C7972146-C165-48B4-A120-595B83E602E5}"/>
              </a:ext>
            </a:extLst>
          </p:cNvPr>
          <p:cNvSpPr/>
          <p:nvPr/>
        </p:nvSpPr>
        <p:spPr bwMode="gray">
          <a:xfrm>
            <a:off x="5959151" y="1517780"/>
            <a:ext cx="3352800" cy="4236098"/>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1" name="Rectangle 60">
            <a:extLst>
              <a:ext uri="{FF2B5EF4-FFF2-40B4-BE49-F238E27FC236}">
                <a16:creationId xmlns:a16="http://schemas.microsoft.com/office/drawing/2014/main" id="{460DC043-DB47-4322-8C52-5529E08D1467}"/>
              </a:ext>
            </a:extLst>
          </p:cNvPr>
          <p:cNvSpPr/>
          <p:nvPr/>
        </p:nvSpPr>
        <p:spPr bwMode="gray">
          <a:xfrm>
            <a:off x="7140150" y="1761247"/>
            <a:ext cx="1941237" cy="40011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dirty="0">
                <a:ln>
                  <a:noFill/>
                </a:ln>
                <a:solidFill>
                  <a:srgbClr val="002677"/>
                </a:solidFill>
                <a:effectLst/>
                <a:uLnTx/>
                <a:uFillTx/>
                <a:latin typeface="Arial" panose="020B0604020202020204"/>
                <a:ea typeface="+mn-ea"/>
                <a:cs typeface="+mn-cs"/>
              </a:rPr>
              <a:t>Text all patients, allow for replies to cancel</a:t>
            </a:r>
          </a:p>
        </p:txBody>
      </p:sp>
      <p:sp>
        <p:nvSpPr>
          <p:cNvPr id="62" name="Rectangle 61">
            <a:extLst>
              <a:ext uri="{FF2B5EF4-FFF2-40B4-BE49-F238E27FC236}">
                <a16:creationId xmlns:a16="http://schemas.microsoft.com/office/drawing/2014/main" id="{BC91A11C-9066-44A7-B223-81E4664A4BA2}"/>
              </a:ext>
            </a:extLst>
          </p:cNvPr>
          <p:cNvSpPr/>
          <p:nvPr/>
        </p:nvSpPr>
        <p:spPr bwMode="gray">
          <a:xfrm>
            <a:off x="7188205" y="2636534"/>
            <a:ext cx="1844052" cy="40011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300" b="1" i="0" u="none" strike="noStrike" kern="1200" cap="none" spc="0" normalizeH="0" baseline="0" noProof="0">
                <a:ln>
                  <a:noFill/>
                </a:ln>
                <a:solidFill>
                  <a:srgbClr val="002677"/>
                </a:solidFill>
                <a:effectLst/>
                <a:uLnTx/>
                <a:uFillTx/>
                <a:latin typeface="Arial" panose="020B0604020202020204"/>
                <a:ea typeface="+mn-ea"/>
                <a:cs typeface="+mn-cs"/>
              </a:rPr>
              <a:t>C</a:t>
            </a:r>
            <a:r>
              <a:rPr kumimoji="0" lang="en-US" sz="1300" b="1" i="0" u="none" strike="noStrike" kern="1200" cap="none" spc="0" normalizeH="0" baseline="0" noProof="0">
                <a:ln>
                  <a:noFill/>
                </a:ln>
                <a:solidFill>
                  <a:srgbClr val="002677"/>
                </a:solidFill>
                <a:effectLst/>
                <a:uLnTx/>
                <a:uFillTx/>
                <a:latin typeface="Arial" panose="020B0604020202020204"/>
                <a:ea typeface="+mn-ea"/>
                <a:cs typeface="+mn-cs"/>
              </a:rPr>
              <a:t>ontact in additional languages</a:t>
            </a:r>
          </a:p>
        </p:txBody>
      </p:sp>
      <p:sp>
        <p:nvSpPr>
          <p:cNvPr id="63" name="Rectangle 62">
            <a:extLst>
              <a:ext uri="{FF2B5EF4-FFF2-40B4-BE49-F238E27FC236}">
                <a16:creationId xmlns:a16="http://schemas.microsoft.com/office/drawing/2014/main" id="{363D5804-1673-47C0-ADCC-4718D95DCA6B}"/>
              </a:ext>
            </a:extLst>
          </p:cNvPr>
          <p:cNvSpPr/>
          <p:nvPr/>
        </p:nvSpPr>
        <p:spPr bwMode="gray">
          <a:xfrm>
            <a:off x="7074426" y="3419358"/>
            <a:ext cx="2072683" cy="40011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solidFill>
                  <a:srgbClr val="002677"/>
                </a:solidFill>
                <a:effectLst/>
                <a:uLnTx/>
                <a:uFillTx/>
                <a:latin typeface="Arial" panose="020B0604020202020204"/>
                <a:ea typeface="+mn-ea"/>
                <a:cs typeface="+mn-cs"/>
              </a:rPr>
              <a:t>Call most at risk patients to confirm on day before</a:t>
            </a:r>
          </a:p>
        </p:txBody>
      </p:sp>
      <p:sp>
        <p:nvSpPr>
          <p:cNvPr id="64" name="Rectangle 63">
            <a:extLst>
              <a:ext uri="{FF2B5EF4-FFF2-40B4-BE49-F238E27FC236}">
                <a16:creationId xmlns:a16="http://schemas.microsoft.com/office/drawing/2014/main" id="{A8C108D2-4D57-4209-812D-83987823E556}"/>
              </a:ext>
            </a:extLst>
          </p:cNvPr>
          <p:cNvSpPr/>
          <p:nvPr/>
        </p:nvSpPr>
        <p:spPr bwMode="gray">
          <a:xfrm>
            <a:off x="7140150" y="4353639"/>
            <a:ext cx="1941237" cy="200055"/>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solidFill>
                  <a:srgbClr val="002677"/>
                </a:solidFill>
                <a:effectLst/>
                <a:uLnTx/>
                <a:uFillTx/>
                <a:latin typeface="Arial" panose="020B0604020202020204"/>
                <a:ea typeface="+mn-ea"/>
                <a:cs typeface="+mn-cs"/>
              </a:rPr>
              <a:t>Social media campaigns</a:t>
            </a:r>
          </a:p>
        </p:txBody>
      </p:sp>
      <p:sp>
        <p:nvSpPr>
          <p:cNvPr id="65" name="Rectangle 64">
            <a:extLst>
              <a:ext uri="{FF2B5EF4-FFF2-40B4-BE49-F238E27FC236}">
                <a16:creationId xmlns:a16="http://schemas.microsoft.com/office/drawing/2014/main" id="{7CF43928-7380-4C3E-AF82-2388C4341ABC}"/>
              </a:ext>
            </a:extLst>
          </p:cNvPr>
          <p:cNvSpPr/>
          <p:nvPr/>
        </p:nvSpPr>
        <p:spPr bwMode="gray">
          <a:xfrm>
            <a:off x="7140150" y="5165850"/>
            <a:ext cx="2072683" cy="40011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solidFill>
                  <a:srgbClr val="002677"/>
                </a:solidFill>
                <a:effectLst/>
                <a:uLnTx/>
                <a:uFillTx/>
                <a:latin typeface="Arial" panose="020B0604020202020204"/>
                <a:ea typeface="+mn-ea"/>
                <a:cs typeface="+mn-cs"/>
              </a:rPr>
              <a:t>Offer more flexible appointment slots</a:t>
            </a:r>
          </a:p>
        </p:txBody>
      </p:sp>
      <p:sp>
        <p:nvSpPr>
          <p:cNvPr id="71" name="TextBox 70">
            <a:extLst>
              <a:ext uri="{FF2B5EF4-FFF2-40B4-BE49-F238E27FC236}">
                <a16:creationId xmlns:a16="http://schemas.microsoft.com/office/drawing/2014/main" id="{D3136EE5-1F9E-4389-AD5F-E4E7191E8E9B}"/>
              </a:ext>
            </a:extLst>
          </p:cNvPr>
          <p:cNvSpPr txBox="1"/>
          <p:nvPr/>
        </p:nvSpPr>
        <p:spPr bwMode="gray">
          <a:xfrm>
            <a:off x="9781892" y="3635829"/>
            <a:ext cx="1476134" cy="861774"/>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And then track DNA rates every month post intervention</a:t>
            </a:r>
          </a:p>
        </p:txBody>
      </p:sp>
      <p:pic>
        <p:nvPicPr>
          <p:cNvPr id="26" name="Picture 25">
            <a:extLst>
              <a:ext uri="{FF2B5EF4-FFF2-40B4-BE49-F238E27FC236}">
                <a16:creationId xmlns:a16="http://schemas.microsoft.com/office/drawing/2014/main" id="{281CB095-B556-4020-8493-27FDD9BBEC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6172029" y="3316275"/>
            <a:ext cx="609601" cy="609601"/>
          </a:xfrm>
          <a:prstGeom prst="rect">
            <a:avLst/>
          </a:prstGeom>
        </p:spPr>
      </p:pic>
      <p:pic>
        <p:nvPicPr>
          <p:cNvPr id="27" name="Picture 26">
            <a:extLst>
              <a:ext uri="{FF2B5EF4-FFF2-40B4-BE49-F238E27FC236}">
                <a16:creationId xmlns:a16="http://schemas.microsoft.com/office/drawing/2014/main" id="{F466D3D8-E33B-4722-BF8F-C10A39A54C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6172029" y="1656502"/>
            <a:ext cx="609601" cy="609601"/>
          </a:xfrm>
          <a:prstGeom prst="rect">
            <a:avLst/>
          </a:prstGeom>
        </p:spPr>
      </p:pic>
      <p:pic>
        <p:nvPicPr>
          <p:cNvPr id="28" name="Picture 27">
            <a:extLst>
              <a:ext uri="{FF2B5EF4-FFF2-40B4-BE49-F238E27FC236}">
                <a16:creationId xmlns:a16="http://schemas.microsoft.com/office/drawing/2014/main" id="{CE96125D-CC3F-4A1D-B791-F838CF71653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268878" y="2543072"/>
            <a:ext cx="609601" cy="609601"/>
          </a:xfrm>
          <a:prstGeom prst="rect">
            <a:avLst/>
          </a:prstGeom>
        </p:spPr>
      </p:pic>
      <p:pic>
        <p:nvPicPr>
          <p:cNvPr id="29" name="Picture 28">
            <a:extLst>
              <a:ext uri="{FF2B5EF4-FFF2-40B4-BE49-F238E27FC236}">
                <a16:creationId xmlns:a16="http://schemas.microsoft.com/office/drawing/2014/main" id="{08E43879-B2FC-4BEC-85C6-E0ABBDBB996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6172029" y="4138676"/>
            <a:ext cx="609601" cy="609601"/>
          </a:xfrm>
          <a:prstGeom prst="rect">
            <a:avLst/>
          </a:prstGeom>
        </p:spPr>
      </p:pic>
      <p:pic>
        <p:nvPicPr>
          <p:cNvPr id="30" name="Picture 29">
            <a:extLst>
              <a:ext uri="{FF2B5EF4-FFF2-40B4-BE49-F238E27FC236}">
                <a16:creationId xmlns:a16="http://schemas.microsoft.com/office/drawing/2014/main" id="{20C2DA00-9BC4-45F7-98FD-1418D415E2E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10215158" y="2960581"/>
            <a:ext cx="609601" cy="609601"/>
          </a:xfrm>
          <a:prstGeom prst="rect">
            <a:avLst/>
          </a:prstGeom>
        </p:spPr>
      </p:pic>
      <p:pic>
        <p:nvPicPr>
          <p:cNvPr id="5" name="Picture 4">
            <a:extLst>
              <a:ext uri="{FF2B5EF4-FFF2-40B4-BE49-F238E27FC236}">
                <a16:creationId xmlns:a16="http://schemas.microsoft.com/office/drawing/2014/main" id="{7E10C751-94C0-4B51-AB86-3F610A60A85A}"/>
              </a:ext>
            </a:extLst>
          </p:cNvPr>
          <p:cNvPicPr>
            <a:picLocks noChangeAspect="1"/>
          </p:cNvPicPr>
          <p:nvPr/>
        </p:nvPicPr>
        <p:blipFill>
          <a:blip r:embed="rId7"/>
          <a:stretch>
            <a:fillRect/>
          </a:stretch>
        </p:blipFill>
        <p:spPr>
          <a:xfrm>
            <a:off x="1302699" y="3052344"/>
            <a:ext cx="609653" cy="609653"/>
          </a:xfrm>
          <a:prstGeom prst="rect">
            <a:avLst/>
          </a:prstGeom>
        </p:spPr>
      </p:pic>
      <p:pic>
        <p:nvPicPr>
          <p:cNvPr id="31" name="Picture 30">
            <a:extLst>
              <a:ext uri="{FF2B5EF4-FFF2-40B4-BE49-F238E27FC236}">
                <a16:creationId xmlns:a16="http://schemas.microsoft.com/office/drawing/2014/main" id="{44172ABC-B25C-46AD-B741-9206807C5B4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gray">
          <a:xfrm>
            <a:off x="6268878" y="5063463"/>
            <a:ext cx="609601" cy="609601"/>
          </a:xfrm>
          <a:prstGeom prst="rect">
            <a:avLst/>
          </a:prstGeom>
        </p:spPr>
      </p:pic>
    </p:spTree>
    <p:extLst>
      <p:ext uri="{BB962C8B-B14F-4D97-AF65-F5344CB8AC3E}">
        <p14:creationId xmlns:p14="http://schemas.microsoft.com/office/powerpoint/2010/main" val="4233650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155F-C8DE-4BAF-8E2E-230C10975F0D}"/>
              </a:ext>
            </a:extLst>
          </p:cNvPr>
          <p:cNvSpPr>
            <a:spLocks noGrp="1"/>
          </p:cNvSpPr>
          <p:nvPr>
            <p:ph type="title"/>
          </p:nvPr>
        </p:nvSpPr>
        <p:spPr>
          <a:xfrm>
            <a:off x="457198" y="555639"/>
            <a:ext cx="11003873" cy="609398"/>
          </a:xfrm>
        </p:spPr>
        <p:txBody>
          <a:bodyPr/>
          <a:lstStyle/>
          <a:p>
            <a:r>
              <a:rPr lang="en-US" dirty="0"/>
              <a:t>Case study: using quantitative analysis to inform qualitative investigations</a:t>
            </a:r>
            <a:br>
              <a:rPr lang="en-US" dirty="0"/>
            </a:br>
            <a:r>
              <a:rPr lang="en-US" i="1" dirty="0"/>
              <a:t>Quantitative evaluation</a:t>
            </a:r>
          </a:p>
        </p:txBody>
      </p:sp>
      <p:sp>
        <p:nvSpPr>
          <p:cNvPr id="41" name="Rectangle 40">
            <a:extLst>
              <a:ext uri="{FF2B5EF4-FFF2-40B4-BE49-F238E27FC236}">
                <a16:creationId xmlns:a16="http://schemas.microsoft.com/office/drawing/2014/main" id="{F03E0C0A-F53C-4B1F-8A4A-C4CE26E1EAE1}"/>
              </a:ext>
            </a:extLst>
          </p:cNvPr>
          <p:cNvSpPr/>
          <p:nvPr/>
        </p:nvSpPr>
        <p:spPr bwMode="gray">
          <a:xfrm>
            <a:off x="5485684" y="1656113"/>
            <a:ext cx="1122102" cy="215444"/>
          </a:xfrm>
          <a:prstGeom prst="rect">
            <a:avLst/>
          </a:prstGeom>
        </p:spPr>
        <p:txBody>
          <a:bodyPr wrap="none" lIns="0" tIns="0" rIns="0" bIns="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2677"/>
                </a:solidFill>
                <a:effectLst/>
                <a:uLnTx/>
                <a:uFillTx/>
                <a:latin typeface="Arial" panose="020B0604020202020204"/>
                <a:ea typeface="+mn-ea"/>
                <a:cs typeface="+mn-cs"/>
              </a:rPr>
              <a:t>Interventions</a:t>
            </a:r>
          </a:p>
        </p:txBody>
      </p:sp>
      <p:grpSp>
        <p:nvGrpSpPr>
          <p:cNvPr id="4" name="Group 3">
            <a:extLst>
              <a:ext uri="{FF2B5EF4-FFF2-40B4-BE49-F238E27FC236}">
                <a16:creationId xmlns:a16="http://schemas.microsoft.com/office/drawing/2014/main" id="{E52A0CC9-8B42-4D74-AA96-A9DF5669F5CC}"/>
              </a:ext>
            </a:extLst>
          </p:cNvPr>
          <p:cNvGrpSpPr/>
          <p:nvPr/>
        </p:nvGrpSpPr>
        <p:grpSpPr>
          <a:xfrm rot="5400000">
            <a:off x="5825504" y="-941277"/>
            <a:ext cx="692565" cy="8340474"/>
            <a:chOff x="-184319" y="-665172"/>
            <a:chExt cx="7073050" cy="8340474"/>
          </a:xfrm>
        </p:grpSpPr>
        <p:sp>
          <p:nvSpPr>
            <p:cNvPr id="59" name="Rectangle 46">
              <a:extLst>
                <a:ext uri="{FF2B5EF4-FFF2-40B4-BE49-F238E27FC236}">
                  <a16:creationId xmlns:a16="http://schemas.microsoft.com/office/drawing/2014/main" id="{7AF3B498-7284-4DD7-9F9D-3A3235038469}"/>
                </a:ext>
              </a:extLst>
            </p:cNvPr>
            <p:cNvSpPr/>
            <p:nvPr/>
          </p:nvSpPr>
          <p:spPr bwMode="gray">
            <a:xfrm flipV="1">
              <a:off x="-184319" y="-665172"/>
              <a:ext cx="6631633" cy="2116257"/>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chemeClr val="accent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8" name="Rectangle 46">
              <a:extLst>
                <a:ext uri="{FF2B5EF4-FFF2-40B4-BE49-F238E27FC236}">
                  <a16:creationId xmlns:a16="http://schemas.microsoft.com/office/drawing/2014/main" id="{CCE4522B-1E7E-4F2F-A815-4AE5BA998EA7}"/>
                </a:ext>
              </a:extLst>
            </p:cNvPr>
            <p:cNvSpPr/>
            <p:nvPr/>
          </p:nvSpPr>
          <p:spPr bwMode="gray">
            <a:xfrm flipV="1">
              <a:off x="1258476" y="2319505"/>
              <a:ext cx="5630255" cy="711902"/>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chemeClr val="accent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51" name="Group 50">
              <a:extLst>
                <a:ext uri="{FF2B5EF4-FFF2-40B4-BE49-F238E27FC236}">
                  <a16:creationId xmlns:a16="http://schemas.microsoft.com/office/drawing/2014/main" id="{FE54A7FD-253B-4877-87A0-ED71C5828458}"/>
                </a:ext>
              </a:extLst>
            </p:cNvPr>
            <p:cNvGrpSpPr/>
            <p:nvPr/>
          </p:nvGrpSpPr>
          <p:grpSpPr bwMode="gray">
            <a:xfrm>
              <a:off x="-184313" y="4077450"/>
              <a:ext cx="7073044" cy="3597852"/>
              <a:chOff x="509845" y="4108552"/>
              <a:chExt cx="7073044" cy="3597852"/>
            </a:xfrm>
          </p:grpSpPr>
          <p:sp>
            <p:nvSpPr>
              <p:cNvPr id="48" name="Rectangle 46">
                <a:extLst>
                  <a:ext uri="{FF2B5EF4-FFF2-40B4-BE49-F238E27FC236}">
                    <a16:creationId xmlns:a16="http://schemas.microsoft.com/office/drawing/2014/main" id="{E176F6EC-4BE8-47A7-9892-B0B2A6D9E15A}"/>
                  </a:ext>
                </a:extLst>
              </p:cNvPr>
              <p:cNvSpPr/>
              <p:nvPr/>
            </p:nvSpPr>
            <p:spPr bwMode="gray">
              <a:xfrm>
                <a:off x="1890877" y="4108552"/>
                <a:ext cx="5692012" cy="667579"/>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chemeClr val="accent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Rectangle 46">
                <a:extLst>
                  <a:ext uri="{FF2B5EF4-FFF2-40B4-BE49-F238E27FC236}">
                    <a16:creationId xmlns:a16="http://schemas.microsoft.com/office/drawing/2014/main" id="{F1E7E3A7-F8D0-4E02-80ED-598D47578202}"/>
                  </a:ext>
                </a:extLst>
              </p:cNvPr>
              <p:cNvSpPr/>
              <p:nvPr/>
            </p:nvSpPr>
            <p:spPr bwMode="gray">
              <a:xfrm>
                <a:off x="509845" y="5822173"/>
                <a:ext cx="6631631" cy="1884231"/>
              </a:xfrm>
              <a:custGeom>
                <a:avLst/>
                <a:gdLst>
                  <a:gd name="connsiteX0" fmla="*/ 0 w 3121811"/>
                  <a:gd name="connsiteY0" fmla="*/ 0 h 236866"/>
                  <a:gd name="connsiteX1" fmla="*/ 3121811 w 3121811"/>
                  <a:gd name="connsiteY1" fmla="*/ 0 h 236866"/>
                  <a:gd name="connsiteX2" fmla="*/ 3121811 w 3121811"/>
                  <a:gd name="connsiteY2" fmla="*/ 236866 h 236866"/>
                  <a:gd name="connsiteX3" fmla="*/ 0 w 3121811"/>
                  <a:gd name="connsiteY3" fmla="*/ 236866 h 236866"/>
                  <a:gd name="connsiteX4" fmla="*/ 0 w 3121811"/>
                  <a:gd name="connsiteY4" fmla="*/ 0 h 236866"/>
                  <a:gd name="connsiteX0" fmla="*/ 3121811 w 3213251"/>
                  <a:gd name="connsiteY0" fmla="*/ 0 h 236866"/>
                  <a:gd name="connsiteX1" fmla="*/ 3121811 w 3213251"/>
                  <a:gd name="connsiteY1" fmla="*/ 236866 h 236866"/>
                  <a:gd name="connsiteX2" fmla="*/ 0 w 3213251"/>
                  <a:gd name="connsiteY2" fmla="*/ 236866 h 236866"/>
                  <a:gd name="connsiteX3" fmla="*/ 0 w 3213251"/>
                  <a:gd name="connsiteY3" fmla="*/ 0 h 236866"/>
                  <a:gd name="connsiteX4" fmla="*/ 3213251 w 3213251"/>
                  <a:gd name="connsiteY4" fmla="*/ 91440 h 236866"/>
                  <a:gd name="connsiteX0" fmla="*/ 3121811 w 3121811"/>
                  <a:gd name="connsiteY0" fmla="*/ 0 h 236866"/>
                  <a:gd name="connsiteX1" fmla="*/ 3121811 w 3121811"/>
                  <a:gd name="connsiteY1" fmla="*/ 236866 h 236866"/>
                  <a:gd name="connsiteX2" fmla="*/ 0 w 3121811"/>
                  <a:gd name="connsiteY2" fmla="*/ 236866 h 236866"/>
                  <a:gd name="connsiteX3" fmla="*/ 0 w 3121811"/>
                  <a:gd name="connsiteY3" fmla="*/ 0 h 236866"/>
                  <a:gd name="connsiteX0" fmla="*/ 3121811 w 3121811"/>
                  <a:gd name="connsiteY0" fmla="*/ 236866 h 236866"/>
                  <a:gd name="connsiteX1" fmla="*/ 0 w 3121811"/>
                  <a:gd name="connsiteY1" fmla="*/ 236866 h 236866"/>
                  <a:gd name="connsiteX2" fmla="*/ 0 w 3121811"/>
                  <a:gd name="connsiteY2" fmla="*/ 0 h 236866"/>
                  <a:gd name="connsiteX0" fmla="*/ 3121811 w 3121811"/>
                  <a:gd name="connsiteY0" fmla="*/ 236866 h 236866"/>
                  <a:gd name="connsiteX1" fmla="*/ 1681820 w 3121811"/>
                  <a:gd name="connsiteY1" fmla="*/ 236866 h 236866"/>
                  <a:gd name="connsiteX2" fmla="*/ 0 w 3121811"/>
                  <a:gd name="connsiteY2" fmla="*/ 0 h 236866"/>
                </a:gdLst>
                <a:ahLst/>
                <a:cxnLst>
                  <a:cxn ang="0">
                    <a:pos x="connsiteX0" y="connsiteY0"/>
                  </a:cxn>
                  <a:cxn ang="0">
                    <a:pos x="connsiteX1" y="connsiteY1"/>
                  </a:cxn>
                  <a:cxn ang="0">
                    <a:pos x="connsiteX2" y="connsiteY2"/>
                  </a:cxn>
                </a:cxnLst>
                <a:rect l="l" t="t" r="r" b="b"/>
                <a:pathLst>
                  <a:path w="3121811" h="236866">
                    <a:moveTo>
                      <a:pt x="3121811" y="236866"/>
                    </a:moveTo>
                    <a:lnTo>
                      <a:pt x="1681820" y="236866"/>
                    </a:lnTo>
                    <a:lnTo>
                      <a:pt x="0" y="0"/>
                    </a:lnTo>
                  </a:path>
                </a:pathLst>
              </a:custGeom>
              <a:ln w="19050" cap="rnd">
                <a:solidFill>
                  <a:schemeClr val="accent6"/>
                </a:solidFill>
                <a:round/>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pic>
        <p:nvPicPr>
          <p:cNvPr id="5" name="Picture 4">
            <a:extLst>
              <a:ext uri="{FF2B5EF4-FFF2-40B4-BE49-F238E27FC236}">
                <a16:creationId xmlns:a16="http://schemas.microsoft.com/office/drawing/2014/main" id="{7E10C751-94C0-4B51-AB86-3F610A60A85A}"/>
              </a:ext>
            </a:extLst>
          </p:cNvPr>
          <p:cNvPicPr>
            <a:picLocks noChangeAspect="1"/>
          </p:cNvPicPr>
          <p:nvPr/>
        </p:nvPicPr>
        <p:blipFill>
          <a:blip r:embed="rId2"/>
          <a:stretch>
            <a:fillRect/>
          </a:stretch>
        </p:blipFill>
        <p:spPr>
          <a:xfrm>
            <a:off x="5790711" y="1183602"/>
            <a:ext cx="512047" cy="512047"/>
          </a:xfrm>
          <a:prstGeom prst="rect">
            <a:avLst/>
          </a:prstGeom>
        </p:spPr>
      </p:pic>
      <p:sp>
        <p:nvSpPr>
          <p:cNvPr id="25" name="Rectangle 24">
            <a:extLst>
              <a:ext uri="{FF2B5EF4-FFF2-40B4-BE49-F238E27FC236}">
                <a16:creationId xmlns:a16="http://schemas.microsoft.com/office/drawing/2014/main" id="{DB3B439B-0801-43AC-8CB3-4097A0699C06}"/>
              </a:ext>
            </a:extLst>
          </p:cNvPr>
          <p:cNvSpPr/>
          <p:nvPr/>
        </p:nvSpPr>
        <p:spPr bwMode="gray">
          <a:xfrm>
            <a:off x="3885781" y="2495752"/>
            <a:ext cx="4339987" cy="609398"/>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Carry out a qualitative analysis of patients who have received the interventions</a:t>
            </a:r>
            <a:endParaRPr kumimoji="0" lang="en-US" sz="1400" b="1" i="0" u="none" strike="noStrike" kern="1200" cap="none" spc="0" normalizeH="0" baseline="0" noProof="0">
              <a:ln>
                <a:noFill/>
              </a:ln>
              <a:solidFill>
                <a:srgbClr val="002677"/>
              </a:solidFill>
              <a:effectLst/>
              <a:uLnTx/>
              <a:uFillTx/>
              <a:latin typeface="Arial" panose="020B0604020202020204"/>
              <a:ea typeface="+mn-ea"/>
              <a:cs typeface="+mn-cs"/>
            </a:endParaRPr>
          </a:p>
        </p:txBody>
      </p:sp>
      <p:cxnSp>
        <p:nvCxnSpPr>
          <p:cNvPr id="32" name="Straight Connector 31">
            <a:extLst>
              <a:ext uri="{FF2B5EF4-FFF2-40B4-BE49-F238E27FC236}">
                <a16:creationId xmlns:a16="http://schemas.microsoft.com/office/drawing/2014/main" id="{C6D2218E-74B4-49B4-814F-22FB3A819E44}"/>
              </a:ext>
            </a:extLst>
          </p:cNvPr>
          <p:cNvCxnSpPr>
            <a:cxnSpLocks/>
            <a:endCxn id="25" idx="0"/>
          </p:cNvCxnSpPr>
          <p:nvPr/>
        </p:nvCxnSpPr>
        <p:spPr bwMode="gray">
          <a:xfrm>
            <a:off x="6046735" y="1892273"/>
            <a:ext cx="9040" cy="603479"/>
          </a:xfrm>
          <a:prstGeom prst="line">
            <a:avLst/>
          </a:prstGeom>
          <a:ln w="19050" cap="rnd">
            <a:solidFill>
              <a:schemeClr val="accent6"/>
            </a:solidFill>
            <a:round/>
            <a:headEnd w="lg" len="med"/>
            <a:tailEnd type="arrow" w="lg"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21F1D8F-7BE7-483A-846B-A026EB5B93D4}"/>
              </a:ext>
            </a:extLst>
          </p:cNvPr>
          <p:cNvSpPr txBox="1"/>
          <p:nvPr/>
        </p:nvSpPr>
        <p:spPr bwMode="gray">
          <a:xfrm>
            <a:off x="3718570" y="3621279"/>
            <a:ext cx="2328164" cy="1169551"/>
          </a:xfrm>
          <a:prstGeom prst="rect">
            <a:avLst/>
          </a:prstGeom>
          <a:noFill/>
        </p:spPr>
        <p:txBody>
          <a:bodyPr wrap="square">
            <a:spAutoFit/>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A5A5A"/>
                </a:solidFill>
                <a:effectLst/>
                <a:uLnTx/>
                <a:uFillTx/>
                <a:latin typeface="Arial" panose="020B0604020202020204"/>
                <a:ea typeface="+mn-ea"/>
                <a:cs typeface="+mn-cs"/>
              </a:rPr>
              <a:t>Asked patients if they were happy with the SMS/call service and if it helped to ensure they attended their appointment</a:t>
            </a:r>
          </a:p>
        </p:txBody>
      </p:sp>
      <p:sp>
        <p:nvSpPr>
          <p:cNvPr id="37" name="TextBox 36">
            <a:extLst>
              <a:ext uri="{FF2B5EF4-FFF2-40B4-BE49-F238E27FC236}">
                <a16:creationId xmlns:a16="http://schemas.microsoft.com/office/drawing/2014/main" id="{8E20A122-5069-4304-8B56-25842505FD76}"/>
              </a:ext>
            </a:extLst>
          </p:cNvPr>
          <p:cNvSpPr txBox="1"/>
          <p:nvPr/>
        </p:nvSpPr>
        <p:spPr bwMode="gray">
          <a:xfrm>
            <a:off x="744378" y="3621341"/>
            <a:ext cx="2442949" cy="1169551"/>
          </a:xfrm>
          <a:prstGeom prst="rect">
            <a:avLst/>
          </a:prstGeom>
          <a:noFill/>
        </p:spPr>
        <p:txBody>
          <a:bodyPr wrap="square">
            <a:spAutoFit/>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A5A5A"/>
                </a:solidFill>
                <a:effectLst/>
                <a:uLnTx/>
                <a:uFillTx/>
                <a:latin typeface="Arial" panose="020B0604020202020204"/>
                <a:ea typeface="+mn-ea"/>
                <a:cs typeface="+mn-cs"/>
              </a:rPr>
              <a:t>Had telephone conversations with patients who have received text message reminders or phone calls</a:t>
            </a:r>
          </a:p>
        </p:txBody>
      </p:sp>
      <p:sp>
        <p:nvSpPr>
          <p:cNvPr id="38" name="TextBox 37">
            <a:extLst>
              <a:ext uri="{FF2B5EF4-FFF2-40B4-BE49-F238E27FC236}">
                <a16:creationId xmlns:a16="http://schemas.microsoft.com/office/drawing/2014/main" id="{368A970B-A640-4458-8E4C-4BBFED74F963}"/>
              </a:ext>
            </a:extLst>
          </p:cNvPr>
          <p:cNvSpPr txBox="1"/>
          <p:nvPr/>
        </p:nvSpPr>
        <p:spPr bwMode="gray">
          <a:xfrm>
            <a:off x="9205482" y="3621046"/>
            <a:ext cx="2442949" cy="738664"/>
          </a:xfrm>
          <a:prstGeom prst="rect">
            <a:avLst/>
          </a:prstGeom>
          <a:noFill/>
        </p:spPr>
        <p:txBody>
          <a:bodyPr wrap="square">
            <a:spAutoFit/>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A5A5A"/>
                </a:solidFill>
                <a:effectLst/>
                <a:uLnTx/>
                <a:uFillTx/>
                <a:latin typeface="Arial" panose="020B0604020202020204"/>
                <a:ea typeface="+mn-ea"/>
                <a:cs typeface="+mn-cs"/>
              </a:rPr>
              <a:t>Collated and analysed the responses using appropriate software/techniques</a:t>
            </a:r>
          </a:p>
        </p:txBody>
      </p:sp>
      <p:sp>
        <p:nvSpPr>
          <p:cNvPr id="42" name="TextBox 41">
            <a:extLst>
              <a:ext uri="{FF2B5EF4-FFF2-40B4-BE49-F238E27FC236}">
                <a16:creationId xmlns:a16="http://schemas.microsoft.com/office/drawing/2014/main" id="{BAE40BD3-7C75-4842-90E4-463C9E6EB537}"/>
              </a:ext>
            </a:extLst>
          </p:cNvPr>
          <p:cNvSpPr txBox="1"/>
          <p:nvPr/>
        </p:nvSpPr>
        <p:spPr bwMode="gray">
          <a:xfrm>
            <a:off x="6462026" y="3575242"/>
            <a:ext cx="2328164" cy="1384995"/>
          </a:xfrm>
          <a:prstGeom prst="rect">
            <a:avLst/>
          </a:prstGeom>
          <a:noFill/>
        </p:spPr>
        <p:txBody>
          <a:bodyPr wrap="square">
            <a:spAutoFit/>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A5A5A"/>
                </a:solidFill>
                <a:effectLst/>
                <a:uLnTx/>
                <a:uFillTx/>
                <a:latin typeface="Arial" panose="020B0604020202020204"/>
                <a:ea typeface="+mn-ea"/>
                <a:cs typeface="+mn-cs"/>
              </a:rPr>
              <a:t>Participant selection focused on groups with historically high DNA rates to ensure interventions are working for these target groups</a:t>
            </a:r>
          </a:p>
        </p:txBody>
      </p:sp>
      <p:sp>
        <p:nvSpPr>
          <p:cNvPr id="45" name="Rectangle 44">
            <a:extLst>
              <a:ext uri="{FF2B5EF4-FFF2-40B4-BE49-F238E27FC236}">
                <a16:creationId xmlns:a16="http://schemas.microsoft.com/office/drawing/2014/main" id="{279F053E-C5F6-4935-B568-805885CC263F}"/>
              </a:ext>
            </a:extLst>
          </p:cNvPr>
          <p:cNvSpPr/>
          <p:nvPr/>
        </p:nvSpPr>
        <p:spPr bwMode="gray">
          <a:xfrm>
            <a:off x="3926006" y="5674398"/>
            <a:ext cx="4339987" cy="609398"/>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Use the findings to help further refine the interventions</a:t>
            </a:r>
            <a:endParaRPr kumimoji="0" lang="en-US" sz="1400" b="1"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33" name="Right Brace 32">
            <a:extLst>
              <a:ext uri="{FF2B5EF4-FFF2-40B4-BE49-F238E27FC236}">
                <a16:creationId xmlns:a16="http://schemas.microsoft.com/office/drawing/2014/main" id="{D089FCFB-5CE1-4F8A-A768-ABC1B226C150}"/>
              </a:ext>
            </a:extLst>
          </p:cNvPr>
          <p:cNvSpPr/>
          <p:nvPr/>
        </p:nvSpPr>
        <p:spPr bwMode="gray">
          <a:xfrm rot="5400000">
            <a:off x="5464231" y="-730916"/>
            <a:ext cx="1362075" cy="11344838"/>
          </a:xfrm>
          <a:prstGeom prst="rightBrace">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24" name="Arrow: Down 23">
            <a:extLst>
              <a:ext uri="{FF2B5EF4-FFF2-40B4-BE49-F238E27FC236}">
                <a16:creationId xmlns:a16="http://schemas.microsoft.com/office/drawing/2014/main" id="{DECBD072-6036-4DD1-93C6-A56595AA17BA}"/>
              </a:ext>
            </a:extLst>
          </p:cNvPr>
          <p:cNvSpPr/>
          <p:nvPr/>
        </p:nvSpPr>
        <p:spPr bwMode="gray">
          <a:xfrm>
            <a:off x="5809610" y="4960237"/>
            <a:ext cx="671315" cy="714160"/>
          </a:xfrm>
          <a:prstGeom prst="downArrow">
            <a:avLst/>
          </a:prstGeom>
          <a:solidFill>
            <a:srgbClr val="FF612B"/>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7783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1E112CC-F5C7-5E43-8EAA-F554FEB5E453}" type="slidenum">
              <a:rPr kumimoji="0" lang="en-US" sz="200" b="0" i="0" u="none" strike="noStrike" kern="1200" cap="none" spc="0" normalizeH="0" baseline="0" noProof="0" smtClean="0">
                <a:ln>
                  <a:noFill/>
                </a:ln>
                <a:solidFill>
                  <a:srgbClr val="005EB8"/>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a:t>
            </a:fld>
            <a:endParaRPr kumimoji="0" lang="en-US" sz="200" b="0" i="0" u="none" strike="noStrike" kern="1200" cap="none" spc="0" normalizeH="0" baseline="0" noProof="0">
              <a:ln>
                <a:noFill/>
              </a:ln>
              <a:solidFill>
                <a:srgbClr val="005EB8"/>
              </a:solidFill>
              <a:effectLst/>
              <a:uLnTx/>
              <a:uFillTx/>
              <a:latin typeface="Arial" panose="020B0604020202020204"/>
              <a:ea typeface="+mn-ea"/>
              <a:cs typeface="+mn-cs"/>
            </a:endParaRPr>
          </a:p>
        </p:txBody>
      </p:sp>
      <p:sp>
        <p:nvSpPr>
          <p:cNvPr id="4" name="Title 3"/>
          <p:cNvSpPr>
            <a:spLocks noGrp="1"/>
          </p:cNvSpPr>
          <p:nvPr>
            <p:ph type="title"/>
          </p:nvPr>
        </p:nvSpPr>
        <p:spPr>
          <a:xfrm>
            <a:off x="616676" y="0"/>
            <a:ext cx="11768976" cy="731520"/>
          </a:xfrm>
        </p:spPr>
        <p:txBody>
          <a:bodyPr/>
          <a:lstStyle/>
          <a:p>
            <a:r>
              <a:rPr lang="en-US"/>
              <a:t>Discussion: reflections</a:t>
            </a:r>
            <a:endParaRPr lang="en-GB"/>
          </a:p>
        </p:txBody>
      </p:sp>
      <p:sp>
        <p:nvSpPr>
          <p:cNvPr id="7" name="Text Placeholder 2"/>
          <p:cNvSpPr txBox="1">
            <a:spLocks/>
          </p:cNvSpPr>
          <p:nvPr/>
        </p:nvSpPr>
        <p:spPr>
          <a:xfrm>
            <a:off x="8782050" y="1589225"/>
            <a:ext cx="1005840" cy="388937"/>
          </a:xfrm>
          <a:prstGeom prst="rect">
            <a:avLst/>
          </a:prstGeom>
        </p:spPr>
        <p:txBody>
          <a:bodyPr anchor="ctr"/>
          <a:lstStyle>
            <a:lvl1pPr marL="0" indent="0" algn="l" defTabSz="457200" rtl="0" eaLnBrk="1" latinLnBrk="0" hangingPunct="1">
              <a:spcBef>
                <a:spcPct val="20000"/>
              </a:spcBef>
              <a:buClr>
                <a:schemeClr val="tx2"/>
              </a:buClr>
              <a:buFont typeface="Arial"/>
              <a:buNone/>
              <a:defRPr sz="1200" i="1"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12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12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612B"/>
              </a:buClr>
              <a:buSzTx/>
              <a:buFont typeface="Arial"/>
              <a:buNone/>
              <a:tabLst/>
              <a:defRPr/>
            </a:pPr>
            <a:r>
              <a:rPr kumimoji="0" lang="en-US" sz="1200" b="0" i="1" u="none" strike="noStrike" kern="1200" cap="none" spc="0" normalizeH="0" baseline="0" noProof="0">
                <a:ln>
                  <a:noFill/>
                </a:ln>
                <a:solidFill>
                  <a:srgbClr val="5A5A5A"/>
                </a:solidFill>
                <a:effectLst/>
                <a:uLnTx/>
                <a:uFillTx/>
                <a:latin typeface="Arial" panose="020B0604020202020204"/>
                <a:ea typeface="+mn-ea"/>
                <a:cs typeface="+mn-cs"/>
              </a:rPr>
              <a:t>10 mins</a:t>
            </a:r>
          </a:p>
        </p:txBody>
      </p:sp>
      <p:grpSp>
        <p:nvGrpSpPr>
          <p:cNvPr id="8" name="Group 7"/>
          <p:cNvGrpSpPr/>
          <p:nvPr/>
        </p:nvGrpSpPr>
        <p:grpSpPr>
          <a:xfrm>
            <a:off x="9574530" y="1560807"/>
            <a:ext cx="502920" cy="502920"/>
            <a:chOff x="5257799" y="990599"/>
            <a:chExt cx="502920" cy="502920"/>
          </a:xfrm>
        </p:grpSpPr>
        <p:sp>
          <p:nvSpPr>
            <p:cNvPr id="9" name="Oval 8"/>
            <p:cNvSpPr/>
            <p:nvPr userDrawn="1"/>
          </p:nvSpPr>
          <p:spPr>
            <a:xfrm>
              <a:off x="5257799" y="990599"/>
              <a:ext cx="502920" cy="502920"/>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Oval 9"/>
            <p:cNvSpPr/>
            <p:nvPr userDrawn="1"/>
          </p:nvSpPr>
          <p:spPr>
            <a:xfrm>
              <a:off x="5317235" y="1050035"/>
              <a:ext cx="384048" cy="384048"/>
            </a:xfrm>
            <a:prstGeom prst="ellipse">
              <a:avLst/>
            </a:prstGeom>
            <a:solidFill>
              <a:schemeClr val="tx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1" name="Group 10"/>
            <p:cNvGrpSpPr/>
            <p:nvPr userDrawn="1"/>
          </p:nvGrpSpPr>
          <p:grpSpPr>
            <a:xfrm>
              <a:off x="5318669" y="1051469"/>
              <a:ext cx="381180" cy="381180"/>
              <a:chOff x="7274773" y="920278"/>
              <a:chExt cx="381180" cy="381180"/>
            </a:xfrm>
          </p:grpSpPr>
          <p:cxnSp>
            <p:nvCxnSpPr>
              <p:cNvPr id="17" name="Straight Connector 16"/>
              <p:cNvCxnSpPr/>
              <p:nvPr/>
            </p:nvCxnSpPr>
            <p:spPr>
              <a:xfrm>
                <a:off x="7274773" y="1110868"/>
                <a:ext cx="381180" cy="0"/>
              </a:xfrm>
              <a:prstGeom prst="line">
                <a:avLst/>
              </a:prstGeom>
              <a:noFill/>
              <a:ln w="9525" cap="flat" cmpd="sng" algn="ctr">
                <a:solidFill>
                  <a:srgbClr val="FFFFFF"/>
                </a:solidFill>
                <a:prstDash val="solid"/>
              </a:ln>
              <a:effectLst/>
            </p:spPr>
          </p:cxnSp>
          <p:cxnSp>
            <p:nvCxnSpPr>
              <p:cNvPr id="18" name="Straight Connector 17"/>
              <p:cNvCxnSpPr/>
              <p:nvPr/>
            </p:nvCxnSpPr>
            <p:spPr>
              <a:xfrm flipV="1">
                <a:off x="7465363" y="920278"/>
                <a:ext cx="0" cy="381180"/>
              </a:xfrm>
              <a:prstGeom prst="line">
                <a:avLst/>
              </a:prstGeom>
              <a:noFill/>
              <a:ln w="9525" cap="flat" cmpd="sng" algn="ctr">
                <a:solidFill>
                  <a:srgbClr val="FFFFFF"/>
                </a:solidFill>
                <a:prstDash val="solid"/>
              </a:ln>
              <a:effectLst/>
            </p:spPr>
          </p:cxnSp>
        </p:grpSp>
        <p:sp>
          <p:nvSpPr>
            <p:cNvPr id="12" name="Oval 11"/>
            <p:cNvSpPr/>
            <p:nvPr userDrawn="1"/>
          </p:nvSpPr>
          <p:spPr>
            <a:xfrm>
              <a:off x="5372099" y="1104899"/>
              <a:ext cx="274320" cy="274320"/>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3" name="Group 12"/>
            <p:cNvGrpSpPr/>
            <p:nvPr/>
          </p:nvGrpSpPr>
          <p:grpSpPr>
            <a:xfrm>
              <a:off x="5402383" y="1146368"/>
              <a:ext cx="217805" cy="133046"/>
              <a:chOff x="2173587" y="4641056"/>
              <a:chExt cx="264813" cy="161760"/>
            </a:xfrm>
          </p:grpSpPr>
          <p:cxnSp>
            <p:nvCxnSpPr>
              <p:cNvPr id="14" name="Straight Connector 13"/>
              <p:cNvCxnSpPr/>
              <p:nvPr/>
            </p:nvCxnSpPr>
            <p:spPr>
              <a:xfrm flipV="1">
                <a:off x="2257692" y="4641056"/>
                <a:ext cx="180708" cy="161760"/>
              </a:xfrm>
              <a:prstGeom prst="line">
                <a:avLst/>
              </a:prstGeom>
              <a:noFill/>
              <a:ln w="19050" cap="flat" cmpd="sng" algn="ctr">
                <a:solidFill>
                  <a:srgbClr val="FFFFFF"/>
                </a:solidFill>
                <a:prstDash val="solid"/>
              </a:ln>
              <a:effectLst/>
            </p:spPr>
          </p:cxnSp>
          <p:cxnSp>
            <p:nvCxnSpPr>
              <p:cNvPr id="15" name="Straight Connector 14"/>
              <p:cNvCxnSpPr/>
              <p:nvPr/>
            </p:nvCxnSpPr>
            <p:spPr>
              <a:xfrm flipH="1" flipV="1">
                <a:off x="2173587" y="4723876"/>
                <a:ext cx="105393" cy="32146"/>
              </a:xfrm>
              <a:prstGeom prst="line">
                <a:avLst/>
              </a:prstGeom>
              <a:noFill/>
              <a:ln w="19050" cap="flat" cmpd="sng" algn="ctr">
                <a:solidFill>
                  <a:srgbClr val="FFFFFF"/>
                </a:solidFill>
                <a:prstDash val="solid"/>
              </a:ln>
              <a:effectLst/>
            </p:spPr>
          </p:cxnSp>
          <p:sp>
            <p:nvSpPr>
              <p:cNvPr id="16" name="Oval 15"/>
              <p:cNvSpPr/>
              <p:nvPr/>
            </p:nvSpPr>
            <p:spPr bwMode="ltGray">
              <a:xfrm>
                <a:off x="2277047" y="4742184"/>
                <a:ext cx="45719" cy="45719"/>
              </a:xfrm>
              <a:prstGeom prst="ellipse">
                <a:avLst/>
              </a:prstGeom>
              <a:solidFill>
                <a:srgbClr val="005EB8"/>
              </a:solid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grpSp>
      </p:grpSp>
      <p:sp>
        <p:nvSpPr>
          <p:cNvPr id="19" name="Text Placeholder 5">
            <a:extLst>
              <a:ext uri="{FF2B5EF4-FFF2-40B4-BE49-F238E27FC236}">
                <a16:creationId xmlns:a16="http://schemas.microsoft.com/office/drawing/2014/main" id="{43853592-F1F6-767F-517B-CC0E4128C6D9}"/>
              </a:ext>
            </a:extLst>
          </p:cNvPr>
          <p:cNvSpPr txBox="1">
            <a:spLocks/>
          </p:cNvSpPr>
          <p:nvPr/>
        </p:nvSpPr>
        <p:spPr>
          <a:xfrm>
            <a:off x="5648960" y="2619375"/>
            <a:ext cx="4511040" cy="1647826"/>
          </a:xfrm>
          <a:prstGeom prst="rect">
            <a:avLst/>
          </a:prstGeom>
          <a:noFill/>
        </p:spPr>
        <p:txBody>
          <a:bodyPr lIns="182880" tIns="182880" rIns="182880" bIns="182880" anchor="ctr"/>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
                <a:srgbClr val="FF612B"/>
              </a:buClr>
              <a:buSzTx/>
              <a:buFont typeface="Arial"/>
              <a:buNone/>
              <a:tabLst/>
              <a:defRPr/>
            </a:pPr>
            <a:r>
              <a:rPr kumimoji="0" lang="en-US" sz="1800" b="0" i="0" u="none" strike="noStrike" kern="1200" cap="none" spc="0" normalizeH="0" baseline="0" noProof="0" dirty="0">
                <a:ln>
                  <a:noFill/>
                </a:ln>
                <a:solidFill>
                  <a:srgbClr val="5A5A5A"/>
                </a:solidFill>
                <a:effectLst/>
                <a:uLnTx/>
                <a:uFillTx/>
                <a:latin typeface="Arial" panose="020B0604020202020204"/>
                <a:ea typeface="+mn-ea"/>
                <a:cs typeface="+mn-cs"/>
              </a:rPr>
              <a:t>How useful might qualitative methods be for your evaluation? </a:t>
            </a:r>
          </a:p>
        </p:txBody>
      </p:sp>
      <p:sp>
        <p:nvSpPr>
          <p:cNvPr id="20" name="TextBox 19">
            <a:extLst>
              <a:ext uri="{FF2B5EF4-FFF2-40B4-BE49-F238E27FC236}">
                <a16:creationId xmlns:a16="http://schemas.microsoft.com/office/drawing/2014/main" id="{CEF26655-6C44-7F4A-E769-2145A25ABCCB}"/>
              </a:ext>
            </a:extLst>
          </p:cNvPr>
          <p:cNvSpPr txBox="1"/>
          <p:nvPr/>
        </p:nvSpPr>
        <p:spPr>
          <a:xfrm>
            <a:off x="5638800" y="2265432"/>
            <a:ext cx="4521200" cy="707886"/>
          </a:xfrm>
          <a:prstGeom prst="rect">
            <a:avLst/>
          </a:prstGeom>
          <a:solidFill>
            <a:schemeClr val="bg2"/>
          </a:solidFill>
        </p:spPr>
        <p:txBody>
          <a:bodyPr wrap="square" rtlCol="0" anchor="ctr">
            <a:spAutoFit/>
          </a:bodyPr>
          <a:lstStyle/>
          <a:p>
            <a:pPr marL="0" marR="0" lvl="0" indent="0" algn="l" defTabSz="914309" rtl="0" eaLnBrk="1" fontAlgn="auto" latinLnBrk="0" hangingPunct="1">
              <a:lnSpc>
                <a:spcPct val="100000"/>
              </a:lnSpc>
              <a:spcBef>
                <a:spcPts val="600"/>
              </a:spcBef>
              <a:spcAft>
                <a:spcPts val="600"/>
              </a:spcAft>
              <a:buClrTx/>
              <a:buSzTx/>
              <a:buFontTx/>
              <a:buNone/>
              <a:tabLst>
                <a:tab pos="1604963" algn="l"/>
              </a:tabLst>
              <a:defRPr/>
            </a:pPr>
            <a:r>
              <a:rPr kumimoji="0" lang="en-GB" sz="2000" b="1" i="0" u="none" strike="noStrike" kern="1200" cap="none" spc="0" normalizeH="0" baseline="0" noProof="0">
                <a:ln>
                  <a:noFill/>
                </a:ln>
                <a:solidFill>
                  <a:srgbClr val="002677"/>
                </a:solidFill>
                <a:effectLst/>
                <a:uLnTx/>
                <a:uFillTx/>
                <a:latin typeface="Arial" panose="020B0604020202020204"/>
                <a:ea typeface="+mn-ea"/>
                <a:cs typeface="+mn-cs"/>
              </a:rPr>
              <a:t>Raise your hand on Teams or post in chat:</a:t>
            </a:r>
          </a:p>
        </p:txBody>
      </p:sp>
      <p:pic>
        <p:nvPicPr>
          <p:cNvPr id="5" name="Picture 4">
            <a:extLst>
              <a:ext uri="{FF2B5EF4-FFF2-40B4-BE49-F238E27FC236}">
                <a16:creationId xmlns:a16="http://schemas.microsoft.com/office/drawing/2014/main" id="{D9EA3648-9874-E445-CD38-4CCED97254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1485675" y="1439713"/>
            <a:ext cx="3275446" cy="3275446"/>
          </a:xfrm>
          <a:prstGeom prst="rect">
            <a:avLst/>
          </a:prstGeom>
        </p:spPr>
      </p:pic>
    </p:spTree>
    <p:extLst>
      <p:ext uri="{BB962C8B-B14F-4D97-AF65-F5344CB8AC3E}">
        <p14:creationId xmlns:p14="http://schemas.microsoft.com/office/powerpoint/2010/main" val="2964119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6662E1-FF53-43B2-4962-3E9C241EA31C}"/>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C80227BB-FCC0-69A3-D620-86DA34FFFEB1}"/>
              </a:ext>
            </a:extLst>
          </p:cNvPr>
          <p:cNvSpPr>
            <a:spLocks noGrp="1"/>
          </p:cNvSpPr>
          <p:nvPr>
            <p:ph type="title"/>
          </p:nvPr>
        </p:nvSpPr>
        <p:spPr>
          <a:xfrm>
            <a:off x="1752600" y="3212854"/>
            <a:ext cx="8686800" cy="761747"/>
          </a:xfrm>
        </p:spPr>
        <p:txBody>
          <a:bodyPr/>
          <a:lstStyle/>
          <a:p>
            <a:r>
              <a:rPr lang="en-US"/>
              <a:t>Summary and next steps</a:t>
            </a:r>
          </a:p>
        </p:txBody>
      </p:sp>
    </p:spTree>
    <p:extLst>
      <p:ext uri="{BB962C8B-B14F-4D97-AF65-F5344CB8AC3E}">
        <p14:creationId xmlns:p14="http://schemas.microsoft.com/office/powerpoint/2010/main" val="720135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D49FDBE-1643-4809-5608-D9B27BC5480C}"/>
              </a:ext>
            </a:extLst>
          </p:cNvPr>
          <p:cNvSpPr/>
          <p:nvPr/>
        </p:nvSpPr>
        <p:spPr bwMode="gray">
          <a:xfrm>
            <a:off x="457199" y="4244474"/>
            <a:ext cx="5878945" cy="52322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Content Placeholder 1">
            <a:extLst>
              <a:ext uri="{FF2B5EF4-FFF2-40B4-BE49-F238E27FC236}">
                <a16:creationId xmlns:a16="http://schemas.microsoft.com/office/drawing/2014/main" id="{085535D4-D810-FCF5-8EB8-30CD82E3D354}"/>
              </a:ext>
            </a:extLst>
          </p:cNvPr>
          <p:cNvSpPr>
            <a:spLocks noGrp="1"/>
          </p:cNvSpPr>
          <p:nvPr>
            <p:ph idx="1"/>
          </p:nvPr>
        </p:nvSpPr>
        <p:spPr>
          <a:xfrm>
            <a:off x="457199" y="1608235"/>
            <a:ext cx="5454074" cy="3930085"/>
          </a:xfrm>
        </p:spPr>
        <p:txBody>
          <a:bodyPr>
            <a:normAutofit/>
          </a:bodyPr>
          <a:lstStyle/>
          <a:p>
            <a:r>
              <a:rPr lang="en-US" sz="1600"/>
              <a:t>Today we have:</a:t>
            </a:r>
          </a:p>
          <a:p>
            <a:pPr marL="285750" indent="-285750">
              <a:buFont typeface="Arial" panose="020B0604020202020204" pitchFamily="34" charset="0"/>
              <a:buChar char="•"/>
            </a:pPr>
            <a:r>
              <a:rPr lang="en-US" sz="1600"/>
              <a:t>Introduced qualitative data and analysis methods for evaluation</a:t>
            </a:r>
          </a:p>
          <a:p>
            <a:pPr marL="285750" indent="-285750">
              <a:buFont typeface="Arial" panose="020B0604020202020204" pitchFamily="34" charset="0"/>
              <a:buChar char="•"/>
            </a:pPr>
            <a:r>
              <a:rPr lang="en-US" sz="1600"/>
              <a:t>Explored the role of community engagement in evaluation </a:t>
            </a:r>
          </a:p>
          <a:p>
            <a:pPr marL="285750" indent="-285750">
              <a:buFont typeface="Arial" panose="020B0604020202020204" pitchFamily="34" charset="0"/>
              <a:buChar char="•"/>
            </a:pPr>
            <a:r>
              <a:rPr lang="en-US" sz="1600"/>
              <a:t>Understood how and when to apply these methods for intervention evaluation</a:t>
            </a:r>
          </a:p>
          <a:p>
            <a:pPr marL="285750" indent="-285750">
              <a:buFont typeface="Arial" panose="020B0604020202020204" pitchFamily="34" charset="0"/>
              <a:buChar char="•"/>
            </a:pPr>
            <a:r>
              <a:rPr lang="en-US" sz="1600"/>
              <a:t>Gained an understanding of how qualitative methods complement quantitative methods in a mixed approach</a:t>
            </a:r>
          </a:p>
          <a:p>
            <a:endParaRPr lang="en-US" sz="1600"/>
          </a:p>
        </p:txBody>
      </p:sp>
      <p:sp>
        <p:nvSpPr>
          <p:cNvPr id="3" name="Title 2">
            <a:extLst>
              <a:ext uri="{FF2B5EF4-FFF2-40B4-BE49-F238E27FC236}">
                <a16:creationId xmlns:a16="http://schemas.microsoft.com/office/drawing/2014/main" id="{7B93A50F-A257-0C2A-C03A-E3BE9283F0D1}"/>
              </a:ext>
            </a:extLst>
          </p:cNvPr>
          <p:cNvSpPr>
            <a:spLocks noGrp="1"/>
          </p:cNvSpPr>
          <p:nvPr>
            <p:ph type="title"/>
          </p:nvPr>
        </p:nvSpPr>
        <p:spPr/>
        <p:txBody>
          <a:bodyPr/>
          <a:lstStyle/>
          <a:p>
            <a:r>
              <a:rPr lang="en-GB"/>
              <a:t>Summary</a:t>
            </a:r>
            <a:endParaRPr lang="en-US"/>
          </a:p>
        </p:txBody>
      </p:sp>
      <p:cxnSp>
        <p:nvCxnSpPr>
          <p:cNvPr id="4" name="Straight Connector 3">
            <a:extLst>
              <a:ext uri="{FF2B5EF4-FFF2-40B4-BE49-F238E27FC236}">
                <a16:creationId xmlns:a16="http://schemas.microsoft.com/office/drawing/2014/main" id="{2F4FBB0F-5237-D8CD-3CEF-0FCA590944FD}"/>
              </a:ext>
            </a:extLst>
          </p:cNvPr>
          <p:cNvCxnSpPr>
            <a:cxnSpLocks/>
          </p:cNvCxnSpPr>
          <p:nvPr/>
        </p:nvCxnSpPr>
        <p:spPr bwMode="gray">
          <a:xfrm>
            <a:off x="6336145" y="1257300"/>
            <a:ext cx="0" cy="4147904"/>
          </a:xfrm>
          <a:prstGeom prst="line">
            <a:avLst/>
          </a:prstGeom>
          <a:noFill/>
          <a:ln w="19050" cap="rnd" cmpd="sng" algn="ctr">
            <a:solidFill>
              <a:srgbClr val="002677"/>
            </a:solidFill>
            <a:prstDash val="solid"/>
            <a:round/>
            <a:headEnd w="lg" len="med"/>
            <a:tailEnd type="none" w="lg" len="med"/>
          </a:ln>
          <a:effectLst/>
        </p:spPr>
      </p:cxnSp>
      <p:grpSp>
        <p:nvGrpSpPr>
          <p:cNvPr id="6" name="Group 5">
            <a:extLst>
              <a:ext uri="{FF2B5EF4-FFF2-40B4-BE49-F238E27FC236}">
                <a16:creationId xmlns:a16="http://schemas.microsoft.com/office/drawing/2014/main" id="{B9ECDBD1-85A5-3FA9-9529-19DAFC396796}"/>
              </a:ext>
            </a:extLst>
          </p:cNvPr>
          <p:cNvGrpSpPr/>
          <p:nvPr/>
        </p:nvGrpSpPr>
        <p:grpSpPr>
          <a:xfrm>
            <a:off x="7065805" y="2507971"/>
            <a:ext cx="3783105" cy="1382811"/>
            <a:chOff x="6014148" y="1662697"/>
            <a:chExt cx="3783105" cy="1382811"/>
          </a:xfrm>
          <a:noFill/>
        </p:grpSpPr>
        <p:sp>
          <p:nvSpPr>
            <p:cNvPr id="7" name="TextBox 6">
              <a:extLst>
                <a:ext uri="{FF2B5EF4-FFF2-40B4-BE49-F238E27FC236}">
                  <a16:creationId xmlns:a16="http://schemas.microsoft.com/office/drawing/2014/main" id="{6F64C715-F8C1-51AB-2C33-4864CC752E20}"/>
                </a:ext>
              </a:extLst>
            </p:cNvPr>
            <p:cNvSpPr txBox="1"/>
            <p:nvPr/>
          </p:nvSpPr>
          <p:spPr bwMode="gray">
            <a:xfrm>
              <a:off x="6014148" y="1662697"/>
              <a:ext cx="3023086" cy="276999"/>
            </a:xfrm>
            <a:prstGeom prst="rect">
              <a:avLst/>
            </a:prstGeom>
            <a:grp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srgbClr val="1F3864"/>
                  </a:solidFill>
                  <a:effectLst/>
                  <a:uLnTx/>
                  <a:uFillTx/>
                  <a:latin typeface="Arial" panose="020B0604020202020204" pitchFamily="34" charset="0"/>
                  <a:ea typeface="DengXian" panose="02010600030101010101" pitchFamily="2" charset="-122"/>
                  <a:cs typeface="+mn-cs"/>
                </a:rPr>
                <a:t>Marcus Green</a:t>
              </a:r>
              <a:endParaRPr kumimoji="0" lang="en-US" sz="1800" b="1"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0A4FF94A-9930-1FD1-9897-E2FE2F232C60}"/>
                </a:ext>
              </a:extLst>
            </p:cNvPr>
            <p:cNvSpPr txBox="1"/>
            <p:nvPr/>
          </p:nvSpPr>
          <p:spPr bwMode="gray">
            <a:xfrm>
              <a:off x="6014148" y="2121899"/>
              <a:ext cx="3443888" cy="246221"/>
            </a:xfrm>
            <a:prstGeom prst="rect">
              <a:avLst/>
            </a:prstGeom>
            <a:grp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1" u="none" strike="noStrike" kern="1200" cap="none" spc="0" normalizeH="0" baseline="0" noProof="0">
                  <a:ln>
                    <a:noFill/>
                  </a:ln>
                  <a:solidFill>
                    <a:srgbClr val="002677"/>
                  </a:solidFill>
                  <a:effectLst/>
                  <a:uLnTx/>
                  <a:uFillTx/>
                  <a:latin typeface="Arial" panose="020B0604020202020204"/>
                  <a:ea typeface="+mn-ea"/>
                  <a:cs typeface="+mn-cs"/>
                </a:rPr>
                <a:t>Population Health Analytics Director</a:t>
              </a:r>
            </a:p>
          </p:txBody>
        </p:sp>
        <p:grpSp>
          <p:nvGrpSpPr>
            <p:cNvPr id="9" name="Group 8">
              <a:extLst>
                <a:ext uri="{FF2B5EF4-FFF2-40B4-BE49-F238E27FC236}">
                  <a16:creationId xmlns:a16="http://schemas.microsoft.com/office/drawing/2014/main" id="{ADA4C5B3-BA26-3475-60D1-03BEAEA6669A}"/>
                </a:ext>
              </a:extLst>
            </p:cNvPr>
            <p:cNvGrpSpPr/>
            <p:nvPr/>
          </p:nvGrpSpPr>
          <p:grpSpPr>
            <a:xfrm>
              <a:off x="6096000" y="2517596"/>
              <a:ext cx="3701253" cy="527912"/>
              <a:chOff x="5771125" y="3838946"/>
              <a:chExt cx="3701253" cy="527912"/>
            </a:xfrm>
            <a:grpFill/>
          </p:grpSpPr>
          <p:pic>
            <p:nvPicPr>
              <p:cNvPr id="15" name="Picture 14">
                <a:extLst>
                  <a:ext uri="{FF2B5EF4-FFF2-40B4-BE49-F238E27FC236}">
                    <a16:creationId xmlns:a16="http://schemas.microsoft.com/office/drawing/2014/main" id="{56AD1DDB-4ECB-7252-E1F5-620D246C1B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5771125" y="3838946"/>
                <a:ext cx="527912" cy="527912"/>
              </a:xfrm>
              <a:prstGeom prst="rect">
                <a:avLst/>
              </a:prstGeom>
              <a:grpFill/>
            </p:spPr>
          </p:pic>
          <p:sp>
            <p:nvSpPr>
              <p:cNvPr id="16" name="Text Placeholder 17">
                <a:extLst>
                  <a:ext uri="{FF2B5EF4-FFF2-40B4-BE49-F238E27FC236}">
                    <a16:creationId xmlns:a16="http://schemas.microsoft.com/office/drawing/2014/main" id="{5F3DBB55-B8F9-BD0A-AFA2-66882DA2A6B0}"/>
                  </a:ext>
                </a:extLst>
              </p:cNvPr>
              <p:cNvSpPr txBox="1">
                <a:spLocks/>
              </p:cNvSpPr>
              <p:nvPr/>
            </p:nvSpPr>
            <p:spPr bwMode="gray">
              <a:xfrm>
                <a:off x="6449291" y="4026027"/>
                <a:ext cx="3023087" cy="246221"/>
              </a:xfrm>
              <a:prstGeom prst="rect">
                <a:avLst/>
              </a:prstGeom>
              <a:grpFill/>
            </p:spPr>
            <p:txBody>
              <a:bodyPr wrap="square" lIns="0" tIns="0" rIns="0" bIns="0" anchor="t">
                <a:spAutoFit/>
              </a:bodyPr>
              <a:lstStyle>
                <a:lvl1pPr marL="114300" indent="-114300" algn="l" defTabSz="640080" rtl="0" eaLnBrk="1" latinLnBrk="0" hangingPunct="1">
                  <a:lnSpc>
                    <a:spcPct val="100000"/>
                  </a:lnSpc>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 typeface="Arial" pitchFamily="34" charset="0"/>
                  <a:buNone/>
                  <a:tabLst/>
                  <a:defRPr/>
                </a:pPr>
                <a:r>
                  <a:rPr kumimoji="0" lang="en-US" sz="1600" b="1" i="0" u="none" strike="noStrike" kern="1200" cap="none" spc="0" normalizeH="0" baseline="0" noProof="0">
                    <a:ln>
                      <a:noFill/>
                    </a:ln>
                    <a:solidFill>
                      <a:srgbClr val="002677"/>
                    </a:solidFill>
                    <a:effectLst/>
                    <a:uLnTx/>
                    <a:uFillTx/>
                    <a:latin typeface="Arial" panose="020B0604020202020204"/>
                    <a:ea typeface="+mn-ea"/>
                    <a:cs typeface="+mn-cs"/>
                    <a:hlinkClick r:id="rId4"/>
                  </a:rPr>
                  <a:t>marcus.green@optum.com</a:t>
                </a:r>
                <a:r>
                  <a:rPr kumimoji="0" lang="en-US" sz="1600" b="1" i="0" u="none" strike="noStrike" kern="1200" cap="none" spc="0" normalizeH="0" baseline="0" noProof="0">
                    <a:ln>
                      <a:noFill/>
                    </a:ln>
                    <a:solidFill>
                      <a:srgbClr val="002677"/>
                    </a:solidFill>
                    <a:effectLst/>
                    <a:uLnTx/>
                    <a:uFillTx/>
                    <a:latin typeface="Arial" panose="020B0604020202020204"/>
                    <a:ea typeface="+mn-ea"/>
                    <a:cs typeface="+mn-cs"/>
                  </a:rPr>
                  <a:t> </a:t>
                </a:r>
              </a:p>
            </p:txBody>
          </p:sp>
        </p:grpSp>
      </p:grpSp>
      <p:pic>
        <p:nvPicPr>
          <p:cNvPr id="18" name="Picture 17">
            <a:extLst>
              <a:ext uri="{FF2B5EF4-FFF2-40B4-BE49-F238E27FC236}">
                <a16:creationId xmlns:a16="http://schemas.microsoft.com/office/drawing/2014/main" id="{50173142-EACE-2A9A-07D4-0C11543E1D3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5844876" y="4289433"/>
            <a:ext cx="433302" cy="433302"/>
          </a:xfrm>
          <a:prstGeom prst="rect">
            <a:avLst/>
          </a:prstGeom>
        </p:spPr>
      </p:pic>
      <p:sp>
        <p:nvSpPr>
          <p:cNvPr id="20" name="TextBox 19">
            <a:extLst>
              <a:ext uri="{FF2B5EF4-FFF2-40B4-BE49-F238E27FC236}">
                <a16:creationId xmlns:a16="http://schemas.microsoft.com/office/drawing/2014/main" id="{4469A9A6-278C-02B0-84FB-C1D338953274}"/>
              </a:ext>
            </a:extLst>
          </p:cNvPr>
          <p:cNvSpPr txBox="1"/>
          <p:nvPr/>
        </p:nvSpPr>
        <p:spPr bwMode="gray">
          <a:xfrm>
            <a:off x="399782" y="4244474"/>
            <a:ext cx="551149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A5A5A"/>
                </a:solidFill>
                <a:effectLst/>
                <a:uLnTx/>
                <a:uFillTx/>
                <a:latin typeface="Arial" panose="020B0604020202020204"/>
                <a:ea typeface="+mn-ea"/>
                <a:cs typeface="+mn-cs"/>
              </a:rPr>
              <a:t>You can access the Evaluation Toolkit for SWL using </a:t>
            </a:r>
            <a:r>
              <a:rPr kumimoji="0" lang="en-US" sz="1400" b="1" i="0" u="none" strike="noStrike" kern="1200" cap="none" spc="0" normalizeH="0" baseline="0" noProof="0">
                <a:ln>
                  <a:noFill/>
                </a:ln>
                <a:solidFill>
                  <a:srgbClr val="5A5A5A"/>
                </a:solidFill>
                <a:effectLst/>
                <a:uLnTx/>
                <a:uFillTx/>
                <a:latin typeface="Arial" panose="020B0604020202020204"/>
                <a:ea typeface="+mn-ea"/>
                <a:cs typeface="+mn-cs"/>
                <a:hlinkClick r:id="rId6"/>
              </a:rPr>
              <a:t>this form</a:t>
            </a:r>
            <a:r>
              <a:rPr kumimoji="0" lang="en-US" sz="1400" b="1" i="0" u="none" strike="noStrike" kern="1200" cap="none" spc="0" normalizeH="0" baseline="0" noProof="0">
                <a:ln>
                  <a:noFill/>
                </a:ln>
                <a:solidFill>
                  <a:srgbClr val="5A5A5A"/>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46764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77C9B6-E415-4194-AE16-8C4F7DAF9744}"/>
              </a:ext>
            </a:extLst>
          </p:cNvPr>
          <p:cNvSpPr>
            <a:spLocks noGrp="1"/>
          </p:cNvSpPr>
          <p:nvPr>
            <p:ph type="title"/>
          </p:nvPr>
        </p:nvSpPr>
        <p:spPr/>
        <p:txBody>
          <a:bodyPr/>
          <a:lstStyle/>
          <a:p>
            <a:r>
              <a:rPr lang="en-US"/>
              <a:t>Evaluation: How have we met the objectives of today’s session?</a:t>
            </a:r>
          </a:p>
        </p:txBody>
      </p:sp>
      <p:sp>
        <p:nvSpPr>
          <p:cNvPr id="5" name="Text Placeholder 4">
            <a:extLst>
              <a:ext uri="{FF2B5EF4-FFF2-40B4-BE49-F238E27FC236}">
                <a16:creationId xmlns:a16="http://schemas.microsoft.com/office/drawing/2014/main" id="{9C033F2B-7FE8-4FF6-8B60-8AC7303AE0FF}"/>
              </a:ext>
            </a:extLst>
          </p:cNvPr>
          <p:cNvSpPr>
            <a:spLocks noGrp="1"/>
          </p:cNvSpPr>
          <p:nvPr>
            <p:ph type="body" sz="quarter" idx="11"/>
          </p:nvPr>
        </p:nvSpPr>
        <p:spPr>
          <a:xfrm>
            <a:off x="5486915" y="1877674"/>
            <a:ext cx="5024411" cy="2724930"/>
          </a:xfrm>
          <a:solidFill>
            <a:schemeClr val="bg1">
              <a:lumMod val="95000"/>
            </a:schemeClr>
          </a:solidFill>
        </p:spPr>
        <p:txBody>
          <a:bodyPr>
            <a:normAutofit fontScale="92500" lnSpcReduction="20000"/>
          </a:bodyPr>
          <a:lstStyle/>
          <a:p>
            <a:r>
              <a:rPr lang="en-GB"/>
              <a:t>Your views and feedback are important to us.</a:t>
            </a:r>
          </a:p>
          <a:p>
            <a:r>
              <a:rPr lang="en-GB"/>
              <a:t>Please provide feedback via </a:t>
            </a:r>
            <a:r>
              <a:rPr lang="en-GB" err="1"/>
              <a:t>Menti</a:t>
            </a:r>
            <a:r>
              <a:rPr lang="en-GB"/>
              <a:t> regarding your experience in this session:</a:t>
            </a:r>
          </a:p>
          <a:p>
            <a:pPr marL="285750" indent="-285750">
              <a:buFont typeface="Arial" panose="020B0604020202020204" pitchFamily="34" charset="0"/>
              <a:buChar char="•"/>
            </a:pPr>
            <a:r>
              <a:rPr lang="en-US" b="0"/>
              <a:t>Scoring the session experience and outcomes (quantitative)</a:t>
            </a:r>
          </a:p>
          <a:p>
            <a:pPr marL="285750" indent="-285750">
              <a:buFont typeface="Arial" panose="020B0604020202020204" pitchFamily="34" charset="0"/>
              <a:buChar char="•"/>
            </a:pPr>
            <a:r>
              <a:rPr lang="en-US" b="0"/>
              <a:t>Feedback on what was good, and what would make this even better (qualitative)</a:t>
            </a:r>
          </a:p>
          <a:p>
            <a:r>
              <a:rPr lang="en-GB" b="0"/>
              <a:t>Should you wish to discuss any part of your feedback, please contact: </a:t>
            </a:r>
          </a:p>
          <a:p>
            <a:r>
              <a:rPr lang="en-GB" b="0">
                <a:hlinkClick r:id="rId2"/>
              </a:rPr>
              <a:t>laylabahramijovein@optum.com</a:t>
            </a:r>
            <a:r>
              <a:rPr lang="en-GB" b="0"/>
              <a:t> </a:t>
            </a:r>
          </a:p>
        </p:txBody>
      </p:sp>
      <p:sp>
        <p:nvSpPr>
          <p:cNvPr id="8" name="Rectangle 7">
            <a:extLst>
              <a:ext uri="{FF2B5EF4-FFF2-40B4-BE49-F238E27FC236}">
                <a16:creationId xmlns:a16="http://schemas.microsoft.com/office/drawing/2014/main" id="{A66A1332-0723-433B-A618-1231173F9273}"/>
              </a:ext>
            </a:extLst>
          </p:cNvPr>
          <p:cNvSpPr/>
          <p:nvPr/>
        </p:nvSpPr>
        <p:spPr>
          <a:xfrm>
            <a:off x="8305800" y="914400"/>
            <a:ext cx="2319252" cy="838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FFFFFF"/>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DEECEE92-4A61-4070-9F1C-102F54A4FF1A}"/>
              </a:ext>
            </a:extLst>
          </p:cNvPr>
          <p:cNvGrpSpPr/>
          <p:nvPr/>
        </p:nvGrpSpPr>
        <p:grpSpPr>
          <a:xfrm>
            <a:off x="1673947" y="1883379"/>
            <a:ext cx="3520440" cy="2594045"/>
            <a:chOff x="1791393" y="3510843"/>
            <a:chExt cx="3520440" cy="2594045"/>
          </a:xfrm>
        </p:grpSpPr>
        <p:sp>
          <p:nvSpPr>
            <p:cNvPr id="12" name="Rectangle 11">
              <a:extLst>
                <a:ext uri="{FF2B5EF4-FFF2-40B4-BE49-F238E27FC236}">
                  <a16:creationId xmlns:a16="http://schemas.microsoft.com/office/drawing/2014/main" id="{AD99B8E7-F7C9-46EB-8B7B-7FF236ABA5CB}"/>
                </a:ext>
              </a:extLst>
            </p:cNvPr>
            <p:cNvSpPr/>
            <p:nvPr/>
          </p:nvSpPr>
          <p:spPr>
            <a:xfrm>
              <a:off x="1791393" y="3510843"/>
              <a:ext cx="3520440" cy="619872"/>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FFFFFF"/>
                  </a:solidFill>
                  <a:effectLst/>
                  <a:uLnTx/>
                  <a:uFillTx/>
                  <a:latin typeface="Arial"/>
                  <a:ea typeface="+mn-ea"/>
                  <a:cs typeface="+mn-cs"/>
                </a:rPr>
                <a:t>Log in to: </a:t>
              </a:r>
              <a:r>
                <a:rPr kumimoji="0" lang="en-US" sz="1900" b="1" i="0" u="none" strike="noStrike" kern="1200" cap="none" spc="0" normalizeH="0" baseline="0" noProof="0">
                  <a:ln>
                    <a:noFill/>
                  </a:ln>
                  <a:solidFill>
                    <a:srgbClr val="FFFFFF"/>
                  </a:solidFill>
                  <a:effectLst/>
                  <a:uLnTx/>
                  <a:uFillTx/>
                  <a:latin typeface="Arial"/>
                  <a:ea typeface="+mn-ea"/>
                  <a:cs typeface="+mn-cs"/>
                </a:rPr>
                <a:t>Menti.com</a:t>
              </a: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FFFFFF"/>
                  </a:solidFill>
                  <a:effectLst/>
                  <a:uLnTx/>
                  <a:uFillTx/>
                  <a:latin typeface="Arial"/>
                  <a:ea typeface="+mn-ea"/>
                  <a:cs typeface="+mn-cs"/>
                </a:rPr>
                <a:t> Code: 9708 0449</a:t>
              </a:r>
              <a:endParaRPr kumimoji="0" lang="en-US" sz="1900" b="1" i="0" u="none" strike="noStrike" kern="1200" cap="none" spc="0" normalizeH="0" baseline="0" noProof="0">
                <a:ln>
                  <a:noFill/>
                </a:ln>
                <a:solidFill>
                  <a:srgbClr val="FFFFFF"/>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311A1C3A-2EDB-4AE1-AECB-283D4B72CD81}"/>
                </a:ext>
              </a:extLst>
            </p:cNvPr>
            <p:cNvGrpSpPr/>
            <p:nvPr/>
          </p:nvGrpSpPr>
          <p:grpSpPr>
            <a:xfrm>
              <a:off x="2929479" y="4304214"/>
              <a:ext cx="1521145" cy="1800674"/>
              <a:chOff x="1341193" y="2834219"/>
              <a:chExt cx="2162862" cy="2560320"/>
            </a:xfrm>
          </p:grpSpPr>
          <p:sp>
            <p:nvSpPr>
              <p:cNvPr id="13" name="Freeform 65">
                <a:extLst>
                  <a:ext uri="{FF2B5EF4-FFF2-40B4-BE49-F238E27FC236}">
                    <a16:creationId xmlns:a16="http://schemas.microsoft.com/office/drawing/2014/main" id="{9543BCE1-B093-4A27-9431-330DEE38CC42}"/>
                  </a:ext>
                </a:extLst>
              </p:cNvPr>
              <p:cNvSpPr>
                <a:spLocks noEditPoints="1"/>
              </p:cNvSpPr>
              <p:nvPr/>
            </p:nvSpPr>
            <p:spPr bwMode="gray">
              <a:xfrm>
                <a:off x="1849558" y="4843038"/>
                <a:ext cx="415935" cy="415936"/>
              </a:xfrm>
              <a:custGeom>
                <a:avLst/>
                <a:gdLst>
                  <a:gd name="T0" fmla="*/ 93 w 187"/>
                  <a:gd name="T1" fmla="*/ 187 h 187"/>
                  <a:gd name="T2" fmla="*/ 0 w 187"/>
                  <a:gd name="T3" fmla="*/ 93 h 187"/>
                  <a:gd name="T4" fmla="*/ 93 w 187"/>
                  <a:gd name="T5" fmla="*/ 0 h 187"/>
                  <a:gd name="T6" fmla="*/ 187 w 187"/>
                  <a:gd name="T7" fmla="*/ 93 h 187"/>
                  <a:gd name="T8" fmla="*/ 93 w 187"/>
                  <a:gd name="T9" fmla="*/ 187 h 187"/>
                  <a:gd name="T10" fmla="*/ 93 w 187"/>
                  <a:gd name="T11" fmla="*/ 36 h 187"/>
                  <a:gd name="T12" fmla="*/ 36 w 187"/>
                  <a:gd name="T13" fmla="*/ 93 h 187"/>
                  <a:gd name="T14" fmla="*/ 93 w 187"/>
                  <a:gd name="T15" fmla="*/ 151 h 187"/>
                  <a:gd name="T16" fmla="*/ 151 w 187"/>
                  <a:gd name="T17" fmla="*/ 93 h 187"/>
                  <a:gd name="T18" fmla="*/ 93 w 187"/>
                  <a:gd name="T19" fmla="*/ 3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7">
                    <a:moveTo>
                      <a:pt x="93" y="187"/>
                    </a:moveTo>
                    <a:cubicBezTo>
                      <a:pt x="41" y="187"/>
                      <a:pt x="0" y="145"/>
                      <a:pt x="0" y="93"/>
                    </a:cubicBezTo>
                    <a:cubicBezTo>
                      <a:pt x="0" y="41"/>
                      <a:pt x="41" y="0"/>
                      <a:pt x="93" y="0"/>
                    </a:cubicBezTo>
                    <a:cubicBezTo>
                      <a:pt x="145" y="0"/>
                      <a:pt x="187" y="41"/>
                      <a:pt x="187" y="93"/>
                    </a:cubicBezTo>
                    <a:cubicBezTo>
                      <a:pt x="187" y="145"/>
                      <a:pt x="145" y="187"/>
                      <a:pt x="93" y="187"/>
                    </a:cubicBezTo>
                    <a:close/>
                    <a:moveTo>
                      <a:pt x="93" y="36"/>
                    </a:moveTo>
                    <a:cubicBezTo>
                      <a:pt x="61" y="36"/>
                      <a:pt x="36" y="61"/>
                      <a:pt x="36" y="93"/>
                    </a:cubicBezTo>
                    <a:cubicBezTo>
                      <a:pt x="36" y="126"/>
                      <a:pt x="61" y="151"/>
                      <a:pt x="93" y="151"/>
                    </a:cubicBezTo>
                    <a:cubicBezTo>
                      <a:pt x="126" y="151"/>
                      <a:pt x="151" y="126"/>
                      <a:pt x="151" y="93"/>
                    </a:cubicBezTo>
                    <a:cubicBezTo>
                      <a:pt x="151" y="63"/>
                      <a:pt x="126" y="36"/>
                      <a:pt x="93" y="3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66">
                <a:extLst>
                  <a:ext uri="{FF2B5EF4-FFF2-40B4-BE49-F238E27FC236}">
                    <a16:creationId xmlns:a16="http://schemas.microsoft.com/office/drawing/2014/main" id="{FF03CE6F-0849-4B63-B1FA-276509D3EA04}"/>
                  </a:ext>
                </a:extLst>
              </p:cNvPr>
              <p:cNvSpPr>
                <a:spLocks/>
              </p:cNvSpPr>
              <p:nvPr/>
            </p:nvSpPr>
            <p:spPr bwMode="gray">
              <a:xfrm>
                <a:off x="1341193" y="2834219"/>
                <a:ext cx="1435746" cy="2560320"/>
              </a:xfrm>
              <a:custGeom>
                <a:avLst/>
                <a:gdLst>
                  <a:gd name="T0" fmla="*/ 646 w 646"/>
                  <a:gd name="T1" fmla="*/ 610 h 1152"/>
                  <a:gd name="T2" fmla="*/ 646 w 646"/>
                  <a:gd name="T3" fmla="*/ 1060 h 1152"/>
                  <a:gd name="T4" fmla="*/ 554 w 646"/>
                  <a:gd name="T5" fmla="*/ 1152 h 1152"/>
                  <a:gd name="T6" fmla="*/ 92 w 646"/>
                  <a:gd name="T7" fmla="*/ 1152 h 1152"/>
                  <a:gd name="T8" fmla="*/ 0 w 646"/>
                  <a:gd name="T9" fmla="*/ 1060 h 1152"/>
                  <a:gd name="T10" fmla="*/ 0 w 646"/>
                  <a:gd name="T11" fmla="*/ 92 h 1152"/>
                  <a:gd name="T12" fmla="*/ 92 w 646"/>
                  <a:gd name="T13" fmla="*/ 0 h 1152"/>
                  <a:gd name="T14" fmla="*/ 553 w 646"/>
                  <a:gd name="T15" fmla="*/ 0 h 1152"/>
                  <a:gd name="T16" fmla="*/ 644 w 646"/>
                  <a:gd name="T17" fmla="*/ 92 h 1152"/>
                  <a:gd name="T18" fmla="*/ 644 w 646"/>
                  <a:gd name="T19" fmla="*/ 151 h 1152"/>
                  <a:gd name="T20" fmla="*/ 608 w 646"/>
                  <a:gd name="T21" fmla="*/ 149 h 1152"/>
                  <a:gd name="T22" fmla="*/ 608 w 646"/>
                  <a:gd name="T23" fmla="*/ 92 h 1152"/>
                  <a:gd name="T24" fmla="*/ 553 w 646"/>
                  <a:gd name="T25" fmla="*/ 36 h 1152"/>
                  <a:gd name="T26" fmla="*/ 92 w 646"/>
                  <a:gd name="T27" fmla="*/ 36 h 1152"/>
                  <a:gd name="T28" fmla="*/ 36 w 646"/>
                  <a:gd name="T29" fmla="*/ 92 h 1152"/>
                  <a:gd name="T30" fmla="*/ 36 w 646"/>
                  <a:gd name="T31" fmla="*/ 1060 h 1152"/>
                  <a:gd name="T32" fmla="*/ 92 w 646"/>
                  <a:gd name="T33" fmla="*/ 1116 h 1152"/>
                  <a:gd name="T34" fmla="*/ 553 w 646"/>
                  <a:gd name="T35" fmla="*/ 1116 h 1152"/>
                  <a:gd name="T36" fmla="*/ 608 w 646"/>
                  <a:gd name="T37" fmla="*/ 1060 h 1152"/>
                  <a:gd name="T38" fmla="*/ 608 w 646"/>
                  <a:gd name="T39" fmla="*/ 612 h 1152"/>
                  <a:gd name="T40" fmla="*/ 646 w 646"/>
                  <a:gd name="T41" fmla="*/ 61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6" h="1152">
                    <a:moveTo>
                      <a:pt x="646" y="610"/>
                    </a:moveTo>
                    <a:cubicBezTo>
                      <a:pt x="646" y="1060"/>
                      <a:pt x="646" y="1060"/>
                      <a:pt x="646" y="1060"/>
                    </a:cubicBezTo>
                    <a:cubicBezTo>
                      <a:pt x="646" y="1111"/>
                      <a:pt x="605" y="1152"/>
                      <a:pt x="554" y="1152"/>
                    </a:cubicBezTo>
                    <a:cubicBezTo>
                      <a:pt x="92" y="1152"/>
                      <a:pt x="92" y="1152"/>
                      <a:pt x="92" y="1152"/>
                    </a:cubicBezTo>
                    <a:cubicBezTo>
                      <a:pt x="41" y="1152"/>
                      <a:pt x="0" y="1111"/>
                      <a:pt x="0" y="1060"/>
                    </a:cubicBezTo>
                    <a:cubicBezTo>
                      <a:pt x="0" y="92"/>
                      <a:pt x="0" y="92"/>
                      <a:pt x="0" y="92"/>
                    </a:cubicBezTo>
                    <a:cubicBezTo>
                      <a:pt x="0" y="41"/>
                      <a:pt x="41" y="0"/>
                      <a:pt x="92" y="0"/>
                    </a:cubicBezTo>
                    <a:cubicBezTo>
                      <a:pt x="553" y="0"/>
                      <a:pt x="553" y="0"/>
                      <a:pt x="553" y="0"/>
                    </a:cubicBezTo>
                    <a:cubicBezTo>
                      <a:pt x="603" y="0"/>
                      <a:pt x="644" y="41"/>
                      <a:pt x="644" y="92"/>
                    </a:cubicBezTo>
                    <a:cubicBezTo>
                      <a:pt x="644" y="151"/>
                      <a:pt x="644" y="151"/>
                      <a:pt x="644" y="151"/>
                    </a:cubicBezTo>
                    <a:cubicBezTo>
                      <a:pt x="608" y="149"/>
                      <a:pt x="608" y="149"/>
                      <a:pt x="608" y="149"/>
                    </a:cubicBezTo>
                    <a:cubicBezTo>
                      <a:pt x="608" y="92"/>
                      <a:pt x="608" y="92"/>
                      <a:pt x="608" y="92"/>
                    </a:cubicBezTo>
                    <a:cubicBezTo>
                      <a:pt x="608" y="61"/>
                      <a:pt x="583" y="36"/>
                      <a:pt x="553" y="36"/>
                    </a:cubicBezTo>
                    <a:cubicBezTo>
                      <a:pt x="92" y="36"/>
                      <a:pt x="92" y="36"/>
                      <a:pt x="92" y="36"/>
                    </a:cubicBezTo>
                    <a:cubicBezTo>
                      <a:pt x="61" y="36"/>
                      <a:pt x="36" y="61"/>
                      <a:pt x="36" y="92"/>
                    </a:cubicBezTo>
                    <a:cubicBezTo>
                      <a:pt x="36" y="1060"/>
                      <a:pt x="36" y="1060"/>
                      <a:pt x="36" y="1060"/>
                    </a:cubicBezTo>
                    <a:cubicBezTo>
                      <a:pt x="36" y="1091"/>
                      <a:pt x="61" y="1116"/>
                      <a:pt x="92" y="1116"/>
                    </a:cubicBezTo>
                    <a:cubicBezTo>
                      <a:pt x="553" y="1116"/>
                      <a:pt x="553" y="1116"/>
                      <a:pt x="553" y="1116"/>
                    </a:cubicBezTo>
                    <a:cubicBezTo>
                      <a:pt x="583" y="1116"/>
                      <a:pt x="608" y="1091"/>
                      <a:pt x="608" y="1060"/>
                    </a:cubicBezTo>
                    <a:cubicBezTo>
                      <a:pt x="608" y="612"/>
                      <a:pt x="608" y="612"/>
                      <a:pt x="608" y="612"/>
                    </a:cubicBezTo>
                    <a:lnTo>
                      <a:pt x="646" y="61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Rectangle 67">
                <a:extLst>
                  <a:ext uri="{FF2B5EF4-FFF2-40B4-BE49-F238E27FC236}">
                    <a16:creationId xmlns:a16="http://schemas.microsoft.com/office/drawing/2014/main" id="{5D8EC7D4-7BA2-45C7-8B83-96AE2D494833}"/>
                  </a:ext>
                </a:extLst>
              </p:cNvPr>
              <p:cNvSpPr>
                <a:spLocks noChangeArrowheads="1"/>
              </p:cNvSpPr>
              <p:nvPr/>
            </p:nvSpPr>
            <p:spPr bwMode="gray">
              <a:xfrm>
                <a:off x="1381246" y="3133077"/>
                <a:ext cx="1334073" cy="8010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Rectangle 68">
                <a:extLst>
                  <a:ext uri="{FF2B5EF4-FFF2-40B4-BE49-F238E27FC236}">
                    <a16:creationId xmlns:a16="http://schemas.microsoft.com/office/drawing/2014/main" id="{46CECF72-20BE-4FAF-B7D6-E66C09F268AF}"/>
                  </a:ext>
                </a:extLst>
              </p:cNvPr>
              <p:cNvSpPr>
                <a:spLocks noChangeArrowheads="1"/>
              </p:cNvSpPr>
              <p:nvPr/>
            </p:nvSpPr>
            <p:spPr bwMode="gray">
              <a:xfrm>
                <a:off x="1405894" y="4704393"/>
                <a:ext cx="1330992" cy="8010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69">
                <a:extLst>
                  <a:ext uri="{FF2B5EF4-FFF2-40B4-BE49-F238E27FC236}">
                    <a16:creationId xmlns:a16="http://schemas.microsoft.com/office/drawing/2014/main" id="{39DB7FFB-A802-4831-886E-976F1FAF1049}"/>
                  </a:ext>
                </a:extLst>
              </p:cNvPr>
              <p:cNvSpPr>
                <a:spLocks noEditPoints="1"/>
              </p:cNvSpPr>
              <p:nvPr/>
            </p:nvSpPr>
            <p:spPr bwMode="gray">
              <a:xfrm>
                <a:off x="2025175" y="3139239"/>
                <a:ext cx="1478880" cy="1398779"/>
              </a:xfrm>
              <a:custGeom>
                <a:avLst/>
                <a:gdLst>
                  <a:gd name="T0" fmla="*/ 135 w 666"/>
                  <a:gd name="T1" fmla="*/ 630 h 630"/>
                  <a:gd name="T2" fmla="*/ 135 w 666"/>
                  <a:gd name="T3" fmla="*/ 489 h 630"/>
                  <a:gd name="T4" fmla="*/ 93 w 666"/>
                  <a:gd name="T5" fmla="*/ 491 h 630"/>
                  <a:gd name="T6" fmla="*/ 0 w 666"/>
                  <a:gd name="T7" fmla="*/ 398 h 630"/>
                  <a:gd name="T8" fmla="*/ 0 w 666"/>
                  <a:gd name="T9" fmla="*/ 93 h 630"/>
                  <a:gd name="T10" fmla="*/ 93 w 666"/>
                  <a:gd name="T11" fmla="*/ 0 h 630"/>
                  <a:gd name="T12" fmla="*/ 572 w 666"/>
                  <a:gd name="T13" fmla="*/ 0 h 630"/>
                  <a:gd name="T14" fmla="*/ 666 w 666"/>
                  <a:gd name="T15" fmla="*/ 93 h 630"/>
                  <a:gd name="T16" fmla="*/ 666 w 666"/>
                  <a:gd name="T17" fmla="*/ 398 h 630"/>
                  <a:gd name="T18" fmla="*/ 572 w 666"/>
                  <a:gd name="T19" fmla="*/ 491 h 630"/>
                  <a:gd name="T20" fmla="*/ 297 w 666"/>
                  <a:gd name="T21" fmla="*/ 491 h 630"/>
                  <a:gd name="T22" fmla="*/ 135 w 666"/>
                  <a:gd name="T23" fmla="*/ 630 h 630"/>
                  <a:gd name="T24" fmla="*/ 93 w 666"/>
                  <a:gd name="T25" fmla="*/ 36 h 630"/>
                  <a:gd name="T26" fmla="*/ 36 w 666"/>
                  <a:gd name="T27" fmla="*/ 93 h 630"/>
                  <a:gd name="T28" fmla="*/ 36 w 666"/>
                  <a:gd name="T29" fmla="*/ 398 h 630"/>
                  <a:gd name="T30" fmla="*/ 93 w 666"/>
                  <a:gd name="T31" fmla="*/ 455 h 630"/>
                  <a:gd name="T32" fmla="*/ 137 w 666"/>
                  <a:gd name="T33" fmla="*/ 455 h 630"/>
                  <a:gd name="T34" fmla="*/ 171 w 666"/>
                  <a:gd name="T35" fmla="*/ 489 h 630"/>
                  <a:gd name="T36" fmla="*/ 171 w 666"/>
                  <a:gd name="T37" fmla="*/ 552 h 630"/>
                  <a:gd name="T38" fmla="*/ 275 w 666"/>
                  <a:gd name="T39" fmla="*/ 464 h 630"/>
                  <a:gd name="T40" fmla="*/ 297 w 666"/>
                  <a:gd name="T41" fmla="*/ 457 h 630"/>
                  <a:gd name="T42" fmla="*/ 572 w 666"/>
                  <a:gd name="T43" fmla="*/ 457 h 630"/>
                  <a:gd name="T44" fmla="*/ 630 w 666"/>
                  <a:gd name="T45" fmla="*/ 399 h 630"/>
                  <a:gd name="T46" fmla="*/ 630 w 666"/>
                  <a:gd name="T47" fmla="*/ 93 h 630"/>
                  <a:gd name="T48" fmla="*/ 572 w 666"/>
                  <a:gd name="T49" fmla="*/ 36 h 630"/>
                  <a:gd name="T50" fmla="*/ 93 w 666"/>
                  <a:gd name="T51" fmla="*/ 3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6" h="630">
                    <a:moveTo>
                      <a:pt x="135" y="630"/>
                    </a:moveTo>
                    <a:cubicBezTo>
                      <a:pt x="135" y="489"/>
                      <a:pt x="135" y="489"/>
                      <a:pt x="135" y="489"/>
                    </a:cubicBezTo>
                    <a:cubicBezTo>
                      <a:pt x="93" y="491"/>
                      <a:pt x="93" y="491"/>
                      <a:pt x="93" y="491"/>
                    </a:cubicBezTo>
                    <a:cubicBezTo>
                      <a:pt x="41" y="491"/>
                      <a:pt x="0" y="450"/>
                      <a:pt x="0" y="398"/>
                    </a:cubicBezTo>
                    <a:cubicBezTo>
                      <a:pt x="0" y="93"/>
                      <a:pt x="0" y="93"/>
                      <a:pt x="0" y="93"/>
                    </a:cubicBezTo>
                    <a:cubicBezTo>
                      <a:pt x="0" y="41"/>
                      <a:pt x="41" y="0"/>
                      <a:pt x="93" y="0"/>
                    </a:cubicBezTo>
                    <a:cubicBezTo>
                      <a:pt x="572" y="0"/>
                      <a:pt x="572" y="0"/>
                      <a:pt x="572" y="0"/>
                    </a:cubicBezTo>
                    <a:cubicBezTo>
                      <a:pt x="624" y="0"/>
                      <a:pt x="666" y="41"/>
                      <a:pt x="666" y="93"/>
                    </a:cubicBezTo>
                    <a:cubicBezTo>
                      <a:pt x="666" y="398"/>
                      <a:pt x="666" y="398"/>
                      <a:pt x="666" y="398"/>
                    </a:cubicBezTo>
                    <a:cubicBezTo>
                      <a:pt x="666" y="450"/>
                      <a:pt x="624" y="491"/>
                      <a:pt x="572" y="491"/>
                    </a:cubicBezTo>
                    <a:cubicBezTo>
                      <a:pt x="297" y="491"/>
                      <a:pt x="297" y="491"/>
                      <a:pt x="297" y="491"/>
                    </a:cubicBezTo>
                    <a:lnTo>
                      <a:pt x="135" y="630"/>
                    </a:lnTo>
                    <a:close/>
                    <a:moveTo>
                      <a:pt x="93" y="36"/>
                    </a:moveTo>
                    <a:cubicBezTo>
                      <a:pt x="63" y="36"/>
                      <a:pt x="36" y="61"/>
                      <a:pt x="36" y="93"/>
                    </a:cubicBezTo>
                    <a:cubicBezTo>
                      <a:pt x="36" y="398"/>
                      <a:pt x="36" y="398"/>
                      <a:pt x="36" y="398"/>
                    </a:cubicBezTo>
                    <a:cubicBezTo>
                      <a:pt x="36" y="430"/>
                      <a:pt x="61" y="455"/>
                      <a:pt x="93" y="455"/>
                    </a:cubicBezTo>
                    <a:cubicBezTo>
                      <a:pt x="137" y="455"/>
                      <a:pt x="137" y="455"/>
                      <a:pt x="137" y="455"/>
                    </a:cubicBezTo>
                    <a:cubicBezTo>
                      <a:pt x="155" y="455"/>
                      <a:pt x="171" y="470"/>
                      <a:pt x="171" y="489"/>
                    </a:cubicBezTo>
                    <a:cubicBezTo>
                      <a:pt x="171" y="552"/>
                      <a:pt x="171" y="552"/>
                      <a:pt x="171" y="552"/>
                    </a:cubicBezTo>
                    <a:cubicBezTo>
                      <a:pt x="275" y="464"/>
                      <a:pt x="275" y="464"/>
                      <a:pt x="275" y="464"/>
                    </a:cubicBezTo>
                    <a:cubicBezTo>
                      <a:pt x="281" y="459"/>
                      <a:pt x="290" y="457"/>
                      <a:pt x="297" y="457"/>
                    </a:cubicBezTo>
                    <a:cubicBezTo>
                      <a:pt x="572" y="457"/>
                      <a:pt x="572" y="457"/>
                      <a:pt x="572" y="457"/>
                    </a:cubicBezTo>
                    <a:cubicBezTo>
                      <a:pt x="603" y="457"/>
                      <a:pt x="630" y="432"/>
                      <a:pt x="630" y="399"/>
                    </a:cubicBezTo>
                    <a:cubicBezTo>
                      <a:pt x="630" y="93"/>
                      <a:pt x="630" y="93"/>
                      <a:pt x="630" y="93"/>
                    </a:cubicBezTo>
                    <a:cubicBezTo>
                      <a:pt x="630" y="61"/>
                      <a:pt x="605" y="36"/>
                      <a:pt x="572" y="36"/>
                    </a:cubicBezTo>
                    <a:lnTo>
                      <a:pt x="93" y="3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70">
                <a:extLst>
                  <a:ext uri="{FF2B5EF4-FFF2-40B4-BE49-F238E27FC236}">
                    <a16:creationId xmlns:a16="http://schemas.microsoft.com/office/drawing/2014/main" id="{2EA7260C-F3E1-4C32-9DCE-41FE2FC441E1}"/>
                  </a:ext>
                </a:extLst>
              </p:cNvPr>
              <p:cNvSpPr>
                <a:spLocks/>
              </p:cNvSpPr>
              <p:nvPr/>
            </p:nvSpPr>
            <p:spPr bwMode="gray">
              <a:xfrm>
                <a:off x="3001852" y="3635282"/>
                <a:ext cx="126321" cy="123240"/>
              </a:xfrm>
              <a:custGeom>
                <a:avLst/>
                <a:gdLst>
                  <a:gd name="T0" fmla="*/ 2 w 58"/>
                  <a:gd name="T1" fmla="*/ 29 h 56"/>
                  <a:gd name="T2" fmla="*/ 31 w 58"/>
                  <a:gd name="T3" fmla="*/ 56 h 56"/>
                  <a:gd name="T4" fmla="*/ 58 w 58"/>
                  <a:gd name="T5" fmla="*/ 27 h 56"/>
                  <a:gd name="T6" fmla="*/ 29 w 58"/>
                  <a:gd name="T7" fmla="*/ 0 h 56"/>
                  <a:gd name="T8" fmla="*/ 2 w 58"/>
                  <a:gd name="T9" fmla="*/ 29 h 56"/>
                </a:gdLst>
                <a:ahLst/>
                <a:cxnLst>
                  <a:cxn ang="0">
                    <a:pos x="T0" y="T1"/>
                  </a:cxn>
                  <a:cxn ang="0">
                    <a:pos x="T2" y="T3"/>
                  </a:cxn>
                  <a:cxn ang="0">
                    <a:pos x="T4" y="T5"/>
                  </a:cxn>
                  <a:cxn ang="0">
                    <a:pos x="T6" y="T7"/>
                  </a:cxn>
                  <a:cxn ang="0">
                    <a:pos x="T8" y="T9"/>
                  </a:cxn>
                </a:cxnLst>
                <a:rect l="0" t="0" r="r" b="b"/>
                <a:pathLst>
                  <a:path w="58" h="56">
                    <a:moveTo>
                      <a:pt x="2" y="29"/>
                    </a:moveTo>
                    <a:cubicBezTo>
                      <a:pt x="2" y="43"/>
                      <a:pt x="14" y="56"/>
                      <a:pt x="31" y="56"/>
                    </a:cubicBezTo>
                    <a:cubicBezTo>
                      <a:pt x="45" y="56"/>
                      <a:pt x="58" y="43"/>
                      <a:pt x="58" y="27"/>
                    </a:cubicBezTo>
                    <a:cubicBezTo>
                      <a:pt x="58" y="13"/>
                      <a:pt x="45" y="0"/>
                      <a:pt x="29" y="0"/>
                    </a:cubicBezTo>
                    <a:cubicBezTo>
                      <a:pt x="13" y="0"/>
                      <a:pt x="0" y="13"/>
                      <a:pt x="2" y="2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71">
                <a:extLst>
                  <a:ext uri="{FF2B5EF4-FFF2-40B4-BE49-F238E27FC236}">
                    <a16:creationId xmlns:a16="http://schemas.microsoft.com/office/drawing/2014/main" id="{432D239C-52F4-47B6-BD0A-7D4FD810409D}"/>
                  </a:ext>
                </a:extLst>
              </p:cNvPr>
              <p:cNvSpPr>
                <a:spLocks/>
              </p:cNvSpPr>
              <p:nvPr/>
            </p:nvSpPr>
            <p:spPr bwMode="gray">
              <a:xfrm>
                <a:off x="2730724" y="3635282"/>
                <a:ext cx="120159" cy="123240"/>
              </a:xfrm>
              <a:custGeom>
                <a:avLst/>
                <a:gdLst>
                  <a:gd name="T0" fmla="*/ 0 w 55"/>
                  <a:gd name="T1" fmla="*/ 29 h 56"/>
                  <a:gd name="T2" fmla="*/ 28 w 55"/>
                  <a:gd name="T3" fmla="*/ 56 h 56"/>
                  <a:gd name="T4" fmla="*/ 55 w 55"/>
                  <a:gd name="T5" fmla="*/ 27 h 56"/>
                  <a:gd name="T6" fmla="*/ 27 w 55"/>
                  <a:gd name="T7" fmla="*/ 0 h 56"/>
                  <a:gd name="T8" fmla="*/ 0 w 55"/>
                  <a:gd name="T9" fmla="*/ 29 h 56"/>
                </a:gdLst>
                <a:ahLst/>
                <a:cxnLst>
                  <a:cxn ang="0">
                    <a:pos x="T0" y="T1"/>
                  </a:cxn>
                  <a:cxn ang="0">
                    <a:pos x="T2" y="T3"/>
                  </a:cxn>
                  <a:cxn ang="0">
                    <a:pos x="T4" y="T5"/>
                  </a:cxn>
                  <a:cxn ang="0">
                    <a:pos x="T6" y="T7"/>
                  </a:cxn>
                  <a:cxn ang="0">
                    <a:pos x="T8" y="T9"/>
                  </a:cxn>
                </a:cxnLst>
                <a:rect l="0" t="0" r="r" b="b"/>
                <a:pathLst>
                  <a:path w="55" h="56">
                    <a:moveTo>
                      <a:pt x="0" y="29"/>
                    </a:moveTo>
                    <a:cubicBezTo>
                      <a:pt x="0" y="43"/>
                      <a:pt x="12" y="56"/>
                      <a:pt x="28" y="56"/>
                    </a:cubicBezTo>
                    <a:cubicBezTo>
                      <a:pt x="43" y="56"/>
                      <a:pt x="55" y="43"/>
                      <a:pt x="55" y="27"/>
                    </a:cubicBezTo>
                    <a:cubicBezTo>
                      <a:pt x="55" y="13"/>
                      <a:pt x="43" y="0"/>
                      <a:pt x="27" y="0"/>
                    </a:cubicBezTo>
                    <a:cubicBezTo>
                      <a:pt x="12" y="0"/>
                      <a:pt x="0" y="13"/>
                      <a:pt x="0" y="2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72">
                <a:extLst>
                  <a:ext uri="{FF2B5EF4-FFF2-40B4-BE49-F238E27FC236}">
                    <a16:creationId xmlns:a16="http://schemas.microsoft.com/office/drawing/2014/main" id="{87EEB1B6-FE9F-45E0-A46C-E52DBC5CAB71}"/>
                  </a:ext>
                </a:extLst>
              </p:cNvPr>
              <p:cNvSpPr>
                <a:spLocks/>
              </p:cNvSpPr>
              <p:nvPr/>
            </p:nvSpPr>
            <p:spPr bwMode="gray">
              <a:xfrm>
                <a:off x="2441110" y="3635282"/>
                <a:ext cx="123240" cy="123240"/>
              </a:xfrm>
              <a:custGeom>
                <a:avLst/>
                <a:gdLst>
                  <a:gd name="T0" fmla="*/ 0 w 56"/>
                  <a:gd name="T1" fmla="*/ 29 h 56"/>
                  <a:gd name="T2" fmla="*/ 29 w 56"/>
                  <a:gd name="T3" fmla="*/ 56 h 56"/>
                  <a:gd name="T4" fmla="*/ 56 w 56"/>
                  <a:gd name="T5" fmla="*/ 27 h 56"/>
                  <a:gd name="T6" fmla="*/ 27 w 56"/>
                  <a:gd name="T7" fmla="*/ 0 h 56"/>
                  <a:gd name="T8" fmla="*/ 0 w 56"/>
                  <a:gd name="T9" fmla="*/ 29 h 56"/>
                </a:gdLst>
                <a:ahLst/>
                <a:cxnLst>
                  <a:cxn ang="0">
                    <a:pos x="T0" y="T1"/>
                  </a:cxn>
                  <a:cxn ang="0">
                    <a:pos x="T2" y="T3"/>
                  </a:cxn>
                  <a:cxn ang="0">
                    <a:pos x="T4" y="T5"/>
                  </a:cxn>
                  <a:cxn ang="0">
                    <a:pos x="T6" y="T7"/>
                  </a:cxn>
                  <a:cxn ang="0">
                    <a:pos x="T8" y="T9"/>
                  </a:cxn>
                </a:cxnLst>
                <a:rect l="0" t="0" r="r" b="b"/>
                <a:pathLst>
                  <a:path w="56" h="56">
                    <a:moveTo>
                      <a:pt x="0" y="29"/>
                    </a:moveTo>
                    <a:cubicBezTo>
                      <a:pt x="0" y="43"/>
                      <a:pt x="13" y="56"/>
                      <a:pt x="29" y="56"/>
                    </a:cubicBezTo>
                    <a:cubicBezTo>
                      <a:pt x="43" y="56"/>
                      <a:pt x="56" y="43"/>
                      <a:pt x="56" y="27"/>
                    </a:cubicBezTo>
                    <a:cubicBezTo>
                      <a:pt x="56" y="13"/>
                      <a:pt x="43" y="0"/>
                      <a:pt x="27" y="0"/>
                    </a:cubicBezTo>
                    <a:cubicBezTo>
                      <a:pt x="13" y="0"/>
                      <a:pt x="0" y="13"/>
                      <a:pt x="0" y="2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1996753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4AAE0B-E413-47E2-AA18-A9B413478384}"/>
              </a:ext>
            </a:extLst>
          </p:cNvPr>
          <p:cNvSpPr>
            <a:spLocks noGrp="1"/>
          </p:cNvSpPr>
          <p:nvPr>
            <p:ph type="title"/>
          </p:nvPr>
        </p:nvSpPr>
        <p:spPr/>
        <p:txBody>
          <a:bodyPr/>
          <a:lstStyle/>
          <a:p>
            <a:r>
              <a:rPr lang="en-US"/>
              <a:t>Our Evaluation Journey: What’s next</a:t>
            </a:r>
          </a:p>
        </p:txBody>
      </p:sp>
      <p:sp>
        <p:nvSpPr>
          <p:cNvPr id="3" name="Slide Number Placeholder 2">
            <a:extLst>
              <a:ext uri="{FF2B5EF4-FFF2-40B4-BE49-F238E27FC236}">
                <a16:creationId xmlns:a16="http://schemas.microsoft.com/office/drawing/2014/main" id="{5D868B2A-0D88-486B-B81B-2C76E3C50FEC}"/>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1E112CC-F5C7-5E43-8EAA-F554FEB5E453}" type="slidenum">
              <a:rPr kumimoji="0" lang="en-US" sz="200" b="0" i="0" u="none" strike="noStrike" kern="1200" cap="none" spc="0" normalizeH="0" baseline="0" noProof="0" smtClean="0">
                <a:ln>
                  <a:noFill/>
                </a:ln>
                <a:solidFill>
                  <a:srgbClr val="005EB8"/>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US" sz="200" b="0" i="0" u="none" strike="noStrike" kern="1200" cap="none" spc="0" normalizeH="0" baseline="0" noProof="0">
              <a:ln>
                <a:noFill/>
              </a:ln>
              <a:solidFill>
                <a:srgbClr val="005EB8"/>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78F66D6A-6979-619A-6347-FDB189FCB9E7}"/>
              </a:ext>
            </a:extLst>
          </p:cNvPr>
          <p:cNvGrpSpPr/>
          <p:nvPr/>
        </p:nvGrpSpPr>
        <p:grpSpPr>
          <a:xfrm>
            <a:off x="1300381" y="1138590"/>
            <a:ext cx="9631991" cy="1382553"/>
            <a:chOff x="3668834" y="2826593"/>
            <a:chExt cx="8842834" cy="1076773"/>
          </a:xfrm>
        </p:grpSpPr>
        <p:sp>
          <p:nvSpPr>
            <p:cNvPr id="5" name="Text Placeholder 6">
              <a:extLst>
                <a:ext uri="{FF2B5EF4-FFF2-40B4-BE49-F238E27FC236}">
                  <a16:creationId xmlns:a16="http://schemas.microsoft.com/office/drawing/2014/main" id="{4DCC031D-A424-71B5-65BB-F63749AE7DE3}"/>
                </a:ext>
              </a:extLst>
            </p:cNvPr>
            <p:cNvSpPr txBox="1">
              <a:spLocks/>
            </p:cNvSpPr>
            <p:nvPr/>
          </p:nvSpPr>
          <p:spPr bwMode="gray">
            <a:xfrm>
              <a:off x="3668834" y="2846367"/>
              <a:ext cx="2726155" cy="1056999"/>
            </a:xfrm>
            <a:prstGeom prst="ellipse">
              <a:avLst/>
            </a:prstGeom>
            <a:solidFill>
              <a:schemeClr val="bg2"/>
            </a:solidFill>
          </p:spPr>
          <p:txBody>
            <a:bodyPr vert="horz" lIns="137160" tIns="0" rIns="0" bIns="0" rtlCol="0" anchor="ctr">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Workshop 5: </a:t>
              </a:r>
              <a:r>
                <a:rPr kumimoji="0" lang="en-US"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Quantitative Study Methods </a:t>
              </a:r>
            </a:p>
            <a:p>
              <a:pPr marL="0" marR="0" lvl="0" indent="0" algn="ctr" defTabSz="103899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solidFill>
                    <a:srgbClr val="002677"/>
                  </a:solidFill>
                  <a:latin typeface="Arial" panose="020B0604020202020204" pitchFamily="34" charset="0"/>
                  <a:cs typeface="Arial" panose="020B0604020202020204" pitchFamily="34" charset="0"/>
                </a:rPr>
                <a:t>9</a:t>
              </a:r>
              <a:r>
                <a:rPr lang="en-US" baseline="30000">
                  <a:solidFill>
                    <a:srgbClr val="002677"/>
                  </a:solidFill>
                  <a:latin typeface="Arial" panose="020B0604020202020204" pitchFamily="34" charset="0"/>
                  <a:cs typeface="Arial" panose="020B0604020202020204" pitchFamily="34" charset="0"/>
                </a:rPr>
                <a:t>th</a:t>
              </a:r>
              <a:r>
                <a:rPr kumimoji="0" lang="en-US"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January 2024</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sp>
          <p:nvSpPr>
            <p:cNvPr id="7" name="Text Placeholder 6">
              <a:extLst>
                <a:ext uri="{FF2B5EF4-FFF2-40B4-BE49-F238E27FC236}">
                  <a16:creationId xmlns:a16="http://schemas.microsoft.com/office/drawing/2014/main" id="{29FB7403-FB2D-19AA-69B2-7F6FF9548B27}"/>
                </a:ext>
              </a:extLst>
            </p:cNvPr>
            <p:cNvSpPr txBox="1">
              <a:spLocks/>
            </p:cNvSpPr>
            <p:nvPr/>
          </p:nvSpPr>
          <p:spPr bwMode="gray">
            <a:xfrm>
              <a:off x="6727174" y="2846367"/>
              <a:ext cx="2726154" cy="1056999"/>
            </a:xfrm>
            <a:prstGeom prst="ellipse">
              <a:avLst/>
            </a:prstGeom>
            <a:solidFill>
              <a:schemeClr val="bg2"/>
            </a:solidFill>
          </p:spPr>
          <p:txBody>
            <a:bodyPr vert="horz" lIns="137160" tIns="0" rIns="0" bIns="0" rtlCol="0" anchor="ctr">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Workshop 6: </a:t>
              </a:r>
              <a:r>
                <a:rPr kumimoji="0" lang="en-US"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Evaluation Bias </a:t>
              </a:r>
            </a:p>
            <a:p>
              <a:pPr marL="0" marR="0" lvl="0" indent="0" algn="ctr" defTabSz="1038995" rtl="0" eaLnBrk="1" fontAlgn="auto" latinLnBrk="0" hangingPunct="1">
                <a:lnSpc>
                  <a:spcPct val="100000"/>
                </a:lnSpc>
                <a:spcBef>
                  <a:spcPts val="0"/>
                </a:spcBef>
                <a:spcAft>
                  <a:spcPts val="0"/>
                </a:spcAft>
                <a:buClrTx/>
                <a:buSzTx/>
                <a:buFontTx/>
                <a:buNone/>
                <a:tabLst/>
                <a:defRPr/>
              </a:pPr>
              <a:r>
                <a:rPr lang="en-US">
                  <a:solidFill>
                    <a:srgbClr val="002677"/>
                  </a:solidFill>
                  <a:latin typeface="Arial" panose="020B0604020202020204" pitchFamily="34" charset="0"/>
                  <a:cs typeface="Arial" panose="020B0604020202020204" pitchFamily="34" charset="0"/>
                </a:rPr>
                <a:t>16</a:t>
              </a:r>
              <a:r>
                <a:rPr kumimoji="0" lang="en-US" b="0" i="0" u="none" strike="noStrike" kern="1200" cap="none" spc="0" normalizeH="0" baseline="30000" noProof="0" err="1">
                  <a:ln>
                    <a:noFill/>
                  </a:ln>
                  <a:solidFill>
                    <a:srgbClr val="002677"/>
                  </a:solidFill>
                  <a:effectLst/>
                  <a:uLnTx/>
                  <a:uFillTx/>
                  <a:latin typeface="Arial" panose="020B0604020202020204" pitchFamily="34" charset="0"/>
                  <a:ea typeface="+mn-ea"/>
                  <a:cs typeface="Arial" panose="020B0604020202020204" pitchFamily="34" charset="0"/>
                </a:rPr>
                <a:t>th</a:t>
              </a:r>
              <a:r>
                <a:rPr kumimoji="0" lang="en-US"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January 2024</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sp>
          <p:nvSpPr>
            <p:cNvPr id="8" name="Text Placeholder 6">
              <a:extLst>
                <a:ext uri="{FF2B5EF4-FFF2-40B4-BE49-F238E27FC236}">
                  <a16:creationId xmlns:a16="http://schemas.microsoft.com/office/drawing/2014/main" id="{5B85DB7D-37E9-27DC-664C-B7CB3988C6D8}"/>
                </a:ext>
              </a:extLst>
            </p:cNvPr>
            <p:cNvSpPr txBox="1">
              <a:spLocks/>
            </p:cNvSpPr>
            <p:nvPr/>
          </p:nvSpPr>
          <p:spPr bwMode="gray">
            <a:xfrm>
              <a:off x="9785514" y="2826593"/>
              <a:ext cx="2726154" cy="1056999"/>
            </a:xfrm>
            <a:prstGeom prst="ellipse">
              <a:avLst/>
            </a:prstGeom>
            <a:solidFill>
              <a:schemeClr val="bg2"/>
            </a:solidFill>
          </p:spPr>
          <p:txBody>
            <a:bodyPr vert="horz" wrap="square" lIns="137160" tIns="0" rIns="0" bIns="0" rtlCol="0" anchor="ctr">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Workshop 7: </a:t>
              </a:r>
              <a:r>
                <a:rPr kumimoji="0" lang="en-US"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Value for Money </a:t>
              </a:r>
            </a:p>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23</a:t>
              </a:r>
              <a:r>
                <a:rPr kumimoji="0" lang="en-US" b="0" i="0" u="none" strike="noStrike" kern="1200" cap="none" spc="0" normalizeH="0" baseline="30000" noProof="0">
                  <a:ln>
                    <a:noFill/>
                  </a:ln>
                  <a:solidFill>
                    <a:srgbClr val="002677"/>
                  </a:solidFill>
                  <a:effectLst/>
                  <a:uLnTx/>
                  <a:uFillTx/>
                  <a:latin typeface="Arial" panose="020B0604020202020204" pitchFamily="34" charset="0"/>
                  <a:ea typeface="+mn-ea"/>
                  <a:cs typeface="Arial" panose="020B0604020202020204" pitchFamily="34" charset="0"/>
                </a:rPr>
                <a:t>rd</a:t>
              </a:r>
              <a:r>
                <a:rPr kumimoji="0" lang="en-US"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January 2024</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grpSp>
      <p:sp>
        <p:nvSpPr>
          <p:cNvPr id="11" name="TextBox 10">
            <a:extLst>
              <a:ext uri="{FF2B5EF4-FFF2-40B4-BE49-F238E27FC236}">
                <a16:creationId xmlns:a16="http://schemas.microsoft.com/office/drawing/2014/main" id="{FE3F01CE-9BB6-5E0D-9F08-AD71B46BAED0}"/>
              </a:ext>
            </a:extLst>
          </p:cNvPr>
          <p:cNvSpPr txBox="1"/>
          <p:nvPr/>
        </p:nvSpPr>
        <p:spPr bwMode="gray">
          <a:xfrm>
            <a:off x="652070" y="3676647"/>
            <a:ext cx="6156985" cy="1470190"/>
          </a:xfrm>
          <a:prstGeom prst="rect">
            <a:avLst/>
          </a:prstGeom>
          <a:solidFill>
            <a:schemeClr val="bg2"/>
          </a:solidFill>
        </p:spPr>
        <p:txBody>
          <a:bodyPr vert="horz" wrap="square" lIns="91440" tIns="91440" rIns="91440" bIns="91440" rtlCol="0">
            <a:noAutofit/>
          </a:bodyPr>
          <a:lstStyle/>
          <a:p>
            <a:pPr algn="l">
              <a:spcAft>
                <a:spcPts val="600"/>
              </a:spcAft>
            </a:pPr>
            <a:r>
              <a:rPr lang="en-US" sz="1600" b="1">
                <a:solidFill>
                  <a:schemeClr val="accent6"/>
                </a:solidFill>
              </a:rPr>
              <a:t>Communities of Practice</a:t>
            </a:r>
          </a:p>
          <a:p>
            <a:pPr algn="l">
              <a:spcBef>
                <a:spcPts val="600"/>
              </a:spcBef>
            </a:pPr>
            <a:r>
              <a:rPr lang="en-US" sz="1400">
                <a:solidFill>
                  <a:schemeClr val="accent6"/>
                </a:solidFill>
              </a:rPr>
              <a:t>There will be a series of sessions for those involved in evaluating health inequalities </a:t>
            </a:r>
            <a:r>
              <a:rPr lang="en-US" sz="1400" err="1">
                <a:solidFill>
                  <a:schemeClr val="accent6"/>
                </a:solidFill>
              </a:rPr>
              <a:t>programmes</a:t>
            </a:r>
            <a:r>
              <a:rPr lang="en-US" sz="1400">
                <a:solidFill>
                  <a:schemeClr val="accent6"/>
                </a:solidFill>
              </a:rPr>
              <a:t> to come together for peer learning, best practice sharing, with evaluation champions sharing ideas and experiences. </a:t>
            </a:r>
          </a:p>
        </p:txBody>
      </p:sp>
      <p:grpSp>
        <p:nvGrpSpPr>
          <p:cNvPr id="18" name="Group 17">
            <a:extLst>
              <a:ext uri="{FF2B5EF4-FFF2-40B4-BE49-F238E27FC236}">
                <a16:creationId xmlns:a16="http://schemas.microsoft.com/office/drawing/2014/main" id="{4CCDE64E-8CFC-7D29-3433-D704F18F5FFD}"/>
              </a:ext>
            </a:extLst>
          </p:cNvPr>
          <p:cNvGrpSpPr/>
          <p:nvPr/>
        </p:nvGrpSpPr>
        <p:grpSpPr>
          <a:xfrm>
            <a:off x="778027" y="2718390"/>
            <a:ext cx="10839650" cy="553998"/>
            <a:chOff x="797293" y="3090561"/>
            <a:chExt cx="10839650" cy="553998"/>
          </a:xfrm>
        </p:grpSpPr>
        <p:cxnSp>
          <p:nvCxnSpPr>
            <p:cNvPr id="14" name="Straight Arrow Connector 13">
              <a:extLst>
                <a:ext uri="{FF2B5EF4-FFF2-40B4-BE49-F238E27FC236}">
                  <a16:creationId xmlns:a16="http://schemas.microsoft.com/office/drawing/2014/main" id="{FA1E8F7E-A788-EE59-2F6E-938E3588FB02}"/>
                </a:ext>
              </a:extLst>
            </p:cNvPr>
            <p:cNvCxnSpPr>
              <a:cxnSpLocks/>
            </p:cNvCxnSpPr>
            <p:nvPr/>
          </p:nvCxnSpPr>
          <p:spPr bwMode="gray">
            <a:xfrm>
              <a:off x="797293" y="3274996"/>
              <a:ext cx="10839650" cy="0"/>
            </a:xfrm>
            <a:prstGeom prst="straightConnector1">
              <a:avLst/>
            </a:prstGeom>
            <a:ln w="63500" cap="sq">
              <a:solidFill>
                <a:schemeClr val="tx2"/>
              </a:solidFill>
              <a:prstDash val="sysDash"/>
              <a:round/>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678D1EC-B7C8-638C-8252-16400BFDBF63}"/>
                </a:ext>
              </a:extLst>
            </p:cNvPr>
            <p:cNvSpPr txBox="1"/>
            <p:nvPr/>
          </p:nvSpPr>
          <p:spPr bwMode="gray">
            <a:xfrm>
              <a:off x="5363677" y="3090561"/>
              <a:ext cx="1464645" cy="553998"/>
            </a:xfrm>
            <a:prstGeom prst="rect">
              <a:avLst/>
            </a:prstGeom>
            <a:solidFill>
              <a:schemeClr val="bg1"/>
            </a:solidFill>
          </p:spPr>
          <p:txBody>
            <a:bodyPr vert="horz" wrap="square" lIns="0" tIns="0" rIns="0" bIns="0" rtlCol="0">
              <a:spAutoFit/>
            </a:bodyPr>
            <a:lstStyle/>
            <a:p>
              <a:pPr algn="ctr">
                <a:spcBef>
                  <a:spcPts val="600"/>
                </a:spcBef>
              </a:pPr>
              <a:r>
                <a:rPr lang="en-US" b="1">
                  <a:solidFill>
                    <a:schemeClr val="accent6"/>
                  </a:solidFill>
                </a:rPr>
                <a:t>Evaluation Framework</a:t>
              </a:r>
            </a:p>
          </p:txBody>
        </p:sp>
      </p:grpSp>
      <p:cxnSp>
        <p:nvCxnSpPr>
          <p:cNvPr id="20" name="Straight Connector 19">
            <a:extLst>
              <a:ext uri="{FF2B5EF4-FFF2-40B4-BE49-F238E27FC236}">
                <a16:creationId xmlns:a16="http://schemas.microsoft.com/office/drawing/2014/main" id="{73355FA0-E04A-B99A-BE35-DBEFDC6AC66C}"/>
              </a:ext>
            </a:extLst>
          </p:cNvPr>
          <p:cNvCxnSpPr>
            <a:cxnSpLocks/>
          </p:cNvCxnSpPr>
          <p:nvPr/>
        </p:nvCxnSpPr>
        <p:spPr bwMode="gray">
          <a:xfrm>
            <a:off x="988291" y="3429000"/>
            <a:ext cx="10387149" cy="0"/>
          </a:xfrm>
          <a:prstGeom prst="line">
            <a:avLst/>
          </a:prstGeom>
          <a:ln w="28575"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4ACEE8C-DCA5-22DC-DD7D-03F02B694B8C}"/>
              </a:ext>
            </a:extLst>
          </p:cNvPr>
          <p:cNvSpPr txBox="1"/>
          <p:nvPr/>
        </p:nvSpPr>
        <p:spPr bwMode="gray">
          <a:xfrm>
            <a:off x="7016816" y="3666189"/>
            <a:ext cx="4508319" cy="1475235"/>
          </a:xfrm>
          <a:prstGeom prst="rect">
            <a:avLst/>
          </a:prstGeom>
          <a:solidFill>
            <a:schemeClr val="bg1">
              <a:lumMod val="95000"/>
            </a:schemeClr>
          </a:solidFill>
        </p:spPr>
        <p:txBody>
          <a:bodyPr vert="horz" wrap="square" lIns="182880" tIns="182880" rIns="182880" bIns="182880" rtlCol="0">
            <a:noAutofit/>
          </a:bodyPr>
          <a:lstStyle/>
          <a:p>
            <a:pPr algn="l">
              <a:spcBef>
                <a:spcPts val="600"/>
              </a:spcBef>
            </a:pPr>
            <a:r>
              <a:rPr lang="en-US" sz="1400" b="1"/>
              <a:t>Interested in being an Evaluation Champion?</a:t>
            </a:r>
          </a:p>
          <a:p>
            <a:pPr algn="l">
              <a:spcBef>
                <a:spcPts val="600"/>
              </a:spcBef>
            </a:pPr>
            <a:r>
              <a:rPr lang="en-US" sz="1400"/>
              <a:t>It would be great to have people come forward to share their work so others can benefit. If you are interested in being an evaluation champion, please contact: </a:t>
            </a:r>
            <a:r>
              <a:rPr lang="en-US" sz="1400">
                <a:hlinkClick r:id="rId2"/>
              </a:rPr>
              <a:t>Thomas.Herweijer@swlondon.nhs.uk</a:t>
            </a:r>
            <a:r>
              <a:rPr lang="en-US" sz="1400"/>
              <a:t>  </a:t>
            </a:r>
          </a:p>
        </p:txBody>
      </p:sp>
      <p:grpSp>
        <p:nvGrpSpPr>
          <p:cNvPr id="23" name="Group 22">
            <a:extLst>
              <a:ext uri="{FF2B5EF4-FFF2-40B4-BE49-F238E27FC236}">
                <a16:creationId xmlns:a16="http://schemas.microsoft.com/office/drawing/2014/main" id="{545C72D6-9F61-3192-3050-A6A11986DB82}"/>
              </a:ext>
            </a:extLst>
          </p:cNvPr>
          <p:cNvGrpSpPr/>
          <p:nvPr/>
        </p:nvGrpSpPr>
        <p:grpSpPr>
          <a:xfrm>
            <a:off x="778027" y="5303450"/>
            <a:ext cx="10839650" cy="553998"/>
            <a:chOff x="797293" y="3090561"/>
            <a:chExt cx="10839650" cy="553998"/>
          </a:xfrm>
        </p:grpSpPr>
        <p:cxnSp>
          <p:nvCxnSpPr>
            <p:cNvPr id="24" name="Straight Arrow Connector 23">
              <a:extLst>
                <a:ext uri="{FF2B5EF4-FFF2-40B4-BE49-F238E27FC236}">
                  <a16:creationId xmlns:a16="http://schemas.microsoft.com/office/drawing/2014/main" id="{C5BA494F-7926-90DA-80FF-C059E1FB208C}"/>
                </a:ext>
              </a:extLst>
            </p:cNvPr>
            <p:cNvCxnSpPr>
              <a:cxnSpLocks/>
            </p:cNvCxnSpPr>
            <p:nvPr/>
          </p:nvCxnSpPr>
          <p:spPr bwMode="gray">
            <a:xfrm>
              <a:off x="797293" y="3274996"/>
              <a:ext cx="10839650" cy="0"/>
            </a:xfrm>
            <a:prstGeom prst="straightConnector1">
              <a:avLst/>
            </a:prstGeom>
            <a:ln w="63500" cap="sq">
              <a:solidFill>
                <a:schemeClr val="tx2"/>
              </a:solidFill>
              <a:prstDash val="sysDash"/>
              <a:round/>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EFB74CA-9153-3C68-E575-97A9F3AA9146}"/>
                </a:ext>
              </a:extLst>
            </p:cNvPr>
            <p:cNvSpPr txBox="1"/>
            <p:nvPr/>
          </p:nvSpPr>
          <p:spPr bwMode="gray">
            <a:xfrm>
              <a:off x="5363677" y="3090561"/>
              <a:ext cx="1464645" cy="553998"/>
            </a:xfrm>
            <a:prstGeom prst="rect">
              <a:avLst/>
            </a:prstGeom>
            <a:solidFill>
              <a:schemeClr val="bg1"/>
            </a:solidFill>
          </p:spPr>
          <p:txBody>
            <a:bodyPr vert="horz" wrap="square" lIns="0" tIns="0" rIns="0" bIns="0" rtlCol="0">
              <a:spAutoFit/>
            </a:bodyPr>
            <a:lstStyle/>
            <a:p>
              <a:pPr algn="ctr">
                <a:spcBef>
                  <a:spcPts val="600"/>
                </a:spcBef>
              </a:pPr>
              <a:r>
                <a:rPr lang="en-US" b="1">
                  <a:solidFill>
                    <a:schemeClr val="accent6"/>
                  </a:solidFill>
                </a:rPr>
                <a:t>Communities of Practice </a:t>
              </a:r>
            </a:p>
          </p:txBody>
        </p:sp>
      </p:grpSp>
      <p:sp>
        <p:nvSpPr>
          <p:cNvPr id="26" name="TextBox 25">
            <a:extLst>
              <a:ext uri="{FF2B5EF4-FFF2-40B4-BE49-F238E27FC236}">
                <a16:creationId xmlns:a16="http://schemas.microsoft.com/office/drawing/2014/main" id="{8414FDE8-BD44-4653-7CDC-C43A608A0257}"/>
              </a:ext>
            </a:extLst>
          </p:cNvPr>
          <p:cNvSpPr txBox="1"/>
          <p:nvPr/>
        </p:nvSpPr>
        <p:spPr bwMode="gray">
          <a:xfrm>
            <a:off x="652070" y="5580449"/>
            <a:ext cx="1107877" cy="153888"/>
          </a:xfrm>
          <a:prstGeom prst="rect">
            <a:avLst/>
          </a:prstGeom>
          <a:noFill/>
        </p:spPr>
        <p:txBody>
          <a:bodyPr vert="horz" wrap="square" lIns="0" tIns="0" rIns="0" bIns="0" rtlCol="0">
            <a:spAutoFit/>
          </a:bodyPr>
          <a:lstStyle/>
          <a:p>
            <a:pPr algn="ctr">
              <a:spcBef>
                <a:spcPts val="600"/>
              </a:spcBef>
            </a:pPr>
            <a:r>
              <a:rPr lang="en-US" sz="1000">
                <a:solidFill>
                  <a:schemeClr val="accent6"/>
                </a:solidFill>
              </a:rPr>
              <a:t>January 2024</a:t>
            </a:r>
          </a:p>
        </p:txBody>
      </p:sp>
      <p:sp>
        <p:nvSpPr>
          <p:cNvPr id="27" name="TextBox 26">
            <a:extLst>
              <a:ext uri="{FF2B5EF4-FFF2-40B4-BE49-F238E27FC236}">
                <a16:creationId xmlns:a16="http://schemas.microsoft.com/office/drawing/2014/main" id="{160FA8C9-2CAF-824C-11B5-787DD995825A}"/>
              </a:ext>
            </a:extLst>
          </p:cNvPr>
          <p:cNvSpPr txBox="1"/>
          <p:nvPr/>
        </p:nvSpPr>
        <p:spPr bwMode="gray">
          <a:xfrm>
            <a:off x="10327857" y="5580449"/>
            <a:ext cx="1047583" cy="153888"/>
          </a:xfrm>
          <a:prstGeom prst="rect">
            <a:avLst/>
          </a:prstGeom>
          <a:noFill/>
        </p:spPr>
        <p:txBody>
          <a:bodyPr vert="horz" wrap="square" lIns="0" tIns="0" rIns="0" bIns="0" rtlCol="0">
            <a:spAutoFit/>
          </a:bodyPr>
          <a:lstStyle/>
          <a:p>
            <a:pPr algn="ctr">
              <a:spcBef>
                <a:spcPts val="600"/>
              </a:spcBef>
            </a:pPr>
            <a:r>
              <a:rPr lang="en-US" sz="1000">
                <a:solidFill>
                  <a:schemeClr val="accent6"/>
                </a:solidFill>
              </a:rPr>
              <a:t>March 2024</a:t>
            </a:r>
          </a:p>
        </p:txBody>
      </p:sp>
      <p:pic>
        <p:nvPicPr>
          <p:cNvPr id="28" name="Picture 27">
            <a:extLst>
              <a:ext uri="{FF2B5EF4-FFF2-40B4-BE49-F238E27FC236}">
                <a16:creationId xmlns:a16="http://schemas.microsoft.com/office/drawing/2014/main" id="{9CB3CD06-31A1-1A39-A2F7-FBFCFCD24D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11015717" y="3729849"/>
            <a:ext cx="509418" cy="509418"/>
          </a:xfrm>
          <a:prstGeom prst="rect">
            <a:avLst/>
          </a:prstGeom>
        </p:spPr>
      </p:pic>
      <p:pic>
        <p:nvPicPr>
          <p:cNvPr id="29" name="Picture 28">
            <a:extLst>
              <a:ext uri="{FF2B5EF4-FFF2-40B4-BE49-F238E27FC236}">
                <a16:creationId xmlns:a16="http://schemas.microsoft.com/office/drawing/2014/main" id="{F9B6DFF1-EFA9-0BBE-BB5A-7F4326A22F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3138248" y="3666189"/>
            <a:ext cx="509418" cy="509418"/>
          </a:xfrm>
          <a:prstGeom prst="rect">
            <a:avLst/>
          </a:prstGeom>
        </p:spPr>
      </p:pic>
    </p:spTree>
    <p:extLst>
      <p:ext uri="{BB962C8B-B14F-4D97-AF65-F5344CB8AC3E}">
        <p14:creationId xmlns:p14="http://schemas.microsoft.com/office/powerpoint/2010/main" val="345097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EECEA0-1865-441F-8283-B2C59542F332}"/>
              </a:ext>
            </a:extLst>
          </p:cNvPr>
          <p:cNvSpPr>
            <a:spLocks noGrp="1"/>
          </p:cNvSpPr>
          <p:nvPr>
            <p:ph type="sldNum" sz="quarter" idx="4294967295"/>
          </p:nvPr>
        </p:nvSpPr>
        <p:spPr>
          <a:xfrm>
            <a:off x="11582400" y="6624638"/>
            <a:ext cx="609600" cy="1825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6C4C68-9C76-5449-BBA0-107A51179E14}" type="slidenum">
              <a:rPr kumimoji="0" lang="en-US" sz="200" b="0" i="0" u="none" strike="noStrike" kern="1200" cap="none" spc="0" normalizeH="0" baseline="0" noProof="0" smtClean="0">
                <a:ln>
                  <a:noFill/>
                </a:ln>
                <a:solidFill>
                  <a:srgbClr val="005EB8"/>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200" b="0" i="0" u="none" strike="noStrike" kern="1200" cap="none" spc="0" normalizeH="0" baseline="0" noProof="0">
              <a:ln>
                <a:noFill/>
              </a:ln>
              <a:solidFill>
                <a:srgbClr val="005EB8"/>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41379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685A8-4186-CAB1-2A51-9EF6F205EB70}"/>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FCB835EB-DCB0-DFA9-5F29-A57D75A9581F}"/>
              </a:ext>
            </a:extLst>
          </p:cNvPr>
          <p:cNvSpPr>
            <a:spLocks noGrp="1"/>
          </p:cNvSpPr>
          <p:nvPr>
            <p:ph type="title"/>
          </p:nvPr>
        </p:nvSpPr>
        <p:spPr>
          <a:xfrm>
            <a:off x="1752600" y="2451107"/>
            <a:ext cx="8686800" cy="1523494"/>
          </a:xfrm>
        </p:spPr>
        <p:txBody>
          <a:bodyPr/>
          <a:lstStyle/>
          <a:p>
            <a:r>
              <a:rPr lang="en-US"/>
              <a:t>Qualitative methods planning for evaluation</a:t>
            </a:r>
          </a:p>
        </p:txBody>
      </p:sp>
    </p:spTree>
    <p:extLst>
      <p:ext uri="{BB962C8B-B14F-4D97-AF65-F5344CB8AC3E}">
        <p14:creationId xmlns:p14="http://schemas.microsoft.com/office/powerpoint/2010/main" val="167960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BCB134-A3F1-4DB1-814E-315F9FBF495E}"/>
              </a:ext>
            </a:extLst>
          </p:cNvPr>
          <p:cNvSpPr/>
          <p:nvPr/>
        </p:nvSpPr>
        <p:spPr bwMode="gray">
          <a:xfrm>
            <a:off x="1336254" y="1631813"/>
            <a:ext cx="5255885" cy="3420936"/>
          </a:xfrm>
          <a:prstGeom prst="rect">
            <a:avLst/>
          </a:prstGeom>
        </p:spPr>
        <p:txBody>
          <a:bodyPr wrap="square" lIns="0" tIns="0" rIns="0" bIns="0">
            <a:spAutoFit/>
          </a:bodyPr>
          <a:lstStyle/>
          <a:p>
            <a:pPr marR="0" lvl="0" algn="l" defTabSz="914400" rtl="0" eaLnBrk="1" fontAlgn="auto" latinLnBrk="0" hangingPunct="1">
              <a:lnSpc>
                <a:spcPct val="95000"/>
              </a:lnSpc>
              <a:spcBef>
                <a:spcPts val="0"/>
              </a:spcBef>
              <a:spcAft>
                <a:spcPts val="0"/>
              </a:spcAft>
              <a:buClrTx/>
              <a:buSzTx/>
              <a:tabLst/>
              <a:defRPr/>
            </a:pPr>
            <a:r>
              <a:rPr kumimoji="0" lang="en-US" b="0" i="0" u="none" strike="noStrike" kern="1200" cap="none" spc="0" normalizeH="0" baseline="0" noProof="0" dirty="0">
                <a:ln>
                  <a:noFill/>
                </a:ln>
                <a:solidFill>
                  <a:srgbClr val="5A5A5A"/>
                </a:solidFill>
                <a:effectLst/>
                <a:uLnTx/>
                <a:uFillTx/>
                <a:latin typeface="Arial" panose="020B0604020202020204"/>
                <a:ea typeface="+mn-ea"/>
                <a:cs typeface="+mn-cs"/>
              </a:rPr>
              <a:t>Community engagement can enrich PHM, empower local communities and improve outcomes </a:t>
            </a:r>
          </a:p>
          <a:p>
            <a:pPr marR="0" lvl="0" algn="l" defTabSz="914400" rtl="0" eaLnBrk="1" fontAlgn="auto" latinLnBrk="0" hangingPunct="1">
              <a:lnSpc>
                <a:spcPct val="95000"/>
              </a:lnSpc>
              <a:spcBef>
                <a:spcPts val="0"/>
              </a:spcBef>
              <a:spcAft>
                <a:spcPts val="0"/>
              </a:spcAft>
              <a:buClrTx/>
              <a:buSzTx/>
              <a:tabLst/>
              <a:defRPr/>
            </a:pPr>
            <a:endParaRPr kumimoji="0" lang="en-US" b="0" i="0" u="none" strike="noStrike" kern="1200" cap="none" spc="0" normalizeH="0" baseline="0" noProof="0" dirty="0">
              <a:ln>
                <a:noFill/>
              </a:ln>
              <a:solidFill>
                <a:srgbClr val="5A5A5A"/>
              </a:solidFill>
              <a:effectLst/>
              <a:uLnTx/>
              <a:uFillTx/>
              <a:latin typeface="Arial" panose="020B0604020202020204"/>
              <a:ea typeface="+mn-ea"/>
              <a:cs typeface="+mn-cs"/>
            </a:endParaRPr>
          </a:p>
          <a:p>
            <a:pPr marR="0" lvl="0" algn="l" defTabSz="914400" rtl="0" eaLnBrk="1" fontAlgn="auto" latinLnBrk="0" hangingPunct="1">
              <a:lnSpc>
                <a:spcPct val="95000"/>
              </a:lnSpc>
              <a:spcBef>
                <a:spcPts val="0"/>
              </a:spcBef>
              <a:spcAft>
                <a:spcPts val="0"/>
              </a:spcAft>
              <a:buClrTx/>
              <a:buSzTx/>
              <a:tabLst/>
              <a:defRPr/>
            </a:pPr>
            <a:endParaRPr kumimoji="0" lang="en-US" b="0" i="0" u="none" strike="noStrike" kern="1200" cap="none" spc="0" normalizeH="0" baseline="0" noProof="0" dirty="0">
              <a:ln>
                <a:noFill/>
              </a:ln>
              <a:solidFill>
                <a:srgbClr val="5A5A5A"/>
              </a:solidFill>
              <a:effectLst/>
              <a:uLnTx/>
              <a:uFillTx/>
              <a:latin typeface="Arial" panose="020B0604020202020204"/>
              <a:ea typeface="+mn-ea"/>
              <a:cs typeface="+mn-cs"/>
            </a:endParaRPr>
          </a:p>
          <a:p>
            <a:pPr marR="0" lvl="0" algn="l" defTabSz="914400" rtl="0" eaLnBrk="1" fontAlgn="auto" latinLnBrk="0" hangingPunct="1">
              <a:lnSpc>
                <a:spcPct val="95000"/>
              </a:lnSpc>
              <a:spcBef>
                <a:spcPts val="0"/>
              </a:spcBef>
              <a:spcAft>
                <a:spcPts val="0"/>
              </a:spcAft>
              <a:buClrTx/>
              <a:buSzTx/>
              <a:tabLst/>
              <a:defRPr/>
            </a:pPr>
            <a:r>
              <a:rPr kumimoji="0" lang="en-US" b="0" i="0" u="none" strike="noStrike" kern="1200" cap="none" spc="0" normalizeH="0" baseline="0" noProof="0" dirty="0">
                <a:ln>
                  <a:noFill/>
                </a:ln>
                <a:solidFill>
                  <a:srgbClr val="5A5A5A"/>
                </a:solidFill>
                <a:effectLst/>
                <a:uLnTx/>
                <a:uFillTx/>
                <a:latin typeface="Arial" panose="020B0604020202020204"/>
                <a:ea typeface="+mn-ea"/>
                <a:cs typeface="+mn-cs"/>
              </a:rPr>
              <a:t>Qualitative methods add significant value in understanding population health and care needs and to intervention design, implementation and evaluation</a:t>
            </a:r>
          </a:p>
          <a:p>
            <a:pPr marR="0" lvl="0" algn="l" defTabSz="914400" rtl="0" eaLnBrk="1" fontAlgn="auto" latinLnBrk="0" hangingPunct="1">
              <a:lnSpc>
                <a:spcPct val="95000"/>
              </a:lnSpc>
              <a:spcBef>
                <a:spcPts val="0"/>
              </a:spcBef>
              <a:spcAft>
                <a:spcPts val="0"/>
              </a:spcAft>
              <a:buClrTx/>
              <a:buSzTx/>
              <a:tabLst/>
              <a:defRPr/>
            </a:pPr>
            <a:endParaRPr kumimoji="0" lang="en-US" b="0" i="0" u="none" strike="noStrike" kern="1200" cap="none" spc="0" normalizeH="0" baseline="0" noProof="0" dirty="0">
              <a:ln>
                <a:noFill/>
              </a:ln>
              <a:solidFill>
                <a:srgbClr val="5A5A5A"/>
              </a:solidFill>
              <a:effectLst/>
              <a:uLnTx/>
              <a:uFillTx/>
              <a:latin typeface="Arial" panose="020B0604020202020204"/>
              <a:ea typeface="+mn-ea"/>
              <a:cs typeface="+mn-cs"/>
            </a:endParaRPr>
          </a:p>
          <a:p>
            <a:pPr marR="0" lvl="0" algn="l" defTabSz="914400" rtl="0" eaLnBrk="1" fontAlgn="auto" latinLnBrk="0" hangingPunct="1">
              <a:lnSpc>
                <a:spcPct val="95000"/>
              </a:lnSpc>
              <a:spcBef>
                <a:spcPts val="0"/>
              </a:spcBef>
              <a:spcAft>
                <a:spcPts val="0"/>
              </a:spcAft>
              <a:buClrTx/>
              <a:buSzTx/>
              <a:tabLst/>
              <a:defRPr/>
            </a:pPr>
            <a:endParaRPr kumimoji="0" lang="en-US" b="0" i="0" u="none" strike="noStrike" kern="1200" cap="none" spc="0" normalizeH="0" baseline="0" noProof="0" dirty="0">
              <a:ln>
                <a:noFill/>
              </a:ln>
              <a:solidFill>
                <a:srgbClr val="5A5A5A"/>
              </a:solidFill>
              <a:effectLst/>
              <a:uLnTx/>
              <a:uFillTx/>
              <a:latin typeface="Arial" panose="020B0604020202020204"/>
              <a:ea typeface="+mn-ea"/>
              <a:cs typeface="+mn-cs"/>
            </a:endParaRPr>
          </a:p>
          <a:p>
            <a:pPr marR="0" lvl="0" algn="l" defTabSz="914400" rtl="0" eaLnBrk="1" fontAlgn="auto" latinLnBrk="0" hangingPunct="1">
              <a:lnSpc>
                <a:spcPct val="95000"/>
              </a:lnSpc>
              <a:spcBef>
                <a:spcPts val="0"/>
              </a:spcBef>
              <a:spcAft>
                <a:spcPts val="0"/>
              </a:spcAft>
              <a:buClrTx/>
              <a:buSzTx/>
              <a:tabLst/>
              <a:defRPr/>
            </a:pPr>
            <a:r>
              <a:rPr kumimoji="0" lang="en-US" b="0" i="0" u="none" strike="noStrike" kern="1200" cap="none" spc="0" normalizeH="0" baseline="0" noProof="0" dirty="0">
                <a:ln>
                  <a:noFill/>
                </a:ln>
                <a:solidFill>
                  <a:srgbClr val="5A5A5A"/>
                </a:solidFill>
                <a:effectLst/>
                <a:uLnTx/>
                <a:uFillTx/>
                <a:latin typeface="Arial" panose="020B0604020202020204"/>
                <a:ea typeface="+mn-ea"/>
                <a:cs typeface="+mn-cs"/>
              </a:rPr>
              <a:t>There is statutory guidance that state that people and communities must be included in the planning and delivery of local health and care services</a:t>
            </a:r>
            <a:endParaRPr kumimoji="0" lang="en-US" b="1" i="0" u="none" strike="noStrike" kern="1200" cap="none" spc="0" normalizeH="0" baseline="0" noProof="0" dirty="0">
              <a:ln>
                <a:noFill/>
              </a:ln>
              <a:solidFill>
                <a:srgbClr val="002677"/>
              </a:solidFill>
              <a:effectLst/>
              <a:uLnTx/>
              <a:uFillTx/>
              <a:latin typeface="Arial" panose="020B0604020202020204"/>
              <a:ea typeface="+mn-ea"/>
              <a:cs typeface="+mn-cs"/>
            </a:endParaRPr>
          </a:p>
        </p:txBody>
      </p:sp>
      <p:sp>
        <p:nvSpPr>
          <p:cNvPr id="4" name="Title 2">
            <a:extLst>
              <a:ext uri="{FF2B5EF4-FFF2-40B4-BE49-F238E27FC236}">
                <a16:creationId xmlns:a16="http://schemas.microsoft.com/office/drawing/2014/main" id="{D1B07AD0-DCCC-43D6-95B5-E5D165130C7D}"/>
              </a:ext>
            </a:extLst>
          </p:cNvPr>
          <p:cNvSpPr txBox="1">
            <a:spLocks/>
          </p:cNvSpPr>
          <p:nvPr/>
        </p:nvSpPr>
        <p:spPr>
          <a:xfrm>
            <a:off x="457199" y="555639"/>
            <a:ext cx="9601200" cy="304699"/>
          </a:xfrm>
          <a:prstGeom prst="rect">
            <a:avLst/>
          </a:prstGeom>
        </p:spPr>
        <p:txBody>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a:ln>
                  <a:noFill/>
                </a:ln>
                <a:solidFill>
                  <a:srgbClr val="002677"/>
                </a:solidFill>
                <a:effectLst/>
                <a:uLnTx/>
                <a:uFillTx/>
                <a:latin typeface="Arial" panose="020B0604020202020204"/>
                <a:ea typeface="+mj-ea"/>
                <a:cs typeface="+mj-cs"/>
              </a:rPr>
              <a:t>What are qualitative methods and why use them?</a:t>
            </a:r>
          </a:p>
        </p:txBody>
      </p:sp>
      <p:sp>
        <p:nvSpPr>
          <p:cNvPr id="5" name="TextBox 4">
            <a:extLst>
              <a:ext uri="{FF2B5EF4-FFF2-40B4-BE49-F238E27FC236}">
                <a16:creationId xmlns:a16="http://schemas.microsoft.com/office/drawing/2014/main" id="{CCAEC895-995F-6190-32B7-E0975A3A158B}"/>
              </a:ext>
            </a:extLst>
          </p:cNvPr>
          <p:cNvSpPr txBox="1"/>
          <p:nvPr/>
        </p:nvSpPr>
        <p:spPr bwMode="gray">
          <a:xfrm>
            <a:off x="1297709" y="5129345"/>
            <a:ext cx="5255885" cy="184666"/>
          </a:xfrm>
          <a:prstGeom prst="rect">
            <a:avLst/>
          </a:prstGeom>
          <a:noFill/>
        </p:spPr>
        <p:txBody>
          <a:bodyPr vert="horz" wrap="square" lIns="0" tIns="0" rIns="0" bIns="0" rtlCol="0">
            <a:spAutoFit/>
          </a:bodyPr>
          <a:lstStyle/>
          <a:p>
            <a:pPr>
              <a:spcBef>
                <a:spcPts val="600"/>
              </a:spcBef>
            </a:pPr>
            <a:r>
              <a:rPr lang="en-US" sz="1200" dirty="0">
                <a:hlinkClick r:id="rId2"/>
              </a:rPr>
              <a:t>Working in partnership with people and communities: Statutory guidance</a:t>
            </a:r>
            <a:endParaRPr lang="en-US" sz="1200" dirty="0"/>
          </a:p>
        </p:txBody>
      </p:sp>
      <p:sp>
        <p:nvSpPr>
          <p:cNvPr id="7" name="Rectangle 6">
            <a:extLst>
              <a:ext uri="{FF2B5EF4-FFF2-40B4-BE49-F238E27FC236}">
                <a16:creationId xmlns:a16="http://schemas.microsoft.com/office/drawing/2014/main" id="{4B3A632B-D3AE-C595-6CA4-E84A07DCC186}"/>
              </a:ext>
              <a:ext uri="{C183D7F6-B498-43B3-948B-1728B52AA6E4}">
                <adec:decorative xmlns:adec="http://schemas.microsoft.com/office/drawing/2017/decorative" val="1"/>
              </a:ext>
            </a:extLst>
          </p:cNvPr>
          <p:cNvSpPr/>
          <p:nvPr/>
        </p:nvSpPr>
        <p:spPr bwMode="gray">
          <a:xfrm>
            <a:off x="6842449" y="1634867"/>
            <a:ext cx="4889176" cy="3602151"/>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2">
              <a:spcBef>
                <a:spcPts val="600"/>
              </a:spcBef>
            </a:pPr>
            <a:r>
              <a:rPr lang="en-US" sz="1200" b="0" i="0" u="none" baseline="0" dirty="0">
                <a:solidFill>
                  <a:schemeClr val="accent6"/>
                </a:solidFill>
              </a:rPr>
              <a:t>Qualitative evaluation looks to explore how or why something occurs</a:t>
            </a:r>
          </a:p>
          <a:p>
            <a:pPr lvl="2">
              <a:spcBef>
                <a:spcPts val="600"/>
              </a:spcBef>
            </a:pPr>
            <a:endParaRPr lang="en-US" sz="1200" b="0" i="0" u="none" baseline="0" dirty="0">
              <a:solidFill>
                <a:schemeClr val="accent6"/>
              </a:solidFill>
            </a:endParaRPr>
          </a:p>
          <a:p>
            <a:pPr lvl="2">
              <a:spcBef>
                <a:spcPts val="600"/>
              </a:spcBef>
            </a:pPr>
            <a:r>
              <a:rPr lang="en-US" sz="1200" b="0" i="0" u="none" baseline="0" dirty="0">
                <a:solidFill>
                  <a:schemeClr val="accent6"/>
                </a:solidFill>
              </a:rPr>
              <a:t>Qualitative evaluation focuses on an individual’s beliefs, experiences, attitudes, </a:t>
            </a:r>
            <a:r>
              <a:rPr lang="en-US" sz="1200" b="0" i="0" u="none" baseline="0" dirty="0" err="1">
                <a:solidFill>
                  <a:schemeClr val="accent6"/>
                </a:solidFill>
              </a:rPr>
              <a:t>behaviours</a:t>
            </a:r>
            <a:r>
              <a:rPr lang="en-US" sz="1200" b="0" i="0" u="none" baseline="0" dirty="0">
                <a:solidFill>
                  <a:schemeClr val="accent6"/>
                </a:solidFill>
              </a:rPr>
              <a:t> and interactions</a:t>
            </a:r>
          </a:p>
          <a:p>
            <a:pPr lvl="2">
              <a:spcBef>
                <a:spcPts val="600"/>
              </a:spcBef>
            </a:pPr>
            <a:endParaRPr lang="en-US" sz="1200" b="0" i="0" u="none" baseline="0" dirty="0">
              <a:solidFill>
                <a:schemeClr val="accent6"/>
              </a:solidFill>
            </a:endParaRPr>
          </a:p>
          <a:p>
            <a:pPr lvl="2">
              <a:spcBef>
                <a:spcPts val="600"/>
              </a:spcBef>
            </a:pPr>
            <a:r>
              <a:rPr lang="en-US" sz="1200" b="0" i="0" u="none" baseline="0" dirty="0">
                <a:solidFill>
                  <a:schemeClr val="accent6"/>
                </a:solidFill>
              </a:rPr>
              <a:t>Qualitative methods generate non-numerical data - such as written responses, interview transcripts, or videos - that are </a:t>
            </a:r>
            <a:r>
              <a:rPr lang="en-US" sz="1200" b="0" i="0" u="none" baseline="0" dirty="0" err="1">
                <a:solidFill>
                  <a:schemeClr val="accent6"/>
                </a:solidFill>
              </a:rPr>
              <a:t>analysed</a:t>
            </a:r>
            <a:r>
              <a:rPr lang="en-US" sz="1200" b="0" i="0" u="none" baseline="0" dirty="0">
                <a:solidFill>
                  <a:schemeClr val="accent6"/>
                </a:solidFill>
              </a:rPr>
              <a:t> and interpreted to highlight themes, patterns</a:t>
            </a:r>
            <a:r>
              <a:rPr lang="en-US" sz="1200" dirty="0">
                <a:solidFill>
                  <a:schemeClr val="accent6"/>
                </a:solidFill>
              </a:rPr>
              <a:t> </a:t>
            </a:r>
            <a:r>
              <a:rPr lang="en-US" sz="1200" b="0" i="0" u="none" baseline="0" dirty="0">
                <a:solidFill>
                  <a:schemeClr val="accent6"/>
                </a:solidFill>
              </a:rPr>
              <a:t>and concepts</a:t>
            </a:r>
          </a:p>
          <a:p>
            <a:pPr lvl="2">
              <a:spcBef>
                <a:spcPts val="600"/>
              </a:spcBef>
            </a:pPr>
            <a:endParaRPr lang="en-US" sz="1200" b="0" i="0" u="none" baseline="0" dirty="0">
              <a:solidFill>
                <a:schemeClr val="accent6"/>
              </a:solidFill>
            </a:endParaRPr>
          </a:p>
          <a:p>
            <a:pPr lvl="2">
              <a:spcBef>
                <a:spcPts val="600"/>
              </a:spcBef>
            </a:pPr>
            <a:r>
              <a:rPr lang="en-US" sz="1200" b="0" i="0" u="none" baseline="0" dirty="0">
                <a:solidFill>
                  <a:schemeClr val="accent6"/>
                </a:solidFill>
              </a:rPr>
              <a:t>These methods can help </a:t>
            </a:r>
            <a:r>
              <a:rPr lang="en-US" sz="1200" dirty="0">
                <a:solidFill>
                  <a:schemeClr val="accent6"/>
                </a:solidFill>
              </a:rPr>
              <a:t>answer questions such as</a:t>
            </a:r>
            <a:r>
              <a:rPr lang="en-US" sz="1200" b="0" i="0" u="none" baseline="0" dirty="0">
                <a:solidFill>
                  <a:schemeClr val="accent6"/>
                </a:solidFill>
              </a:rPr>
              <a:t>: why did some people from certain ethnic minority groups not come forward for the COVID-19 vaccine?</a:t>
            </a:r>
          </a:p>
        </p:txBody>
      </p:sp>
      <p:pic>
        <p:nvPicPr>
          <p:cNvPr id="8" name="Picture 7">
            <a:extLst>
              <a:ext uri="{FF2B5EF4-FFF2-40B4-BE49-F238E27FC236}">
                <a16:creationId xmlns:a16="http://schemas.microsoft.com/office/drawing/2014/main" id="{2CB6751D-B026-1E27-4709-9023493FF3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611013" y="4096536"/>
            <a:ext cx="609601" cy="609601"/>
          </a:xfrm>
          <a:prstGeom prst="rect">
            <a:avLst/>
          </a:prstGeom>
        </p:spPr>
      </p:pic>
      <p:pic>
        <p:nvPicPr>
          <p:cNvPr id="9" name="Picture 8">
            <a:extLst>
              <a:ext uri="{FF2B5EF4-FFF2-40B4-BE49-F238E27FC236}">
                <a16:creationId xmlns:a16="http://schemas.microsoft.com/office/drawing/2014/main" id="{571F5762-DFD7-4FE4-9E1F-00134643230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11012" y="2761464"/>
            <a:ext cx="609601" cy="609601"/>
          </a:xfrm>
          <a:prstGeom prst="rect">
            <a:avLst/>
          </a:prstGeom>
        </p:spPr>
      </p:pic>
      <p:pic>
        <p:nvPicPr>
          <p:cNvPr id="10" name="Picture 9">
            <a:extLst>
              <a:ext uri="{FF2B5EF4-FFF2-40B4-BE49-F238E27FC236}">
                <a16:creationId xmlns:a16="http://schemas.microsoft.com/office/drawing/2014/main" id="{85376985-63CF-B133-3722-B00004E54B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611011" y="1613310"/>
            <a:ext cx="609601" cy="609601"/>
          </a:xfrm>
          <a:prstGeom prst="rect">
            <a:avLst/>
          </a:prstGeom>
        </p:spPr>
      </p:pic>
      <p:pic>
        <p:nvPicPr>
          <p:cNvPr id="11" name="Picture 10">
            <a:extLst>
              <a:ext uri="{FF2B5EF4-FFF2-40B4-BE49-F238E27FC236}">
                <a16:creationId xmlns:a16="http://schemas.microsoft.com/office/drawing/2014/main" id="{B05EBD25-2A9D-F986-8A35-4DE32F7BD65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7134369" y="1850363"/>
            <a:ext cx="500969" cy="500969"/>
          </a:xfrm>
          <a:prstGeom prst="rect">
            <a:avLst/>
          </a:prstGeom>
        </p:spPr>
      </p:pic>
      <p:pic>
        <p:nvPicPr>
          <p:cNvPr id="13" name="Picture 12">
            <a:extLst>
              <a:ext uri="{FF2B5EF4-FFF2-40B4-BE49-F238E27FC236}">
                <a16:creationId xmlns:a16="http://schemas.microsoft.com/office/drawing/2014/main" id="{74ADE01C-7127-73F9-FE4D-F3E692ABDE7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7134369" y="3510719"/>
            <a:ext cx="500969" cy="500969"/>
          </a:xfrm>
          <a:prstGeom prst="rect">
            <a:avLst/>
          </a:prstGeom>
        </p:spPr>
      </p:pic>
      <p:pic>
        <p:nvPicPr>
          <p:cNvPr id="14" name="Picture 13">
            <a:extLst>
              <a:ext uri="{FF2B5EF4-FFF2-40B4-BE49-F238E27FC236}">
                <a16:creationId xmlns:a16="http://schemas.microsoft.com/office/drawing/2014/main" id="{E089F228-62F8-6B31-970F-597A0FBA30A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gray">
          <a:xfrm>
            <a:off x="7134369" y="4355093"/>
            <a:ext cx="500969" cy="500969"/>
          </a:xfrm>
          <a:prstGeom prst="rect">
            <a:avLst/>
          </a:prstGeom>
        </p:spPr>
      </p:pic>
      <p:pic>
        <p:nvPicPr>
          <p:cNvPr id="15" name="Picture 14">
            <a:extLst>
              <a:ext uri="{FF2B5EF4-FFF2-40B4-BE49-F238E27FC236}">
                <a16:creationId xmlns:a16="http://schemas.microsoft.com/office/drawing/2014/main" id="{1239F756-A737-0ECB-96F7-4685989E2DD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bwMode="gray">
          <a:xfrm>
            <a:off x="7134369" y="2595828"/>
            <a:ext cx="500969" cy="500969"/>
          </a:xfrm>
          <a:prstGeom prst="rect">
            <a:avLst/>
          </a:prstGeom>
        </p:spPr>
      </p:pic>
    </p:spTree>
    <p:extLst>
      <p:ext uri="{BB962C8B-B14F-4D97-AF65-F5344CB8AC3E}">
        <p14:creationId xmlns:p14="http://schemas.microsoft.com/office/powerpoint/2010/main" val="289560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40347-B946-3999-6AF7-8DB7428297A8}"/>
              </a:ext>
            </a:extLst>
          </p:cNvPr>
          <p:cNvSpPr>
            <a:spLocks noGrp="1"/>
          </p:cNvSpPr>
          <p:nvPr>
            <p:ph type="title" hasCustomPrompt="1"/>
          </p:nvPr>
        </p:nvSpPr>
        <p:spPr bwMode="gray">
          <a:xfrm>
            <a:off x="457198" y="826727"/>
            <a:ext cx="11457298" cy="306037"/>
          </a:xfrm>
        </p:spPr>
        <p:txBody>
          <a:bodyPr/>
          <a:lstStyle>
            <a:lvl1pPr>
              <a:defRPr/>
            </a:lvl1pPr>
          </a:lstStyle>
          <a:p>
            <a:r>
              <a:rPr lang="en-US"/>
              <a:t>When to collect qualitative data</a:t>
            </a:r>
          </a:p>
        </p:txBody>
      </p:sp>
      <p:sp>
        <p:nvSpPr>
          <p:cNvPr id="3" name="Text Placeholder 3">
            <a:extLst>
              <a:ext uri="{FF2B5EF4-FFF2-40B4-BE49-F238E27FC236}">
                <a16:creationId xmlns:a16="http://schemas.microsoft.com/office/drawing/2014/main" id="{54F58440-0528-D4BE-3D86-CC0599F366D3}"/>
              </a:ext>
            </a:extLst>
          </p:cNvPr>
          <p:cNvSpPr txBox="1">
            <a:spLocks/>
          </p:cNvSpPr>
          <p:nvPr/>
        </p:nvSpPr>
        <p:spPr bwMode="gray">
          <a:xfrm>
            <a:off x="497301" y="1423092"/>
            <a:ext cx="6144799" cy="677108"/>
          </a:xfrm>
          <a:prstGeom prst="rect">
            <a:avLst/>
          </a:prstGeom>
        </p:spPr>
        <p:txBody>
          <a:bodyPr vert="horz" wrap="square" lIns="0" tIns="0" rIns="0" bIns="0" rtlCol="0" anchor="ctr">
            <a:spAutoFit/>
          </a:bodyPr>
          <a:lstStyle>
            <a:defPPr>
              <a:defRPr lang="en-US"/>
            </a:defPPr>
            <a:lvl1pPr marL="0" algn="l" defTabSz="914400" rtl="0" eaLnBrk="1" latinLnBrk="0" hangingPunct="1">
              <a:defRPr sz="200" kern="1200" spc="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4B4D4F"/>
                </a:solidFill>
                <a:effectLst/>
                <a:uLnTx/>
                <a:uFillTx/>
                <a:latin typeface="Arial" panose="020B0604020202020204" pitchFamily="34" charset="0"/>
                <a:ea typeface="+mn-ea"/>
                <a:cs typeface="Arial" panose="020B0604020202020204" pitchFamily="34" charset="0"/>
              </a:rPr>
              <a:t>Qualitative methods focus on </a:t>
            </a:r>
            <a:r>
              <a:rPr kumimoji="0" lang="en-GB" sz="1100" b="0" i="1" u="none" strike="noStrike" kern="1200" cap="none" spc="0" normalizeH="0" baseline="0" noProof="0" dirty="0">
                <a:ln>
                  <a:noFill/>
                </a:ln>
                <a:solidFill>
                  <a:srgbClr val="4B4D4F"/>
                </a:solidFill>
                <a:effectLst/>
                <a:uLnTx/>
                <a:uFillTx/>
                <a:latin typeface="Arial" panose="020B0604020202020204" pitchFamily="34" charset="0"/>
                <a:ea typeface="+mn-ea"/>
                <a:cs typeface="Arial" panose="020B0604020202020204" pitchFamily="34" charset="0"/>
              </a:rPr>
              <a:t>why </a:t>
            </a:r>
            <a:r>
              <a:rPr kumimoji="0" lang="en-GB" sz="1100" b="0" i="0" u="none" strike="noStrike" kern="1200" cap="none" spc="0" normalizeH="0" baseline="0" noProof="0" dirty="0">
                <a:ln>
                  <a:noFill/>
                </a:ln>
                <a:solidFill>
                  <a:srgbClr val="4B4D4F"/>
                </a:solidFill>
                <a:effectLst/>
                <a:uLnTx/>
                <a:uFillTx/>
                <a:latin typeface="Arial" panose="020B0604020202020204" pitchFamily="34" charset="0"/>
                <a:ea typeface="+mn-ea"/>
                <a:cs typeface="Arial" panose="020B0604020202020204" pitchFamily="34" charset="0"/>
              </a:rPr>
              <a:t>and </a:t>
            </a:r>
            <a:r>
              <a:rPr kumimoji="0" lang="en-GB" sz="1100" b="0" i="1" u="none" strike="noStrike" kern="1200" cap="none" spc="0" normalizeH="0" baseline="0" noProof="0" dirty="0">
                <a:ln>
                  <a:noFill/>
                </a:ln>
                <a:solidFill>
                  <a:srgbClr val="4B4D4F"/>
                </a:solidFill>
                <a:effectLst/>
                <a:uLnTx/>
                <a:uFillTx/>
                <a:latin typeface="Arial" panose="020B0604020202020204" pitchFamily="34" charset="0"/>
                <a:ea typeface="+mn-ea"/>
                <a:cs typeface="Arial" panose="020B0604020202020204" pitchFamily="34" charset="0"/>
              </a:rPr>
              <a:t>how</a:t>
            </a:r>
            <a:r>
              <a:rPr kumimoji="0" lang="en-GB" sz="1100" b="0" i="0" u="none" strike="noStrike" kern="1200" cap="none" spc="0" normalizeH="0" baseline="0" noProof="0" dirty="0">
                <a:ln>
                  <a:noFill/>
                </a:ln>
                <a:solidFill>
                  <a:srgbClr val="4B4D4F"/>
                </a:solidFill>
                <a:effectLst/>
                <a:uLnTx/>
                <a:uFillTx/>
                <a:latin typeface="Arial" panose="020B0604020202020204" pitchFamily="34" charset="0"/>
                <a:ea typeface="+mn-ea"/>
                <a:cs typeface="Arial" panose="020B0604020202020204" pitchFamily="34" charset="0"/>
              </a:rPr>
              <a:t> (narrative). These might include focus groups, semi-structured or unstructured interviews and observational study, all which can be used to give depth on how and why an intervention is working and provide context and depth of insight that can be used to improve an intervention.</a:t>
            </a:r>
          </a:p>
        </p:txBody>
      </p:sp>
      <p:sp>
        <p:nvSpPr>
          <p:cNvPr id="4" name="Content Placeholder 1">
            <a:extLst>
              <a:ext uri="{FF2B5EF4-FFF2-40B4-BE49-F238E27FC236}">
                <a16:creationId xmlns:a16="http://schemas.microsoft.com/office/drawing/2014/main" id="{9D04D574-BF89-33B6-8509-E9A16C624189}"/>
              </a:ext>
            </a:extLst>
          </p:cNvPr>
          <p:cNvSpPr txBox="1">
            <a:spLocks/>
          </p:cNvSpPr>
          <p:nvPr/>
        </p:nvSpPr>
        <p:spPr>
          <a:xfrm>
            <a:off x="497301" y="2390528"/>
            <a:ext cx="5370099" cy="2030431"/>
          </a:xfrm>
          <a:prstGeom prst="rect">
            <a:avLst/>
          </a:prstGeom>
        </p:spPr>
        <p:txBody>
          <a:bodyPr lIns="90000">
            <a:no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2677"/>
                </a:solidFill>
                <a:effectLst/>
                <a:uLnTx/>
                <a:uFillTx/>
                <a:latin typeface="Arial" panose="020B0604020202020204"/>
                <a:ea typeface="+mn-ea"/>
                <a:cs typeface="+mn-cs"/>
              </a:rPr>
              <a:t>Qualitative methods help to: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4B4D4F"/>
                </a:solidFill>
                <a:effectLst/>
                <a:uLnTx/>
                <a:uFillTx/>
                <a:latin typeface="Arial" panose="020B0604020202020204"/>
                <a:ea typeface="+mn-ea"/>
                <a:cs typeface="+mn-cs"/>
              </a:rPr>
              <a:t>Answer descriptive and exploratory questions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4B4D4F"/>
                </a:solidFill>
                <a:effectLst/>
                <a:uLnTx/>
                <a:uFillTx/>
                <a:latin typeface="Arial" panose="020B0604020202020204"/>
                <a:ea typeface="+mn-ea"/>
                <a:cs typeface="+mn-cs"/>
              </a:rPr>
              <a:t>Explore different experiences related to diversity</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4B4D4F"/>
                </a:solidFill>
                <a:effectLst/>
                <a:uLnTx/>
                <a:uFillTx/>
                <a:latin typeface="Arial" panose="020B0604020202020204"/>
                <a:ea typeface="+mn-ea"/>
                <a:cs typeface="+mn-cs"/>
              </a:rPr>
              <a:t>Understand complex issues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4B4D4F"/>
                </a:solidFill>
                <a:effectLst/>
                <a:uLnTx/>
                <a:uFillTx/>
                <a:latin typeface="Arial" panose="020B0604020202020204"/>
                <a:ea typeface="+mn-ea"/>
                <a:cs typeface="+mn-cs"/>
              </a:rPr>
              <a:t>Develop theories and test hypotheses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4B4D4F"/>
                </a:solidFill>
                <a:effectLst/>
                <a:uLnTx/>
                <a:uFillTx/>
                <a:latin typeface="Arial" panose="020B0604020202020204"/>
                <a:ea typeface="+mn-ea"/>
                <a:cs typeface="+mn-cs"/>
              </a:rPr>
              <a:t>Understand the impact your intervention may have on participants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4B4D4F"/>
                </a:solidFill>
                <a:effectLst/>
                <a:uLnTx/>
                <a:uFillTx/>
                <a:latin typeface="Arial" panose="020B0604020202020204"/>
                <a:ea typeface="+mn-ea"/>
                <a:cs typeface="+mn-cs"/>
              </a:rPr>
              <a:t>Determine the outcomes you may want to measure over a longer period</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4B4D4F"/>
                </a:solidFill>
                <a:effectLst/>
                <a:uLnTx/>
                <a:uFillTx/>
                <a:latin typeface="Arial" panose="020B0604020202020204"/>
                <a:ea typeface="+mn-ea"/>
                <a:cs typeface="+mn-cs"/>
              </a:rPr>
              <a:t>Give a voice to those who are less often heard.</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4B4D4F"/>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1B7876CB-9DDD-2C32-25C1-1586ACD64574}"/>
              </a:ext>
            </a:extLst>
          </p:cNvPr>
          <p:cNvGrpSpPr>
            <a:grpSpLocks noChangeAspect="1"/>
          </p:cNvGrpSpPr>
          <p:nvPr/>
        </p:nvGrpSpPr>
        <p:grpSpPr bwMode="gray">
          <a:xfrm>
            <a:off x="7185554" y="1291628"/>
            <a:ext cx="4266832" cy="4274743"/>
            <a:chOff x="3642254" y="1409354"/>
            <a:chExt cx="4266832" cy="4274743"/>
          </a:xfrm>
        </p:grpSpPr>
        <p:sp>
          <p:nvSpPr>
            <p:cNvPr id="7" name="Freeform: Shape 36">
              <a:extLst>
                <a:ext uri="{FF2B5EF4-FFF2-40B4-BE49-F238E27FC236}">
                  <a16:creationId xmlns:a16="http://schemas.microsoft.com/office/drawing/2014/main" id="{B2606A94-20A7-60B8-AF39-0148496EC304}"/>
                </a:ext>
              </a:extLst>
            </p:cNvPr>
            <p:cNvSpPr/>
            <p:nvPr/>
          </p:nvSpPr>
          <p:spPr bwMode="gray">
            <a:xfrm>
              <a:off x="4739901" y="1409354"/>
              <a:ext cx="2074241" cy="2074050"/>
            </a:xfrm>
            <a:custGeom>
              <a:avLst/>
              <a:gdLst>
                <a:gd name="connsiteX0" fmla="*/ 1035769 w 2074241"/>
                <a:gd name="connsiteY0" fmla="*/ 0 h 2074050"/>
                <a:gd name="connsiteX1" fmla="*/ 2074241 w 2074241"/>
                <a:gd name="connsiteY1" fmla="*/ 1038471 h 2074050"/>
                <a:gd name="connsiteX2" fmla="*/ 1141947 w 2074241"/>
                <a:gd name="connsiteY2" fmla="*/ 2071581 h 2074050"/>
                <a:gd name="connsiteX3" fmla="*/ 1093038 w 2074241"/>
                <a:gd name="connsiteY3" fmla="*/ 2074050 h 2074050"/>
                <a:gd name="connsiteX4" fmla="*/ 1090270 w 2074241"/>
                <a:gd name="connsiteY4" fmla="*/ 2019237 h 2074050"/>
                <a:gd name="connsiteX5" fmla="*/ 58960 w 2074241"/>
                <a:gd name="connsiteY5" fmla="*/ 987927 h 2074050"/>
                <a:gd name="connsiteX6" fmla="*/ 0 w 2074241"/>
                <a:gd name="connsiteY6" fmla="*/ 984950 h 2074050"/>
                <a:gd name="connsiteX7" fmla="*/ 2659 w 2074241"/>
                <a:gd name="connsiteY7" fmla="*/ 932293 h 2074050"/>
                <a:gd name="connsiteX8" fmla="*/ 1035769 w 2074241"/>
                <a:gd name="connsiteY8" fmla="*/ 0 h 207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241" h="2074050">
                  <a:moveTo>
                    <a:pt x="1035769" y="0"/>
                  </a:moveTo>
                  <a:cubicBezTo>
                    <a:pt x="1609301" y="0"/>
                    <a:pt x="2074241" y="464939"/>
                    <a:pt x="2074241" y="1038471"/>
                  </a:cubicBezTo>
                  <a:cubicBezTo>
                    <a:pt x="2074241" y="1576157"/>
                    <a:pt x="1665603" y="2018401"/>
                    <a:pt x="1141947" y="2071581"/>
                  </a:cubicBezTo>
                  <a:lnTo>
                    <a:pt x="1093038" y="2074050"/>
                  </a:lnTo>
                  <a:lnTo>
                    <a:pt x="1090270" y="2019237"/>
                  </a:lnTo>
                  <a:cubicBezTo>
                    <a:pt x="1035046" y="1475457"/>
                    <a:pt x="602741" y="1043151"/>
                    <a:pt x="58960" y="987927"/>
                  </a:cubicBezTo>
                  <a:lnTo>
                    <a:pt x="0" y="984950"/>
                  </a:lnTo>
                  <a:lnTo>
                    <a:pt x="2659" y="932293"/>
                  </a:lnTo>
                  <a:cubicBezTo>
                    <a:pt x="55839" y="408638"/>
                    <a:pt x="498083" y="0"/>
                    <a:pt x="1035769" y="0"/>
                  </a:cubicBezTo>
                  <a:close/>
                </a:path>
              </a:pathLst>
            </a:custGeom>
            <a:solidFill>
              <a:schemeClr val="accent6"/>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Freeform: Shape 37">
              <a:extLst>
                <a:ext uri="{FF2B5EF4-FFF2-40B4-BE49-F238E27FC236}">
                  <a16:creationId xmlns:a16="http://schemas.microsoft.com/office/drawing/2014/main" id="{A1BA3B2A-0A1A-5367-A3CD-4B88DA08810B}"/>
                </a:ext>
              </a:extLst>
            </p:cNvPr>
            <p:cNvSpPr/>
            <p:nvPr/>
          </p:nvSpPr>
          <p:spPr bwMode="gray">
            <a:xfrm>
              <a:off x="3642254" y="2508254"/>
              <a:ext cx="2074242" cy="2074050"/>
            </a:xfrm>
            <a:custGeom>
              <a:avLst/>
              <a:gdLst>
                <a:gd name="connsiteX0" fmla="*/ 1038472 w 2074242"/>
                <a:gd name="connsiteY0" fmla="*/ 0 h 2074050"/>
                <a:gd name="connsiteX1" fmla="*/ 2071583 w 2074242"/>
                <a:gd name="connsiteY1" fmla="*/ 932294 h 2074050"/>
                <a:gd name="connsiteX2" fmla="*/ 2074242 w 2074242"/>
                <a:gd name="connsiteY2" fmla="*/ 984951 h 2074050"/>
                <a:gd name="connsiteX3" fmla="*/ 2015281 w 2074242"/>
                <a:gd name="connsiteY3" fmla="*/ 987928 h 2074050"/>
                <a:gd name="connsiteX4" fmla="*/ 983972 w 2074242"/>
                <a:gd name="connsiteY4" fmla="*/ 2019238 h 2074050"/>
                <a:gd name="connsiteX5" fmla="*/ 981204 w 2074242"/>
                <a:gd name="connsiteY5" fmla="*/ 2074050 h 2074050"/>
                <a:gd name="connsiteX6" fmla="*/ 932295 w 2074242"/>
                <a:gd name="connsiteY6" fmla="*/ 2071581 h 2074050"/>
                <a:gd name="connsiteX7" fmla="*/ 0 w 2074242"/>
                <a:gd name="connsiteY7" fmla="*/ 1038471 h 2074050"/>
                <a:gd name="connsiteX8" fmla="*/ 1038472 w 2074242"/>
                <a:gd name="connsiteY8" fmla="*/ 0 h 207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242" h="2074050">
                  <a:moveTo>
                    <a:pt x="1038472" y="0"/>
                  </a:moveTo>
                  <a:cubicBezTo>
                    <a:pt x="1576159" y="0"/>
                    <a:pt x="2018403" y="408638"/>
                    <a:pt x="2071583" y="932294"/>
                  </a:cubicBezTo>
                  <a:lnTo>
                    <a:pt x="2074242" y="984951"/>
                  </a:lnTo>
                  <a:lnTo>
                    <a:pt x="2015281" y="987928"/>
                  </a:lnTo>
                  <a:cubicBezTo>
                    <a:pt x="1471501" y="1043152"/>
                    <a:pt x="1039195" y="1475458"/>
                    <a:pt x="983972" y="2019238"/>
                  </a:cubicBezTo>
                  <a:lnTo>
                    <a:pt x="981204" y="2074050"/>
                  </a:lnTo>
                  <a:lnTo>
                    <a:pt x="932295" y="2071581"/>
                  </a:lnTo>
                  <a:cubicBezTo>
                    <a:pt x="408639" y="2018401"/>
                    <a:pt x="0" y="1576157"/>
                    <a:pt x="0" y="1038471"/>
                  </a:cubicBezTo>
                  <a:cubicBezTo>
                    <a:pt x="0" y="464939"/>
                    <a:pt x="464940" y="0"/>
                    <a:pt x="1038472" y="0"/>
                  </a:cubicBezTo>
                  <a:close/>
                </a:path>
              </a:pathLst>
            </a:custGeom>
            <a:solidFill>
              <a:schemeClr val="bg2"/>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Freeform: Shape 38">
              <a:extLst>
                <a:ext uri="{FF2B5EF4-FFF2-40B4-BE49-F238E27FC236}">
                  <a16:creationId xmlns:a16="http://schemas.microsoft.com/office/drawing/2014/main" id="{53BDE31C-9308-3D36-11AF-A67BEE894FE8}"/>
                </a:ext>
              </a:extLst>
            </p:cNvPr>
            <p:cNvSpPr/>
            <p:nvPr/>
          </p:nvSpPr>
          <p:spPr bwMode="gray">
            <a:xfrm>
              <a:off x="4737197" y="3610047"/>
              <a:ext cx="2074242" cy="2074050"/>
            </a:xfrm>
            <a:custGeom>
              <a:avLst/>
              <a:gdLst>
                <a:gd name="connsiteX0" fmla="*/ 981205 w 2074242"/>
                <a:gd name="connsiteY0" fmla="*/ 0 h 2074050"/>
                <a:gd name="connsiteX1" fmla="*/ 983973 w 2074242"/>
                <a:gd name="connsiteY1" fmla="*/ 54812 h 2074050"/>
                <a:gd name="connsiteX2" fmla="*/ 2015282 w 2074242"/>
                <a:gd name="connsiteY2" fmla="*/ 1086122 h 2074050"/>
                <a:gd name="connsiteX3" fmla="*/ 2074242 w 2074242"/>
                <a:gd name="connsiteY3" fmla="*/ 1089099 h 2074050"/>
                <a:gd name="connsiteX4" fmla="*/ 2071583 w 2074242"/>
                <a:gd name="connsiteY4" fmla="*/ 1141757 h 2074050"/>
                <a:gd name="connsiteX5" fmla="*/ 1038472 w 2074242"/>
                <a:gd name="connsiteY5" fmla="*/ 2074050 h 2074050"/>
                <a:gd name="connsiteX6" fmla="*/ 0 w 2074242"/>
                <a:gd name="connsiteY6" fmla="*/ 1035579 h 2074050"/>
                <a:gd name="connsiteX7" fmla="*/ 932295 w 2074242"/>
                <a:gd name="connsiteY7" fmla="*/ 2470 h 207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242" h="2074050">
                  <a:moveTo>
                    <a:pt x="981205" y="0"/>
                  </a:moveTo>
                  <a:lnTo>
                    <a:pt x="983973" y="54812"/>
                  </a:lnTo>
                  <a:cubicBezTo>
                    <a:pt x="1039196" y="598593"/>
                    <a:pt x="1471502" y="1030898"/>
                    <a:pt x="2015282" y="1086122"/>
                  </a:cubicBezTo>
                  <a:lnTo>
                    <a:pt x="2074242" y="1089099"/>
                  </a:lnTo>
                  <a:lnTo>
                    <a:pt x="2071583" y="1141757"/>
                  </a:lnTo>
                  <a:cubicBezTo>
                    <a:pt x="2018403" y="1665412"/>
                    <a:pt x="1576159" y="2074050"/>
                    <a:pt x="1038472" y="2074050"/>
                  </a:cubicBezTo>
                  <a:cubicBezTo>
                    <a:pt x="464940" y="2074050"/>
                    <a:pt x="0" y="1609111"/>
                    <a:pt x="0" y="1035579"/>
                  </a:cubicBezTo>
                  <a:cubicBezTo>
                    <a:pt x="0" y="497893"/>
                    <a:pt x="408639" y="55650"/>
                    <a:pt x="932295" y="2470"/>
                  </a:cubicBezTo>
                  <a:close/>
                </a:path>
              </a:pathLst>
            </a:custGeom>
            <a:solidFill>
              <a:schemeClr val="accent6"/>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Freeform: Shape 39">
              <a:extLst>
                <a:ext uri="{FF2B5EF4-FFF2-40B4-BE49-F238E27FC236}">
                  <a16:creationId xmlns:a16="http://schemas.microsoft.com/office/drawing/2014/main" id="{48CC2E32-AB5E-A4F6-D8CF-FB46BA603C64}"/>
                </a:ext>
              </a:extLst>
            </p:cNvPr>
            <p:cNvSpPr/>
            <p:nvPr/>
          </p:nvSpPr>
          <p:spPr bwMode="gray">
            <a:xfrm>
              <a:off x="5834845" y="2511146"/>
              <a:ext cx="2074241" cy="2074050"/>
            </a:xfrm>
            <a:custGeom>
              <a:avLst/>
              <a:gdLst>
                <a:gd name="connsiteX0" fmla="*/ 1093037 w 2074241"/>
                <a:gd name="connsiteY0" fmla="*/ 0 h 2074050"/>
                <a:gd name="connsiteX1" fmla="*/ 1141947 w 2074241"/>
                <a:gd name="connsiteY1" fmla="*/ 2470 h 2074050"/>
                <a:gd name="connsiteX2" fmla="*/ 2074241 w 2074241"/>
                <a:gd name="connsiteY2" fmla="*/ 1035579 h 2074050"/>
                <a:gd name="connsiteX3" fmla="*/ 1035769 w 2074241"/>
                <a:gd name="connsiteY3" fmla="*/ 2074050 h 2074050"/>
                <a:gd name="connsiteX4" fmla="*/ 2659 w 2074241"/>
                <a:gd name="connsiteY4" fmla="*/ 1141757 h 2074050"/>
                <a:gd name="connsiteX5" fmla="*/ 0 w 2074241"/>
                <a:gd name="connsiteY5" fmla="*/ 1089100 h 2074050"/>
                <a:gd name="connsiteX6" fmla="*/ 58959 w 2074241"/>
                <a:gd name="connsiteY6" fmla="*/ 1086123 h 2074050"/>
                <a:gd name="connsiteX7" fmla="*/ 1090269 w 2074241"/>
                <a:gd name="connsiteY7" fmla="*/ 54813 h 207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241" h="2074050">
                  <a:moveTo>
                    <a:pt x="1093037" y="0"/>
                  </a:moveTo>
                  <a:lnTo>
                    <a:pt x="1141947" y="2470"/>
                  </a:lnTo>
                  <a:cubicBezTo>
                    <a:pt x="1665603" y="55650"/>
                    <a:pt x="2074241" y="497893"/>
                    <a:pt x="2074241" y="1035579"/>
                  </a:cubicBezTo>
                  <a:cubicBezTo>
                    <a:pt x="2074241" y="1609111"/>
                    <a:pt x="1609301" y="2074050"/>
                    <a:pt x="1035769" y="2074050"/>
                  </a:cubicBezTo>
                  <a:cubicBezTo>
                    <a:pt x="498083" y="2074050"/>
                    <a:pt x="55839" y="1665412"/>
                    <a:pt x="2659" y="1141757"/>
                  </a:cubicBezTo>
                  <a:lnTo>
                    <a:pt x="0" y="1089100"/>
                  </a:lnTo>
                  <a:lnTo>
                    <a:pt x="58959" y="1086123"/>
                  </a:lnTo>
                  <a:cubicBezTo>
                    <a:pt x="602740" y="1030899"/>
                    <a:pt x="1035045" y="598594"/>
                    <a:pt x="1090269" y="54813"/>
                  </a:cubicBezTo>
                  <a:close/>
                </a:path>
              </a:pathLst>
            </a:custGeom>
            <a:solidFill>
              <a:schemeClr val="bg2"/>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1" name="TextBox 10">
            <a:extLst>
              <a:ext uri="{FF2B5EF4-FFF2-40B4-BE49-F238E27FC236}">
                <a16:creationId xmlns:a16="http://schemas.microsoft.com/office/drawing/2014/main" id="{A6875414-8A13-D647-3E30-9435B80A071E}"/>
              </a:ext>
            </a:extLst>
          </p:cNvPr>
          <p:cNvSpPr txBox="1"/>
          <p:nvPr/>
        </p:nvSpPr>
        <p:spPr bwMode="gray">
          <a:xfrm>
            <a:off x="8717851" y="1821638"/>
            <a:ext cx="1320588" cy="430887"/>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Going beyond the numbers</a:t>
            </a:r>
          </a:p>
        </p:txBody>
      </p:sp>
      <p:sp>
        <p:nvSpPr>
          <p:cNvPr id="12" name="TextBox 11">
            <a:extLst>
              <a:ext uri="{FF2B5EF4-FFF2-40B4-BE49-F238E27FC236}">
                <a16:creationId xmlns:a16="http://schemas.microsoft.com/office/drawing/2014/main" id="{693297DC-503F-C500-6321-807E20FCD611}"/>
              </a:ext>
            </a:extLst>
          </p:cNvPr>
          <p:cNvSpPr txBox="1"/>
          <p:nvPr/>
        </p:nvSpPr>
        <p:spPr bwMode="gray">
          <a:xfrm>
            <a:off x="9851116" y="3392152"/>
            <a:ext cx="1320588" cy="215444"/>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677"/>
                </a:solidFill>
                <a:effectLst/>
                <a:uLnTx/>
                <a:uFillTx/>
                <a:latin typeface="Arial" panose="020B0604020202020204"/>
                <a:ea typeface="+mn-ea"/>
                <a:cs typeface="+mn-cs"/>
              </a:rPr>
              <a:t>Gaining insights</a:t>
            </a:r>
            <a:endParaRPr kumimoji="0" lang="en-US" sz="1600" b="1"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EF0A51F8-8641-58BC-735C-23C74867802A}"/>
              </a:ext>
            </a:extLst>
          </p:cNvPr>
          <p:cNvSpPr txBox="1"/>
          <p:nvPr/>
        </p:nvSpPr>
        <p:spPr bwMode="gray">
          <a:xfrm>
            <a:off x="8530528" y="4420959"/>
            <a:ext cx="1320588" cy="861774"/>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Understand concepts, opinions and experiences</a:t>
            </a:r>
            <a:endParaRPr kumimoji="0" lang="en-US"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4B72AF3F-3956-9CDF-3C8D-6ED6B8083486}"/>
              </a:ext>
            </a:extLst>
          </p:cNvPr>
          <p:cNvSpPr txBox="1"/>
          <p:nvPr/>
        </p:nvSpPr>
        <p:spPr bwMode="gray">
          <a:xfrm>
            <a:off x="7411849" y="2967334"/>
            <a:ext cx="1320588" cy="430887"/>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677"/>
                </a:solidFill>
                <a:effectLst/>
                <a:uLnTx/>
                <a:uFillTx/>
                <a:latin typeface="Arial" panose="020B0604020202020204"/>
                <a:ea typeface="+mn-ea"/>
                <a:cs typeface="+mn-cs"/>
              </a:rPr>
              <a:t>Explains how and why</a:t>
            </a:r>
          </a:p>
        </p:txBody>
      </p:sp>
      <p:sp>
        <p:nvSpPr>
          <p:cNvPr id="5" name="Rectangle 4">
            <a:hlinkClick r:id="rId2" action="ppaction://hlinksldjump"/>
            <a:extLst>
              <a:ext uri="{FF2B5EF4-FFF2-40B4-BE49-F238E27FC236}">
                <a16:creationId xmlns:a16="http://schemas.microsoft.com/office/drawing/2014/main" id="{0FEF607E-21C0-53C2-FFCE-59CD1C38FF85}"/>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14">
            <a:hlinkClick r:id="rId3" action="ppaction://hlinksldjump"/>
            <a:extLst>
              <a:ext uri="{FF2B5EF4-FFF2-40B4-BE49-F238E27FC236}">
                <a16:creationId xmlns:a16="http://schemas.microsoft.com/office/drawing/2014/main" id="{8016AB60-EDD7-7222-7BC0-D1CDBF7EA493}"/>
              </a:ext>
            </a:extLst>
          </p:cNvPr>
          <p:cNvSpPr/>
          <p:nvPr/>
        </p:nvSpPr>
        <p:spPr bwMode="gray">
          <a:xfrm>
            <a:off x="11257077"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8" name="Group 17">
            <a:extLst>
              <a:ext uri="{FF2B5EF4-FFF2-40B4-BE49-F238E27FC236}">
                <a16:creationId xmlns:a16="http://schemas.microsoft.com/office/drawing/2014/main" id="{765751BF-AE87-FC9D-509F-F4008840D17A}"/>
              </a:ext>
            </a:extLst>
          </p:cNvPr>
          <p:cNvGrpSpPr/>
          <p:nvPr/>
        </p:nvGrpSpPr>
        <p:grpSpPr>
          <a:xfrm>
            <a:off x="10853608" y="695828"/>
            <a:ext cx="1168633" cy="283917"/>
            <a:chOff x="10682017" y="826727"/>
            <a:chExt cx="1168633" cy="283917"/>
          </a:xfrm>
        </p:grpSpPr>
        <p:sp>
          <p:nvSpPr>
            <p:cNvPr id="16" name="TextBox 15">
              <a:extLst>
                <a:ext uri="{FF2B5EF4-FFF2-40B4-BE49-F238E27FC236}">
                  <a16:creationId xmlns:a16="http://schemas.microsoft.com/office/drawing/2014/main" id="{01A4EC27-C921-201E-BA05-990AF183D2D4}"/>
                </a:ext>
              </a:extLst>
            </p:cNvPr>
            <p:cNvSpPr txBox="1"/>
            <p:nvPr/>
          </p:nvSpPr>
          <p:spPr bwMode="gray">
            <a:xfrm>
              <a:off x="10745863" y="833645"/>
              <a:ext cx="1104787" cy="276999"/>
            </a:xfrm>
            <a:prstGeom prst="rect">
              <a:avLst/>
            </a:prstGeom>
            <a:noFill/>
          </p:spPr>
          <p:txBody>
            <a:bodyPr vert="horz" wrap="square" lIns="0" tIns="0" rIns="0" bIns="0" rtlCol="0">
              <a:spAutoFit/>
            </a:bodyPr>
            <a:lstStyle/>
            <a:p>
              <a:pPr algn="ctr">
                <a:spcBef>
                  <a:spcPts val="600"/>
                </a:spcBef>
              </a:pPr>
              <a:r>
                <a:rPr lang="en-US" sz="900" i="1"/>
                <a:t>Access the </a:t>
              </a:r>
              <a:r>
                <a:rPr lang="en-US" sz="900" i="1">
                  <a:hlinkClick r:id="rId4"/>
                </a:rPr>
                <a:t>Evaluation Toolkit </a:t>
              </a:r>
              <a:endParaRPr lang="en-US" sz="900" i="1"/>
            </a:p>
          </p:txBody>
        </p:sp>
        <p:pic>
          <p:nvPicPr>
            <p:cNvPr id="17" name="Picture 16">
              <a:extLst>
                <a:ext uri="{FF2B5EF4-FFF2-40B4-BE49-F238E27FC236}">
                  <a16:creationId xmlns:a16="http://schemas.microsoft.com/office/drawing/2014/main" id="{61B22767-B4E4-DA20-A444-F57BCD21EEF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10682017" y="826727"/>
              <a:ext cx="232420" cy="232420"/>
            </a:xfrm>
            <a:prstGeom prst="rect">
              <a:avLst/>
            </a:prstGeom>
          </p:spPr>
        </p:pic>
      </p:grpSp>
    </p:spTree>
    <p:extLst>
      <p:ext uri="{BB962C8B-B14F-4D97-AF65-F5344CB8AC3E}">
        <p14:creationId xmlns:p14="http://schemas.microsoft.com/office/powerpoint/2010/main" val="3708406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C21D-4330-5F4D-D579-0E40DBFABD07}"/>
              </a:ext>
            </a:extLst>
          </p:cNvPr>
          <p:cNvSpPr/>
          <p:nvPr/>
        </p:nvSpPr>
        <p:spPr bwMode="gray">
          <a:xfrm>
            <a:off x="9168905" y="833282"/>
            <a:ext cx="2745591" cy="1286743"/>
          </a:xfrm>
          <a:prstGeom prst="rect">
            <a:avLst/>
          </a:prstGeom>
          <a:solidFill>
            <a:schemeClr val="bg1"/>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55170AD-A41C-3CF6-F307-FFA887F87945}"/>
              </a:ext>
            </a:extLst>
          </p:cNvPr>
          <p:cNvSpPr>
            <a:spLocks noGrp="1"/>
          </p:cNvSpPr>
          <p:nvPr>
            <p:ph type="title" hasCustomPrompt="1"/>
          </p:nvPr>
        </p:nvSpPr>
        <p:spPr bwMode="gray">
          <a:xfrm>
            <a:off x="457198" y="826727"/>
            <a:ext cx="11457298" cy="304699"/>
          </a:xfrm>
        </p:spPr>
        <p:txBody>
          <a:bodyPr/>
          <a:lstStyle>
            <a:lvl1pPr>
              <a:defRPr/>
            </a:lvl1pPr>
          </a:lstStyle>
          <a:p>
            <a:r>
              <a:rPr lang="en-US"/>
              <a:t>Logic model framework for evaluation</a:t>
            </a:r>
          </a:p>
        </p:txBody>
      </p:sp>
      <p:sp>
        <p:nvSpPr>
          <p:cNvPr id="3" name="TextBox 2">
            <a:extLst>
              <a:ext uri="{FF2B5EF4-FFF2-40B4-BE49-F238E27FC236}">
                <a16:creationId xmlns:a16="http://schemas.microsoft.com/office/drawing/2014/main" id="{83BBBC0F-E75B-00F4-19B0-D62F5A2E0767}"/>
              </a:ext>
            </a:extLst>
          </p:cNvPr>
          <p:cNvSpPr txBox="1"/>
          <p:nvPr/>
        </p:nvSpPr>
        <p:spPr>
          <a:xfrm>
            <a:off x="345685" y="1358119"/>
            <a:ext cx="851261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0">
                <a:ln>
                  <a:noFill/>
                </a:ln>
                <a:solidFill>
                  <a:srgbClr val="4B4D4F"/>
                </a:solidFill>
                <a:effectLst/>
                <a:uLnTx/>
                <a:uFillTx/>
                <a:latin typeface="Arial"/>
                <a:ea typeface="+mn-ea"/>
                <a:cs typeface="+mn-cs"/>
              </a:rPr>
              <a:t>Directions: </a:t>
            </a:r>
            <a:r>
              <a:rPr kumimoji="0" lang="en-GB" sz="1000" b="0" i="0" u="none" strike="noStrike" kern="1200" cap="none" spc="0" normalizeH="0" baseline="0" noProof="0">
                <a:ln>
                  <a:noFill/>
                </a:ln>
                <a:solidFill>
                  <a:srgbClr val="4B4D4F"/>
                </a:solidFill>
                <a:effectLst/>
                <a:uLnTx/>
                <a:uFillTx/>
                <a:latin typeface="Arial"/>
                <a:ea typeface="+mn-ea"/>
                <a:cs typeface="+mn-cs"/>
              </a:rPr>
              <a:t>Start with the problem statement (1), then agree the goal/aim as the long-term outcomes (2), work backwards to populate the model (3), work forwards using an ‘if-then’ logic to test the model (4). Gap-analysis. Iterative development. Review and update as necessary.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0">
                <a:ln>
                  <a:noFill/>
                </a:ln>
                <a:solidFill>
                  <a:srgbClr val="4B4D4F"/>
                </a:solidFill>
                <a:effectLst/>
                <a:uLnTx/>
                <a:uFillTx/>
                <a:latin typeface="Arial"/>
                <a:ea typeface="+mn-ea"/>
                <a:cs typeface="+mn-cs"/>
              </a:rPr>
              <a:t>Considerations</a:t>
            </a:r>
            <a:r>
              <a:rPr kumimoji="0" lang="en-GB" sz="1000" b="0" i="0" u="none" strike="noStrike" kern="1200" cap="none" spc="0" normalizeH="0" baseline="0" noProof="0">
                <a:ln>
                  <a:noFill/>
                </a:ln>
                <a:solidFill>
                  <a:srgbClr val="4B4D4F"/>
                </a:solidFill>
                <a:effectLst/>
                <a:uLnTx/>
                <a:uFillTx/>
                <a:latin typeface="Arial"/>
                <a:ea typeface="+mn-ea"/>
                <a:cs typeface="+mn-cs"/>
              </a:rPr>
              <a:t>: Common understanding and agreement on (1&amp;2), define outcome timescales, multiple stakeholders perspectives on (1-4), SMART, success/failure and intended/unintended consequences.</a:t>
            </a:r>
          </a:p>
        </p:txBody>
      </p:sp>
      <p:sp>
        <p:nvSpPr>
          <p:cNvPr id="4" name="TextBox 3">
            <a:extLst>
              <a:ext uri="{FF2B5EF4-FFF2-40B4-BE49-F238E27FC236}">
                <a16:creationId xmlns:a16="http://schemas.microsoft.com/office/drawing/2014/main" id="{68256945-924A-2057-99BF-C01B797C654C}"/>
              </a:ext>
            </a:extLst>
          </p:cNvPr>
          <p:cNvSpPr txBox="1"/>
          <p:nvPr/>
        </p:nvSpPr>
        <p:spPr bwMode="gray">
          <a:xfrm>
            <a:off x="9244478" y="962333"/>
            <a:ext cx="2601837" cy="100027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0" i="0" u="none" strike="noStrike" kern="1200" cap="none" spc="0" normalizeH="0" baseline="0" noProof="0">
                <a:ln>
                  <a:noFill/>
                </a:ln>
                <a:solidFill>
                  <a:srgbClr val="002677"/>
                </a:solidFill>
                <a:effectLst/>
                <a:uLnTx/>
                <a:uFillTx/>
                <a:latin typeface="Arial" panose="020B0604020202020204"/>
                <a:ea typeface="+mn-ea"/>
                <a:cs typeface="+mn-cs"/>
              </a:rPr>
              <a:t>A logic model helps you start to think through the logical theory of change i.e., which outputs lead to which outcomes?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0" i="0" u="none" strike="noStrike" kern="1200" cap="none" spc="0" normalizeH="0" baseline="0" noProof="0">
                <a:ln>
                  <a:noFill/>
                </a:ln>
                <a:solidFill>
                  <a:srgbClr val="002677"/>
                </a:solidFill>
                <a:effectLst/>
                <a:uLnTx/>
                <a:uFillTx/>
                <a:latin typeface="Arial" panose="020B0604020202020204"/>
                <a:ea typeface="+mn-ea"/>
                <a:cs typeface="+mn-cs"/>
              </a:rPr>
              <a:t>Further information on logic models can be found here: </a:t>
            </a:r>
            <a:r>
              <a:rPr kumimoji="0" lang="en-US" sz="1000" b="0" i="0" u="none" strike="noStrike" kern="1200" cap="none" spc="0" normalizeH="0" baseline="0" noProof="0">
                <a:ln>
                  <a:noFill/>
                </a:ln>
                <a:solidFill>
                  <a:srgbClr val="4B4D4F"/>
                </a:solidFill>
                <a:effectLst/>
                <a:uLnTx/>
                <a:uFillTx/>
                <a:latin typeface="Arial" panose="020B0604020202020204"/>
                <a:ea typeface="+mn-ea"/>
                <a:cs typeface="+mn-cs"/>
                <a:hlinkClick r:id="rId2"/>
              </a:rPr>
              <a:t>Using Logic Models in Evaluation- Jul16.pdf (strategyunitwm.nhs.uk)</a:t>
            </a:r>
            <a:endParaRPr kumimoji="0" lang="en-US" sz="10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ED9D11CF-44F7-E6EF-F5EB-9C7D1203DD93}"/>
              </a:ext>
            </a:extLst>
          </p:cNvPr>
          <p:cNvSpPr/>
          <p:nvPr/>
        </p:nvSpPr>
        <p:spPr>
          <a:xfrm>
            <a:off x="457198" y="2256505"/>
            <a:ext cx="11424194" cy="459608"/>
          </a:xfrm>
          <a:prstGeom prst="rect">
            <a:avLst/>
          </a:prstGeom>
          <a:solidFill>
            <a:srgbClr val="FCF9F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2677"/>
                </a:solidFill>
                <a:effectLst/>
                <a:uLnTx/>
                <a:uFillTx/>
                <a:latin typeface="Arial"/>
                <a:ea typeface="+mn-ea"/>
                <a:cs typeface="+mn-cs"/>
              </a:rPr>
              <a:t>Rationale for intervention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2677"/>
                </a:solidFill>
                <a:effectLst/>
                <a:uLnTx/>
                <a:uFillTx/>
                <a:latin typeface="Arial"/>
                <a:ea typeface="+mn-ea"/>
                <a:cs typeface="+mn-cs"/>
              </a:rPr>
              <a:t>This is the justification for the programme/intervention. For example, what is the nature and scale of the problem being addressed? What will happen if nothing is done? </a:t>
            </a:r>
          </a:p>
        </p:txBody>
      </p:sp>
      <p:sp>
        <p:nvSpPr>
          <p:cNvPr id="33" name="Rectangle 32">
            <a:extLst>
              <a:ext uri="{FF2B5EF4-FFF2-40B4-BE49-F238E27FC236}">
                <a16:creationId xmlns:a16="http://schemas.microsoft.com/office/drawing/2014/main" id="{129364FB-5437-8B67-ED6F-47695D13A404}"/>
              </a:ext>
            </a:extLst>
          </p:cNvPr>
          <p:cNvSpPr/>
          <p:nvPr/>
        </p:nvSpPr>
        <p:spPr>
          <a:xfrm>
            <a:off x="7058731" y="2777816"/>
            <a:ext cx="4822662" cy="260671"/>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2677"/>
                </a:solidFill>
                <a:effectLst/>
                <a:uLnTx/>
                <a:uFillTx/>
                <a:latin typeface="Arial"/>
                <a:ea typeface="+mn-ea"/>
                <a:cs typeface="+mn-cs"/>
              </a:rPr>
              <a:t>Outcomes – Impact</a:t>
            </a:r>
          </a:p>
        </p:txBody>
      </p:sp>
      <p:sp>
        <p:nvSpPr>
          <p:cNvPr id="35" name="Rectangle 34">
            <a:extLst>
              <a:ext uri="{FF2B5EF4-FFF2-40B4-BE49-F238E27FC236}">
                <a16:creationId xmlns:a16="http://schemas.microsoft.com/office/drawing/2014/main" id="{3C192671-4A4D-1BD0-F4D6-66652D51AA80}"/>
              </a:ext>
            </a:extLst>
          </p:cNvPr>
          <p:cNvSpPr/>
          <p:nvPr/>
        </p:nvSpPr>
        <p:spPr>
          <a:xfrm>
            <a:off x="457197" y="2786309"/>
            <a:ext cx="1515921" cy="252178"/>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2677"/>
                </a:solidFill>
                <a:effectLst/>
                <a:uLnTx/>
                <a:uFillTx/>
                <a:latin typeface="Arial"/>
                <a:ea typeface="+mn-ea"/>
                <a:cs typeface="+mn-cs"/>
              </a:rPr>
              <a:t>       </a:t>
            </a:r>
            <a:r>
              <a:rPr kumimoji="0" lang="en-GB" sz="1100" b="1" i="0" u="none" strike="noStrike" kern="1200" cap="none" spc="0" normalizeH="0" baseline="0" noProof="0">
                <a:ln>
                  <a:noFill/>
                </a:ln>
                <a:solidFill>
                  <a:srgbClr val="002677"/>
                </a:solidFill>
                <a:effectLst/>
                <a:uLnTx/>
                <a:uFillTx/>
                <a:latin typeface="Arial"/>
                <a:ea typeface="+mn-ea"/>
                <a:cs typeface="+mn-cs"/>
              </a:rPr>
              <a:t>Inputs</a:t>
            </a:r>
          </a:p>
        </p:txBody>
      </p:sp>
      <p:cxnSp>
        <p:nvCxnSpPr>
          <p:cNvPr id="39" name="Straight Arrow Connector 38">
            <a:extLst>
              <a:ext uri="{FF2B5EF4-FFF2-40B4-BE49-F238E27FC236}">
                <a16:creationId xmlns:a16="http://schemas.microsoft.com/office/drawing/2014/main" id="{4F21BC09-2C7F-5E03-B145-354AB349EDE8}"/>
              </a:ext>
            </a:extLst>
          </p:cNvPr>
          <p:cNvCxnSpPr/>
          <p:nvPr/>
        </p:nvCxnSpPr>
        <p:spPr bwMode="gray">
          <a:xfrm>
            <a:off x="802888" y="2502418"/>
            <a:ext cx="0" cy="307628"/>
          </a:xfrm>
          <a:prstGeom prst="straightConnector1">
            <a:avLst/>
          </a:prstGeom>
          <a:ln w="38100" cap="rnd">
            <a:solidFill>
              <a:schemeClr val="tx2"/>
            </a:solidFill>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590AB0D-25ED-987D-139C-021EDACD7D0F}"/>
              </a:ext>
            </a:extLst>
          </p:cNvPr>
          <p:cNvCxnSpPr>
            <a:cxnSpLocks/>
          </p:cNvCxnSpPr>
          <p:nvPr/>
        </p:nvCxnSpPr>
        <p:spPr bwMode="gray">
          <a:xfrm rot="10800000">
            <a:off x="11579087" y="2518020"/>
            <a:ext cx="0" cy="307628"/>
          </a:xfrm>
          <a:prstGeom prst="straightConnector1">
            <a:avLst/>
          </a:prstGeom>
          <a:ln w="38100" cap="rnd">
            <a:solidFill>
              <a:schemeClr val="tx2"/>
            </a:solidFill>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F19A140B-68CB-1609-E960-0DF0E82C0513}"/>
              </a:ext>
            </a:extLst>
          </p:cNvPr>
          <p:cNvSpPr/>
          <p:nvPr/>
        </p:nvSpPr>
        <p:spPr>
          <a:xfrm>
            <a:off x="2108293" y="2784362"/>
            <a:ext cx="4820382" cy="26067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2677"/>
                </a:solidFill>
                <a:effectLst/>
                <a:uLnTx/>
                <a:uFillTx/>
                <a:latin typeface="Arial"/>
                <a:ea typeface="+mn-ea"/>
                <a:cs typeface="+mn-cs"/>
              </a:rPr>
              <a:t>Outputs</a:t>
            </a:r>
          </a:p>
        </p:txBody>
      </p:sp>
      <p:sp>
        <p:nvSpPr>
          <p:cNvPr id="7" name="Rectangle 6">
            <a:extLst>
              <a:ext uri="{FF2B5EF4-FFF2-40B4-BE49-F238E27FC236}">
                <a16:creationId xmlns:a16="http://schemas.microsoft.com/office/drawing/2014/main" id="{4F08CA1B-4121-5E33-6EC8-525203065DB1}"/>
              </a:ext>
            </a:extLst>
          </p:cNvPr>
          <p:cNvSpPr/>
          <p:nvPr/>
        </p:nvSpPr>
        <p:spPr bwMode="gray">
          <a:xfrm>
            <a:off x="457197" y="3038487"/>
            <a:ext cx="1515921" cy="3090170"/>
          </a:xfrm>
          <a:prstGeom prst="rect">
            <a:avLst/>
          </a:prstGeom>
          <a:solidFill>
            <a:schemeClr val="bg1">
              <a:lumMod val="9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a:ln>
                  <a:noFill/>
                </a:ln>
                <a:solidFill>
                  <a:srgbClr val="002677"/>
                </a:solidFill>
                <a:effectLst/>
                <a:uLnTx/>
                <a:uFillTx/>
                <a:latin typeface="Arial" panose="020B0604020202020204"/>
                <a:ea typeface="+mn-ea"/>
                <a:cs typeface="+mn-cs"/>
              </a:rPr>
              <a:t>Inputs</a:t>
            </a:r>
          </a:p>
        </p:txBody>
      </p:sp>
      <p:sp>
        <p:nvSpPr>
          <p:cNvPr id="8" name="Rectangle 7">
            <a:extLst>
              <a:ext uri="{FF2B5EF4-FFF2-40B4-BE49-F238E27FC236}">
                <a16:creationId xmlns:a16="http://schemas.microsoft.com/office/drawing/2014/main" id="{544EC68C-E9FA-13BB-AE67-AFC958AC14D7}"/>
              </a:ext>
            </a:extLst>
          </p:cNvPr>
          <p:cNvSpPr/>
          <p:nvPr/>
        </p:nvSpPr>
        <p:spPr bwMode="gray">
          <a:xfrm>
            <a:off x="2108292" y="3038487"/>
            <a:ext cx="1515921" cy="3090170"/>
          </a:xfrm>
          <a:prstGeom prst="rect">
            <a:avLst/>
          </a:prstGeom>
          <a:solidFill>
            <a:schemeClr val="bg1">
              <a:lumMod val="9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a:ln>
                  <a:noFill/>
                </a:ln>
                <a:solidFill>
                  <a:srgbClr val="002677"/>
                </a:solidFill>
                <a:effectLst/>
                <a:uLnTx/>
                <a:uFillTx/>
                <a:latin typeface="Arial" panose="020B0604020202020204"/>
                <a:ea typeface="+mn-ea"/>
                <a:cs typeface="+mn-cs"/>
              </a:rPr>
              <a:t>Participants</a:t>
            </a:r>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884D221F-0646-2527-F582-A8F78106BDE1}"/>
              </a:ext>
            </a:extLst>
          </p:cNvPr>
          <p:cNvSpPr/>
          <p:nvPr/>
        </p:nvSpPr>
        <p:spPr bwMode="gray">
          <a:xfrm>
            <a:off x="3759387" y="3038487"/>
            <a:ext cx="1515921" cy="3090170"/>
          </a:xfrm>
          <a:prstGeom prst="rect">
            <a:avLst/>
          </a:prstGeom>
          <a:solidFill>
            <a:schemeClr val="bg1">
              <a:lumMod val="9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a:ln>
                  <a:noFill/>
                </a:ln>
                <a:solidFill>
                  <a:srgbClr val="002677"/>
                </a:solidFill>
                <a:effectLst/>
                <a:uLnTx/>
                <a:uFillTx/>
                <a:latin typeface="Arial" panose="020B0604020202020204"/>
                <a:ea typeface="+mn-ea"/>
                <a:cs typeface="+mn-cs"/>
              </a:rPr>
              <a:t>Activities</a:t>
            </a:r>
          </a:p>
        </p:txBody>
      </p:sp>
      <p:sp>
        <p:nvSpPr>
          <p:cNvPr id="10" name="Rectangle 9">
            <a:extLst>
              <a:ext uri="{FF2B5EF4-FFF2-40B4-BE49-F238E27FC236}">
                <a16:creationId xmlns:a16="http://schemas.microsoft.com/office/drawing/2014/main" id="{C04BC8BE-D3D4-A896-7453-A2DAC107F3DD}"/>
              </a:ext>
            </a:extLst>
          </p:cNvPr>
          <p:cNvSpPr/>
          <p:nvPr/>
        </p:nvSpPr>
        <p:spPr bwMode="gray">
          <a:xfrm>
            <a:off x="5412757" y="3038487"/>
            <a:ext cx="1515921" cy="3090170"/>
          </a:xfrm>
          <a:prstGeom prst="rect">
            <a:avLst/>
          </a:prstGeom>
          <a:solidFill>
            <a:schemeClr val="bg1">
              <a:lumMod val="9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a:ln>
                  <a:noFill/>
                </a:ln>
                <a:solidFill>
                  <a:srgbClr val="002677"/>
                </a:solidFill>
                <a:effectLst/>
                <a:uLnTx/>
                <a:uFillTx/>
                <a:latin typeface="Arial" panose="020B0604020202020204"/>
                <a:ea typeface="+mn-ea"/>
                <a:cs typeface="+mn-cs"/>
              </a:rPr>
              <a:t>Outputs</a:t>
            </a:r>
          </a:p>
        </p:txBody>
      </p:sp>
      <p:sp>
        <p:nvSpPr>
          <p:cNvPr id="11" name="Rectangle 10">
            <a:extLst>
              <a:ext uri="{FF2B5EF4-FFF2-40B4-BE49-F238E27FC236}">
                <a16:creationId xmlns:a16="http://schemas.microsoft.com/office/drawing/2014/main" id="{E3DDAFD4-3080-1D8C-7094-BF1F3B907732}"/>
              </a:ext>
            </a:extLst>
          </p:cNvPr>
          <p:cNvSpPr/>
          <p:nvPr/>
        </p:nvSpPr>
        <p:spPr bwMode="gray">
          <a:xfrm>
            <a:off x="7058731" y="3038487"/>
            <a:ext cx="1515921" cy="3090170"/>
          </a:xfrm>
          <a:prstGeom prst="rect">
            <a:avLst/>
          </a:prstGeom>
          <a:solidFill>
            <a:schemeClr val="bg1">
              <a:lumMod val="9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a:ln>
                  <a:noFill/>
                </a:ln>
                <a:solidFill>
                  <a:srgbClr val="002677"/>
                </a:solidFill>
                <a:effectLst/>
                <a:uLnTx/>
                <a:uFillTx/>
                <a:latin typeface="Arial" panose="020B0604020202020204"/>
                <a:ea typeface="+mn-ea"/>
                <a:cs typeface="+mn-cs"/>
              </a:rPr>
              <a:t>Short-term</a:t>
            </a:r>
          </a:p>
        </p:txBody>
      </p:sp>
      <p:sp>
        <p:nvSpPr>
          <p:cNvPr id="12" name="Rectangle 11">
            <a:extLst>
              <a:ext uri="{FF2B5EF4-FFF2-40B4-BE49-F238E27FC236}">
                <a16:creationId xmlns:a16="http://schemas.microsoft.com/office/drawing/2014/main" id="{BBCEF005-6C42-BEF4-21B7-987B434C9ECF}"/>
              </a:ext>
            </a:extLst>
          </p:cNvPr>
          <p:cNvSpPr/>
          <p:nvPr/>
        </p:nvSpPr>
        <p:spPr bwMode="gray">
          <a:xfrm>
            <a:off x="8712101" y="3038487"/>
            <a:ext cx="1515921" cy="3090170"/>
          </a:xfrm>
          <a:prstGeom prst="rect">
            <a:avLst/>
          </a:prstGeom>
          <a:solidFill>
            <a:schemeClr val="bg1">
              <a:lumMod val="9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a:ln>
                  <a:noFill/>
                </a:ln>
                <a:solidFill>
                  <a:srgbClr val="002677"/>
                </a:solidFill>
                <a:effectLst/>
                <a:uLnTx/>
                <a:uFillTx/>
                <a:latin typeface="Arial" panose="020B0604020202020204"/>
                <a:ea typeface="+mn-ea"/>
                <a:cs typeface="+mn-cs"/>
              </a:rPr>
              <a:t>Medium-term</a:t>
            </a:r>
          </a:p>
        </p:txBody>
      </p:sp>
      <p:sp>
        <p:nvSpPr>
          <p:cNvPr id="14" name="Rectangle 13">
            <a:extLst>
              <a:ext uri="{FF2B5EF4-FFF2-40B4-BE49-F238E27FC236}">
                <a16:creationId xmlns:a16="http://schemas.microsoft.com/office/drawing/2014/main" id="{D90826B3-7088-D09F-729D-A714554DF081}"/>
              </a:ext>
            </a:extLst>
          </p:cNvPr>
          <p:cNvSpPr/>
          <p:nvPr/>
        </p:nvSpPr>
        <p:spPr bwMode="gray">
          <a:xfrm>
            <a:off x="10365471" y="3038487"/>
            <a:ext cx="1515921" cy="3090170"/>
          </a:xfrm>
          <a:prstGeom prst="rect">
            <a:avLst/>
          </a:prstGeom>
          <a:solidFill>
            <a:schemeClr val="bg1">
              <a:lumMod val="8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a:ln>
                  <a:noFill/>
                </a:ln>
                <a:solidFill>
                  <a:srgbClr val="002677"/>
                </a:solidFill>
                <a:effectLst/>
                <a:uLnTx/>
                <a:uFillTx/>
                <a:latin typeface="Arial" panose="020B0604020202020204"/>
                <a:ea typeface="+mn-ea"/>
                <a:cs typeface="+mn-cs"/>
              </a:rPr>
              <a:t>long-term (2)</a:t>
            </a:r>
          </a:p>
        </p:txBody>
      </p:sp>
      <p:sp>
        <p:nvSpPr>
          <p:cNvPr id="15" name="TextBox 14">
            <a:extLst>
              <a:ext uri="{FF2B5EF4-FFF2-40B4-BE49-F238E27FC236}">
                <a16:creationId xmlns:a16="http://schemas.microsoft.com/office/drawing/2014/main" id="{315EAB01-F76E-72BE-7BC0-C0CB1B692B73}"/>
              </a:ext>
            </a:extLst>
          </p:cNvPr>
          <p:cNvSpPr txBox="1"/>
          <p:nvPr/>
        </p:nvSpPr>
        <p:spPr>
          <a:xfrm>
            <a:off x="457195" y="3299191"/>
            <a:ext cx="1506783" cy="246220"/>
          </a:xfrm>
          <a:prstGeom prst="rect">
            <a:avLst/>
          </a:prstGeom>
          <a:solidFill>
            <a:schemeClr val="accent6"/>
          </a:solidFill>
        </p:spPr>
        <p:txBody>
          <a:bodyPr wrap="square" lIns="3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mn-ea"/>
                <a:cs typeface="+mn-cs"/>
              </a:rPr>
              <a:t>What we need/invest in?</a:t>
            </a: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1ED33F4B-DB18-7EE7-8B6D-74371013974B}"/>
              </a:ext>
            </a:extLst>
          </p:cNvPr>
          <p:cNvSpPr txBox="1"/>
          <p:nvPr/>
        </p:nvSpPr>
        <p:spPr>
          <a:xfrm>
            <a:off x="2110564" y="3299189"/>
            <a:ext cx="1521043" cy="246221"/>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mn-ea"/>
                <a:cs typeface="+mn-cs"/>
              </a:rPr>
              <a:t>Who we reach/involve?</a:t>
            </a: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67B6AB1C-B12D-5C59-053A-E485084F76CE}"/>
              </a:ext>
            </a:extLst>
          </p:cNvPr>
          <p:cNvSpPr txBox="1"/>
          <p:nvPr/>
        </p:nvSpPr>
        <p:spPr>
          <a:xfrm>
            <a:off x="3754266" y="3299189"/>
            <a:ext cx="1515920" cy="246221"/>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mn-ea"/>
                <a:cs typeface="+mn-cs"/>
              </a:rPr>
              <a:t>What we do?</a:t>
            </a:r>
          </a:p>
        </p:txBody>
      </p:sp>
      <p:sp>
        <p:nvSpPr>
          <p:cNvPr id="18" name="TextBox 17">
            <a:extLst>
              <a:ext uri="{FF2B5EF4-FFF2-40B4-BE49-F238E27FC236}">
                <a16:creationId xmlns:a16="http://schemas.microsoft.com/office/drawing/2014/main" id="{E6A88E66-1B47-AB94-FEAC-2D153BBD267E}"/>
              </a:ext>
            </a:extLst>
          </p:cNvPr>
          <p:cNvSpPr txBox="1"/>
          <p:nvPr/>
        </p:nvSpPr>
        <p:spPr>
          <a:xfrm>
            <a:off x="5412754" y="3299189"/>
            <a:ext cx="1515921" cy="246221"/>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mn-ea"/>
                <a:cs typeface="+mn-cs"/>
              </a:rPr>
              <a:t>What we create?</a:t>
            </a: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B5C4B7C2-3A92-C5B1-20BA-97BE1A47E709}"/>
              </a:ext>
            </a:extLst>
          </p:cNvPr>
          <p:cNvSpPr txBox="1"/>
          <p:nvPr/>
        </p:nvSpPr>
        <p:spPr>
          <a:xfrm>
            <a:off x="7066125" y="3299189"/>
            <a:ext cx="1508525" cy="400110"/>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mn-ea"/>
                <a:cs typeface="+mn-cs"/>
              </a:rPr>
              <a:t>Results  — In terms </a:t>
            </a:r>
            <a:br>
              <a:rPr kumimoji="0" lang="en-GB" sz="1000" b="0" i="0" u="none" strike="noStrike" kern="1200" cap="none" spc="0" normalizeH="0" baseline="0" noProof="0">
                <a:ln>
                  <a:noFill/>
                </a:ln>
                <a:solidFill>
                  <a:srgbClr val="FFFFFF"/>
                </a:solidFill>
                <a:effectLst/>
                <a:uLnTx/>
                <a:uFillTx/>
                <a:latin typeface="Arial"/>
                <a:ea typeface="+mn-ea"/>
                <a:cs typeface="+mn-cs"/>
              </a:rPr>
            </a:br>
            <a:r>
              <a:rPr kumimoji="0" lang="en-GB" sz="1000" b="0" i="0" u="none" strike="noStrike" kern="1200" cap="none" spc="0" normalizeH="0" baseline="0" noProof="0">
                <a:ln>
                  <a:noFill/>
                </a:ln>
                <a:solidFill>
                  <a:srgbClr val="FFFFFF"/>
                </a:solidFill>
                <a:effectLst/>
                <a:uLnTx/>
                <a:uFillTx/>
                <a:latin typeface="Arial"/>
                <a:ea typeface="+mn-ea"/>
                <a:cs typeface="+mn-cs"/>
              </a:rPr>
              <a:t>of learning</a:t>
            </a: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1E079C08-4C36-4A88-F65F-B3CD2F6A05C1}"/>
              </a:ext>
            </a:extLst>
          </p:cNvPr>
          <p:cNvSpPr txBox="1"/>
          <p:nvPr/>
        </p:nvSpPr>
        <p:spPr>
          <a:xfrm>
            <a:off x="8712099" y="3281333"/>
            <a:ext cx="1515920" cy="400110"/>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mn-ea"/>
                <a:cs typeface="+mn-cs"/>
              </a:rPr>
              <a:t>Results — In terms of changing action</a:t>
            </a: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4FF2ABBC-16D6-6E71-416A-0DEEBCB4524A}"/>
              </a:ext>
            </a:extLst>
          </p:cNvPr>
          <p:cNvSpPr txBox="1"/>
          <p:nvPr/>
        </p:nvSpPr>
        <p:spPr>
          <a:xfrm>
            <a:off x="10365469" y="3281333"/>
            <a:ext cx="1515921" cy="400110"/>
          </a:xfrm>
          <a:prstGeom prst="rect">
            <a:avLst/>
          </a:prstGeom>
          <a:solidFill>
            <a:schemeClr val="accent6"/>
          </a:solidFill>
        </p:spPr>
        <p:txBody>
          <a:bodyPr wrap="square" lIns="72000" r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mn-ea"/>
                <a:cs typeface="+mn-cs"/>
              </a:rPr>
              <a:t>Results — In terms of change to the conditions</a:t>
            </a: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2D8A6FC4-E18C-6B5E-152A-A394AB51FB37}"/>
              </a:ext>
            </a:extLst>
          </p:cNvPr>
          <p:cNvSpPr txBox="1"/>
          <p:nvPr/>
        </p:nvSpPr>
        <p:spPr bwMode="gray">
          <a:xfrm>
            <a:off x="457195" y="3565037"/>
            <a:ext cx="1506783"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B4D4F"/>
                </a:solidFill>
                <a:effectLst/>
                <a:uLnTx/>
                <a:uFillTx/>
                <a:latin typeface="Arial" panose="020B0604020202020204"/>
                <a:ea typeface="+mn-ea"/>
                <a:cs typeface="+mn-cs"/>
              </a:rPr>
              <a:t>The resources available or required to deliver the work.</a:t>
            </a:r>
          </a:p>
        </p:txBody>
      </p:sp>
      <p:sp>
        <p:nvSpPr>
          <p:cNvPr id="24" name="TextBox 23">
            <a:extLst>
              <a:ext uri="{FF2B5EF4-FFF2-40B4-BE49-F238E27FC236}">
                <a16:creationId xmlns:a16="http://schemas.microsoft.com/office/drawing/2014/main" id="{C8F906E0-17D1-8020-9FAD-4B46311B3719}"/>
              </a:ext>
            </a:extLst>
          </p:cNvPr>
          <p:cNvSpPr txBox="1"/>
          <p:nvPr/>
        </p:nvSpPr>
        <p:spPr bwMode="gray">
          <a:xfrm>
            <a:off x="2108289" y="3576302"/>
            <a:ext cx="151364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B4D4F"/>
                </a:solidFill>
                <a:effectLst/>
                <a:uLnTx/>
                <a:uFillTx/>
                <a:latin typeface="Arial" panose="020B0604020202020204"/>
                <a:ea typeface="+mn-ea"/>
                <a:cs typeface="+mn-cs"/>
              </a:rPr>
              <a:t>The stakeholders  involved in the programme /intervention and those with an interest in the long-term outcomes.</a:t>
            </a:r>
          </a:p>
        </p:txBody>
      </p:sp>
      <p:sp>
        <p:nvSpPr>
          <p:cNvPr id="25" name="TextBox 24">
            <a:extLst>
              <a:ext uri="{FF2B5EF4-FFF2-40B4-BE49-F238E27FC236}">
                <a16:creationId xmlns:a16="http://schemas.microsoft.com/office/drawing/2014/main" id="{83019DD7-AF75-F7AB-0C81-935B19A63C40}"/>
              </a:ext>
            </a:extLst>
          </p:cNvPr>
          <p:cNvSpPr txBox="1"/>
          <p:nvPr/>
        </p:nvSpPr>
        <p:spPr bwMode="gray">
          <a:xfrm>
            <a:off x="3759384" y="3576302"/>
            <a:ext cx="151080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B4D4F"/>
                </a:solidFill>
                <a:effectLst/>
                <a:uLnTx/>
                <a:uFillTx/>
                <a:latin typeface="Arial" panose="020B0604020202020204"/>
                <a:ea typeface="+mn-ea"/>
                <a:cs typeface="+mn-cs"/>
              </a:rPr>
              <a:t>The activities undertaken as part of the programme /intervention.</a:t>
            </a:r>
          </a:p>
        </p:txBody>
      </p:sp>
      <p:sp>
        <p:nvSpPr>
          <p:cNvPr id="26" name="TextBox 25">
            <a:extLst>
              <a:ext uri="{FF2B5EF4-FFF2-40B4-BE49-F238E27FC236}">
                <a16:creationId xmlns:a16="http://schemas.microsoft.com/office/drawing/2014/main" id="{433A7AB5-2378-491A-1095-83F447A0C4E1}"/>
              </a:ext>
            </a:extLst>
          </p:cNvPr>
          <p:cNvSpPr txBox="1"/>
          <p:nvPr/>
        </p:nvSpPr>
        <p:spPr bwMode="gray">
          <a:xfrm>
            <a:off x="5410482" y="3576302"/>
            <a:ext cx="1506212"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4B4D4F"/>
                </a:solidFill>
                <a:effectLst/>
                <a:uLnTx/>
                <a:uFillTx/>
                <a:latin typeface="Arial" panose="020B0604020202020204"/>
                <a:ea typeface="+mn-ea"/>
                <a:cs typeface="+mn-cs"/>
              </a:rPr>
              <a:t>Maybe referred to as process measures.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4B4D4F"/>
                </a:solidFill>
                <a:effectLst/>
                <a:uLnTx/>
                <a:uFillTx/>
                <a:latin typeface="Arial" panose="020B0604020202020204"/>
                <a:ea typeface="+mn-ea"/>
                <a:cs typeface="+mn-cs"/>
              </a:rPr>
              <a:t>Directly related to/ resulting from activity.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4B4D4F"/>
                </a:solidFill>
                <a:effectLst/>
                <a:uLnTx/>
                <a:uFillTx/>
                <a:latin typeface="Arial" panose="020B0604020202020204"/>
                <a:ea typeface="+mn-ea"/>
                <a:cs typeface="+mn-cs"/>
              </a:rPr>
              <a:t>Delivering to the intended audience at the intended ‘dose’ of action.</a:t>
            </a:r>
          </a:p>
        </p:txBody>
      </p:sp>
      <p:sp>
        <p:nvSpPr>
          <p:cNvPr id="27" name="TextBox 26">
            <a:extLst>
              <a:ext uri="{FF2B5EF4-FFF2-40B4-BE49-F238E27FC236}">
                <a16:creationId xmlns:a16="http://schemas.microsoft.com/office/drawing/2014/main" id="{E3603A88-ED06-DC3A-0DCA-3B3F8D9D639C}"/>
              </a:ext>
            </a:extLst>
          </p:cNvPr>
          <p:cNvSpPr txBox="1"/>
          <p:nvPr/>
        </p:nvSpPr>
        <p:spPr bwMode="gray">
          <a:xfrm>
            <a:off x="7058730" y="3744671"/>
            <a:ext cx="1508525" cy="707886"/>
          </a:xfrm>
          <a:prstGeom prst="rect">
            <a:avLst/>
          </a:prstGeom>
          <a:noFill/>
        </p:spPr>
        <p:txBody>
          <a:bodyPr wrap="square" lIns="72000" rIns="7200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4B4D4F"/>
                </a:solidFill>
                <a:effectLst/>
                <a:uLnTx/>
                <a:uFillTx/>
                <a:latin typeface="Arial" panose="020B0604020202020204"/>
                <a:ea typeface="+mn-ea"/>
                <a:cs typeface="+mn-cs"/>
              </a:rPr>
              <a:t>Changes observed in awareness, attitudes, knowledge, skills, functioning, outlook, etc. </a:t>
            </a:r>
          </a:p>
        </p:txBody>
      </p:sp>
      <p:sp>
        <p:nvSpPr>
          <p:cNvPr id="29" name="TextBox 28">
            <a:extLst>
              <a:ext uri="{FF2B5EF4-FFF2-40B4-BE49-F238E27FC236}">
                <a16:creationId xmlns:a16="http://schemas.microsoft.com/office/drawing/2014/main" id="{341B70A0-7A0A-4A26-6CCA-1C4BD9E06378}"/>
              </a:ext>
            </a:extLst>
          </p:cNvPr>
          <p:cNvSpPr txBox="1"/>
          <p:nvPr/>
        </p:nvSpPr>
        <p:spPr bwMode="gray">
          <a:xfrm>
            <a:off x="8712099" y="3744671"/>
            <a:ext cx="1405059" cy="12464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4B4D4F"/>
                </a:solidFill>
                <a:effectLst/>
                <a:uLnTx/>
                <a:uFillTx/>
                <a:latin typeface="Arial" panose="020B0604020202020204"/>
                <a:ea typeface="+mn-ea"/>
                <a:cs typeface="+mn-cs"/>
              </a:rPr>
              <a:t>Changes observed in behaviour, practice, condition, and decision-making, etc.</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4B4D4F"/>
                </a:solidFill>
                <a:effectLst/>
                <a:uLnTx/>
                <a:uFillTx/>
                <a:latin typeface="Arial" panose="020B0604020202020204"/>
                <a:ea typeface="+mn-ea"/>
                <a:cs typeface="+mn-cs"/>
              </a:rPr>
              <a:t>These follow on from changes observed in the short-term.</a:t>
            </a:r>
          </a:p>
        </p:txBody>
      </p:sp>
      <p:sp>
        <p:nvSpPr>
          <p:cNvPr id="34" name="TextBox 33">
            <a:extLst>
              <a:ext uri="{FF2B5EF4-FFF2-40B4-BE49-F238E27FC236}">
                <a16:creationId xmlns:a16="http://schemas.microsoft.com/office/drawing/2014/main" id="{274E0567-52FB-6C7E-B8B8-F603F145A03F}"/>
              </a:ext>
            </a:extLst>
          </p:cNvPr>
          <p:cNvSpPr txBox="1"/>
          <p:nvPr/>
        </p:nvSpPr>
        <p:spPr bwMode="gray">
          <a:xfrm>
            <a:off x="10391492" y="3744671"/>
            <a:ext cx="1369336"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4B4D4F"/>
                </a:solidFill>
                <a:effectLst/>
                <a:uLnTx/>
                <a:uFillTx/>
                <a:latin typeface="Arial" panose="020B0604020202020204"/>
                <a:ea typeface="+mn-ea"/>
                <a:cs typeface="+mn-cs"/>
              </a:rPr>
              <a:t>The final desired impact of the programme/intervention. At a population or system-level impacts.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4B4D4F"/>
                </a:solidFill>
                <a:effectLst/>
                <a:uLnTx/>
                <a:uFillTx/>
                <a:latin typeface="Arial" panose="020B0604020202020204"/>
                <a:ea typeface="+mn-ea"/>
                <a:cs typeface="+mn-cs"/>
              </a:rPr>
              <a:t>Relates closely to the original rationale.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4B4D4F"/>
                </a:solidFill>
                <a:effectLst/>
                <a:uLnTx/>
                <a:uFillTx/>
                <a:latin typeface="Arial" panose="020B0604020202020204"/>
                <a:ea typeface="+mn-ea"/>
                <a:cs typeface="+mn-cs"/>
              </a:rPr>
              <a:t>Relative weights on multi-faceted aims.</a:t>
            </a:r>
          </a:p>
        </p:txBody>
      </p:sp>
      <p:sp>
        <p:nvSpPr>
          <p:cNvPr id="37" name="Right Arrow 36">
            <a:extLst>
              <a:ext uri="{FF2B5EF4-FFF2-40B4-BE49-F238E27FC236}">
                <a16:creationId xmlns:a16="http://schemas.microsoft.com/office/drawing/2014/main" id="{1740AAA0-777A-233D-85DA-F6DEBF3DAAC5}"/>
              </a:ext>
            </a:extLst>
          </p:cNvPr>
          <p:cNvSpPr/>
          <p:nvPr/>
        </p:nvSpPr>
        <p:spPr>
          <a:xfrm>
            <a:off x="2721229" y="5310746"/>
            <a:ext cx="6749539" cy="365013"/>
          </a:xfrm>
          <a:prstGeom prst="rightArrow">
            <a:avLst/>
          </a:prstGeom>
          <a:solidFill>
            <a:schemeClr val="bg2"/>
          </a:solidFill>
          <a:ln w="952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2677"/>
                </a:solidFill>
                <a:effectLst/>
                <a:uLnTx/>
                <a:uFillTx/>
                <a:latin typeface="Arial"/>
                <a:ea typeface="+mn-ea"/>
                <a:cs typeface="+mn-cs"/>
              </a:rPr>
              <a:t>‘if-then’ logic test (4)</a:t>
            </a:r>
            <a:endParaRPr kumimoji="0" lang="en-US" sz="1000" b="0" i="0" u="none" strike="noStrike" kern="1200" cap="none" spc="0" normalizeH="0" baseline="0" noProof="0">
              <a:ln>
                <a:noFill/>
              </a:ln>
              <a:solidFill>
                <a:srgbClr val="002677"/>
              </a:solidFill>
              <a:effectLst/>
              <a:uLnTx/>
              <a:uFillTx/>
              <a:latin typeface="Arial"/>
              <a:ea typeface="+mn-ea"/>
              <a:cs typeface="+mn-cs"/>
            </a:endParaRPr>
          </a:p>
        </p:txBody>
      </p:sp>
      <p:sp>
        <p:nvSpPr>
          <p:cNvPr id="38" name="Left Arrow 37">
            <a:extLst>
              <a:ext uri="{FF2B5EF4-FFF2-40B4-BE49-F238E27FC236}">
                <a16:creationId xmlns:a16="http://schemas.microsoft.com/office/drawing/2014/main" id="{3A44FC71-6A59-625F-0042-C96D36006D34}"/>
              </a:ext>
            </a:extLst>
          </p:cNvPr>
          <p:cNvSpPr/>
          <p:nvPr/>
        </p:nvSpPr>
        <p:spPr bwMode="gray">
          <a:xfrm>
            <a:off x="2665088" y="5010868"/>
            <a:ext cx="6749540" cy="322024"/>
          </a:xfrm>
          <a:prstGeom prst="leftArrow">
            <a:avLst/>
          </a:prstGeom>
          <a:solidFill>
            <a:schemeClr val="bg2"/>
          </a:solidFill>
          <a:ln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2677"/>
                </a:solidFill>
                <a:effectLst/>
                <a:uLnTx/>
                <a:uFillTx/>
                <a:latin typeface="Arial"/>
                <a:ea typeface="+mn-ea"/>
                <a:cs typeface="+mn-cs"/>
              </a:rPr>
              <a:t>Populate the model (3) </a:t>
            </a:r>
            <a:endParaRPr kumimoji="0" lang="en-US" sz="1100" b="0" i="0" u="none" strike="noStrike" kern="1200" cap="none" spc="0" normalizeH="0" baseline="0" noProof="0">
              <a:ln>
                <a:noFill/>
              </a:ln>
              <a:solidFill>
                <a:srgbClr val="002677"/>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DA0F17D2-4785-CBDB-5DFC-699872FDE397}"/>
              </a:ext>
            </a:extLst>
          </p:cNvPr>
          <p:cNvSpPr/>
          <p:nvPr/>
        </p:nvSpPr>
        <p:spPr>
          <a:xfrm>
            <a:off x="802888" y="5752628"/>
            <a:ext cx="5042741" cy="245065"/>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a:ea typeface="+mn-ea"/>
                <a:cs typeface="+mn-cs"/>
              </a:rPr>
              <a:t>Assumptions</a:t>
            </a:r>
          </a:p>
        </p:txBody>
      </p:sp>
      <p:sp>
        <p:nvSpPr>
          <p:cNvPr id="50" name="Rectangle 49">
            <a:extLst>
              <a:ext uri="{FF2B5EF4-FFF2-40B4-BE49-F238E27FC236}">
                <a16:creationId xmlns:a16="http://schemas.microsoft.com/office/drawing/2014/main" id="{052B6405-4F1D-FB66-27E9-370F1CCC7361}"/>
              </a:ext>
            </a:extLst>
          </p:cNvPr>
          <p:cNvSpPr/>
          <p:nvPr/>
        </p:nvSpPr>
        <p:spPr>
          <a:xfrm>
            <a:off x="6509657" y="5752627"/>
            <a:ext cx="4604657" cy="238813"/>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a:ea typeface="+mn-ea"/>
                <a:cs typeface="+mn-cs"/>
              </a:rPr>
              <a:t>External Factors</a:t>
            </a:r>
          </a:p>
        </p:txBody>
      </p:sp>
      <p:sp>
        <p:nvSpPr>
          <p:cNvPr id="5" name="Rectangle 4">
            <a:hlinkClick r:id="rId3" action="ppaction://hlinksldjump"/>
            <a:extLst>
              <a:ext uri="{FF2B5EF4-FFF2-40B4-BE49-F238E27FC236}">
                <a16:creationId xmlns:a16="http://schemas.microsoft.com/office/drawing/2014/main" id="{C987A62D-5FE3-E3F5-9AA0-B39E6BD06331}"/>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hlinkClick r:id="rId4" action="ppaction://hlinksldjump"/>
            <a:extLst>
              <a:ext uri="{FF2B5EF4-FFF2-40B4-BE49-F238E27FC236}">
                <a16:creationId xmlns:a16="http://schemas.microsoft.com/office/drawing/2014/main" id="{BCB3DC4F-4329-9320-1245-EAC1FCA063E2}"/>
              </a:ext>
            </a:extLst>
          </p:cNvPr>
          <p:cNvSpPr/>
          <p:nvPr/>
        </p:nvSpPr>
        <p:spPr bwMode="gray">
          <a:xfrm>
            <a:off x="11254582"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64256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62" descr="Bubbles.png">
            <a:extLst>
              <a:ext uri="{FF2B5EF4-FFF2-40B4-BE49-F238E27FC236}">
                <a16:creationId xmlns:a16="http://schemas.microsoft.com/office/drawing/2014/main" id="{9E0020E8-5314-437D-82CD-73EE25E8C749}"/>
              </a:ext>
            </a:extLst>
          </p:cNvPr>
          <p:cNvPicPr preferRelativeResize="0">
            <a:picLocks/>
          </p:cNvPicPr>
          <p:nvPr/>
        </p:nvPicPr>
        <p:blipFill rotWithShape="1">
          <a:blip r:embed="rId3">
            <a:alphaModFix/>
          </a:blip>
          <a:srcRect/>
          <a:stretch/>
        </p:blipFill>
        <p:spPr>
          <a:xfrm>
            <a:off x="0" y="-28054"/>
            <a:ext cx="12192000" cy="6886053"/>
          </a:xfrm>
          <a:prstGeom prst="rect">
            <a:avLst/>
          </a:prstGeom>
          <a:noFill/>
          <a:ln>
            <a:noFill/>
          </a:ln>
        </p:spPr>
      </p:pic>
      <p:sp>
        <p:nvSpPr>
          <p:cNvPr id="6" name="TextBox 5">
            <a:extLst>
              <a:ext uri="{FF2B5EF4-FFF2-40B4-BE49-F238E27FC236}">
                <a16:creationId xmlns:a16="http://schemas.microsoft.com/office/drawing/2014/main" id="{36998650-D1FF-44BE-88EC-DCF1F32F8E90}"/>
              </a:ext>
            </a:extLst>
          </p:cNvPr>
          <p:cNvSpPr txBox="1"/>
          <p:nvPr/>
        </p:nvSpPr>
        <p:spPr>
          <a:xfrm>
            <a:off x="-1" y="2006221"/>
            <a:ext cx="9594377" cy="2585323"/>
          </a:xfrm>
          <a:prstGeom prst="rect">
            <a:avLst/>
          </a:prstGeom>
          <a:solidFill>
            <a:srgbClr val="00B050"/>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FFFFFF"/>
              </a:solidFill>
              <a:effectLst/>
              <a:uLnTx/>
              <a:uFillTx/>
              <a:latin typeface="Century Gothic"/>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a:ln>
                <a:noFill/>
              </a:ln>
              <a:solidFill>
                <a:srgbClr val="FFFFFF"/>
              </a:solidFill>
              <a:effectLst/>
              <a:uLnTx/>
              <a:uFillTx/>
              <a:latin typeface="Century Gothic"/>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Century Gothic"/>
                <a:ea typeface="+mn-ea"/>
                <a:cs typeface="Arial"/>
              </a:rPr>
              <a:t>CHEAM &amp; SOUTH SUTTON PCN INTEGRATED NEIGHBOURHOOD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entury Gothic"/>
                <a:ea typeface="+mn-ea"/>
                <a:cs typeface="Arial"/>
              </a:rPr>
              <a:t>Optimise – Empower – Include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entury Gothic"/>
                <a:ea typeface="+mn-ea"/>
                <a:cs typeface="Arial"/>
              </a:rPr>
              <a:t>THE LONELINESS PROJECT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FFFFFF"/>
              </a:solidFill>
              <a:effectLst/>
              <a:uLnTx/>
              <a:uFillTx/>
              <a:latin typeface="Century Gothic"/>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FFFFFF"/>
              </a:solidFill>
              <a:effectLst/>
              <a:uLnTx/>
              <a:uFillTx/>
              <a:latin typeface="Century Gothic"/>
              <a:ea typeface="+mn-ea"/>
              <a:cs typeface="Arial"/>
            </a:endParaRPr>
          </a:p>
        </p:txBody>
      </p:sp>
      <p:sp>
        <p:nvSpPr>
          <p:cNvPr id="3" name="Slide Number Placeholder 2">
            <a:extLst>
              <a:ext uri="{FF2B5EF4-FFF2-40B4-BE49-F238E27FC236}">
                <a16:creationId xmlns:a16="http://schemas.microsoft.com/office/drawing/2014/main" id="{6C128C08-67CC-4AFC-9A39-C9DAAB26884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9B3C5-089B-470D-8A93-FB25290161D6}" type="slidenum">
              <a:rPr kumimoji="0" lang="en-GB" sz="16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54801" y="-28054"/>
            <a:ext cx="8324924" cy="2648163"/>
          </a:xfrm>
          <a:prstGeom prst="rect">
            <a:avLst/>
          </a:prstGeom>
        </p:spPr>
      </p:pic>
      <p:pic>
        <p:nvPicPr>
          <p:cNvPr id="5" name="Picture 4"/>
          <p:cNvPicPr>
            <a:picLocks noChangeAspect="1"/>
          </p:cNvPicPr>
          <p:nvPr/>
        </p:nvPicPr>
        <p:blipFill>
          <a:blip r:embed="rId5"/>
          <a:stretch>
            <a:fillRect/>
          </a:stretch>
        </p:blipFill>
        <p:spPr>
          <a:xfrm>
            <a:off x="54801" y="3665316"/>
            <a:ext cx="4328980" cy="3214923"/>
          </a:xfrm>
          <a:prstGeom prst="rect">
            <a:avLst/>
          </a:prstGeom>
        </p:spPr>
      </p:pic>
      <p:pic>
        <p:nvPicPr>
          <p:cNvPr id="7" name="Picture 6"/>
          <p:cNvPicPr>
            <a:picLocks noChangeAspect="1"/>
          </p:cNvPicPr>
          <p:nvPr/>
        </p:nvPicPr>
        <p:blipFill>
          <a:blip r:embed="rId6"/>
          <a:stretch>
            <a:fillRect/>
          </a:stretch>
        </p:blipFill>
        <p:spPr>
          <a:xfrm>
            <a:off x="9049976" y="3113013"/>
            <a:ext cx="3098788" cy="3767226"/>
          </a:xfrm>
          <a:prstGeom prst="rect">
            <a:avLst/>
          </a:prstGeom>
        </p:spPr>
      </p:pic>
      <p:pic>
        <p:nvPicPr>
          <p:cNvPr id="8" name="Picture 7"/>
          <p:cNvPicPr>
            <a:picLocks noChangeAspect="1"/>
          </p:cNvPicPr>
          <p:nvPr/>
        </p:nvPicPr>
        <p:blipFill>
          <a:blip r:embed="rId7"/>
          <a:stretch>
            <a:fillRect/>
          </a:stretch>
        </p:blipFill>
        <p:spPr>
          <a:xfrm>
            <a:off x="8468273" y="-28054"/>
            <a:ext cx="3635179" cy="2648163"/>
          </a:xfrm>
          <a:prstGeom prst="rect">
            <a:avLst/>
          </a:prstGeom>
        </p:spPr>
      </p:pic>
      <p:pic>
        <p:nvPicPr>
          <p:cNvPr id="9" name="Picture 8"/>
          <p:cNvPicPr>
            <a:picLocks noChangeAspect="1"/>
          </p:cNvPicPr>
          <p:nvPr/>
        </p:nvPicPr>
        <p:blipFill>
          <a:blip r:embed="rId8"/>
          <a:stretch>
            <a:fillRect/>
          </a:stretch>
        </p:blipFill>
        <p:spPr>
          <a:xfrm>
            <a:off x="4383781" y="3678195"/>
            <a:ext cx="4594461" cy="3192683"/>
          </a:xfrm>
          <a:prstGeom prst="rect">
            <a:avLst/>
          </a:prstGeom>
        </p:spPr>
      </p:pic>
    </p:spTree>
    <p:extLst>
      <p:ext uri="{BB962C8B-B14F-4D97-AF65-F5344CB8AC3E}">
        <p14:creationId xmlns:p14="http://schemas.microsoft.com/office/powerpoint/2010/main" val="2171135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851D-7E5F-F486-4C6C-3B6C2FD49EDE}"/>
              </a:ext>
            </a:extLst>
          </p:cNvPr>
          <p:cNvSpPr>
            <a:spLocks noGrp="1"/>
          </p:cNvSpPr>
          <p:nvPr>
            <p:ph type="title"/>
          </p:nvPr>
        </p:nvSpPr>
        <p:spPr>
          <a:xfrm>
            <a:off x="689344" y="407657"/>
            <a:ext cx="10515600" cy="958776"/>
          </a:xfrm>
        </p:spPr>
        <p:txBody>
          <a:bodyPr>
            <a:normAutofit/>
          </a:bodyPr>
          <a:lstStyle/>
          <a:p>
            <a:r>
              <a:rPr lang="en-GB" b="1"/>
              <a:t>3 Phases</a:t>
            </a:r>
          </a:p>
        </p:txBody>
      </p:sp>
      <p:sp>
        <p:nvSpPr>
          <p:cNvPr id="3" name="Content Placeholder 2">
            <a:extLst>
              <a:ext uri="{FF2B5EF4-FFF2-40B4-BE49-F238E27FC236}">
                <a16:creationId xmlns:a16="http://schemas.microsoft.com/office/drawing/2014/main" id="{FC724B20-E8DD-4FD1-55FA-297F925D0225}"/>
              </a:ext>
            </a:extLst>
          </p:cNvPr>
          <p:cNvSpPr>
            <a:spLocks noGrp="1"/>
          </p:cNvSpPr>
          <p:nvPr>
            <p:ph idx="1"/>
          </p:nvPr>
        </p:nvSpPr>
        <p:spPr>
          <a:xfrm>
            <a:off x="533400" y="1366433"/>
            <a:ext cx="10515600" cy="4569528"/>
          </a:xfrm>
        </p:spPr>
        <p:txBody>
          <a:bodyPr>
            <a:noAutofit/>
          </a:bodyPr>
          <a:lstStyle/>
          <a:p>
            <a:pPr marL="0" indent="0">
              <a:buNone/>
            </a:pPr>
            <a:r>
              <a:rPr lang="en-GB" sz="3600"/>
              <a:t>Phase 1: Understanding loneliness better through interviews and analysis</a:t>
            </a:r>
          </a:p>
          <a:p>
            <a:pPr marL="0" indent="0">
              <a:buNone/>
            </a:pPr>
            <a:endParaRPr lang="en-GB" sz="3600"/>
          </a:p>
          <a:p>
            <a:pPr marL="0" indent="0">
              <a:buNone/>
            </a:pPr>
            <a:r>
              <a:rPr lang="en-GB" sz="3600"/>
              <a:t>Phase 2: Interventions to help reduce loneliness at the local neighbourhood level and creation of social hubs</a:t>
            </a:r>
          </a:p>
          <a:p>
            <a:pPr marL="0" indent="0">
              <a:buNone/>
            </a:pPr>
            <a:endParaRPr lang="en-GB" sz="3600"/>
          </a:p>
          <a:p>
            <a:pPr marL="0" indent="0">
              <a:buNone/>
            </a:pPr>
            <a:r>
              <a:rPr lang="en-GB" sz="3600"/>
              <a:t>Phase 3: Scaling up the loneliness project into a loneliness programme</a:t>
            </a:r>
          </a:p>
        </p:txBody>
      </p:sp>
      <p:pic>
        <p:nvPicPr>
          <p:cNvPr id="5" name="Picture 4">
            <a:extLst>
              <a:ext uri="{FF2B5EF4-FFF2-40B4-BE49-F238E27FC236}">
                <a16:creationId xmlns:a16="http://schemas.microsoft.com/office/drawing/2014/main" id="{A28183CA-26DF-6486-224E-1408106086E2}"/>
              </a:ext>
            </a:extLst>
          </p:cNvPr>
          <p:cNvPicPr>
            <a:picLocks noChangeAspect="1"/>
          </p:cNvPicPr>
          <p:nvPr/>
        </p:nvPicPr>
        <p:blipFill>
          <a:blip r:embed="rId2"/>
          <a:stretch>
            <a:fillRect/>
          </a:stretch>
        </p:blipFill>
        <p:spPr>
          <a:xfrm>
            <a:off x="10187392" y="230188"/>
            <a:ext cx="1611092" cy="1136244"/>
          </a:xfrm>
          <a:prstGeom prst="rect">
            <a:avLst/>
          </a:prstGeom>
        </p:spPr>
      </p:pic>
    </p:spTree>
    <p:extLst>
      <p:ext uri="{BB962C8B-B14F-4D97-AF65-F5344CB8AC3E}">
        <p14:creationId xmlns:p14="http://schemas.microsoft.com/office/powerpoint/2010/main" val="40154175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1">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extraClrScheme>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Theme1" id="{BC77C0DB-011E-4E9D-9E35-B023156D17B6}" vid="{7B57D5E1-399C-490E-9DA9-B317FA4F65D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20220119.potx" id="{3EF2C1C1-9D0A-4020-91BC-2F4B56D48CD9}" vid="{0D7E7527-4227-4F48-A65F-1F00EF55C8E7}"/>
    </a:ext>
  </a:extLst>
</a:theme>
</file>

<file path=ppt/theme/theme3.xml><?xml version="1.0" encoding="utf-8"?>
<a:theme xmlns:a="http://schemas.openxmlformats.org/drawingml/2006/main" name="1_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20220119.potx" id="{BF78F144-9148-4FE2-90A3-22B02663985C}" vid="{7E0A84AD-0D61-494A-8D90-8D69DD71D350}"/>
    </a:ext>
  </a:extLst>
</a:theme>
</file>

<file path=ppt/theme/theme4.xml><?xml version="1.0" encoding="utf-8"?>
<a:theme xmlns:a="http://schemas.openxmlformats.org/drawingml/2006/main" name="1_Theme1">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Theme1" id="{63C0EA73-F152-48BC-9EBF-068A042DCF45}" vid="{78CD4366-52A4-4C2C-A3A1-DC53D31BED40}"/>
    </a:ext>
  </a:extLst>
</a:theme>
</file>

<file path=ppt/theme/theme5.xml><?xml version="1.0" encoding="utf-8"?>
<a:theme xmlns:a="http://schemas.openxmlformats.org/drawingml/2006/main" name="3_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onscreen-16x9-template-20230901.potx" id="{AD9218FC-2CC4-4ECC-8989-62FD0C38183F}" vid="{06FD1901-2763-4D62-9C71-FC4C3DF2609D}"/>
    </a:ext>
  </a:extLst>
</a:theme>
</file>

<file path=ppt/theme/theme6.xml><?xml version="1.0" encoding="utf-8"?>
<a:theme xmlns:a="http://schemas.openxmlformats.org/drawingml/2006/main" name="2_Theme1">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Theme1" id="{63C0EA73-F152-48BC-9EBF-068A042DCF45}" vid="{78CD4366-52A4-4C2C-A3A1-DC53D31BED40}"/>
    </a:ext>
  </a:extLst>
</a:theme>
</file>

<file path=ppt/theme/theme7.xml><?xml version="1.0" encoding="utf-8"?>
<a:theme xmlns:a="http://schemas.openxmlformats.org/drawingml/2006/main" name="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onscreen-16x9-template-20230901.potx" id="{AD9218FC-2CC4-4ECC-8989-62FD0C38183F}" vid="{06FD1901-2763-4D62-9C71-FC4C3DF2609D}"/>
    </a:ext>
  </a:extLst>
</a:theme>
</file>

<file path=ppt/theme/theme8.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9.xml><?xml version="1.0" encoding="utf-8"?>
<a:theme xmlns:a="http://schemas.openxmlformats.org/drawingml/2006/main" name="7_Office Theme">
  <a:themeElements>
    <a:clrScheme name="Custom 1">
      <a:dk1>
        <a:srgbClr val="415563"/>
      </a:dk1>
      <a:lt1>
        <a:srgbClr val="FFFFFF"/>
      </a:lt1>
      <a:dk2>
        <a:srgbClr val="44546A"/>
      </a:dk2>
      <a:lt2>
        <a:srgbClr val="FFFFFF"/>
      </a:lt2>
      <a:accent1>
        <a:srgbClr val="E95324"/>
      </a:accent1>
      <a:accent2>
        <a:srgbClr val="00A399"/>
      </a:accent2>
      <a:accent3>
        <a:srgbClr val="A5A5A5"/>
      </a:accent3>
      <a:accent4>
        <a:srgbClr val="FFC000"/>
      </a:accent4>
      <a:accent5>
        <a:srgbClr val="5B9BD5"/>
      </a:accent5>
      <a:accent6>
        <a:srgbClr val="70AD47"/>
      </a:accent6>
      <a:hlink>
        <a:srgbClr val="0563C1"/>
      </a:hlink>
      <a:folHlink>
        <a:srgbClr val="00A3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A7DB4AF249DA4A93166A0302B4ED20" ma:contentTypeVersion="18" ma:contentTypeDescription="Create a new document." ma:contentTypeScope="" ma:versionID="ababf12d94df8b122be8c8113b7164d8">
  <xsd:schema xmlns:xsd="http://www.w3.org/2001/XMLSchema" xmlns:xs="http://www.w3.org/2001/XMLSchema" xmlns:p="http://schemas.microsoft.com/office/2006/metadata/properties" xmlns:ns2="931c8a05-ef8c-4d12-a116-d3b5c016c9d9" xmlns:ns3="72e71d6a-dace-44cc-9edf-ed41cdb3bab6" targetNamespace="http://schemas.microsoft.com/office/2006/metadata/properties" ma:root="true" ma:fieldsID="d903383d28318af8f1784ae9a75ee576" ns2:_="" ns3:_="">
    <xsd:import namespace="931c8a05-ef8c-4d12-a116-d3b5c016c9d9"/>
    <xsd:import namespace="72e71d6a-dace-44cc-9edf-ed41cdb3bab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c8a05-ef8c-4d12-a116-d3b5c016c9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ba98b6-714c-4194-959a-78c2e2b344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Notes" ma:index="25" nillable="true" ma:displayName="Notes" ma:description="This is a 1st draft and is only a guidance sheet to compliment the onboarding tool"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e71d6a-dace-44cc-9edf-ed41cdb3ba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92e8945-fec1-429e-8d58-1d2f39c7d296}" ma:internalName="TaxCatchAll" ma:showField="CatchAllData" ma:web="72e71d6a-dace-44cc-9edf-ed41cdb3ba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31c8a05-ef8c-4d12-a116-d3b5c016c9d9">
      <Terms xmlns="http://schemas.microsoft.com/office/infopath/2007/PartnerControls"/>
    </lcf76f155ced4ddcb4097134ff3c332f>
    <TaxCatchAll xmlns="72e71d6a-dace-44cc-9edf-ed41cdb3bab6" xsi:nil="true"/>
    <Notes xmlns="931c8a05-ef8c-4d12-a116-d3b5c016c9d9" xsi:nil="true"/>
  </documentManagement>
</p:properties>
</file>

<file path=customXml/itemProps1.xml><?xml version="1.0" encoding="utf-8"?>
<ds:datastoreItem xmlns:ds="http://schemas.openxmlformats.org/officeDocument/2006/customXml" ds:itemID="{25581E4D-ABAD-4BCF-8ACA-52AA7FDE3AE8}"/>
</file>

<file path=customXml/itemProps2.xml><?xml version="1.0" encoding="utf-8"?>
<ds:datastoreItem xmlns:ds="http://schemas.openxmlformats.org/officeDocument/2006/customXml" ds:itemID="{00A9BC90-F41C-41FA-96AD-1DB70265B270}">
  <ds:schemaRefs>
    <ds:schemaRef ds:uri="http://schemas.microsoft.com/sharepoint/v3/contenttype/forms"/>
  </ds:schemaRefs>
</ds:datastoreItem>
</file>

<file path=customXml/itemProps3.xml><?xml version="1.0" encoding="utf-8"?>
<ds:datastoreItem xmlns:ds="http://schemas.openxmlformats.org/officeDocument/2006/customXml" ds:itemID="{F4F5195A-122A-419A-AE44-4CC46302593B}">
  <ds:schemaRefs>
    <ds:schemaRef ds:uri="http://purl.org/dc/terms/"/>
    <ds:schemaRef ds:uri="624e3aa4-12ee-4888-a761-f39e68f759f5"/>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f338b914-ec86-4fc4-940b-d0576812026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Default Theme</Template>
  <TotalTime>1196</TotalTime>
  <Words>4312</Words>
  <Application>Microsoft Office PowerPoint</Application>
  <PresentationFormat>Widescreen</PresentationFormat>
  <Paragraphs>459</Paragraphs>
  <Slides>38</Slides>
  <Notes>7</Notes>
  <HiddenSlides>0</HiddenSlides>
  <MMClips>0</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1</vt:i4>
      </vt:variant>
      <vt:variant>
        <vt:lpstr>Slide Titles</vt:lpstr>
      </vt:variant>
      <vt:variant>
        <vt:i4>38</vt:i4>
      </vt:variant>
    </vt:vector>
  </HeadingPairs>
  <TitlesOfParts>
    <vt:vector size="55" baseType="lpstr">
      <vt:lpstr>Arial</vt:lpstr>
      <vt:lpstr>Calibri</vt:lpstr>
      <vt:lpstr>Calibri Light</vt:lpstr>
      <vt:lpstr>Century Gothic</vt:lpstr>
      <vt:lpstr>Courier New</vt:lpstr>
      <vt:lpstr>Georgia</vt:lpstr>
      <vt:lpstr>Wingdings</vt:lpstr>
      <vt:lpstr>Theme1</vt:lpstr>
      <vt:lpstr>2_Optum Theme</vt:lpstr>
      <vt:lpstr>1_Optum Theme</vt:lpstr>
      <vt:lpstr>1_Theme1</vt:lpstr>
      <vt:lpstr>3_Optum Theme</vt:lpstr>
      <vt:lpstr>2_Theme1</vt:lpstr>
      <vt:lpstr>Optum Theme</vt:lpstr>
      <vt:lpstr>4_Office Theme</vt:lpstr>
      <vt:lpstr>7_Office Theme</vt:lpstr>
      <vt:lpstr>think-cell Slide</vt:lpstr>
      <vt:lpstr>Qualitative Study Methods</vt:lpstr>
      <vt:lpstr>Agenda</vt:lpstr>
      <vt:lpstr>Objectives for the session</vt:lpstr>
      <vt:lpstr>Qualitative methods planning for evaluation</vt:lpstr>
      <vt:lpstr>PowerPoint Presentation</vt:lpstr>
      <vt:lpstr>When to collect qualitative data</vt:lpstr>
      <vt:lpstr>Logic model framework for evaluation</vt:lpstr>
      <vt:lpstr>PowerPoint Presentation</vt:lpstr>
      <vt:lpstr>3 Phases</vt:lpstr>
      <vt:lpstr>Further questions used to explore loneliness </vt:lpstr>
      <vt:lpstr>Understanding Loneliness</vt:lpstr>
      <vt:lpstr>Thematic Analysis</vt:lpstr>
      <vt:lpstr>Discussion: qualitative methods</vt:lpstr>
      <vt:lpstr>Work through the measurement checklist, find out what data is already available and decide what data you need to collect </vt:lpstr>
      <vt:lpstr>Qualitative data collection methods</vt:lpstr>
      <vt:lpstr>Types of qualitative data collection methods</vt:lpstr>
      <vt:lpstr>A common approach: semi-structured interviewing – process steps and principles</vt:lpstr>
      <vt:lpstr>Example interview questions for understanding physical activity behaviour change </vt:lpstr>
      <vt:lpstr>Example interview questions for healthy eating behaviour change</vt:lpstr>
      <vt:lpstr>The importance of community engagement in understanding need, designing and implementing interventions and evaluation</vt:lpstr>
      <vt:lpstr>Methods for qualitative data collection in relation to community engagement </vt:lpstr>
      <vt:lpstr>Analysing Qualitative data</vt:lpstr>
      <vt:lpstr>Analysing qualitative data </vt:lpstr>
      <vt:lpstr>Coding and theme generation</vt:lpstr>
      <vt:lpstr>Example themes related to healthy eating</vt:lpstr>
      <vt:lpstr>Thematic map analysis</vt:lpstr>
      <vt:lpstr>Qualitative approaches informing quantitative approaches </vt:lpstr>
      <vt:lpstr>Qualitative approaches inform quantitative approaches and vice versa</vt:lpstr>
      <vt:lpstr>Using qualitative methods to inform quantitative evaluation</vt:lpstr>
      <vt:lpstr>Case study: using quantitative analysis to inform qualitative investigations Quantitative analysis to find the “WHAT?” and Qualitative analysis for the “WHY?” </vt:lpstr>
      <vt:lpstr>Case study: using quantitative analysis to inform qualitative investigations Intervention implementation</vt:lpstr>
      <vt:lpstr>Case study: using quantitative analysis to inform qualitative investigations Quantitative evaluation</vt:lpstr>
      <vt:lpstr>Discussion: reflections</vt:lpstr>
      <vt:lpstr>Summary and next steps</vt:lpstr>
      <vt:lpstr>Summary</vt:lpstr>
      <vt:lpstr>Evaluation: How have we met the objectives of today’s session?</vt:lpstr>
      <vt:lpstr>Our Evaluation Journey: What’s next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Bahrami Jovein, Layla (she/her)</dc:creator>
  <cp:lastModifiedBy>Green, Marcus</cp:lastModifiedBy>
  <cp:revision>2</cp:revision>
  <dcterms:created xsi:type="dcterms:W3CDTF">2023-11-19T21:43:23Z</dcterms:created>
  <dcterms:modified xsi:type="dcterms:W3CDTF">2023-12-05T15:37:29Z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0x01010021FD6445A5464847BC8D880FF86B1113</vt:lpwstr>
  </property>
  <property fmtid="{D5CDD505-2E9C-101B-9397-08002B2CF9AE}" pid="3" name="MediaServiceImageTags">
    <vt:lpwstr/>
  </property>
</Properties>
</file>