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7"/>
  </p:notesMasterIdLst>
  <p:sldIdLst>
    <p:sldId id="256" r:id="rId3"/>
    <p:sldId id="257" r:id="rId4"/>
    <p:sldId id="289" r:id="rId5"/>
    <p:sldId id="2145707318" r:id="rId6"/>
    <p:sldId id="2145707315" r:id="rId7"/>
    <p:sldId id="2145707316" r:id="rId8"/>
    <p:sldId id="214570731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145707320" r:id="rId26"/>
    <p:sldId id="2145707319" r:id="rId27"/>
    <p:sldId id="2145707326" r:id="rId28"/>
    <p:sldId id="1159" r:id="rId29"/>
    <p:sldId id="6969" r:id="rId30"/>
    <p:sldId id="6970" r:id="rId31"/>
    <p:sldId id="288" r:id="rId32"/>
    <p:sldId id="2145707321" r:id="rId33"/>
    <p:sldId id="2145707324" r:id="rId34"/>
    <p:sldId id="2145707322" r:id="rId35"/>
    <p:sldId id="21457073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3A0AB-0DBE-4609-B4BC-AFA293D6C54B}" v="14" dt="2024-05-14T14:40:57.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93" d="100"/>
          <a:sy n="93" d="100"/>
        </p:scale>
        <p:origin x="9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Heffernan (NHS South West London ICB)" userId="6e8d1b22-9392-456e-a89e-4ee6648a0279" providerId="ADAL" clId="{4BA3A0AB-0DBE-4609-B4BC-AFA293D6C54B}"/>
    <pc:docChg chg="undo custSel addSld delSld modSld">
      <pc:chgData name="Catherine Heffernan (NHS South West London ICB)" userId="6e8d1b22-9392-456e-a89e-4ee6648a0279" providerId="ADAL" clId="{4BA3A0AB-0DBE-4609-B4BC-AFA293D6C54B}" dt="2024-05-14T14:40:56.992" v="826"/>
      <pc:docMkLst>
        <pc:docMk/>
      </pc:docMkLst>
      <pc:sldChg chg="modSp mod">
        <pc:chgData name="Catherine Heffernan (NHS South West London ICB)" userId="6e8d1b22-9392-456e-a89e-4ee6648a0279" providerId="ADAL" clId="{4BA3A0AB-0DBE-4609-B4BC-AFA293D6C54B}" dt="2024-05-14T10:09:06.945" v="510" actId="20577"/>
        <pc:sldMkLst>
          <pc:docMk/>
          <pc:sldMk cId="4194060255" sldId="257"/>
        </pc:sldMkLst>
        <pc:spChg chg="mod">
          <ac:chgData name="Catherine Heffernan (NHS South West London ICB)" userId="6e8d1b22-9392-456e-a89e-4ee6648a0279" providerId="ADAL" clId="{4BA3A0AB-0DBE-4609-B4BC-AFA293D6C54B}" dt="2024-05-14T10:06:31.706" v="485" actId="1076"/>
          <ac:spMkLst>
            <pc:docMk/>
            <pc:sldMk cId="4194060255" sldId="257"/>
            <ac:spMk id="2" creationId="{93A892E8-DFB2-64FF-5666-9DE5A700B3DD}"/>
          </ac:spMkLst>
        </pc:spChg>
        <pc:spChg chg="mod">
          <ac:chgData name="Catherine Heffernan (NHS South West London ICB)" userId="6e8d1b22-9392-456e-a89e-4ee6648a0279" providerId="ADAL" clId="{4BA3A0AB-0DBE-4609-B4BC-AFA293D6C54B}" dt="2024-05-14T10:09:06.945" v="510" actId="20577"/>
          <ac:spMkLst>
            <pc:docMk/>
            <pc:sldMk cId="4194060255" sldId="257"/>
            <ac:spMk id="4" creationId="{CD9B37EC-1BC4-1E83-6C22-320B6FA93D5B}"/>
          </ac:spMkLst>
        </pc:spChg>
      </pc:sldChg>
      <pc:sldChg chg="add">
        <pc:chgData name="Catherine Heffernan (NHS South West London ICB)" userId="6e8d1b22-9392-456e-a89e-4ee6648a0279" providerId="ADAL" clId="{4BA3A0AB-0DBE-4609-B4BC-AFA293D6C54B}" dt="2024-05-14T10:04:23.394" v="422"/>
        <pc:sldMkLst>
          <pc:docMk/>
          <pc:sldMk cId="0" sldId="258"/>
        </pc:sldMkLst>
      </pc:sldChg>
      <pc:sldChg chg="add">
        <pc:chgData name="Catherine Heffernan (NHS South West London ICB)" userId="6e8d1b22-9392-456e-a89e-4ee6648a0279" providerId="ADAL" clId="{4BA3A0AB-0DBE-4609-B4BC-AFA293D6C54B}" dt="2024-05-14T10:04:23.394" v="422"/>
        <pc:sldMkLst>
          <pc:docMk/>
          <pc:sldMk cId="0" sldId="259"/>
        </pc:sldMkLst>
      </pc:sldChg>
      <pc:sldChg chg="add setBg">
        <pc:chgData name="Catherine Heffernan (NHS South West London ICB)" userId="6e8d1b22-9392-456e-a89e-4ee6648a0279" providerId="ADAL" clId="{4BA3A0AB-0DBE-4609-B4BC-AFA293D6C54B}" dt="2024-05-14T10:04:23.394" v="422"/>
        <pc:sldMkLst>
          <pc:docMk/>
          <pc:sldMk cId="0" sldId="260"/>
        </pc:sldMkLst>
      </pc:sldChg>
      <pc:sldChg chg="add">
        <pc:chgData name="Catherine Heffernan (NHS South West London ICB)" userId="6e8d1b22-9392-456e-a89e-4ee6648a0279" providerId="ADAL" clId="{4BA3A0AB-0DBE-4609-B4BC-AFA293D6C54B}" dt="2024-05-14T10:04:23.394" v="422"/>
        <pc:sldMkLst>
          <pc:docMk/>
          <pc:sldMk cId="0" sldId="261"/>
        </pc:sldMkLst>
      </pc:sldChg>
      <pc:sldChg chg="add">
        <pc:chgData name="Catherine Heffernan (NHS South West London ICB)" userId="6e8d1b22-9392-456e-a89e-4ee6648a0279" providerId="ADAL" clId="{4BA3A0AB-0DBE-4609-B4BC-AFA293D6C54B}" dt="2024-05-14T10:04:23.394" v="422"/>
        <pc:sldMkLst>
          <pc:docMk/>
          <pc:sldMk cId="0" sldId="262"/>
        </pc:sldMkLst>
      </pc:sldChg>
      <pc:sldChg chg="add">
        <pc:chgData name="Catherine Heffernan (NHS South West London ICB)" userId="6e8d1b22-9392-456e-a89e-4ee6648a0279" providerId="ADAL" clId="{4BA3A0AB-0DBE-4609-B4BC-AFA293D6C54B}" dt="2024-05-14T10:04:23.394" v="422"/>
        <pc:sldMkLst>
          <pc:docMk/>
          <pc:sldMk cId="0" sldId="263"/>
        </pc:sldMkLst>
      </pc:sldChg>
      <pc:sldChg chg="add">
        <pc:chgData name="Catherine Heffernan (NHS South West London ICB)" userId="6e8d1b22-9392-456e-a89e-4ee6648a0279" providerId="ADAL" clId="{4BA3A0AB-0DBE-4609-B4BC-AFA293D6C54B}" dt="2024-05-14T10:04:23.394" v="422"/>
        <pc:sldMkLst>
          <pc:docMk/>
          <pc:sldMk cId="0" sldId="264"/>
        </pc:sldMkLst>
      </pc:sldChg>
      <pc:sldChg chg="add">
        <pc:chgData name="Catherine Heffernan (NHS South West London ICB)" userId="6e8d1b22-9392-456e-a89e-4ee6648a0279" providerId="ADAL" clId="{4BA3A0AB-0DBE-4609-B4BC-AFA293D6C54B}" dt="2024-05-14T10:04:23.394" v="422"/>
        <pc:sldMkLst>
          <pc:docMk/>
          <pc:sldMk cId="0" sldId="265"/>
        </pc:sldMkLst>
      </pc:sldChg>
      <pc:sldChg chg="add">
        <pc:chgData name="Catherine Heffernan (NHS South West London ICB)" userId="6e8d1b22-9392-456e-a89e-4ee6648a0279" providerId="ADAL" clId="{4BA3A0AB-0DBE-4609-B4BC-AFA293D6C54B}" dt="2024-05-14T10:04:23.394" v="422"/>
        <pc:sldMkLst>
          <pc:docMk/>
          <pc:sldMk cId="0" sldId="266"/>
        </pc:sldMkLst>
      </pc:sldChg>
      <pc:sldChg chg="add setBg modNotes">
        <pc:chgData name="Catherine Heffernan (NHS South West London ICB)" userId="6e8d1b22-9392-456e-a89e-4ee6648a0279" providerId="ADAL" clId="{4BA3A0AB-0DBE-4609-B4BC-AFA293D6C54B}" dt="2024-05-14T10:04:23.394" v="422"/>
        <pc:sldMkLst>
          <pc:docMk/>
          <pc:sldMk cId="0" sldId="267"/>
        </pc:sldMkLst>
      </pc:sldChg>
      <pc:sldChg chg="add">
        <pc:chgData name="Catherine Heffernan (NHS South West London ICB)" userId="6e8d1b22-9392-456e-a89e-4ee6648a0279" providerId="ADAL" clId="{4BA3A0AB-0DBE-4609-B4BC-AFA293D6C54B}" dt="2024-05-14T10:04:23.394" v="422"/>
        <pc:sldMkLst>
          <pc:docMk/>
          <pc:sldMk cId="0" sldId="268"/>
        </pc:sldMkLst>
      </pc:sldChg>
      <pc:sldChg chg="add">
        <pc:chgData name="Catherine Heffernan (NHS South West London ICB)" userId="6e8d1b22-9392-456e-a89e-4ee6648a0279" providerId="ADAL" clId="{4BA3A0AB-0DBE-4609-B4BC-AFA293D6C54B}" dt="2024-05-14T10:04:23.394" v="422"/>
        <pc:sldMkLst>
          <pc:docMk/>
          <pc:sldMk cId="0" sldId="269"/>
        </pc:sldMkLst>
      </pc:sldChg>
      <pc:sldChg chg="add">
        <pc:chgData name="Catherine Heffernan (NHS South West London ICB)" userId="6e8d1b22-9392-456e-a89e-4ee6648a0279" providerId="ADAL" clId="{4BA3A0AB-0DBE-4609-B4BC-AFA293D6C54B}" dt="2024-05-14T10:04:23.394" v="422"/>
        <pc:sldMkLst>
          <pc:docMk/>
          <pc:sldMk cId="0" sldId="270"/>
        </pc:sldMkLst>
      </pc:sldChg>
      <pc:sldChg chg="add">
        <pc:chgData name="Catherine Heffernan (NHS South West London ICB)" userId="6e8d1b22-9392-456e-a89e-4ee6648a0279" providerId="ADAL" clId="{4BA3A0AB-0DBE-4609-B4BC-AFA293D6C54B}" dt="2024-05-14T10:04:23.394" v="422"/>
        <pc:sldMkLst>
          <pc:docMk/>
          <pc:sldMk cId="0" sldId="271"/>
        </pc:sldMkLst>
      </pc:sldChg>
      <pc:sldChg chg="add">
        <pc:chgData name="Catherine Heffernan (NHS South West London ICB)" userId="6e8d1b22-9392-456e-a89e-4ee6648a0279" providerId="ADAL" clId="{4BA3A0AB-0DBE-4609-B4BC-AFA293D6C54B}" dt="2024-05-14T10:04:23.394" v="422"/>
        <pc:sldMkLst>
          <pc:docMk/>
          <pc:sldMk cId="0" sldId="272"/>
        </pc:sldMkLst>
      </pc:sldChg>
      <pc:sldChg chg="add setBg">
        <pc:chgData name="Catherine Heffernan (NHS South West London ICB)" userId="6e8d1b22-9392-456e-a89e-4ee6648a0279" providerId="ADAL" clId="{4BA3A0AB-0DBE-4609-B4BC-AFA293D6C54B}" dt="2024-05-14T10:04:23.394" v="422"/>
        <pc:sldMkLst>
          <pc:docMk/>
          <pc:sldMk cId="0" sldId="273"/>
        </pc:sldMkLst>
      </pc:sldChg>
      <pc:sldChg chg="modSp mod">
        <pc:chgData name="Catherine Heffernan (NHS South West London ICB)" userId="6e8d1b22-9392-456e-a89e-4ee6648a0279" providerId="ADAL" clId="{4BA3A0AB-0DBE-4609-B4BC-AFA293D6C54B}" dt="2024-05-13T16:28:27.818" v="203" actId="20577"/>
        <pc:sldMkLst>
          <pc:docMk/>
          <pc:sldMk cId="2660770014" sldId="289"/>
        </pc:sldMkLst>
        <pc:spChg chg="mod">
          <ac:chgData name="Catherine Heffernan (NHS South West London ICB)" userId="6e8d1b22-9392-456e-a89e-4ee6648a0279" providerId="ADAL" clId="{4BA3A0AB-0DBE-4609-B4BC-AFA293D6C54B}" dt="2024-05-13T16:28:27.818" v="203" actId="20577"/>
          <ac:spMkLst>
            <pc:docMk/>
            <pc:sldMk cId="2660770014" sldId="289"/>
            <ac:spMk id="21" creationId="{7B2F0835-E1E4-0F1B-1D89-50D7E7F98546}"/>
          </ac:spMkLst>
        </pc:spChg>
      </pc:sldChg>
      <pc:sldChg chg="addSp delSp modSp new del mod setBg modClrScheme chgLayout">
        <pc:chgData name="Catherine Heffernan (NHS South West London ICB)" userId="6e8d1b22-9392-456e-a89e-4ee6648a0279" providerId="ADAL" clId="{4BA3A0AB-0DBE-4609-B4BC-AFA293D6C54B}" dt="2024-05-14T10:10:58.075" v="564" actId="47"/>
        <pc:sldMkLst>
          <pc:docMk/>
          <pc:sldMk cId="2713080708" sldId="290"/>
        </pc:sldMkLst>
        <pc:spChg chg="del">
          <ac:chgData name="Catherine Heffernan (NHS South West London ICB)" userId="6e8d1b22-9392-456e-a89e-4ee6648a0279" providerId="ADAL" clId="{4BA3A0AB-0DBE-4609-B4BC-AFA293D6C54B}" dt="2024-05-13T16:25:33.005" v="159" actId="700"/>
          <ac:spMkLst>
            <pc:docMk/>
            <pc:sldMk cId="2713080708" sldId="290"/>
            <ac:spMk id="2" creationId="{DF0B2E9E-36CC-ABA0-F3A4-38CEA7B8E98D}"/>
          </ac:spMkLst>
        </pc:spChg>
        <pc:spChg chg="del">
          <ac:chgData name="Catherine Heffernan (NHS South West London ICB)" userId="6e8d1b22-9392-456e-a89e-4ee6648a0279" providerId="ADAL" clId="{4BA3A0AB-0DBE-4609-B4BC-AFA293D6C54B}" dt="2024-05-13T16:25:33.005" v="159" actId="700"/>
          <ac:spMkLst>
            <pc:docMk/>
            <pc:sldMk cId="2713080708" sldId="290"/>
            <ac:spMk id="3" creationId="{3FFBE0FD-A0BA-3CE1-4C13-E8F431C41984}"/>
          </ac:spMkLst>
        </pc:spChg>
        <pc:spChg chg="add del">
          <ac:chgData name="Catherine Heffernan (NHS South West London ICB)" userId="6e8d1b22-9392-456e-a89e-4ee6648a0279" providerId="ADAL" clId="{4BA3A0AB-0DBE-4609-B4BC-AFA293D6C54B}" dt="2024-05-13T16:25:43.155" v="162" actId="26606"/>
          <ac:spMkLst>
            <pc:docMk/>
            <pc:sldMk cId="2713080708" sldId="290"/>
            <ac:spMk id="10" creationId="{42A4FC2C-047E-45A5-965D-8E1E3BF09BC6}"/>
          </ac:spMkLst>
        </pc:spChg>
        <pc:picChg chg="add mod">
          <ac:chgData name="Catherine Heffernan (NHS South West London ICB)" userId="6e8d1b22-9392-456e-a89e-4ee6648a0279" providerId="ADAL" clId="{4BA3A0AB-0DBE-4609-B4BC-AFA293D6C54B}" dt="2024-05-13T16:26:19.823" v="166" actId="14100"/>
          <ac:picMkLst>
            <pc:docMk/>
            <pc:sldMk cId="2713080708" sldId="290"/>
            <ac:picMk id="5" creationId="{379684C4-9B4D-DEC1-CF76-DB5ABE797A96}"/>
          </ac:picMkLst>
        </pc:picChg>
      </pc:sldChg>
      <pc:sldChg chg="add">
        <pc:chgData name="Catherine Heffernan (NHS South West London ICB)" userId="6e8d1b22-9392-456e-a89e-4ee6648a0279" providerId="ADAL" clId="{4BA3A0AB-0DBE-4609-B4BC-AFA293D6C54B}" dt="2024-05-14T14:40:56.992" v="826"/>
        <pc:sldMkLst>
          <pc:docMk/>
          <pc:sldMk cId="2310000700" sldId="1159"/>
        </pc:sldMkLst>
      </pc:sldChg>
      <pc:sldChg chg="add">
        <pc:chgData name="Catherine Heffernan (NHS South West London ICB)" userId="6e8d1b22-9392-456e-a89e-4ee6648a0279" providerId="ADAL" clId="{4BA3A0AB-0DBE-4609-B4BC-AFA293D6C54B}" dt="2024-05-14T14:40:56.992" v="826"/>
        <pc:sldMkLst>
          <pc:docMk/>
          <pc:sldMk cId="3006160219" sldId="6969"/>
        </pc:sldMkLst>
      </pc:sldChg>
      <pc:sldChg chg="add">
        <pc:chgData name="Catherine Heffernan (NHS South West London ICB)" userId="6e8d1b22-9392-456e-a89e-4ee6648a0279" providerId="ADAL" clId="{4BA3A0AB-0DBE-4609-B4BC-AFA293D6C54B}" dt="2024-05-14T14:40:56.992" v="826"/>
        <pc:sldMkLst>
          <pc:docMk/>
          <pc:sldMk cId="695080446" sldId="6970"/>
        </pc:sldMkLst>
      </pc:sldChg>
      <pc:sldChg chg="addSp delSp modSp add mod setBg">
        <pc:chgData name="Catherine Heffernan (NHS South West London ICB)" userId="6e8d1b22-9392-456e-a89e-4ee6648a0279" providerId="ADAL" clId="{4BA3A0AB-0DBE-4609-B4BC-AFA293D6C54B}" dt="2024-05-13T16:31:16.594" v="247" actId="26606"/>
        <pc:sldMkLst>
          <pc:docMk/>
          <pc:sldMk cId="1761522082" sldId="2145707315"/>
        </pc:sldMkLst>
        <pc:spChg chg="mod">
          <ac:chgData name="Catherine Heffernan (NHS South West London ICB)" userId="6e8d1b22-9392-456e-a89e-4ee6648a0279" providerId="ADAL" clId="{4BA3A0AB-0DBE-4609-B4BC-AFA293D6C54B}" dt="2024-05-13T16:31:16.594" v="247" actId="26606"/>
          <ac:spMkLst>
            <pc:docMk/>
            <pc:sldMk cId="1761522082" sldId="2145707315"/>
            <ac:spMk id="4" creationId="{ACC787E7-2F9A-9456-5157-57395D110F80}"/>
          </ac:spMkLst>
        </pc:spChg>
        <pc:spChg chg="del mod">
          <ac:chgData name="Catherine Heffernan (NHS South West London ICB)" userId="6e8d1b22-9392-456e-a89e-4ee6648a0279" providerId="ADAL" clId="{4BA3A0AB-0DBE-4609-B4BC-AFA293D6C54B}" dt="2024-05-13T16:31:05.310" v="246"/>
          <ac:spMkLst>
            <pc:docMk/>
            <pc:sldMk cId="1761522082" sldId="2145707315"/>
            <ac:spMk id="5" creationId="{FE6F8A17-3B3D-6DF5-8500-85BAE90FF062}"/>
          </ac:spMkLst>
        </pc:spChg>
        <pc:spChg chg="add">
          <ac:chgData name="Catherine Heffernan (NHS South West London ICB)" userId="6e8d1b22-9392-456e-a89e-4ee6648a0279" providerId="ADAL" clId="{4BA3A0AB-0DBE-4609-B4BC-AFA293D6C54B}" dt="2024-05-13T16:31:16.594" v="247" actId="26606"/>
          <ac:spMkLst>
            <pc:docMk/>
            <pc:sldMk cId="1761522082" sldId="2145707315"/>
            <ac:spMk id="14" creationId="{F29C2C85-1492-463C-B805-3FD3FCE93360}"/>
          </ac:spMkLst>
        </pc:spChg>
        <pc:spChg chg="add">
          <ac:chgData name="Catherine Heffernan (NHS South West London ICB)" userId="6e8d1b22-9392-456e-a89e-4ee6648a0279" providerId="ADAL" clId="{4BA3A0AB-0DBE-4609-B4BC-AFA293D6C54B}" dt="2024-05-13T16:31:16.594" v="247" actId="26606"/>
          <ac:spMkLst>
            <pc:docMk/>
            <pc:sldMk cId="1761522082" sldId="2145707315"/>
            <ac:spMk id="20" creationId="{8ED94938-268E-4C0A-A08A-B3980C78BAEB}"/>
          </ac:spMkLst>
        </pc:spChg>
        <pc:grpChg chg="add">
          <ac:chgData name="Catherine Heffernan (NHS South West London ICB)" userId="6e8d1b22-9392-456e-a89e-4ee6648a0279" providerId="ADAL" clId="{4BA3A0AB-0DBE-4609-B4BC-AFA293D6C54B}" dt="2024-05-13T16:31:16.594" v="247" actId="26606"/>
          <ac:grpSpMkLst>
            <pc:docMk/>
            <pc:sldMk cId="1761522082" sldId="2145707315"/>
            <ac:grpSpMk id="16" creationId="{B83D307E-DF68-43F8-97CE-0AAE950A7129}"/>
          </ac:grpSpMkLst>
        </pc:grpChg>
        <pc:picChg chg="add mod ord">
          <ac:chgData name="Catherine Heffernan (NHS South West London ICB)" userId="6e8d1b22-9392-456e-a89e-4ee6648a0279" providerId="ADAL" clId="{4BA3A0AB-0DBE-4609-B4BC-AFA293D6C54B}" dt="2024-05-13T16:31:16.594" v="247" actId="26606"/>
          <ac:picMkLst>
            <pc:docMk/>
            <pc:sldMk cId="1761522082" sldId="2145707315"/>
            <ac:picMk id="2" creationId="{1F03C5FC-879B-E56C-9AA1-38B7C0294D44}"/>
          </ac:picMkLst>
        </pc:picChg>
        <pc:picChg chg="mod">
          <ac:chgData name="Catherine Heffernan (NHS South West London ICB)" userId="6e8d1b22-9392-456e-a89e-4ee6648a0279" providerId="ADAL" clId="{4BA3A0AB-0DBE-4609-B4BC-AFA293D6C54B}" dt="2024-05-13T16:31:16.594" v="247" actId="26606"/>
          <ac:picMkLst>
            <pc:docMk/>
            <pc:sldMk cId="1761522082" sldId="2145707315"/>
            <ac:picMk id="9" creationId="{86C040E2-2241-D4C1-6EC5-D505C12C16B2}"/>
          </ac:picMkLst>
        </pc:picChg>
        <pc:picChg chg="add">
          <ac:chgData name="Catherine Heffernan (NHS South West London ICB)" userId="6e8d1b22-9392-456e-a89e-4ee6648a0279" providerId="ADAL" clId="{4BA3A0AB-0DBE-4609-B4BC-AFA293D6C54B}" dt="2024-05-13T16:30:25.597" v="245"/>
          <ac:picMkLst>
            <pc:docMk/>
            <pc:sldMk cId="1761522082" sldId="2145707315"/>
            <ac:picMk id="1026" creationId="{88B2B372-BAF7-F99C-0916-E3E52FDA0240}"/>
          </ac:picMkLst>
        </pc:picChg>
      </pc:sldChg>
      <pc:sldChg chg="add">
        <pc:chgData name="Catherine Heffernan (NHS South West London ICB)" userId="6e8d1b22-9392-456e-a89e-4ee6648a0279" providerId="ADAL" clId="{4BA3A0AB-0DBE-4609-B4BC-AFA293D6C54B}" dt="2024-05-14T10:04:23.394" v="422"/>
        <pc:sldMkLst>
          <pc:docMk/>
          <pc:sldMk cId="0" sldId="2145707316"/>
        </pc:sldMkLst>
      </pc:sldChg>
      <pc:sldChg chg="add">
        <pc:chgData name="Catherine Heffernan (NHS South West London ICB)" userId="6e8d1b22-9392-456e-a89e-4ee6648a0279" providerId="ADAL" clId="{4BA3A0AB-0DBE-4609-B4BC-AFA293D6C54B}" dt="2024-05-14T10:04:23.394" v="422"/>
        <pc:sldMkLst>
          <pc:docMk/>
          <pc:sldMk cId="0" sldId="2145707317"/>
        </pc:sldMkLst>
      </pc:sldChg>
      <pc:sldChg chg="addSp delSp modSp new mod setBg modClrScheme chgLayout">
        <pc:chgData name="Catherine Heffernan (NHS South West London ICB)" userId="6e8d1b22-9392-456e-a89e-4ee6648a0279" providerId="ADAL" clId="{4BA3A0AB-0DBE-4609-B4BC-AFA293D6C54B}" dt="2024-05-14T10:19:24.340" v="740" actId="26606"/>
        <pc:sldMkLst>
          <pc:docMk/>
          <pc:sldMk cId="1834584116" sldId="2145707318"/>
        </pc:sldMkLst>
        <pc:spChg chg="del mod ord">
          <ac:chgData name="Catherine Heffernan (NHS South West London ICB)" userId="6e8d1b22-9392-456e-a89e-4ee6648a0279" providerId="ADAL" clId="{4BA3A0AB-0DBE-4609-B4BC-AFA293D6C54B}" dt="2024-05-14T10:09:29.515" v="512" actId="700"/>
          <ac:spMkLst>
            <pc:docMk/>
            <pc:sldMk cId="1834584116" sldId="2145707318"/>
            <ac:spMk id="2" creationId="{ADFC3353-8589-C3FB-4460-380D2E4D6209}"/>
          </ac:spMkLst>
        </pc:spChg>
        <pc:spChg chg="del">
          <ac:chgData name="Catherine Heffernan (NHS South West London ICB)" userId="6e8d1b22-9392-456e-a89e-4ee6648a0279" providerId="ADAL" clId="{4BA3A0AB-0DBE-4609-B4BC-AFA293D6C54B}" dt="2024-05-14T10:09:29.515" v="512" actId="700"/>
          <ac:spMkLst>
            <pc:docMk/>
            <pc:sldMk cId="1834584116" sldId="2145707318"/>
            <ac:spMk id="3" creationId="{F3123F5D-0A4C-78E4-38E0-BF6320D4DD8D}"/>
          </ac:spMkLst>
        </pc:spChg>
        <pc:spChg chg="add mod ord">
          <ac:chgData name="Catherine Heffernan (NHS South West London ICB)" userId="6e8d1b22-9392-456e-a89e-4ee6648a0279" providerId="ADAL" clId="{4BA3A0AB-0DBE-4609-B4BC-AFA293D6C54B}" dt="2024-05-14T10:19:24.340" v="740" actId="26606"/>
          <ac:spMkLst>
            <pc:docMk/>
            <pc:sldMk cId="1834584116" sldId="2145707318"/>
            <ac:spMk id="4" creationId="{585619D8-38C3-1726-1D11-D90690934F4F}"/>
          </ac:spMkLst>
        </pc:spChg>
        <pc:spChg chg="add">
          <ac:chgData name="Catherine Heffernan (NHS South West London ICB)" userId="6e8d1b22-9392-456e-a89e-4ee6648a0279" providerId="ADAL" clId="{4BA3A0AB-0DBE-4609-B4BC-AFA293D6C54B}" dt="2024-05-14T10:19:24.340" v="740" actId="26606"/>
          <ac:spMkLst>
            <pc:docMk/>
            <pc:sldMk cId="1834584116" sldId="2145707318"/>
            <ac:spMk id="9" creationId="{1EADCAF8-8823-4E89-8612-21029831A4B2}"/>
          </ac:spMkLst>
        </pc:spChg>
        <pc:spChg chg="add">
          <ac:chgData name="Catherine Heffernan (NHS South West London ICB)" userId="6e8d1b22-9392-456e-a89e-4ee6648a0279" providerId="ADAL" clId="{4BA3A0AB-0DBE-4609-B4BC-AFA293D6C54B}" dt="2024-05-14T10:19:24.340" v="740" actId="26606"/>
          <ac:spMkLst>
            <pc:docMk/>
            <pc:sldMk cId="1834584116" sldId="2145707318"/>
            <ac:spMk id="11" creationId="{28CA07B2-0819-4B62-9425-7A52BBDD7070}"/>
          </ac:spMkLst>
        </pc:spChg>
        <pc:grpChg chg="add">
          <ac:chgData name="Catherine Heffernan (NHS South West London ICB)" userId="6e8d1b22-9392-456e-a89e-4ee6648a0279" providerId="ADAL" clId="{4BA3A0AB-0DBE-4609-B4BC-AFA293D6C54B}" dt="2024-05-14T10:19:24.340" v="740" actId="26606"/>
          <ac:grpSpMkLst>
            <pc:docMk/>
            <pc:sldMk cId="1834584116" sldId="2145707318"/>
            <ac:grpSpMk id="13" creationId="{DA02BEE4-A5D4-40AF-882D-49D34B086FFF}"/>
          </ac:grpSpMkLst>
        </pc:grpChg>
      </pc:sldChg>
      <pc:sldChg chg="addSp delSp modSp add mod">
        <pc:chgData name="Catherine Heffernan (NHS South West London ICB)" userId="6e8d1b22-9392-456e-a89e-4ee6648a0279" providerId="ADAL" clId="{4BA3A0AB-0DBE-4609-B4BC-AFA293D6C54B}" dt="2024-05-14T10:18:15.817" v="734" actId="14100"/>
        <pc:sldMkLst>
          <pc:docMk/>
          <pc:sldMk cId="3904613902" sldId="2145707319"/>
        </pc:sldMkLst>
        <pc:spChg chg="del mod">
          <ac:chgData name="Catherine Heffernan (NHS South West London ICB)" userId="6e8d1b22-9392-456e-a89e-4ee6648a0279" providerId="ADAL" clId="{4BA3A0AB-0DBE-4609-B4BC-AFA293D6C54B}" dt="2024-05-14T10:18:11.806" v="733" actId="478"/>
          <ac:spMkLst>
            <pc:docMk/>
            <pc:sldMk cId="3904613902" sldId="2145707319"/>
            <ac:spMk id="4" creationId="{585619D8-38C3-1726-1D11-D90690934F4F}"/>
          </ac:spMkLst>
        </pc:spChg>
        <pc:picChg chg="add mod">
          <ac:chgData name="Catherine Heffernan (NHS South West London ICB)" userId="6e8d1b22-9392-456e-a89e-4ee6648a0279" providerId="ADAL" clId="{4BA3A0AB-0DBE-4609-B4BC-AFA293D6C54B}" dt="2024-05-14T10:18:15.817" v="734" actId="14100"/>
          <ac:picMkLst>
            <pc:docMk/>
            <pc:sldMk cId="3904613902" sldId="2145707319"/>
            <ac:picMk id="3" creationId="{3AB3E8C3-EAF2-86D6-375E-A5F5737D5590}"/>
          </ac:picMkLst>
        </pc:picChg>
      </pc:sldChg>
      <pc:sldChg chg="addSp delSp modSp add mod">
        <pc:chgData name="Catherine Heffernan (NHS South West London ICB)" userId="6e8d1b22-9392-456e-a89e-4ee6648a0279" providerId="ADAL" clId="{4BA3A0AB-0DBE-4609-B4BC-AFA293D6C54B}" dt="2024-05-14T10:19:09.945" v="739" actId="1076"/>
        <pc:sldMkLst>
          <pc:docMk/>
          <pc:sldMk cId="1951954327" sldId="2145707320"/>
        </pc:sldMkLst>
        <pc:spChg chg="del mod">
          <ac:chgData name="Catherine Heffernan (NHS South West London ICB)" userId="6e8d1b22-9392-456e-a89e-4ee6648a0279" providerId="ADAL" clId="{4BA3A0AB-0DBE-4609-B4BC-AFA293D6C54B}" dt="2024-05-14T10:18:58.716" v="736" actId="478"/>
          <ac:spMkLst>
            <pc:docMk/>
            <pc:sldMk cId="1951954327" sldId="2145707320"/>
            <ac:spMk id="4" creationId="{585619D8-38C3-1726-1D11-D90690934F4F}"/>
          </ac:spMkLst>
        </pc:spChg>
        <pc:spChg chg="add del mod">
          <ac:chgData name="Catherine Heffernan (NHS South West London ICB)" userId="6e8d1b22-9392-456e-a89e-4ee6648a0279" providerId="ADAL" clId="{4BA3A0AB-0DBE-4609-B4BC-AFA293D6C54B}" dt="2024-05-14T10:19:03.046" v="737" actId="478"/>
          <ac:spMkLst>
            <pc:docMk/>
            <pc:sldMk cId="1951954327" sldId="2145707320"/>
            <ac:spMk id="6" creationId="{950325C1-E17A-B5BA-D6B7-3EC743C1097B}"/>
          </ac:spMkLst>
        </pc:spChg>
        <pc:picChg chg="add mod">
          <ac:chgData name="Catherine Heffernan (NHS South West London ICB)" userId="6e8d1b22-9392-456e-a89e-4ee6648a0279" providerId="ADAL" clId="{4BA3A0AB-0DBE-4609-B4BC-AFA293D6C54B}" dt="2024-05-14T10:19:09.945" v="739" actId="1076"/>
          <ac:picMkLst>
            <pc:docMk/>
            <pc:sldMk cId="1951954327" sldId="2145707320"/>
            <ac:picMk id="3" creationId="{8A7A8F2C-B1A8-9118-6942-778EE3882231}"/>
          </ac:picMkLst>
        </pc:picChg>
      </pc:sldChg>
      <pc:sldChg chg="addSp delSp modSp add mod">
        <pc:chgData name="Catherine Heffernan (NHS South West London ICB)" userId="6e8d1b22-9392-456e-a89e-4ee6648a0279" providerId="ADAL" clId="{4BA3A0AB-0DBE-4609-B4BC-AFA293D6C54B}" dt="2024-05-14T10:16:15.812" v="730" actId="478"/>
        <pc:sldMkLst>
          <pc:docMk/>
          <pc:sldMk cId="1359525837" sldId="2145707321"/>
        </pc:sldMkLst>
        <pc:spChg chg="del mod">
          <ac:chgData name="Catherine Heffernan (NHS South West London ICB)" userId="6e8d1b22-9392-456e-a89e-4ee6648a0279" providerId="ADAL" clId="{4BA3A0AB-0DBE-4609-B4BC-AFA293D6C54B}" dt="2024-05-14T10:16:15.812" v="730" actId="478"/>
          <ac:spMkLst>
            <pc:docMk/>
            <pc:sldMk cId="1359525837" sldId="2145707321"/>
            <ac:spMk id="4" creationId="{585619D8-38C3-1726-1D11-D90690934F4F}"/>
          </ac:spMkLst>
        </pc:spChg>
        <pc:picChg chg="add">
          <ac:chgData name="Catherine Heffernan (NHS South West London ICB)" userId="6e8d1b22-9392-456e-a89e-4ee6648a0279" providerId="ADAL" clId="{4BA3A0AB-0DBE-4609-B4BC-AFA293D6C54B}" dt="2024-05-14T10:16:11.175" v="729" actId="22"/>
          <ac:picMkLst>
            <pc:docMk/>
            <pc:sldMk cId="1359525837" sldId="2145707321"/>
            <ac:picMk id="3" creationId="{E5D1A113-24F5-EA1D-6E4F-5DC53A43F8A7}"/>
          </ac:picMkLst>
        </pc:picChg>
      </pc:sldChg>
      <pc:sldChg chg="modSp add mod">
        <pc:chgData name="Catherine Heffernan (NHS South West London ICB)" userId="6e8d1b22-9392-456e-a89e-4ee6648a0279" providerId="ADAL" clId="{4BA3A0AB-0DBE-4609-B4BC-AFA293D6C54B}" dt="2024-05-14T10:12:03.752" v="642" actId="20577"/>
        <pc:sldMkLst>
          <pc:docMk/>
          <pc:sldMk cId="3924358561" sldId="2145707322"/>
        </pc:sldMkLst>
        <pc:spChg chg="mod">
          <ac:chgData name="Catherine Heffernan (NHS South West London ICB)" userId="6e8d1b22-9392-456e-a89e-4ee6648a0279" providerId="ADAL" clId="{4BA3A0AB-0DBE-4609-B4BC-AFA293D6C54B}" dt="2024-05-14T10:12:03.752" v="642" actId="20577"/>
          <ac:spMkLst>
            <pc:docMk/>
            <pc:sldMk cId="3924358561" sldId="2145707322"/>
            <ac:spMk id="4" creationId="{585619D8-38C3-1726-1D11-D90690934F4F}"/>
          </ac:spMkLst>
        </pc:spChg>
      </pc:sldChg>
      <pc:sldChg chg="modSp add del mod">
        <pc:chgData name="Catherine Heffernan (NHS South West London ICB)" userId="6e8d1b22-9392-456e-a89e-4ee6648a0279" providerId="ADAL" clId="{4BA3A0AB-0DBE-4609-B4BC-AFA293D6C54B}" dt="2024-05-14T10:14:46.818" v="687" actId="47"/>
        <pc:sldMkLst>
          <pc:docMk/>
          <pc:sldMk cId="121922953" sldId="2145707323"/>
        </pc:sldMkLst>
        <pc:spChg chg="mod">
          <ac:chgData name="Catherine Heffernan (NHS South West London ICB)" userId="6e8d1b22-9392-456e-a89e-4ee6648a0279" providerId="ADAL" clId="{4BA3A0AB-0DBE-4609-B4BC-AFA293D6C54B}" dt="2024-05-14T10:12:15.765" v="682" actId="20577"/>
          <ac:spMkLst>
            <pc:docMk/>
            <pc:sldMk cId="121922953" sldId="2145707323"/>
            <ac:spMk id="4" creationId="{585619D8-38C3-1726-1D11-D90690934F4F}"/>
          </ac:spMkLst>
        </pc:spChg>
      </pc:sldChg>
      <pc:sldChg chg="delSp modSp add del mod">
        <pc:chgData name="Catherine Heffernan (NHS South West London ICB)" userId="6e8d1b22-9392-456e-a89e-4ee6648a0279" providerId="ADAL" clId="{4BA3A0AB-0DBE-4609-B4BC-AFA293D6C54B}" dt="2024-05-14T10:15:11.655" v="727" actId="1076"/>
        <pc:sldMkLst>
          <pc:docMk/>
          <pc:sldMk cId="1067993571" sldId="2145707324"/>
        </pc:sldMkLst>
        <pc:spChg chg="mod">
          <ac:chgData name="Catherine Heffernan (NHS South West London ICB)" userId="6e8d1b22-9392-456e-a89e-4ee6648a0279" providerId="ADAL" clId="{4BA3A0AB-0DBE-4609-B4BC-AFA293D6C54B}" dt="2024-05-14T10:15:11.655" v="727" actId="1076"/>
          <ac:spMkLst>
            <pc:docMk/>
            <pc:sldMk cId="1067993571" sldId="2145707324"/>
            <ac:spMk id="2" creationId="{00000000-0000-0000-0000-000000000000}"/>
          </ac:spMkLst>
        </pc:spChg>
        <pc:spChg chg="del mod">
          <ac:chgData name="Catherine Heffernan (NHS South West London ICB)" userId="6e8d1b22-9392-456e-a89e-4ee6648a0279" providerId="ADAL" clId="{4BA3A0AB-0DBE-4609-B4BC-AFA293D6C54B}" dt="2024-05-14T10:15:06.677" v="726" actId="478"/>
          <ac:spMkLst>
            <pc:docMk/>
            <pc:sldMk cId="1067993571" sldId="2145707324"/>
            <ac:spMk id="3" creationId="{00000000-0000-0000-0000-000000000000}"/>
          </ac:spMkLst>
        </pc:spChg>
      </pc:sldChg>
      <pc:sldChg chg="addSp delSp modSp new mod setBg modClrScheme chgLayout">
        <pc:chgData name="Catherine Heffernan (NHS South West London ICB)" userId="6e8d1b22-9392-456e-a89e-4ee6648a0279" providerId="ADAL" clId="{4BA3A0AB-0DBE-4609-B4BC-AFA293D6C54B}" dt="2024-05-14T10:24:45.287" v="825" actId="14100"/>
        <pc:sldMkLst>
          <pc:docMk/>
          <pc:sldMk cId="4149470411" sldId="2145707325"/>
        </pc:sldMkLst>
        <pc:spChg chg="del mod ord">
          <ac:chgData name="Catherine Heffernan (NHS South West London ICB)" userId="6e8d1b22-9392-456e-a89e-4ee6648a0279" providerId="ADAL" clId="{4BA3A0AB-0DBE-4609-B4BC-AFA293D6C54B}" dt="2024-05-14T10:22:32.801" v="742" actId="700"/>
          <ac:spMkLst>
            <pc:docMk/>
            <pc:sldMk cId="4149470411" sldId="2145707325"/>
            <ac:spMk id="2" creationId="{7B62E2D2-B6D3-10B7-F085-11FD838044DF}"/>
          </ac:spMkLst>
        </pc:spChg>
        <pc:spChg chg="add del mod ord">
          <ac:chgData name="Catherine Heffernan (NHS South West London ICB)" userId="6e8d1b22-9392-456e-a89e-4ee6648a0279" providerId="ADAL" clId="{4BA3A0AB-0DBE-4609-B4BC-AFA293D6C54B}" dt="2024-05-14T10:24:35.168" v="823" actId="478"/>
          <ac:spMkLst>
            <pc:docMk/>
            <pc:sldMk cId="4149470411" sldId="2145707325"/>
            <ac:spMk id="3" creationId="{8E19989B-39F8-CA77-0835-F03260EF3C35}"/>
          </ac:spMkLst>
        </pc:spChg>
        <pc:spChg chg="add mod ord">
          <ac:chgData name="Catherine Heffernan (NHS South West London ICB)" userId="6e8d1b22-9392-456e-a89e-4ee6648a0279" providerId="ADAL" clId="{4BA3A0AB-0DBE-4609-B4BC-AFA293D6C54B}" dt="2024-05-14T10:24:45.287" v="825" actId="14100"/>
          <ac:spMkLst>
            <pc:docMk/>
            <pc:sldMk cId="4149470411" sldId="2145707325"/>
            <ac:spMk id="4" creationId="{3008BF7B-539C-3980-FF1C-364CA7B484DA}"/>
          </ac:spMkLst>
        </pc:spChg>
        <pc:spChg chg="add del mod ord">
          <ac:chgData name="Catherine Heffernan (NHS South West London ICB)" userId="6e8d1b22-9392-456e-a89e-4ee6648a0279" providerId="ADAL" clId="{4BA3A0AB-0DBE-4609-B4BC-AFA293D6C54B}" dt="2024-05-14T10:24:12.192" v="821" actId="22"/>
          <ac:spMkLst>
            <pc:docMk/>
            <pc:sldMk cId="4149470411" sldId="2145707325"/>
            <ac:spMk id="5" creationId="{A2D2A372-1604-8F85-46B3-B9C9F4899D95}"/>
          </ac:spMkLst>
        </pc:spChg>
        <pc:spChg chg="add del mod">
          <ac:chgData name="Catherine Heffernan (NHS South West London ICB)" userId="6e8d1b22-9392-456e-a89e-4ee6648a0279" providerId="ADAL" clId="{4BA3A0AB-0DBE-4609-B4BC-AFA293D6C54B}" dt="2024-05-14T10:24:42.111" v="824" actId="478"/>
          <ac:spMkLst>
            <pc:docMk/>
            <pc:sldMk cId="4149470411" sldId="2145707325"/>
            <ac:spMk id="9" creationId="{19E9F75C-2871-C538-B8A9-A70B359A76F6}"/>
          </ac:spMkLst>
        </pc:spChg>
        <pc:spChg chg="add">
          <ac:chgData name="Catherine Heffernan (NHS South West London ICB)" userId="6e8d1b22-9392-456e-a89e-4ee6648a0279" providerId="ADAL" clId="{4BA3A0AB-0DBE-4609-B4BC-AFA293D6C54B}" dt="2024-05-14T10:24:27.297" v="822" actId="26606"/>
          <ac:spMkLst>
            <pc:docMk/>
            <pc:sldMk cId="4149470411" sldId="2145707325"/>
            <ac:spMk id="12" creationId="{9D25F302-27C5-414F-97F8-6EA0A6C028BA}"/>
          </ac:spMkLst>
        </pc:spChg>
        <pc:spChg chg="add">
          <ac:chgData name="Catherine Heffernan (NHS South West London ICB)" userId="6e8d1b22-9392-456e-a89e-4ee6648a0279" providerId="ADAL" clId="{4BA3A0AB-0DBE-4609-B4BC-AFA293D6C54B}" dt="2024-05-14T10:24:27.297" v="822" actId="26606"/>
          <ac:spMkLst>
            <pc:docMk/>
            <pc:sldMk cId="4149470411" sldId="2145707325"/>
            <ac:spMk id="14" creationId="{830A36F8-48C2-4842-A87B-8CE8DF4E7FD2}"/>
          </ac:spMkLst>
        </pc:spChg>
        <pc:spChg chg="add">
          <ac:chgData name="Catherine Heffernan (NHS South West London ICB)" userId="6e8d1b22-9392-456e-a89e-4ee6648a0279" providerId="ADAL" clId="{4BA3A0AB-0DBE-4609-B4BC-AFA293D6C54B}" dt="2024-05-14T10:24:27.297" v="822" actId="26606"/>
          <ac:spMkLst>
            <pc:docMk/>
            <pc:sldMk cId="4149470411" sldId="2145707325"/>
            <ac:spMk id="16" creationId="{8F451A30-466B-4996-9BA5-CD6ABCC6D558}"/>
          </ac:spMkLst>
        </pc:spChg>
        <pc:picChg chg="add mod ord">
          <ac:chgData name="Catherine Heffernan (NHS South West London ICB)" userId="6e8d1b22-9392-456e-a89e-4ee6648a0279" providerId="ADAL" clId="{4BA3A0AB-0DBE-4609-B4BC-AFA293D6C54B}" dt="2024-05-14T10:24:27.297" v="822" actId="26606"/>
          <ac:picMkLst>
            <pc:docMk/>
            <pc:sldMk cId="4149470411" sldId="2145707325"/>
            <ac:picMk id="7" creationId="{C60A846C-840A-911D-CC22-F05F457E0F7D}"/>
          </ac:picMkLst>
        </pc:picChg>
      </pc:sldChg>
      <pc:sldChg chg="add">
        <pc:chgData name="Catherine Heffernan (NHS South West London ICB)" userId="6e8d1b22-9392-456e-a89e-4ee6648a0279" providerId="ADAL" clId="{4BA3A0AB-0DBE-4609-B4BC-AFA293D6C54B}" dt="2024-05-14T14:40:56.992" v="826"/>
        <pc:sldMkLst>
          <pc:docMk/>
          <pc:sldMk cId="1649421841" sldId="214570732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0T15:32:02.400"/>
    </inkml:context>
    <inkml:brush xml:id="br0">
      <inkml:brushProperty name="width" value="0.035" units="cm"/>
      <inkml:brushProperty name="height" value="0.035" units="cm"/>
      <inkml:brushProperty name="color" value="#FFFFFF"/>
    </inkml:brush>
  </inkml:definitions>
  <inkml:trace contextRef="#ctx0" brushRef="#br0">55 27 24575,'1'16'0,"0"-11"0,-1-1 0,1-1 0,-1 2 0,0-1 0,-1 1 0,1-1 0,-1 0 0,0-1 0,1 2 0,-1-1 0,-1 1 0,-1 3 0,3-7 0,0-1 0,-1 1 0,1-1 0,0 1 0,0-1 0,-1 1 0,1-1 0,-1 1 0,1-1 0,0 1 0,-1-1 0,1 0 0,-1 1 0,1-1 0,-1 0 0,1 0 0,-1 0 0,1 0 0,0 0 0,-1 1 0,1-1 0,-1 0 0,1 0 0,-1 0 0,0 0 0,1 0 0,-1 0 0,1 0 0,-1 0 0,1 0 0,-1 0 0,0 0 0,1 0 0,-1 0 0,1-1 0,0 1 0,0 0 0,0 0 0,-1 0 0,1 0 0,-1 0 0,1-1 0,-1 1 0,1 0 0,0-1 0,-2 0 0,1-1 0,1 1 0,-1-1 0,0 0 0,0 2 0,1-2 0,-1 0 0,1 0 0,-1 0 0,1 0 0,-1 1 0,1-1 0,0-2 0,1-10 0,0 11 0,-1-1 0,1 2 0,-1-2 0,0 2 0,0-1 0,0 0 0,0-1 0,-1 2 0,1-2 0,-1 1 0,0 2 0,0-3 0,-2-1 0,3 5 0,0 0 0,0 0 0,0 0 0,0 0 0,0 0 0,-1 0 0,1-1 0,0 1 0,0 0 0,0 0 0,0 0 0,0 0 0,0 0 0,-1 0 0,1 0 0,0 0 0,0 0 0,0 0 0,0 0 0,-1 0 0,1 0 0,0 0 0,0 0 0,0 0 0,0 0 0,0 0 0,0 0 0,0 0 0,0 0 0,0 0 0,0 0 0,0 0 0,-1 0 0,1 0 0,0 0 0,0 0 0,0 0 0,0 0 0,0 1 0,0-1 0,-1 0 0,1 0 0,0 0 0,0 0 0,0 0 0,0 0 0,-3 9 0,1 10 0,2 13 0,1-29 0,-1-20 0,1-3 0,0 12 0,-1 2 0,0 0 0,0 0 0,-1-1 0,-2-10 0,3 17 0,0 0 0,0 0 0,0 0 0,0 0 0,0 0 0,0 1 0,0-1 0,0 0 0,0 0 0,0 0 0,0 0 0,0 0 0,0 0 0,0 0 0,0 0 0,0 0 0,0 0 0,0 0 0,0 0 0,0 0 0,0 0 0,0 0 0,0 0 0,0 0 0,0 0 0,0 0 0,0 0 0,0 0 0,-1 0 0,1 1 0,0-1 0,0 0 0,0 0 0,0 0 0,0 0 0,0 0 0,0 0 0,0 0 0,0 0 0,0 0 0,0 0 0,0 0 0,0 0 0,0 0 0,0-1 0,0 1 0,0 0 0,0 0 0,0 0 0,0 0 0,0 0 0,0 0 0,0 0 0,-2 10 0,-1 12 0,4 26-1365,-1-41-5461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09:37.980"/>
    </inkml:context>
    <inkml:brush xml:id="br0">
      <inkml:brushProperty name="width" value="0.035" units="cm"/>
      <inkml:brushProperty name="height" value="0.035" units="cm"/>
      <inkml:brushProperty name="color" value="#FFFFFF"/>
    </inkml:brush>
  </inkml:definitions>
  <inkml:trace contextRef="#ctx0" brushRef="#br0">55 26 24575,'1'17'0,"0"-12"0,-1-1 0,1-1 0,-1 2 0,0-1 0,-1 0 0,1 0 0,-1 1 0,0-2 0,1 2 0,-1-1 0,-1 1 0,-1 3 0,3-7 0,0-1 0,-1 1 0,1-1 0,0 1 0,0-1 0,-1 1 0,1-1 0,-1 0 0,1 0 0,0 1 0,-1-1 0,1 0 0,-1 1 0,1-1 0,-1 0 0,1 0 0,-1 0 0,1 0 0,0 0 0,-1 1 0,1-1 0,-1 0 0,1 0 0,-1 0 0,0 0 0,1 0 0,-1 0 0,1 0 0,-1 0 0,1 0 0,-1 0 0,0 0 0,1 0 0,-1 0 0,1-1 0,0 1 0,0 0 0,0 0 0,-1 0 0,1 0 0,-1 0 0,1-1 0,-1 1 0,1 0 0,0-1 0,-2 1 0,1-2 0,0 1 0,0-1 0,0 0 0,0 2 0,1-2 0,-1 0 0,1 0 0,-1 0 0,1 0 0,0 1 0,0-1 0,0-2 0,0-11 0,1 12 0,-1 0 0,1 1 0,-1-2 0,0 2 0,0-1 0,0 0 0,0-1 0,-1 2 0,1-2 0,-1 1 0,1 2 0,-1-3 0,-2-2 0,3 6 0,0 0 0,0 0 0,0 0 0,0 0 0,0 0 0,-1 0 0,1-1 0,0 1 0,0 0 0,0 0 0,0 0 0,0 0 0,0 0 0,-1 0 0,1 0 0,0 0 0,0 0 0,0 0 0,0 0 0,-1 0 0,1 0 0,0 0 0,0 0 0,0 0 0,0 0 0,0 0 0,0 0 0,0 0 0,0 0 0,0 0 0,0 0 0,0 0 0,-1 0 0,1 0 0,0 0 0,0 0 0,0 0 0,0 0 0,0 1 0,0-1 0,-1 0 0,1 0 0,0 0 0,0 0 0,0 0 0,0 0 0,-3 10 0,1 9 0,2 13 0,1-29 0,-1-21 0,1-1 0,0 11 0,-1 2 0,0 0 0,0-1 0,-1 1 0,-2-11 0,3 17 0,0 0 0,0 0 0,0 0 0,0 0 0,0 0 0,0 1 0,0-1 0,0 0 0,0 0 0,0 0 0,0 0 0,0 0 0,0 0 0,0 0 0,0 0 0,0 0 0,0 0 0,0 0 0,0 0 0,0 0 0,0 0 0,0 0 0,0 0 0,0 0 0,0 0 0,0 0 0,0 0 0,0 0 0,-1 0 0,1 1 0,0-1 0,0 0 0,0 0 0,0 0 0,0 0 0,0 0 0,0 0 0,0 0 0,0 0 0,0 0 0,0 0 0,0 0 0,0 0 0,0 0 0,0-1 0,0 1 0,0 0 0,0 0 0,0 0 0,0 0 0,0 0 0,0 0 0,0 0 0,-2 10 0,-1 12 0,4 26-1365,-1-41-5461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5:09:37.980"/>
    </inkml:context>
    <inkml:brush xml:id="br0">
      <inkml:brushProperty name="width" value="0.035" units="cm"/>
      <inkml:brushProperty name="height" value="0.035" units="cm"/>
      <inkml:brushProperty name="color" value="#FFFFFF"/>
    </inkml:brush>
  </inkml:definitions>
  <inkml:trace contextRef="#ctx0" brushRef="#br0">55 26 24575,'1'17'0,"0"-12"0,-1-1 0,1-1 0,-1 2 0,0-1 0,-1 0 0,1 0 0,-1 1 0,0-2 0,1 2 0,-1-1 0,-1 1 0,-1 3 0,3-7 0,0-1 0,-1 1 0,1-1 0,0 1 0,0-1 0,-1 1 0,1-1 0,-1 0 0,1 0 0,0 1 0,-1-1 0,1 0 0,-1 1 0,1-1 0,-1 0 0,1 0 0,-1 0 0,1 0 0,0 0 0,-1 1 0,1-1 0,-1 0 0,1 0 0,-1 0 0,0 0 0,1 0 0,-1 0 0,1 0 0,-1 0 0,1 0 0,-1 0 0,0 0 0,1 0 0,-1 0 0,1-1 0,0 1 0,0 0 0,0 0 0,-1 0 0,1 0 0,-1 0 0,1-1 0,-1 1 0,1 0 0,0-1 0,-2 1 0,1-2 0,0 1 0,0-1 0,0 0 0,0 2 0,1-2 0,-1 0 0,1 0 0,-1 0 0,1 0 0,0 1 0,0-1 0,0-2 0,0-11 0,1 12 0,-1 0 0,1 1 0,-1-2 0,0 2 0,0-1 0,0 0 0,0-1 0,-1 2 0,1-2 0,-1 1 0,1 2 0,-1-3 0,-2-2 0,3 6 0,0 0 0,0 0 0,0 0 0,0 0 0,0 0 0,-1 0 0,1-1 0,0 1 0,0 0 0,0 0 0,0 0 0,0 0 0,0 0 0,-1 0 0,1 0 0,0 0 0,0 0 0,0 0 0,0 0 0,-1 0 0,1 0 0,0 0 0,0 0 0,0 0 0,0 0 0,0 0 0,0 0 0,0 0 0,0 0 0,0 0 0,0 0 0,0 0 0,-1 0 0,1 0 0,0 0 0,0 0 0,0 0 0,0 0 0,0 1 0,0-1 0,-1 0 0,1 0 0,0 0 0,0 0 0,0 0 0,0 0 0,-3 10 0,1 9 0,2 13 0,1-29 0,-1-21 0,1-1 0,0 11 0,-1 2 0,0 0 0,0-1 0,-1 1 0,-2-11 0,3 17 0,0 0 0,0 0 0,0 0 0,0 0 0,0 0 0,0 1 0,0-1 0,0 0 0,0 0 0,0 0 0,0 0 0,0 0 0,0 0 0,0 0 0,0 0 0,0 0 0,0 0 0,0 0 0,0 0 0,0 0 0,0 0 0,0 0 0,0 0 0,0 0 0,0 0 0,0 0 0,0 0 0,0 0 0,-1 0 0,1 1 0,0-1 0,0 0 0,0 0 0,0 0 0,0 0 0,0 0 0,0 0 0,0 0 0,0 0 0,0 0 0,0 0 0,0 0 0,0 0 0,0 0 0,0-1 0,0 1 0,0 0 0,0 0 0,0 0 0,0 0 0,0 0 0,0 0 0,0 0 0,-2 10 0,-1 12 0,4 26-1365,-1-41-5461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D0A66-EEF9-43E7-AA3F-42E4932B008A}"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99529-0685-4C64-8E61-DB81CAA6E260}" type="slidenum">
              <a:rPr lang="en-GB" smtClean="0"/>
              <a:t>‹#›</a:t>
            </a:fld>
            <a:endParaRPr lang="en-GB"/>
          </a:p>
        </p:txBody>
      </p:sp>
    </p:spTree>
    <p:extLst>
      <p:ext uri="{BB962C8B-B14F-4D97-AF65-F5344CB8AC3E}">
        <p14:creationId xmlns:p14="http://schemas.microsoft.com/office/powerpoint/2010/main" val="238738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crncc.comms@nihr.ac.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patient.info/health/start-back-screening-tool-for-low-back-pai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nhs.uk/conditions/vaccinations/pages/pneumococcal-vaccination.aspx" TargetMode="External"/><Relationship Id="rId5" Type="http://schemas.openxmlformats.org/officeDocument/2006/relationships/hyperlink" Target="http://www.nhs.uk/smokefree" TargetMode="External"/><Relationship Id="rId4" Type="http://schemas.openxmlformats.org/officeDocument/2006/relationships/hyperlink" Target="https://www.keele.ac.uk/sbst/startbacktoo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v.uk/government/publications/the-future-of-uk-clinical-research-delivery"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sites.google.com/nihr.ac.uk/rdn/home#h.ffdrtkdfjknw" TargetMode="External"/><Relationship Id="rId4" Type="http://schemas.openxmlformats.org/officeDocument/2006/relationships/hyperlink" Target="https://www.gov.uk/government/publications/government-response-to-the-review-into-commercial-clinical-trials/full-government-response-to-the-lord-oshaughnessy-review-into-commercial-clinical-trial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ut.bmj.com/content/66/1/89" TargetMode="External"/><Relationship Id="rId7" Type="http://schemas.openxmlformats.org/officeDocument/2006/relationships/hyperlink" Target="https://www.nihr.ac.uk/documents/case-studies/the-uks-flagship-covid-19-treatment-trial-the-recovery-trial/25358"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ukri.org/" TargetMode="External"/><Relationship Id="rId5" Type="http://schemas.openxmlformats.org/officeDocument/2006/relationships/hyperlink" Target="http://gutbeta.bmj.com/content/early/2016/10/14/gutjnl-2015-311308" TargetMode="External"/><Relationship Id="rId4" Type="http://schemas.openxmlformats.org/officeDocument/2006/relationships/hyperlink" Target="http://www.nihr.ac.uk/news/patients-more-likely-to-survive-in-research-active-hospitals/471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These slides are for NIHR CRN staff to use when presenting at meetings and events. </a:t>
            </a:r>
            <a:br>
              <a:rPr lang="en-US" sz="1200">
                <a:solidFill>
                  <a:schemeClr val="dk1"/>
                </a:solidFill>
              </a:rPr>
            </a:br>
            <a:br>
              <a:rPr lang="en-US" sz="1200">
                <a:solidFill>
                  <a:schemeClr val="dk1"/>
                </a:solidFill>
              </a:rPr>
            </a:br>
            <a:r>
              <a:rPr lang="en-US" sz="1200">
                <a:solidFill>
                  <a:schemeClr val="dk1"/>
                </a:solidFill>
              </a:rPr>
              <a:t>They are not intended to be used as a whole presentation (although they could be), but are for staff to pick from, so they can tailor their presentation to their audience. </a:t>
            </a:r>
            <a:br>
              <a:rPr lang="en-US" sz="1200">
                <a:solidFill>
                  <a:schemeClr val="dk1"/>
                </a:solidFill>
              </a:rPr>
            </a:br>
            <a:br>
              <a:rPr lang="en-US" sz="1200">
                <a:solidFill>
                  <a:schemeClr val="dk1"/>
                </a:solidFill>
              </a:rPr>
            </a:br>
            <a:r>
              <a:rPr lang="en-US" sz="1200">
                <a:solidFill>
                  <a:schemeClr val="dk1"/>
                </a:solidFill>
              </a:rPr>
              <a:t>These general slides should be used alongside slides that have been produced specifically for meetings and events. There are empty slide templates at the bottom of the slide set.</a:t>
            </a:r>
            <a:endParaRPr sz="1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These slides were updated in October 2021.</a:t>
            </a:r>
            <a:endParaRPr sz="1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If you have any queries, please contact </a:t>
            </a:r>
            <a:r>
              <a:rPr lang="en-US" sz="1200" u="sng">
                <a:solidFill>
                  <a:schemeClr val="hlink"/>
                </a:solidFill>
                <a:hlinkClick r:id="rId3"/>
              </a:rPr>
              <a:t>crncc.comms@nihr.ac.uk</a:t>
            </a:r>
            <a:r>
              <a:rPr lang="en-US" sz="1200">
                <a:solidFill>
                  <a:schemeClr val="dk1"/>
                </a:solidFill>
              </a:rPr>
              <a:t>.</a:t>
            </a:r>
            <a:endParaRPr sz="1800">
              <a:solidFill>
                <a:schemeClr val="dk1"/>
              </a:solidFill>
            </a:endParaRPr>
          </a:p>
          <a:p>
            <a:pPr marL="0" lvl="0" indent="0" algn="l" rtl="0">
              <a:spcBef>
                <a:spcPts val="0"/>
              </a:spcBef>
              <a:spcAft>
                <a:spcPts val="0"/>
              </a:spcAft>
              <a:buClr>
                <a:schemeClr val="dk1"/>
              </a:buClr>
              <a:buSzPts val="1200"/>
              <a:buFont typeface="Arial"/>
              <a:buNone/>
            </a:pPr>
            <a:endParaRPr/>
          </a:p>
        </p:txBody>
      </p:sp>
      <p:sp>
        <p:nvSpPr>
          <p:cNvPr id="211" name="Google Shape;211;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These three case studies show the results of research in practice. They show how research isn’t always about </a:t>
            </a:r>
            <a:r>
              <a:rPr lang="en-US" sz="1200">
                <a:solidFill>
                  <a:schemeClr val="dk1"/>
                </a:solidFill>
              </a:rPr>
              <a:t>testing new treatments and drugs – it’s also about looking at how we can do things differently, to improve NHS quality and productivity</a:t>
            </a:r>
            <a:r>
              <a:rPr lang="en-US">
                <a:solidFill>
                  <a:schemeClr val="dk1"/>
                </a:solidFill>
              </a:rPr>
              <a:t>.</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STarT Back Study:</a:t>
            </a:r>
            <a:endParaRPr/>
          </a:p>
          <a:p>
            <a:pPr marL="171450" lvl="0" indent="-171450" algn="l" rtl="0">
              <a:spcBef>
                <a:spcPts val="0"/>
              </a:spcBef>
              <a:spcAft>
                <a:spcPts val="0"/>
              </a:spcAft>
              <a:buClr>
                <a:schemeClr val="dk1"/>
              </a:buClr>
              <a:buSzPts val="1200"/>
              <a:buFont typeface="Arial"/>
              <a:buChar char="•"/>
            </a:pPr>
            <a:r>
              <a:rPr lang="en-US"/>
              <a:t>We supported the STarT Back study - a new stratified approach to managing back pain</a:t>
            </a:r>
            <a:endParaRPr/>
          </a:p>
          <a:p>
            <a:pPr marL="171450" lvl="0" indent="-171450" algn="l" rtl="0">
              <a:spcBef>
                <a:spcPts val="0"/>
              </a:spcBef>
              <a:spcAft>
                <a:spcPts val="0"/>
              </a:spcAft>
              <a:buClr>
                <a:schemeClr val="dk1"/>
              </a:buClr>
              <a:buSzPts val="1200"/>
              <a:buFont typeface="Arial"/>
              <a:buChar char="•"/>
            </a:pPr>
            <a:r>
              <a:rPr lang="en-US"/>
              <a:t>Study showed improved patient outcomes and estimated cost savings of £34 per patient</a:t>
            </a:r>
            <a:endParaRPr/>
          </a:p>
          <a:p>
            <a:pPr marL="171450" lvl="0" indent="-171450" algn="l" rtl="0">
              <a:spcBef>
                <a:spcPts val="0"/>
              </a:spcBef>
              <a:spcAft>
                <a:spcPts val="0"/>
              </a:spcAft>
              <a:buClr>
                <a:schemeClr val="dk1"/>
              </a:buClr>
              <a:buSzPts val="1200"/>
              <a:buFont typeface="Arial"/>
              <a:buChar char="•"/>
            </a:pPr>
            <a:r>
              <a:rPr lang="en-US"/>
              <a:t>New approach is now being applied across the country</a:t>
            </a:r>
            <a:endParaRPr/>
          </a:p>
          <a:p>
            <a:pPr marL="171450" lvl="0" indent="-171450" algn="l" rtl="0">
              <a:spcBef>
                <a:spcPts val="0"/>
              </a:spcBef>
              <a:spcAft>
                <a:spcPts val="0"/>
              </a:spcAft>
              <a:buClr>
                <a:schemeClr val="dk1"/>
              </a:buClr>
              <a:buSzPts val="1200"/>
              <a:buFont typeface="Arial"/>
              <a:buChar char="•"/>
            </a:pPr>
            <a:r>
              <a:rPr lang="en-US"/>
              <a:t>NIHR CRN Primary Care used their local knowledge to hand pick all 10 general practices involved in the study </a:t>
            </a:r>
            <a:endParaRPr/>
          </a:p>
          <a:p>
            <a:pPr marL="171450" lvl="0" indent="-171450" algn="l" rtl="0">
              <a:spcBef>
                <a:spcPts val="0"/>
              </a:spcBef>
              <a:spcAft>
                <a:spcPts val="0"/>
              </a:spcAft>
              <a:buClr>
                <a:schemeClr val="dk1"/>
              </a:buClr>
              <a:buSzPts val="1800"/>
              <a:buFont typeface="Arial"/>
              <a:buChar char="•"/>
            </a:pPr>
            <a:r>
              <a:rPr lang="en-US" sz="1800">
                <a:solidFill>
                  <a:schemeClr val="dk1"/>
                </a:solidFill>
              </a:rPr>
              <a:t>Information on the sTarTback tool is available from</a:t>
            </a:r>
            <a:endParaRPr>
              <a:solidFill>
                <a:schemeClr val="dk1"/>
              </a:solidFill>
            </a:endParaRPr>
          </a:p>
          <a:p>
            <a:pPr marL="514350" lvl="1" indent="-171450" algn="l" rtl="0">
              <a:spcBef>
                <a:spcPts val="0"/>
              </a:spcBef>
              <a:spcAft>
                <a:spcPts val="0"/>
              </a:spcAft>
              <a:buClr>
                <a:srgbClr val="0563C1"/>
              </a:buClr>
              <a:buSzPts val="1200"/>
              <a:buFont typeface="Arial"/>
              <a:buChar char="•"/>
            </a:pPr>
            <a:r>
              <a:rPr lang="en-US" u="sng">
                <a:solidFill>
                  <a:srgbClr val="0563C1"/>
                </a:solidFill>
                <a:hlinkClick r:id="rId3">
                  <a:extLst>
                    <a:ext uri="{A12FA001-AC4F-418D-AE19-62706E023703}">
                      <ahyp:hlinkClr xmlns:ahyp="http://schemas.microsoft.com/office/drawing/2018/hyperlinkcolor" val="tx"/>
                    </a:ext>
                  </a:extLst>
                </a:hlinkClick>
              </a:rPr>
              <a:t>http</a:t>
            </a:r>
            <a:r>
              <a:rPr lang="en-US" sz="1200" u="sng">
                <a:solidFill>
                  <a:schemeClr val="hlink"/>
                </a:solidFill>
                <a:hlinkClick r:id="rId3"/>
              </a:rPr>
              <a:t>://patient.info/health/</a:t>
            </a:r>
            <a:r>
              <a:rPr lang="en-US" u="sng">
                <a:solidFill>
                  <a:schemeClr val="hlink"/>
                </a:solidFill>
                <a:hlinkClick r:id="rId3"/>
              </a:rPr>
              <a:t>start-back-screening-tool-for-low-back-pain</a:t>
            </a:r>
            <a:endParaRPr>
              <a:solidFill>
                <a:srgbClr val="000000"/>
              </a:solidFill>
            </a:endParaRPr>
          </a:p>
          <a:p>
            <a:pPr marL="514350" lvl="1" indent="-171450" algn="l" rtl="0">
              <a:spcBef>
                <a:spcPts val="0"/>
              </a:spcBef>
              <a:spcAft>
                <a:spcPts val="0"/>
              </a:spcAft>
              <a:buClr>
                <a:schemeClr val="hlink"/>
              </a:buClr>
              <a:buSzPts val="1200"/>
              <a:buFont typeface="Arial"/>
              <a:buChar char="•"/>
            </a:pPr>
            <a:r>
              <a:rPr lang="en-US" u="sng">
                <a:solidFill>
                  <a:schemeClr val="hlink"/>
                </a:solidFill>
                <a:hlinkClick r:id="rId4"/>
              </a:rPr>
              <a:t>https</a:t>
            </a:r>
            <a:r>
              <a:rPr lang="en-US" sz="1200" u="sng">
                <a:solidFill>
                  <a:schemeClr val="hlink"/>
                </a:solidFill>
                <a:hlinkClick r:id="rId4"/>
              </a:rPr>
              <a:t>://www.keele.ac.uk/sbst/startbacktool/</a:t>
            </a:r>
            <a:r>
              <a:rPr lang="en-US">
                <a:solidFill>
                  <a:schemeClr val="dk1"/>
                </a:solidFill>
              </a:rPr>
              <a:t> </a:t>
            </a:r>
            <a:endParaRPr sz="1200">
              <a:solidFill>
                <a:schemeClr val="dk1"/>
              </a:solidFill>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Text2stop study</a:t>
            </a:r>
            <a:endParaRPr/>
          </a:p>
          <a:p>
            <a:pPr marL="171450" lvl="0" indent="-171450" algn="l" rtl="0">
              <a:spcBef>
                <a:spcPts val="0"/>
              </a:spcBef>
              <a:spcAft>
                <a:spcPts val="0"/>
              </a:spcAft>
              <a:buClr>
                <a:schemeClr val="dk1"/>
              </a:buClr>
              <a:buSzPts val="1200"/>
              <a:buFont typeface="Arial"/>
              <a:buChar char="•"/>
            </a:pPr>
            <a:r>
              <a:rPr lang="en-US"/>
              <a:t>We supported </a:t>
            </a:r>
            <a:r>
              <a:rPr lang="en-US" i="1"/>
              <a:t>text2stop</a:t>
            </a:r>
            <a:r>
              <a:rPr lang="en-US"/>
              <a:t> study</a:t>
            </a:r>
            <a:endParaRPr/>
          </a:p>
          <a:p>
            <a:pPr marL="171450" lvl="0" indent="-171450" algn="l" rtl="0">
              <a:spcBef>
                <a:spcPts val="0"/>
              </a:spcBef>
              <a:spcAft>
                <a:spcPts val="0"/>
              </a:spcAft>
              <a:buClr>
                <a:schemeClr val="dk1"/>
              </a:buClr>
              <a:buSzPts val="1200"/>
              <a:buFont typeface="Arial"/>
              <a:buChar char="•"/>
            </a:pPr>
            <a:r>
              <a:rPr lang="en-US"/>
              <a:t>Original recruitment strategy wasn’t attracting enough recruits</a:t>
            </a:r>
            <a:endParaRPr/>
          </a:p>
          <a:p>
            <a:pPr marL="171450" lvl="0" indent="-171450" algn="l" rtl="0">
              <a:spcBef>
                <a:spcPts val="0"/>
              </a:spcBef>
              <a:spcAft>
                <a:spcPts val="0"/>
              </a:spcAft>
              <a:buClr>
                <a:schemeClr val="dk1"/>
              </a:buClr>
              <a:buSzPts val="1200"/>
              <a:buFont typeface="Arial"/>
              <a:buChar char="•"/>
            </a:pPr>
            <a:r>
              <a:rPr lang="en-US"/>
              <a:t>Most smoking cessation happens in primary care, so the Network enrolled general practices to contact suitable patients directly</a:t>
            </a:r>
            <a:endParaRPr/>
          </a:p>
          <a:p>
            <a:pPr marL="171450" marR="0" lvl="0" indent="-171450" algn="l" rtl="0">
              <a:lnSpc>
                <a:spcPct val="100000"/>
              </a:lnSpc>
              <a:spcBef>
                <a:spcPts val="0"/>
              </a:spcBef>
              <a:spcAft>
                <a:spcPts val="0"/>
              </a:spcAft>
              <a:buClr>
                <a:schemeClr val="dk1"/>
              </a:buClr>
              <a:buSzPts val="1200"/>
              <a:buFont typeface="Arial"/>
              <a:buChar char="•"/>
            </a:pPr>
            <a:r>
              <a:rPr lang="en-US"/>
              <a:t>The response was so overwhelming that the study closed four months ahead of schedule</a:t>
            </a:r>
            <a:endParaRPr/>
          </a:p>
          <a:p>
            <a:pPr marL="171450" marR="0" lvl="0" indent="-171450" algn="l" rtl="0">
              <a:lnSpc>
                <a:spcPct val="100000"/>
              </a:lnSpc>
              <a:spcBef>
                <a:spcPts val="0"/>
              </a:spcBef>
              <a:spcAft>
                <a:spcPts val="0"/>
              </a:spcAft>
              <a:buClr>
                <a:schemeClr val="dk1"/>
              </a:buClr>
              <a:buSzPts val="1200"/>
              <a:buFont typeface="Arial"/>
              <a:buChar char="•"/>
            </a:pPr>
            <a:r>
              <a:rPr lang="en-US"/>
              <a:t>Now, at </a:t>
            </a:r>
            <a:r>
              <a:rPr lang="en-US" b="1" u="sng">
                <a:solidFill>
                  <a:schemeClr val="hlink"/>
                </a:solidFill>
                <a:hlinkClick r:id="rId5"/>
              </a:rPr>
              <a:t>www.nhs.uk/smokefree</a:t>
            </a:r>
            <a:r>
              <a:rPr lang="en-US"/>
              <a:t>, people can register to receive free daily motivational text messages to help them quit</a:t>
            </a:r>
            <a:endParaRPr b="1"/>
          </a:p>
          <a:p>
            <a:pPr marL="171450" lvl="0" indent="-9525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US" b="1"/>
              <a:t>Pneumococcal disease vaccination study</a:t>
            </a:r>
            <a:endParaRPr b="1"/>
          </a:p>
          <a:p>
            <a:pPr marL="171450" marR="0" lvl="0" indent="-171450" algn="l" rtl="0">
              <a:lnSpc>
                <a:spcPct val="114999"/>
              </a:lnSpc>
              <a:spcBef>
                <a:spcPts val="0"/>
              </a:spcBef>
              <a:spcAft>
                <a:spcPts val="0"/>
              </a:spcAft>
              <a:buClr>
                <a:schemeClr val="dk1"/>
              </a:buClr>
              <a:buSzPts val="1200"/>
              <a:buFont typeface="Arial"/>
              <a:buChar char="•"/>
            </a:pPr>
            <a:r>
              <a:rPr lang="en-US" sz="1200">
                <a:solidFill>
                  <a:schemeClr val="dk1"/>
                </a:solidFill>
              </a:rPr>
              <a:t>Meningitis kills more children under five than any other infectious disease in the UK, with 50% of all cases occurring in this age group</a:t>
            </a:r>
            <a:endParaRPr sz="1200">
              <a:solidFill>
                <a:schemeClr val="dk1"/>
              </a:solidFill>
            </a:endParaRPr>
          </a:p>
          <a:p>
            <a:pPr marL="171450" marR="0" lvl="0" indent="-171450" algn="l" rtl="0">
              <a:lnSpc>
                <a:spcPct val="114999"/>
              </a:lnSpc>
              <a:spcBef>
                <a:spcPts val="0"/>
              </a:spcBef>
              <a:spcAft>
                <a:spcPts val="0"/>
              </a:spcAft>
              <a:buClr>
                <a:schemeClr val="dk1"/>
              </a:buClr>
              <a:buSzPts val="1200"/>
              <a:buFont typeface="Arial"/>
              <a:buChar char="•"/>
            </a:pPr>
            <a:r>
              <a:rPr lang="en-US" sz="1200">
                <a:solidFill>
                  <a:schemeClr val="dk1"/>
                </a:solidFill>
              </a:rPr>
              <a:t>Previously children in England were routinely vaccinated against seven of the most common types of streptococcus pneumoniae bacteria – the bacteria responsible for causing invasive diseases such as pneumonia, blood poisoning and meningitis</a:t>
            </a:r>
            <a:endParaRPr sz="1200">
              <a:solidFill>
                <a:schemeClr val="dk1"/>
              </a:solidFill>
            </a:endParaRPr>
          </a:p>
          <a:p>
            <a:pPr marL="171450" lvl="0" indent="-171450" algn="l" rtl="0">
              <a:lnSpc>
                <a:spcPct val="114999"/>
              </a:lnSpc>
              <a:spcBef>
                <a:spcPts val="0"/>
              </a:spcBef>
              <a:spcAft>
                <a:spcPts val="0"/>
              </a:spcAft>
              <a:buClr>
                <a:schemeClr val="dk1"/>
              </a:buClr>
              <a:buSzPts val="1200"/>
              <a:buFont typeface="Arial"/>
              <a:buChar char="•"/>
            </a:pPr>
            <a:r>
              <a:rPr lang="en-US" sz="1200">
                <a:solidFill>
                  <a:schemeClr val="dk1"/>
                </a:solidFill>
              </a:rPr>
              <a:t>The challenge was to produce a vaccine that would include inactivated extracts from thirteen pneumococcal bacteria rather than just seven, giving children a much broader level of protection</a:t>
            </a:r>
            <a:r>
              <a:rPr lang="en-US">
                <a:solidFill>
                  <a:schemeClr val="dk1"/>
                </a:solidFill>
              </a:rPr>
              <a:t> </a:t>
            </a:r>
            <a:endParaRPr sz="1200">
              <a:solidFill>
                <a:schemeClr val="dk1"/>
              </a:solidFill>
            </a:endParaRPr>
          </a:p>
          <a:p>
            <a:pPr marL="171450" lvl="0" indent="-171450" algn="l" rtl="0">
              <a:lnSpc>
                <a:spcPct val="114999"/>
              </a:lnSpc>
              <a:spcBef>
                <a:spcPts val="0"/>
              </a:spcBef>
              <a:spcAft>
                <a:spcPts val="0"/>
              </a:spcAft>
              <a:buClr>
                <a:schemeClr val="dk1"/>
              </a:buClr>
              <a:buSzPts val="1200"/>
              <a:buFont typeface="Arial"/>
              <a:buChar char="•"/>
            </a:pPr>
            <a:r>
              <a:rPr lang="en-US" sz="1200">
                <a:solidFill>
                  <a:schemeClr val="dk1"/>
                </a:solidFill>
              </a:rPr>
              <a:t>Research into vaccinations by a global pharma company, assisted by the Clinical Research Network in 2011,</a:t>
            </a:r>
            <a:r>
              <a:rPr lang="en-US">
                <a:solidFill>
                  <a:schemeClr val="dk1"/>
                </a:solidFill>
              </a:rPr>
              <a:t> </a:t>
            </a:r>
            <a:r>
              <a:rPr lang="en-US" sz="1200">
                <a:solidFill>
                  <a:schemeClr val="dk1"/>
                </a:solidFill>
              </a:rPr>
              <a:t> developed Prevenar 13 – which was proven to be far more effective</a:t>
            </a:r>
            <a:endParaRPr sz="1200">
              <a:solidFill>
                <a:schemeClr val="dk1"/>
              </a:solidFill>
            </a:endParaRPr>
          </a:p>
          <a:p>
            <a:pPr marL="171450" marR="0" lvl="0" indent="-171450" algn="l" rtl="0">
              <a:lnSpc>
                <a:spcPct val="114999"/>
              </a:lnSpc>
              <a:spcBef>
                <a:spcPts val="0"/>
              </a:spcBef>
              <a:spcAft>
                <a:spcPts val="0"/>
              </a:spcAft>
              <a:buClr>
                <a:schemeClr val="dk1"/>
              </a:buClr>
              <a:buSzPts val="1200"/>
              <a:buFont typeface="Arial"/>
              <a:buChar char="•"/>
            </a:pPr>
            <a:r>
              <a:rPr lang="en-US"/>
              <a:t>The vaccination programme for all children in England has changed as a result.</a:t>
            </a:r>
            <a:endParaRPr/>
          </a:p>
          <a:p>
            <a:pPr marL="171450" lvl="0" indent="-171450" algn="l" rtl="0">
              <a:lnSpc>
                <a:spcPct val="114999"/>
              </a:lnSpc>
              <a:spcBef>
                <a:spcPts val="0"/>
              </a:spcBef>
              <a:spcAft>
                <a:spcPts val="0"/>
              </a:spcAft>
              <a:buClr>
                <a:schemeClr val="dk1"/>
              </a:buClr>
              <a:buSzPts val="1200"/>
              <a:buFont typeface="Arial"/>
              <a:buChar char="•"/>
            </a:pPr>
            <a:r>
              <a:rPr lang="en-US"/>
              <a:t>Information available on NHS choices: </a:t>
            </a:r>
            <a:r>
              <a:rPr lang="en-US" b="1" u="sng">
                <a:solidFill>
                  <a:schemeClr val="hlink"/>
                </a:solidFill>
                <a:hlinkClick r:id="rId6"/>
              </a:rPr>
              <a:t>www.nhs.uk/conditions/vaccinations/pages/pneumococcal-vaccination.aspx</a:t>
            </a:r>
            <a:endParaRPr/>
          </a:p>
          <a:p>
            <a:pPr marL="0" lvl="0" indent="0" algn="l" rtl="0">
              <a:spcBef>
                <a:spcPts val="0"/>
              </a:spcBef>
              <a:spcAft>
                <a:spcPts val="0"/>
              </a:spcAft>
              <a:buClr>
                <a:schemeClr val="dk1"/>
              </a:buClr>
              <a:buSzPts val="1200"/>
              <a:buFont typeface="Arial"/>
              <a:buNone/>
            </a:pPr>
            <a:endParaRPr/>
          </a:p>
        </p:txBody>
      </p:sp>
      <p:sp>
        <p:nvSpPr>
          <p:cNvPr id="455" name="Google Shape;45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72" name="Google Shape;472;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dc1cc901b4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the launch year for the RDN, an opportunity to take forward the work of the CRN with improvements for the future.</a:t>
            </a:r>
            <a:endParaRPr/>
          </a:p>
          <a:p>
            <a:pPr marL="0" lvl="0" indent="0" algn="l" rtl="0">
              <a:spcBef>
                <a:spcPts val="0"/>
              </a:spcBef>
              <a:spcAft>
                <a:spcPts val="0"/>
              </a:spcAft>
              <a:buNone/>
            </a:pPr>
            <a:endParaRPr/>
          </a:p>
          <a:p>
            <a:pPr marL="0" lvl="0" indent="0" algn="l" rtl="0">
              <a:spcBef>
                <a:spcPts val="0"/>
              </a:spcBef>
              <a:spcAft>
                <a:spcPts val="0"/>
              </a:spcAft>
              <a:buNone/>
            </a:pPr>
            <a:r>
              <a:rPr lang="en-US"/>
              <a:t>We had feedback from stakeholders on how the work of the CRN could be improved. They said that its work could be confusing and a very different offer across the country, we need to be better at bringing in new commercial business, we need to avoid duplication and promote growth. </a:t>
            </a:r>
            <a:endParaRPr/>
          </a:p>
        </p:txBody>
      </p:sp>
      <p:sp>
        <p:nvSpPr>
          <p:cNvPr id="478" name="Google Shape;478;g2dc1cc901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dbdbfce126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400"/>
              </a:spcBef>
              <a:spcAft>
                <a:spcPts val="0"/>
              </a:spcAft>
              <a:buSzPts val="1100"/>
              <a:buNone/>
            </a:pPr>
            <a:endParaRPr sz="1400">
              <a:solidFill>
                <a:schemeClr val="dk1"/>
              </a:solidFill>
            </a:endParaRPr>
          </a:p>
        </p:txBody>
      </p:sp>
      <p:sp>
        <p:nvSpPr>
          <p:cNvPr id="482" name="Google Shape;482;g2dbdbfce126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c1cc901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dc1cc901b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dbdbfce126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2dbdbfce126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dbdbfce12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2dbdbfce126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https://www.nihr.ac.uk/reports/best-research-for-best-health-the-next-chapter/34535#Bringing_clinical_and_applied_research_to_under-served_regions_and_communities_with_major_health_needs</a:t>
            </a:r>
            <a:endParaRPr/>
          </a:p>
          <a:p>
            <a:pPr marL="0" lvl="0" indent="0" algn="l" rtl="0">
              <a:lnSpc>
                <a:spcPct val="100000"/>
              </a:lnSpc>
              <a:spcBef>
                <a:spcPts val="0"/>
              </a:spcBef>
              <a:spcAft>
                <a:spcPts val="0"/>
              </a:spcAft>
              <a:buSzPts val="1100"/>
              <a:buNone/>
            </a:pPr>
            <a:r>
              <a:rPr lang="en-US"/>
              <a:t>https://www.gov.uk/government/publications/life-sciences-vision</a:t>
            </a:r>
            <a:endParaRPr/>
          </a:p>
          <a:p>
            <a:pPr marL="0" lvl="0" indent="0" algn="l" rtl="0">
              <a:lnSpc>
                <a:spcPct val="100000"/>
              </a:lnSpc>
              <a:spcBef>
                <a:spcPts val="0"/>
              </a:spcBef>
              <a:spcAft>
                <a:spcPts val="0"/>
              </a:spcAft>
              <a:buSzPts val="1100"/>
              <a:buNone/>
            </a:pPr>
            <a:r>
              <a:rPr lang="en-US" u="sng">
                <a:solidFill>
                  <a:schemeClr val="hlink"/>
                </a:solidFill>
                <a:hlinkClick r:id="rId3"/>
              </a:rPr>
              <a:t>https://www.gov.uk/government/publications/the-future-of-uk-clinical-research-delivery</a:t>
            </a:r>
            <a:endParaRPr/>
          </a:p>
          <a:p>
            <a:pPr marL="0" lvl="0" indent="0" algn="l" rtl="0">
              <a:lnSpc>
                <a:spcPct val="100000"/>
              </a:lnSpc>
              <a:spcBef>
                <a:spcPts val="0"/>
              </a:spcBef>
              <a:spcAft>
                <a:spcPts val="0"/>
              </a:spcAft>
              <a:buSzPts val="1100"/>
              <a:buNone/>
            </a:pPr>
            <a:r>
              <a:rPr lang="en-US"/>
              <a:t>https://www.gov.uk/government/publications/the-future-of-uk-clinical-research-delivery-2022-to-2025-implementation-plan/the-future-of-clinical-research-delivery-2022-to-2025-implementation-plan</a:t>
            </a:r>
            <a:endParaRPr/>
          </a:p>
          <a:p>
            <a:pPr marL="0" lvl="0" indent="0" algn="l" rtl="0">
              <a:lnSpc>
                <a:spcPct val="100000"/>
              </a:lnSpc>
              <a:spcBef>
                <a:spcPts val="0"/>
              </a:spcBef>
              <a:spcAft>
                <a:spcPts val="0"/>
              </a:spcAft>
              <a:buSzPts val="1100"/>
              <a:buNone/>
            </a:pPr>
            <a:r>
              <a:rPr lang="en-US" u="sng">
                <a:solidFill>
                  <a:schemeClr val="hlink"/>
                </a:solidFill>
                <a:hlinkClick r:id="rId4"/>
              </a:rPr>
              <a:t>https://www.gov.uk/government/publications/government-response-to-the-review-into-commercial-clinical-trials/full-government-response-to-the-lord-oshaughnessy-review-into-commercial-clinical-trials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0" indent="-298450" algn="l" rtl="0">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Research delivery services need to align with </a:t>
            </a:r>
            <a:r>
              <a:rPr lang="en-US" u="sng">
                <a:solidFill>
                  <a:srgbClr val="1155CC"/>
                </a:solidFill>
                <a:latin typeface="Lato"/>
                <a:ea typeface="Lato"/>
                <a:cs typeface="Lato"/>
                <a:sym typeface="Lato"/>
                <a:hlinkClick r:id="rId5">
                  <a:extLst>
                    <a:ext uri="{A12FA001-AC4F-418D-AE19-62706E023703}">
                      <ahyp:hlinkClr xmlns:ahyp="http://schemas.microsoft.com/office/drawing/2018/hyperlinkcolor" val="tx"/>
                    </a:ext>
                  </a:extLst>
                </a:hlinkClick>
              </a:rPr>
              <a:t>NIHR RDN’s primary purposes</a:t>
            </a:r>
            <a:r>
              <a:rPr lang="en-US">
                <a:solidFill>
                  <a:schemeClr val="dk1"/>
                </a:solidFill>
                <a:latin typeface="Lato"/>
                <a:ea typeface="Lato"/>
                <a:cs typeface="Lato"/>
                <a:sym typeface="Lato"/>
              </a:rPr>
              <a:t>:</a:t>
            </a:r>
            <a:endParaRPr>
              <a:solidFill>
                <a:schemeClr val="dk1"/>
              </a:solidFill>
              <a:latin typeface="Lato"/>
              <a:ea typeface="Lato"/>
              <a:cs typeface="Lato"/>
              <a:sym typeface="Lato"/>
            </a:endParaRPr>
          </a:p>
          <a:p>
            <a:pPr marL="914400" lvl="1" indent="-298450" algn="l" rtl="0">
              <a:lnSpc>
                <a:spcPct val="115000"/>
              </a:lnSpc>
              <a:spcBef>
                <a:spcPts val="1000"/>
              </a:spcBef>
              <a:spcAft>
                <a:spcPts val="0"/>
              </a:spcAft>
              <a:buClr>
                <a:schemeClr val="dk1"/>
              </a:buClr>
              <a:buSzPts val="1100"/>
              <a:buFont typeface="Lato"/>
              <a:buChar char="○"/>
            </a:pPr>
            <a:r>
              <a:rPr lang="en-US">
                <a:solidFill>
                  <a:schemeClr val="dk1"/>
                </a:solidFill>
                <a:latin typeface="Lato"/>
                <a:ea typeface="Lato"/>
                <a:cs typeface="Lato"/>
                <a:sym typeface="Lato"/>
              </a:rPr>
              <a:t>(1) support the successful delivery of high quality research, as an active partner </a:t>
            </a:r>
            <a:endParaRPr>
              <a:solidFill>
                <a:schemeClr val="dk1"/>
              </a:solidFill>
              <a:latin typeface="Lato"/>
              <a:ea typeface="Lato"/>
              <a:cs typeface="Lato"/>
              <a:sym typeface="Lato"/>
            </a:endParaRPr>
          </a:p>
          <a:p>
            <a:pPr marL="914400" lvl="1" indent="-298450" algn="l" rtl="0">
              <a:lnSpc>
                <a:spcPct val="115000"/>
              </a:lnSpc>
              <a:spcBef>
                <a:spcPts val="1000"/>
              </a:spcBef>
              <a:spcAft>
                <a:spcPts val="0"/>
              </a:spcAft>
              <a:buClr>
                <a:schemeClr val="dk1"/>
              </a:buClr>
              <a:buSzPts val="1100"/>
              <a:buFont typeface="Lato"/>
              <a:buChar char="○"/>
            </a:pPr>
            <a:r>
              <a:rPr lang="en-US">
                <a:solidFill>
                  <a:schemeClr val="dk1"/>
                </a:solidFill>
                <a:latin typeface="Lato"/>
                <a:ea typeface="Lato"/>
                <a:cs typeface="Lato"/>
                <a:sym typeface="Lato"/>
              </a:rPr>
              <a:t>(2) increase capacity and capability of the research infrastructure for the future</a:t>
            </a:r>
            <a:endParaRPr>
              <a:solidFill>
                <a:schemeClr val="dk1"/>
              </a:solidFill>
              <a:latin typeface="Lato"/>
              <a:ea typeface="Lato"/>
              <a:cs typeface="Lato"/>
              <a:sym typeface="Lato"/>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dbdbfce126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5" name="Google Shape;615;g2dbdbfce12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dbdbfce126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dbdbfce126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Questions at the end of the presentation. </a:t>
            </a:r>
            <a:endParaRPr/>
          </a:p>
        </p:txBody>
      </p:sp>
      <p:sp>
        <p:nvSpPr>
          <p:cNvPr id="621" name="Google Shape;621;g2dbdbfce126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15 HINS operate as the “innovation arm of the NHS”.</a:t>
            </a:r>
          </a:p>
          <a:p>
            <a:r>
              <a:rPr lang="en-GB" dirty="0"/>
              <a:t>We support our health and care partners to deliver improvements that:</a:t>
            </a:r>
          </a:p>
          <a:p>
            <a:pPr marL="149350" indent="-149350">
              <a:buFont typeface="Arial" panose="020B0604020202020204" pitchFamily="34" charset="0"/>
              <a:buChar char="•"/>
            </a:pPr>
            <a:r>
              <a:rPr lang="en-GB" dirty="0"/>
              <a:t>Lead to better patient outcomes</a:t>
            </a:r>
          </a:p>
          <a:p>
            <a:pPr marL="149350" indent="-149350">
              <a:buFont typeface="Arial" panose="020B0604020202020204" pitchFamily="34" charset="0"/>
              <a:buChar char="•"/>
            </a:pPr>
            <a:r>
              <a:rPr lang="en-GB" dirty="0"/>
              <a:t>Drive</a:t>
            </a:r>
            <a:r>
              <a:rPr lang="en-GB" baseline="0" dirty="0"/>
              <a:t> down the cost of care, and </a:t>
            </a:r>
          </a:p>
          <a:p>
            <a:pPr marL="149350" indent="-149350">
              <a:buFont typeface="Arial" panose="020B0604020202020204" pitchFamily="34" charset="0"/>
              <a:buChar char="•"/>
            </a:pPr>
            <a:r>
              <a:rPr lang="en-GB" baseline="0" dirty="0"/>
              <a:t>Unusually for </a:t>
            </a:r>
            <a:r>
              <a:rPr lang="en-GB" baseline="0" dirty="0" err="1"/>
              <a:t>nhs</a:t>
            </a:r>
            <a:r>
              <a:rPr lang="en-GB" baseline="0" dirty="0"/>
              <a:t> organisations also </a:t>
            </a:r>
          </a:p>
          <a:p>
            <a:pPr marL="547617" lvl="1" indent="-149350">
              <a:buFont typeface="Arial" panose="020B0604020202020204" pitchFamily="34" charset="0"/>
              <a:buChar char="•"/>
            </a:pPr>
            <a:r>
              <a:rPr lang="en-GB" baseline="0" dirty="0"/>
              <a:t>Stimulate economic growth</a:t>
            </a:r>
          </a:p>
          <a:p>
            <a:pPr marL="149350" indent="-149350">
              <a:buFont typeface="Arial" panose="020B0604020202020204" pitchFamily="34" charset="0"/>
              <a:buChar char="•"/>
            </a:pPr>
            <a:r>
              <a:rPr lang="en-GB" dirty="0"/>
              <a:t>It is primarily due to this objective that HIN and UCLP set </a:t>
            </a:r>
            <a:r>
              <a:rPr lang="en-GB" dirty="0" err="1"/>
              <a:t>upi</a:t>
            </a:r>
            <a:r>
              <a:rPr lang="en-GB" dirty="0"/>
              <a:t> the DHLA programme, </a:t>
            </a:r>
            <a:r>
              <a:rPr lang="en-GB" dirty="0" err="1"/>
              <a:t>alongw</a:t>
            </a:r>
            <a:r>
              <a:rPr lang="en-GB" dirty="0"/>
              <a:t> </a:t>
            </a:r>
            <a:r>
              <a:rPr lang="en-GB" dirty="0" err="1"/>
              <a:t>ith</a:t>
            </a:r>
            <a:r>
              <a:rPr lang="en-GB" dirty="0"/>
              <a:t> other partner </a:t>
            </a:r>
            <a:r>
              <a:rPr lang="en-GB" dirty="0" err="1"/>
              <a:t>CWPLus</a:t>
            </a:r>
            <a:r>
              <a:rPr lang="en-GB" dirty="0"/>
              <a:t> and </a:t>
            </a:r>
            <a:r>
              <a:rPr lang="en-GB" dirty="0" err="1"/>
              <a:t>medcity</a:t>
            </a:r>
            <a:endParaRPr lang="en-GB" dirty="0"/>
          </a:p>
        </p:txBody>
      </p:sp>
      <p:sp>
        <p:nvSpPr>
          <p:cNvPr id="4" name="Slide Number Placeholder 3"/>
          <p:cNvSpPr>
            <a:spLocks noGrp="1"/>
          </p:cNvSpPr>
          <p:nvPr>
            <p:ph type="sldNum" sz="quarter" idx="10"/>
          </p:nvPr>
        </p:nvSpPr>
        <p:spPr/>
        <p:txBody>
          <a:bodyPr/>
          <a:lstStyle/>
          <a:p>
            <a:fld id="{53C7AA9E-AC72-418C-B351-07FD2BC974A7}" type="slidenum">
              <a:rPr lang="en-GB" smtClean="0"/>
              <a:t>27</a:t>
            </a:fld>
            <a:endParaRPr lang="en-GB"/>
          </a:p>
        </p:txBody>
      </p:sp>
    </p:spTree>
    <p:extLst>
      <p:ext uri="{BB962C8B-B14F-4D97-AF65-F5344CB8AC3E}">
        <p14:creationId xmlns:p14="http://schemas.microsoft.com/office/powerpoint/2010/main" val="174183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solidFill>
                  <a:schemeClr val="dk1"/>
                </a:solidFill>
              </a:rPr>
              <a:t>This slides shows where the Clinical Research Network fits within the NIHR structure.</a:t>
            </a:r>
            <a:endParaRPr/>
          </a:p>
          <a:p>
            <a:pPr marL="171450" lvl="0" indent="-101600" algn="l" rtl="0">
              <a:spcBef>
                <a:spcPts val="0"/>
              </a:spcBef>
              <a:spcAft>
                <a:spcPts val="0"/>
              </a:spcAft>
              <a:buClr>
                <a:srgbClr val="000000"/>
              </a:buClr>
              <a:buSzPts val="1100"/>
              <a:buFont typeface="Arial"/>
              <a:buNone/>
            </a:pPr>
            <a:endParaRPr>
              <a:solidFill>
                <a:schemeClr val="dk1"/>
              </a:solidFill>
            </a:endParaRPr>
          </a:p>
          <a:p>
            <a:pPr marL="171450" lvl="0" indent="-171450" algn="l" rtl="0">
              <a:spcBef>
                <a:spcPts val="0"/>
              </a:spcBef>
              <a:spcAft>
                <a:spcPts val="0"/>
              </a:spcAft>
              <a:buClr>
                <a:srgbClr val="000000"/>
              </a:buClr>
              <a:buSzPts val="1100"/>
              <a:buFont typeface="Arial"/>
              <a:buChar char="•"/>
            </a:pPr>
            <a:r>
              <a:rPr lang="en-US" sz="1200">
                <a:solidFill>
                  <a:schemeClr val="dk1"/>
                </a:solidFill>
              </a:rPr>
              <a:t>The NIHR covers from bench to bedside research – including early phase clinical research to late phase clinical research and working with NHS trusts to adopt the research</a:t>
            </a:r>
            <a:r>
              <a:rPr lang="en-US">
                <a:solidFill>
                  <a:schemeClr val="dk1"/>
                </a:solidFill>
              </a:rPr>
              <a:t>. </a:t>
            </a:r>
            <a:endParaRPr/>
          </a:p>
          <a:p>
            <a:pPr marL="171450" lvl="0" indent="-101600" algn="l" rtl="0">
              <a:lnSpc>
                <a:spcPct val="100000"/>
              </a:lnSpc>
              <a:spcBef>
                <a:spcPts val="0"/>
              </a:spcBef>
              <a:spcAft>
                <a:spcPts val="0"/>
              </a:spcAft>
              <a:buClr>
                <a:schemeClr val="dk1"/>
              </a:buClr>
              <a:buSzPts val="1100"/>
              <a:buFont typeface="Arial"/>
              <a:buNone/>
            </a:pPr>
            <a:endParaRPr sz="1200">
              <a:solidFill>
                <a:schemeClr val="dk1"/>
              </a:solidFill>
            </a:endParaRPr>
          </a:p>
          <a:p>
            <a:pPr marL="171450" lvl="0" indent="-171450" algn="l" rtl="0">
              <a:spcBef>
                <a:spcPts val="0"/>
              </a:spcBef>
              <a:spcAft>
                <a:spcPts val="0"/>
              </a:spcAft>
              <a:buClr>
                <a:schemeClr val="dk1"/>
              </a:buClr>
              <a:buSzPts val="1100"/>
              <a:buFont typeface="Arial"/>
              <a:buChar char="•"/>
            </a:pPr>
            <a:r>
              <a:rPr lang="en-US" sz="1200">
                <a:solidFill>
                  <a:schemeClr val="dk1"/>
                </a:solidFill>
              </a:rPr>
              <a:t>The Clinical Research Network (CRN) is part of the NIHR. NIHR CRN does the delivery – </a:t>
            </a:r>
            <a:r>
              <a:rPr lang="en-US">
                <a:solidFill>
                  <a:schemeClr val="dk1"/>
                </a:solidFill>
              </a:rPr>
              <a:t>we get</a:t>
            </a:r>
            <a:r>
              <a:rPr lang="en-US" sz="1200">
                <a:solidFill>
                  <a:schemeClr val="dk1"/>
                </a:solidFill>
              </a:rPr>
              <a:t> the studies set up (either in the NHS or social care), deliver the research and do all of the follow ups.</a:t>
            </a:r>
            <a:br>
              <a:rPr lang="en-US" sz="1200"/>
            </a:br>
            <a:endParaRPr sz="1200">
              <a:solidFill>
                <a:schemeClr val="dk1"/>
              </a:solidFill>
            </a:endParaRPr>
          </a:p>
          <a:p>
            <a:pPr marL="171450" lvl="0" indent="-171450" algn="l" rtl="0">
              <a:lnSpc>
                <a:spcPct val="100000"/>
              </a:lnSpc>
              <a:spcBef>
                <a:spcPts val="0"/>
              </a:spcBef>
              <a:spcAft>
                <a:spcPts val="0"/>
              </a:spcAft>
              <a:buClr>
                <a:schemeClr val="dk1"/>
              </a:buClr>
              <a:buSzPts val="1100"/>
              <a:buFont typeface="Arial"/>
              <a:buChar char="•"/>
            </a:pPr>
            <a:r>
              <a:rPr lang="en-US" sz="1200">
                <a:solidFill>
                  <a:schemeClr val="dk1"/>
                </a:solidFill>
              </a:rPr>
              <a:t>We provide researchers with the practical support they need to make clinical studies happen in the NHS (and public health and social care settings), so that more research takes place across England, and more patients can take part.</a:t>
            </a:r>
            <a:br>
              <a:rPr lang="en-US" sz="1200"/>
            </a:br>
            <a:endParaRPr sz="1200">
              <a:solidFill>
                <a:schemeClr val="dk1"/>
              </a:solidFill>
            </a:endParaRPr>
          </a:p>
          <a:p>
            <a:pPr marL="171450" lvl="0" indent="-171450" algn="l" rtl="0">
              <a:spcBef>
                <a:spcPts val="0"/>
              </a:spcBef>
              <a:spcAft>
                <a:spcPts val="0"/>
              </a:spcAft>
              <a:buClr>
                <a:schemeClr val="dk1"/>
              </a:buClr>
              <a:buSzPts val="1100"/>
              <a:buFont typeface="Arial"/>
              <a:buChar char="•"/>
            </a:pPr>
            <a:r>
              <a:rPr lang="en-US" sz="1200">
                <a:solidFill>
                  <a:schemeClr val="dk1"/>
                </a:solidFill>
              </a:rPr>
              <a:t>This practical support includes:</a:t>
            </a:r>
            <a:r>
              <a:rPr lang="en-US">
                <a:solidFill>
                  <a:schemeClr val="dk1"/>
                </a:solidFill>
              </a:rPr>
              <a:t> </a:t>
            </a:r>
            <a:endParaRPr sz="1200">
              <a:solidFill>
                <a:schemeClr val="dk1"/>
              </a:solidFill>
            </a:endParaRPr>
          </a:p>
          <a:p>
            <a:pPr marL="457200" lvl="0" indent="-304800" algn="l" rtl="0">
              <a:lnSpc>
                <a:spcPct val="100000"/>
              </a:lnSpc>
              <a:spcBef>
                <a:spcPts val="400"/>
              </a:spcBef>
              <a:spcAft>
                <a:spcPts val="0"/>
              </a:spcAft>
              <a:buClr>
                <a:schemeClr val="dk1"/>
              </a:buClr>
              <a:buSzPts val="1200"/>
              <a:buFont typeface="Calibri"/>
              <a:buChar char="•"/>
            </a:pPr>
            <a:r>
              <a:rPr lang="en-US">
                <a:solidFill>
                  <a:schemeClr val="dk1"/>
                </a:solidFill>
              </a:rPr>
              <a:t>Reducing</a:t>
            </a:r>
            <a:r>
              <a:rPr lang="en-US" sz="1200">
                <a:solidFill>
                  <a:schemeClr val="dk1"/>
                </a:solidFill>
              </a:rPr>
              <a:t> the “red-tape” around setting up a study (via the study support service</a:t>
            </a:r>
            <a:r>
              <a:rPr lang="en-US">
                <a:solidFill>
                  <a:schemeClr val="dk1"/>
                </a:solidFill>
              </a:rPr>
              <a:t>).</a:t>
            </a:r>
            <a:endParaRPr sz="1200">
              <a:solidFill>
                <a:schemeClr val="dk1"/>
              </a:solidFill>
            </a:endParaRPr>
          </a:p>
          <a:p>
            <a:pPr marL="457200" lvl="0" indent="-304800" algn="l" rtl="0">
              <a:spcBef>
                <a:spcPts val="400"/>
              </a:spcBef>
              <a:spcAft>
                <a:spcPts val="0"/>
              </a:spcAft>
              <a:buClr>
                <a:schemeClr val="dk1"/>
              </a:buClr>
              <a:buSzPts val="1200"/>
              <a:buFont typeface="Calibri"/>
              <a:buChar char="•"/>
            </a:pPr>
            <a:r>
              <a:rPr lang="en-US">
                <a:solidFill>
                  <a:schemeClr val="dk1"/>
                </a:solidFill>
              </a:rPr>
              <a:t>Enhancing </a:t>
            </a:r>
            <a:r>
              <a:rPr lang="en-US" sz="1200">
                <a:solidFill>
                  <a:schemeClr val="dk1"/>
                </a:solidFill>
              </a:rPr>
              <a:t>NHS resources by funding the people and facilities needed to carry out research “on the ground” – e.g. the CRN employs over 6,000 research nurses across the NHS</a:t>
            </a:r>
            <a:r>
              <a:rPr lang="en-US">
                <a:solidFill>
                  <a:schemeClr val="dk1"/>
                </a:solidFill>
              </a:rPr>
              <a:t>.</a:t>
            </a:r>
            <a:endParaRPr sz="1200">
              <a:solidFill>
                <a:schemeClr val="dk1"/>
              </a:solidFill>
            </a:endParaRPr>
          </a:p>
          <a:p>
            <a:pPr marL="457200" lvl="0" indent="-304800" algn="l" rtl="0">
              <a:lnSpc>
                <a:spcPct val="100000"/>
              </a:lnSpc>
              <a:spcBef>
                <a:spcPts val="400"/>
              </a:spcBef>
              <a:spcAft>
                <a:spcPts val="0"/>
              </a:spcAft>
              <a:buClr>
                <a:schemeClr val="dk1"/>
              </a:buClr>
              <a:buSzPts val="1200"/>
              <a:buFont typeface="Calibri"/>
              <a:buChar char="•"/>
            </a:pPr>
            <a:r>
              <a:rPr lang="en-US">
                <a:solidFill>
                  <a:schemeClr val="dk1"/>
                </a:solidFill>
              </a:rPr>
              <a:t>Helping</a:t>
            </a:r>
            <a:r>
              <a:rPr lang="en-US" sz="1200">
                <a:solidFill>
                  <a:schemeClr val="dk1"/>
                </a:solidFill>
              </a:rPr>
              <a:t> researchers to identify suitable NHS sites, and recruit patients to take part in research studies</a:t>
            </a:r>
            <a:r>
              <a:rPr lang="en-US">
                <a:solidFill>
                  <a:schemeClr val="dk1"/>
                </a:solidFill>
              </a:rPr>
              <a:t>.</a:t>
            </a:r>
            <a:endParaRPr sz="1200">
              <a:solidFill>
                <a:schemeClr val="dk1"/>
              </a:solidFill>
            </a:endParaRPr>
          </a:p>
          <a:p>
            <a:pPr marL="457200" lvl="0" indent="-304800" algn="l" rtl="0">
              <a:lnSpc>
                <a:spcPct val="100000"/>
              </a:lnSpc>
              <a:spcBef>
                <a:spcPts val="400"/>
              </a:spcBef>
              <a:spcAft>
                <a:spcPts val="0"/>
              </a:spcAft>
              <a:buClr>
                <a:schemeClr val="dk1"/>
              </a:buClr>
              <a:buSzPts val="1200"/>
              <a:buFont typeface="Calibri"/>
              <a:buChar char="•"/>
            </a:pPr>
            <a:r>
              <a:rPr lang="en-US">
                <a:solidFill>
                  <a:schemeClr val="dk1"/>
                </a:solidFill>
              </a:rPr>
              <a:t>Advising</a:t>
            </a:r>
            <a:r>
              <a:rPr lang="en-US" sz="1200">
                <a:solidFill>
                  <a:schemeClr val="dk1"/>
                </a:solidFill>
              </a:rPr>
              <a:t> researchers on how to make their study “work” in the NHS environment – this helps researchers deliver their study to time and target</a:t>
            </a:r>
            <a:r>
              <a:rPr lang="en-US">
                <a:solidFill>
                  <a:schemeClr val="dk1"/>
                </a:solidFill>
              </a:rPr>
              <a:t>.</a:t>
            </a:r>
            <a:endParaRPr sz="1200">
              <a:solidFill>
                <a:schemeClr val="dk1"/>
              </a:solidFill>
            </a:endParaRPr>
          </a:p>
          <a:p>
            <a:pPr marL="457200" lvl="0" indent="-228600" algn="l" rtl="0">
              <a:lnSpc>
                <a:spcPct val="100000"/>
              </a:lnSpc>
              <a:spcBef>
                <a:spcPts val="400"/>
              </a:spcBef>
              <a:spcAft>
                <a:spcPts val="0"/>
              </a:spcAft>
              <a:buClr>
                <a:schemeClr val="dk1"/>
              </a:buClr>
              <a:buSzPts val="1200"/>
              <a:buFont typeface="Calibri"/>
              <a:buNone/>
            </a:pPr>
            <a:endParaRPr sz="1200">
              <a:solidFill>
                <a:schemeClr val="dk1"/>
              </a:solidFil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rPr>
              <a:t>Other parts of the NIHR include Biomedical Research Centres, Clinical Research Facilities and Health Technology Cooperatives</a:t>
            </a:r>
            <a:r>
              <a:rPr lang="en-US">
                <a:solidFill>
                  <a:schemeClr val="dk1"/>
                </a:solidFill>
              </a:rPr>
              <a:t>.</a:t>
            </a:r>
            <a:endParaRPr sz="1200">
              <a:solidFill>
                <a:schemeClr val="dk1"/>
              </a:solidFill>
            </a:endParaRPr>
          </a:p>
          <a:p>
            <a:pPr marL="0" lvl="0" indent="0" algn="l" rtl="0">
              <a:spcBef>
                <a:spcPts val="0"/>
              </a:spcBef>
              <a:spcAft>
                <a:spcPts val="0"/>
              </a:spcAft>
              <a:buClr>
                <a:schemeClr val="dk1"/>
              </a:buClr>
              <a:buSzPts val="1200"/>
              <a:buFont typeface="Arial"/>
              <a:buNone/>
            </a:pPr>
            <a:endParaRPr/>
          </a:p>
        </p:txBody>
      </p:sp>
      <p:sp>
        <p:nvSpPr>
          <p:cNvPr id="218" name="Google Shape;21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7</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D48E8B-C6DA-F849-8A1D-1A30B54AB116}" type="slidenum">
              <a:rPr lang="en-US" smtClean="0"/>
              <a:pPr/>
              <a:t>28</a:t>
            </a:fld>
            <a:endParaRPr lang="en-US"/>
          </a:p>
        </p:txBody>
      </p:sp>
    </p:spTree>
    <p:extLst>
      <p:ext uri="{BB962C8B-B14F-4D97-AF65-F5344CB8AC3E}">
        <p14:creationId xmlns:p14="http://schemas.microsoft.com/office/powerpoint/2010/main" val="428780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D48E8B-C6DA-F849-8A1D-1A30B54AB116}" type="slidenum">
              <a:rPr lang="en-US" smtClean="0"/>
              <a:pPr/>
              <a:t>29</a:t>
            </a:fld>
            <a:endParaRPr lang="en-US"/>
          </a:p>
        </p:txBody>
      </p:sp>
    </p:spTree>
    <p:extLst>
      <p:ext uri="{BB962C8B-B14F-4D97-AF65-F5344CB8AC3E}">
        <p14:creationId xmlns:p14="http://schemas.microsoft.com/office/powerpoint/2010/main" val="2540360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dbdbfce12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dbdbfce12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solidFill>
                  <a:schemeClr val="dk1"/>
                </a:solidFill>
              </a:rPr>
              <a:t>This slide shows where the Local Clinical Research Networks are based in the UK.</a:t>
            </a:r>
            <a:endParaRPr/>
          </a:p>
          <a:p>
            <a:pPr marL="171450" lvl="0" indent="-95250" algn="l" rtl="0">
              <a:spcBef>
                <a:spcPts val="0"/>
              </a:spcBef>
              <a:spcAft>
                <a:spcPts val="0"/>
              </a:spcAft>
              <a:buClr>
                <a:schemeClr val="dk1"/>
              </a:buClr>
              <a:buSzPts val="1200"/>
              <a:buFont typeface="Arial"/>
              <a:buNone/>
            </a:pPr>
            <a:endParaRPr>
              <a:solidFill>
                <a:schemeClr val="dk1"/>
              </a:solidFill>
            </a:endParaRPr>
          </a:p>
          <a:p>
            <a:pPr marL="171450" lvl="0" indent="-171450" algn="l" rtl="0">
              <a:spcBef>
                <a:spcPts val="0"/>
              </a:spcBef>
              <a:spcAft>
                <a:spcPts val="0"/>
              </a:spcAft>
              <a:buClr>
                <a:schemeClr val="dk1"/>
              </a:buClr>
              <a:buSzPts val="1200"/>
              <a:buFont typeface="Arial"/>
              <a:buChar char="•"/>
            </a:pPr>
            <a:r>
              <a:rPr lang="en-US" sz="1200">
                <a:solidFill>
                  <a:schemeClr val="dk1"/>
                </a:solidFill>
              </a:rPr>
              <a:t>There are 15 local Clinical Research Networks in the UK</a:t>
            </a:r>
            <a:r>
              <a:rPr lang="en-US">
                <a:solidFill>
                  <a:schemeClr val="dk1"/>
                </a:solidFill>
              </a:rPr>
              <a:t>. </a:t>
            </a:r>
            <a:br>
              <a:rPr lang="en-US" sz="1200"/>
            </a:br>
            <a:endParaRPr sz="1200">
              <a:solidFill>
                <a:schemeClr val="dk1"/>
              </a:solidFil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rPr>
              <a:t>These LCRNs have been developed as a strategic response to local healthcare needs and are overseen by the National Coordinating Centre</a:t>
            </a:r>
            <a:r>
              <a:rPr lang="en-US">
                <a:solidFill>
                  <a:schemeClr val="dk1"/>
                </a:solidFill>
              </a:rPr>
              <a:t>.</a:t>
            </a:r>
            <a:br>
              <a:rPr lang="en-US" sz="1200"/>
            </a:br>
            <a:endParaRPr sz="1200">
              <a:solidFill>
                <a:schemeClr val="dk1"/>
              </a:solidFil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rPr>
              <a:t>LCRNs have the ability to allocate funding and pilot cross-NIHR working for certain health needs</a:t>
            </a:r>
            <a:r>
              <a:rPr lang="en-US">
                <a:solidFill>
                  <a:schemeClr val="dk1"/>
                </a:solidFill>
              </a:rPr>
              <a:t>.</a:t>
            </a:r>
            <a:br>
              <a:rPr lang="en-US" sz="1200"/>
            </a:br>
            <a:endParaRPr sz="1200">
              <a:solidFill>
                <a:schemeClr val="dk1"/>
              </a:solidFill>
            </a:endParaRPr>
          </a:p>
          <a:p>
            <a:pPr marL="171450" marR="0" lvl="0" indent="-171450" algn="l" rtl="0">
              <a:lnSpc>
                <a:spcPct val="100000"/>
              </a:lnSpc>
              <a:spcBef>
                <a:spcPts val="0"/>
              </a:spcBef>
              <a:spcAft>
                <a:spcPts val="0"/>
              </a:spcAft>
              <a:buClr>
                <a:schemeClr val="dk1"/>
              </a:buClr>
              <a:buSzPts val="1200"/>
              <a:buFont typeface="Arial"/>
              <a:buChar char="•"/>
            </a:pPr>
            <a:r>
              <a:rPr lang="en-US">
                <a:solidFill>
                  <a:schemeClr val="dk1"/>
                </a:solidFill>
              </a:rPr>
              <a:t>They develop relationships with local populations, researchers, public health and social care providers (inc</a:t>
            </a:r>
            <a:r>
              <a:rPr lang="en-US"/>
              <a:t>luding all </a:t>
            </a:r>
            <a:r>
              <a:rPr lang="en-US" sz="1100">
                <a:solidFill>
                  <a:srgbClr val="222222"/>
                </a:solidFill>
                <a:highlight>
                  <a:srgbClr val="FFFFFF"/>
                </a:highlight>
              </a:rPr>
              <a:t>secondary care NHS organisations in England) </a:t>
            </a:r>
            <a:r>
              <a:rPr lang="en-US">
                <a:solidFill>
                  <a:schemeClr val="dk1"/>
                </a:solidFill>
              </a:rPr>
              <a:t>and NHS providers and provide </a:t>
            </a:r>
            <a:r>
              <a:rPr lang="en-US">
                <a:solidFill>
                  <a:srgbClr val="222222"/>
                </a:solidFill>
                <a:highlight>
                  <a:srgbClr val="FFFFFF"/>
                </a:highlight>
              </a:rPr>
              <a:t>full coverage of secondary care NHS organisations in England</a:t>
            </a:r>
            <a:r>
              <a:rPr lang="en-US">
                <a:solidFill>
                  <a:schemeClr val="dk1"/>
                </a:solidFill>
              </a:rPr>
              <a:t>.</a:t>
            </a:r>
            <a:br>
              <a:rPr lang="en-US" sz="1200"/>
            </a:br>
            <a:endParaRPr sz="1200">
              <a:solidFill>
                <a:schemeClr val="dk1"/>
              </a:solidFil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rPr>
              <a:t>Their teams operate across a range of specialties from embedded and mobile research staff, to learning and development teams, business intelligence, study support services, communications and PPIE</a:t>
            </a:r>
            <a:r>
              <a:rPr lang="en-US">
                <a:solidFill>
                  <a:schemeClr val="dk1"/>
                </a:solidFill>
              </a:rPr>
              <a:t>.</a:t>
            </a:r>
            <a:br>
              <a:rPr lang="en-US" sz="1200"/>
            </a:br>
            <a:endParaRPr/>
          </a:p>
        </p:txBody>
      </p:sp>
      <p:sp>
        <p:nvSpPr>
          <p:cNvPr id="258" name="Google Shape;258;g2dbdbfce12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dbdbfce12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dbdbfce12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slide outlines the 30 specialties that the NIHR CRN covers.</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The NIHR has widened its focus to include social care research that aims to improve the quality of life for users and carers through better social care provision and practice.</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The 30 specialties are managed by are managed via six Specialty Cluster Leads and Assistant Specialty Cluster Leads.</a:t>
            </a:r>
            <a:endParaRPr/>
          </a:p>
          <a:p>
            <a:pPr marL="0" lvl="0"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Calibri"/>
              <a:buChar char="•"/>
            </a:pPr>
            <a:r>
              <a:rPr lang="en-US"/>
              <a:t>The NIHR Clinical Research Network (CRN) has convened the NIHR Covid-19 Understanding and Elimination-Trials Implementation Panel (CUE-TIP) Group to provide cross-specialty oversight for the delivery of studies relating to COVID-19. The group provides strategic clinical oversight across the entire COVID-19 Portfolio..</a:t>
            </a:r>
            <a:endParaRPr/>
          </a:p>
          <a:p>
            <a:pPr marL="0" lvl="0" indent="0" algn="l" rtl="0">
              <a:spcBef>
                <a:spcPts val="0"/>
              </a:spcBef>
              <a:spcAft>
                <a:spcPts val="0"/>
              </a:spcAft>
              <a:buClr>
                <a:schemeClr val="dk1"/>
              </a:buClr>
              <a:buSzPts val="1200"/>
              <a:buFont typeface="Arial"/>
              <a:buNone/>
            </a:pPr>
            <a:endParaRPr/>
          </a:p>
        </p:txBody>
      </p:sp>
      <p:sp>
        <p:nvSpPr>
          <p:cNvPr id="270" name="Google Shape;270;g2dbdbfce126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dbdbfce126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dbdbfce126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slide provides some stats to show how theNIHR CRN is performing at scale. One stat per pillar has been pulled out. You can switch out the stats based on your audience and requirements.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Portfolio – in 2019/20 (England only):</a:t>
            </a:r>
            <a:r>
              <a:rPr lang="en-US"/>
              <a:t> </a:t>
            </a:r>
            <a:endParaRPr/>
          </a:p>
          <a:p>
            <a:pPr marL="171450" lvl="0" indent="-171450" algn="l" rtl="0">
              <a:spcBef>
                <a:spcPts val="0"/>
              </a:spcBef>
              <a:spcAft>
                <a:spcPts val="0"/>
              </a:spcAft>
              <a:buClr>
                <a:schemeClr val="dk1"/>
              </a:buClr>
              <a:buSzPts val="1200"/>
              <a:buFont typeface="Arial"/>
              <a:buChar char="•"/>
            </a:pPr>
            <a:r>
              <a:rPr lang="en-US"/>
              <a:t>4900 studies recruited, in 6051 individual sites </a:t>
            </a:r>
            <a:endParaRPr/>
          </a:p>
          <a:p>
            <a:pPr marL="171450" lvl="0" indent="-171450" algn="l" rtl="0">
              <a:spcBef>
                <a:spcPts val="0"/>
              </a:spcBef>
              <a:spcAft>
                <a:spcPts val="0"/>
              </a:spcAft>
              <a:buClr>
                <a:schemeClr val="dk1"/>
              </a:buClr>
              <a:buSzPts val="1200"/>
              <a:buFont typeface="Arial"/>
              <a:buChar char="•"/>
            </a:pPr>
            <a:r>
              <a:rPr lang="en-US"/>
              <a:t>76% studies / 96% participants = non-commercial (vs commercial) </a:t>
            </a:r>
            <a:endParaRPr/>
          </a:p>
          <a:p>
            <a:pPr marL="171450" lvl="0" indent="-171450" algn="l" rtl="0">
              <a:spcBef>
                <a:spcPts val="0"/>
              </a:spcBef>
              <a:spcAft>
                <a:spcPts val="0"/>
              </a:spcAft>
              <a:buClr>
                <a:schemeClr val="dk1"/>
              </a:buClr>
              <a:buSzPts val="1200"/>
              <a:buFont typeface="Arial"/>
              <a:buChar char="•"/>
            </a:pPr>
            <a:r>
              <a:rPr lang="en-US"/>
              <a:t>43% studies / 17% participants = interventional (vs observational / both) </a:t>
            </a:r>
            <a:endParaRPr/>
          </a:p>
          <a:p>
            <a:pPr marL="0" lvl="0" indent="0" algn="l" rtl="0">
              <a:spcBef>
                <a:spcPts val="0"/>
              </a:spcBef>
              <a:spcAft>
                <a:spcPts val="0"/>
              </a:spcAft>
              <a:buClr>
                <a:schemeClr val="dk1"/>
              </a:buClr>
              <a:buSzPts val="1200"/>
              <a:buFont typeface="Arial"/>
              <a:buNone/>
            </a:pPr>
            <a:r>
              <a:rPr lang="en-US" b="1"/>
              <a:t> </a:t>
            </a:r>
            <a:endParaRPr/>
          </a:p>
          <a:p>
            <a:pPr marL="0" lvl="0" indent="0" algn="l" rtl="0">
              <a:spcBef>
                <a:spcPts val="0"/>
              </a:spcBef>
              <a:spcAft>
                <a:spcPts val="0"/>
              </a:spcAft>
              <a:buClr>
                <a:schemeClr val="dk1"/>
              </a:buClr>
              <a:buSzPts val="1200"/>
              <a:buFont typeface="Arial"/>
              <a:buNone/>
            </a:pPr>
            <a:r>
              <a:rPr lang="en-US" b="1"/>
              <a:t>Funding</a:t>
            </a:r>
            <a:r>
              <a:rPr lang="en-US"/>
              <a:t> </a:t>
            </a:r>
            <a:endParaRPr/>
          </a:p>
          <a:p>
            <a:pPr marL="171450" lvl="0" indent="-171450" algn="l" rtl="0">
              <a:spcBef>
                <a:spcPts val="0"/>
              </a:spcBef>
              <a:spcAft>
                <a:spcPts val="0"/>
              </a:spcAft>
              <a:buClr>
                <a:schemeClr val="dk1"/>
              </a:buClr>
              <a:buSzPts val="1200"/>
              <a:buFont typeface="Arial"/>
              <a:buChar char="•"/>
            </a:pPr>
            <a:r>
              <a:rPr lang="en-US"/>
              <a:t>LCRNs 2020/21 = £286m (core + ETC service) + £6.5m (additional) + £11m (VTF)  </a:t>
            </a:r>
            <a:endParaRPr/>
          </a:p>
          <a:p>
            <a:pPr marL="171450" lvl="0" indent="-171450" algn="l" rtl="0">
              <a:spcBef>
                <a:spcPts val="0"/>
              </a:spcBef>
              <a:spcAft>
                <a:spcPts val="0"/>
              </a:spcAft>
              <a:buClr>
                <a:schemeClr val="dk1"/>
              </a:buClr>
              <a:buSzPts val="1200"/>
              <a:buFont typeface="Arial"/>
              <a:buChar char="•"/>
            </a:pPr>
            <a:r>
              <a:rPr lang="en-US"/>
              <a:t>CRNCC 2020/21 contract value = £22m (exc. cross-NIHR services) </a:t>
            </a:r>
            <a:endParaRPr/>
          </a:p>
          <a:p>
            <a:pPr marL="0" lvl="0" indent="0" algn="l" rtl="0">
              <a:spcBef>
                <a:spcPts val="0"/>
              </a:spcBef>
              <a:spcAft>
                <a:spcPts val="0"/>
              </a:spcAft>
              <a:buClr>
                <a:schemeClr val="dk1"/>
              </a:buClr>
              <a:buSzPts val="1200"/>
              <a:buFont typeface="Arial"/>
              <a:buNone/>
            </a:pPr>
            <a:r>
              <a:rPr lang="en-US" b="1"/>
              <a:t> </a:t>
            </a:r>
            <a:endParaRPr/>
          </a:p>
          <a:p>
            <a:pPr marL="0" lvl="0" indent="0" algn="l" rtl="0">
              <a:spcBef>
                <a:spcPts val="0"/>
              </a:spcBef>
              <a:spcAft>
                <a:spcPts val="0"/>
              </a:spcAft>
              <a:buClr>
                <a:schemeClr val="dk1"/>
              </a:buClr>
              <a:buSzPts val="1200"/>
              <a:buFont typeface="Arial"/>
              <a:buNone/>
            </a:pPr>
            <a:r>
              <a:rPr lang="en-US" b="1"/>
              <a:t>People</a:t>
            </a:r>
            <a:r>
              <a:rPr lang="en-US"/>
              <a:t> </a:t>
            </a:r>
            <a:endParaRPr/>
          </a:p>
          <a:p>
            <a:pPr marL="171450" lvl="0" indent="-171450" algn="l" rtl="0">
              <a:spcBef>
                <a:spcPts val="0"/>
              </a:spcBef>
              <a:spcAft>
                <a:spcPts val="0"/>
              </a:spcAft>
              <a:buClr>
                <a:schemeClr val="dk1"/>
              </a:buClr>
              <a:buSzPts val="1200"/>
              <a:buFont typeface="Arial"/>
              <a:buChar char="•"/>
            </a:pPr>
            <a:r>
              <a:rPr lang="en-US"/>
              <a:t>LCRNs = c.6800 WTE (82% research delivery) </a:t>
            </a:r>
            <a:endParaRPr/>
          </a:p>
          <a:p>
            <a:pPr marL="171450" lvl="0" indent="-171450" algn="l" rtl="0">
              <a:spcBef>
                <a:spcPts val="0"/>
              </a:spcBef>
              <a:spcAft>
                <a:spcPts val="0"/>
              </a:spcAft>
              <a:buClr>
                <a:schemeClr val="dk1"/>
              </a:buClr>
              <a:buSzPts val="1200"/>
              <a:buFont typeface="Arial"/>
              <a:buChar char="•"/>
            </a:pPr>
            <a:r>
              <a:rPr lang="en-US"/>
              <a:t>CRNCC = 269 headcount (c.240 WTE)</a:t>
            </a:r>
            <a:endParaRPr/>
          </a:p>
          <a:p>
            <a:pPr marL="0" lvl="0" indent="0" algn="l" rtl="0">
              <a:spcBef>
                <a:spcPts val="0"/>
              </a:spcBef>
              <a:spcAft>
                <a:spcPts val="0"/>
              </a:spcAft>
              <a:buClr>
                <a:schemeClr val="dk1"/>
              </a:buClr>
              <a:buSzPts val="1200"/>
              <a:buFont typeface="Arial"/>
              <a:buNone/>
            </a:pPr>
            <a:endParaRPr/>
          </a:p>
        </p:txBody>
      </p:sp>
      <p:sp>
        <p:nvSpPr>
          <p:cNvPr id="297" name="Google Shape;297;g2dbdbfce126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slide introduces the NIHR CRNs Study Support Service.</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The Study Support Service is the NIHR CRNs main offering</a:t>
            </a:r>
            <a:endParaRPr/>
          </a:p>
          <a:p>
            <a:pPr marL="171450" lvl="0" indent="-171450" algn="l" rtl="0">
              <a:spcBef>
                <a:spcPts val="1000"/>
              </a:spcBef>
              <a:spcAft>
                <a:spcPts val="0"/>
              </a:spcAft>
              <a:buClr>
                <a:schemeClr val="dk1"/>
              </a:buClr>
              <a:buSzPts val="1200"/>
              <a:buFont typeface="Arial"/>
              <a:buChar char="•"/>
            </a:pPr>
            <a:r>
              <a:rPr lang="en-US"/>
              <a:t>The NIHR CRN supports researchers and the life-sciences industry in developing, setting up and delivering high quality research to time and target across the NHS and social care organisations (from 2018) in England</a:t>
            </a:r>
            <a:endParaRPr/>
          </a:p>
          <a:p>
            <a:pPr marL="171450" lvl="0" indent="-171450" algn="l" rtl="0">
              <a:spcBef>
                <a:spcPts val="1000"/>
              </a:spcBef>
              <a:spcAft>
                <a:spcPts val="0"/>
              </a:spcAft>
              <a:buClr>
                <a:schemeClr val="dk1"/>
              </a:buClr>
              <a:buSzPts val="1200"/>
              <a:buFont typeface="Arial"/>
              <a:buChar char="•"/>
            </a:pPr>
            <a:r>
              <a:rPr lang="en-US"/>
              <a:t>For any study that is eligible or applying for Network support, whether commercially or non-commercially sponsored, there are a range of services across the research pathway</a:t>
            </a:r>
            <a:endParaRPr/>
          </a:p>
          <a:p>
            <a:pPr marL="171450" lvl="0" indent="-171450" algn="l" rtl="0">
              <a:spcBef>
                <a:spcPts val="1000"/>
              </a:spcBef>
              <a:spcAft>
                <a:spcPts val="0"/>
              </a:spcAft>
              <a:buClr>
                <a:schemeClr val="dk1"/>
              </a:buClr>
              <a:buSzPts val="1200"/>
              <a:buFont typeface="Arial"/>
              <a:buChar char="•"/>
            </a:pPr>
            <a:r>
              <a:rPr lang="en-US"/>
              <a:t>Regardless of the location, study type, study size or therapy area of the research - consistent and high-quality support will be provided</a:t>
            </a:r>
            <a:endParaRPr/>
          </a:p>
          <a:p>
            <a:pPr marL="171450" lvl="0" indent="-171450" algn="l" rtl="0">
              <a:spcBef>
                <a:spcPts val="1000"/>
              </a:spcBef>
              <a:spcAft>
                <a:spcPts val="0"/>
              </a:spcAft>
              <a:buClr>
                <a:schemeClr val="dk1"/>
              </a:buClr>
              <a:buSzPts val="1200"/>
              <a:buFont typeface="Arial"/>
              <a:buChar char="•"/>
            </a:pPr>
            <a:r>
              <a:rPr lang="en-US"/>
              <a:t>Whether it is supporting with regulatory approvals, assistance with site identification, or guidance with the costings for a study, our dedicated advisors are here to help. This infrastructure provides unparalleled access to, and understanding of, the NHS research environment.</a:t>
            </a:r>
            <a:endParaRPr/>
          </a:p>
          <a:p>
            <a:pPr marL="171450" lvl="0" indent="-95250" algn="l" rtl="0">
              <a:spcBef>
                <a:spcPts val="100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322" name="Google Shape;32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30000"/>
              </a:lnSpc>
              <a:spcBef>
                <a:spcPts val="0"/>
              </a:spcBef>
              <a:spcAft>
                <a:spcPts val="0"/>
              </a:spcAft>
              <a:buClr>
                <a:schemeClr val="dk1"/>
              </a:buClr>
              <a:buSzPts val="1200"/>
              <a:buFont typeface="Arial"/>
              <a:buNone/>
            </a:pPr>
            <a:r>
              <a:rPr lang="en-US">
                <a:solidFill>
                  <a:schemeClr val="dk1"/>
                </a:solidFill>
              </a:rPr>
              <a:t>This slide provides a dashboard of key statistics from 2022/23. The dashboard is editable, so the figures can be updated.</a:t>
            </a:r>
            <a:endParaRPr/>
          </a:p>
          <a:p>
            <a:pPr marL="158750" lvl="0" indent="0" algn="l" rtl="0">
              <a:lnSpc>
                <a:spcPct val="130000"/>
              </a:lnSpc>
              <a:spcBef>
                <a:spcPts val="0"/>
              </a:spcBef>
              <a:spcAft>
                <a:spcPts val="0"/>
              </a:spcAft>
              <a:buClr>
                <a:schemeClr val="dk1"/>
              </a:buClr>
              <a:buSzPts val="1200"/>
              <a:buFont typeface="Arial"/>
              <a:buNone/>
            </a:pPr>
            <a:endParaRPr/>
          </a:p>
          <a:p>
            <a:pPr marL="457200" lvl="0" indent="-298450" algn="l" rtl="0">
              <a:lnSpc>
                <a:spcPct val="130000"/>
              </a:lnSpc>
              <a:spcBef>
                <a:spcPts val="0"/>
              </a:spcBef>
              <a:spcAft>
                <a:spcPts val="0"/>
              </a:spcAft>
              <a:buClr>
                <a:schemeClr val="dk1"/>
              </a:buClr>
              <a:buSzPts val="1100"/>
              <a:buFont typeface="Arial"/>
              <a:buChar char="●"/>
            </a:pPr>
            <a:r>
              <a:rPr lang="en-US" b="1"/>
              <a:t>952,789</a:t>
            </a:r>
            <a:r>
              <a:rPr lang="en-US"/>
              <a:t> participants took part in health and social care research across England – that’s the equivalent of </a:t>
            </a:r>
            <a:r>
              <a:rPr lang="en-US" b="1"/>
              <a:t>2,610</a:t>
            </a:r>
            <a:r>
              <a:rPr lang="en-US"/>
              <a:t> per day!</a:t>
            </a:r>
            <a:endParaRPr/>
          </a:p>
          <a:p>
            <a:pPr marL="457200" lvl="0" indent="-298450" algn="l" rtl="0">
              <a:lnSpc>
                <a:spcPct val="130000"/>
              </a:lnSpc>
              <a:spcBef>
                <a:spcPts val="0"/>
              </a:spcBef>
              <a:spcAft>
                <a:spcPts val="0"/>
              </a:spcAft>
              <a:buClr>
                <a:schemeClr val="dk1"/>
              </a:buClr>
              <a:buSzPts val="1100"/>
              <a:buFont typeface="Arial"/>
              <a:buChar char="●"/>
            </a:pPr>
            <a:r>
              <a:rPr lang="en-US"/>
              <a:t>This brings the total number of participants recruited over the last 5 years to </a:t>
            </a:r>
            <a:r>
              <a:rPr lang="en-US" b="1"/>
              <a:t>5,235,635</a:t>
            </a:r>
            <a:r>
              <a:rPr lang="en-US"/>
              <a:t>.</a:t>
            </a:r>
            <a:endParaRPr/>
          </a:p>
          <a:p>
            <a:pPr marL="457200" lvl="0" indent="-298450" algn="l" rtl="0">
              <a:lnSpc>
                <a:spcPct val="130000"/>
              </a:lnSpc>
              <a:spcBef>
                <a:spcPts val="0"/>
              </a:spcBef>
              <a:spcAft>
                <a:spcPts val="0"/>
              </a:spcAft>
              <a:buClr>
                <a:schemeClr val="dk1"/>
              </a:buClr>
              <a:buSzPts val="1100"/>
              <a:buFont typeface="Arial"/>
              <a:buChar char="●"/>
            </a:pPr>
            <a:r>
              <a:rPr lang="en-US" b="1"/>
              <a:t>279,474 </a:t>
            </a:r>
            <a:r>
              <a:rPr lang="en-US"/>
              <a:t>p</a:t>
            </a:r>
            <a:r>
              <a:rPr lang="en-US">
                <a:solidFill>
                  <a:schemeClr val="dk1"/>
                </a:solidFill>
              </a:rPr>
              <a:t>articipants took part in primary care studies.</a:t>
            </a:r>
            <a:endParaRPr/>
          </a:p>
          <a:p>
            <a:pPr marL="457200" lvl="0" indent="-298450" algn="l" rtl="0">
              <a:lnSpc>
                <a:spcPct val="130000"/>
              </a:lnSpc>
              <a:spcBef>
                <a:spcPts val="0"/>
              </a:spcBef>
              <a:spcAft>
                <a:spcPts val="0"/>
              </a:spcAft>
              <a:buClr>
                <a:schemeClr val="dk1"/>
              </a:buClr>
              <a:buSzPts val="1100"/>
              <a:buFont typeface="Arial"/>
              <a:buChar char="●"/>
            </a:pPr>
            <a:r>
              <a:rPr lang="en-US" b="1"/>
              <a:t>32,328</a:t>
            </a:r>
            <a:r>
              <a:rPr lang="en-US"/>
              <a:t> participants took part in commercial studies sponsored by the life sciences industry.</a:t>
            </a:r>
            <a:endParaRPr/>
          </a:p>
        </p:txBody>
      </p:sp>
      <p:sp>
        <p:nvSpPr>
          <p:cNvPr id="330" name="Google Shape;33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dk1"/>
              </a:buClr>
              <a:buSzPts val="1200"/>
              <a:buFont typeface="Arial"/>
              <a:buNone/>
            </a:pPr>
            <a:r>
              <a:rPr lang="en-US">
                <a:solidFill>
                  <a:schemeClr val="dk1"/>
                </a:solidFill>
              </a:rPr>
              <a:t>This slide provides a dashboard of key statistics from 2022/23. The dashboard is editable, so the figures can be updated.</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457200" lvl="0" indent="-298450" algn="l" rtl="0">
              <a:spcBef>
                <a:spcPts val="0"/>
              </a:spcBef>
              <a:spcAft>
                <a:spcPts val="0"/>
              </a:spcAft>
              <a:buClr>
                <a:schemeClr val="dk1"/>
              </a:buClr>
              <a:buSzPts val="1100"/>
              <a:buFont typeface="Arial"/>
              <a:buChar char="●"/>
            </a:pPr>
            <a:r>
              <a:rPr lang="en-US">
                <a:solidFill>
                  <a:schemeClr val="dk1"/>
                </a:solidFill>
              </a:rPr>
              <a:t>In 2022/23, </a:t>
            </a:r>
            <a:r>
              <a:rPr lang="en-US" b="1">
                <a:solidFill>
                  <a:schemeClr val="dk1"/>
                </a:solidFill>
              </a:rPr>
              <a:t>6,318</a:t>
            </a:r>
            <a:r>
              <a:rPr lang="en-US">
                <a:solidFill>
                  <a:schemeClr val="dk1"/>
                </a:solidFill>
              </a:rPr>
              <a:t> studies were supported by the NIHR CRN in England, of which </a:t>
            </a:r>
            <a:r>
              <a:rPr lang="en-US" b="1">
                <a:solidFill>
                  <a:schemeClr val="dk1"/>
                </a:solidFill>
              </a:rPr>
              <a:t>1,757</a:t>
            </a:r>
            <a:r>
              <a:rPr lang="en-US">
                <a:solidFill>
                  <a:schemeClr val="dk1"/>
                </a:solidFill>
              </a:rPr>
              <a:t> were commercial studies sponsored by the life sciences industry.</a:t>
            </a:r>
            <a:endParaRPr/>
          </a:p>
          <a:p>
            <a:pPr marL="457200" lvl="0" indent="-298450" algn="l" rtl="0">
              <a:spcBef>
                <a:spcPts val="0"/>
              </a:spcBef>
              <a:spcAft>
                <a:spcPts val="0"/>
              </a:spcAft>
              <a:buClr>
                <a:schemeClr val="dk1"/>
              </a:buClr>
              <a:buSzPts val="1100"/>
              <a:buFont typeface="Arial"/>
              <a:buChar char="●"/>
            </a:pPr>
            <a:r>
              <a:rPr lang="en-US">
                <a:solidFill>
                  <a:schemeClr val="dk1"/>
                </a:solidFill>
              </a:rPr>
              <a:t>A study is counted as 'supported by NIHR CRN' if it has been open to recruitment (and therefore in receipt of NIHR CRN support) at any point in that financial year, according to the study's Actual Opening and Closure Dates.</a:t>
            </a:r>
            <a:endParaRPr>
              <a:solidFill>
                <a:schemeClr val="dk1"/>
              </a:solidFill>
            </a:endParaRPr>
          </a:p>
          <a:p>
            <a:pPr marL="457200" lvl="0" indent="-298450" algn="l" rtl="0">
              <a:spcBef>
                <a:spcPts val="0"/>
              </a:spcBef>
              <a:spcAft>
                <a:spcPts val="0"/>
              </a:spcAft>
              <a:buClr>
                <a:schemeClr val="dk1"/>
              </a:buClr>
              <a:buSzPts val="1100"/>
              <a:buFont typeface="Arial"/>
              <a:buChar char="●"/>
            </a:pPr>
            <a:r>
              <a:rPr lang="en-US"/>
              <a:t>Patients from </a:t>
            </a:r>
            <a:r>
              <a:rPr lang="en-US" b="1"/>
              <a:t>99.5% of NHS trusts </a:t>
            </a:r>
            <a:r>
              <a:rPr lang="en-US"/>
              <a:t>and </a:t>
            </a:r>
            <a:r>
              <a:rPr lang="en-US" b="1"/>
              <a:t>44% of GP practices </a:t>
            </a:r>
            <a:r>
              <a:rPr lang="en-US"/>
              <a:t>across England took part in NIHR CRN supported research this year.</a:t>
            </a:r>
            <a:endParaRPr>
              <a:solidFill>
                <a:schemeClr val="lt1"/>
              </a:solidFill>
            </a:endParaRPr>
          </a:p>
          <a:p>
            <a:pPr marL="457200" lvl="0" indent="-298450" algn="l" rtl="0">
              <a:spcBef>
                <a:spcPts val="0"/>
              </a:spcBef>
              <a:spcAft>
                <a:spcPts val="0"/>
              </a:spcAft>
              <a:buClr>
                <a:schemeClr val="dk1"/>
              </a:buClr>
              <a:buSzPts val="1100"/>
              <a:buFont typeface="Arial"/>
              <a:buChar char="●"/>
            </a:pPr>
            <a:r>
              <a:rPr lang="en-US" b="1"/>
              <a:t>32,603</a:t>
            </a:r>
            <a:r>
              <a:rPr lang="en-US" i="0" u="none" strike="noStrike" cap="none"/>
              <a:t> research participants completed the NIHR CRN’s Participant Research Experience Survey.</a:t>
            </a:r>
            <a:r>
              <a:rPr lang="en-US" b="1" i="0" u="none" strike="noStrike" cap="none"/>
              <a:t> </a:t>
            </a:r>
            <a:r>
              <a:rPr lang="en-US" b="1"/>
              <a:t>93</a:t>
            </a:r>
            <a:r>
              <a:rPr lang="en-US" b="1" i="0" u="none" strike="noStrike" cap="none"/>
              <a:t>% </a:t>
            </a:r>
            <a:r>
              <a:rPr lang="en-US" i="0" u="none" strike="noStrike" cap="none"/>
              <a:t>said they felt valued by researchers. </a:t>
            </a:r>
            <a:r>
              <a:rPr lang="en-US" b="1"/>
              <a:t>91</a:t>
            </a:r>
            <a:r>
              <a:rPr lang="en-US" b="1" i="0" u="none" strike="noStrike" cap="none"/>
              <a:t>% </a:t>
            </a:r>
            <a:r>
              <a:rPr lang="en-US" i="0" u="none" strike="noStrike" cap="none"/>
              <a:t>would consider taking part in research again.</a:t>
            </a:r>
            <a:endParaRPr/>
          </a:p>
        </p:txBody>
      </p:sp>
      <p:sp>
        <p:nvSpPr>
          <p:cNvPr id="376" name="Google Shape;37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slide shows two breakthrough case studies from the NIHR CRN. You can change the case studies based on your audience and requirements.</a:t>
            </a:r>
            <a:endParaRPr/>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US" b="1"/>
              <a:t>Case Study One: Better patient outcomes at research-active hospitals </a:t>
            </a:r>
            <a:endParaRPr/>
          </a:p>
          <a:p>
            <a:pPr marL="171450" lvl="0" indent="-171450" algn="l" rtl="0">
              <a:spcBef>
                <a:spcPts val="0"/>
              </a:spcBef>
              <a:spcAft>
                <a:spcPts val="0"/>
              </a:spcAft>
              <a:buClr>
                <a:schemeClr val="dk1"/>
              </a:buClr>
              <a:buSzPts val="1200"/>
              <a:buFont typeface="Calibri"/>
              <a:buChar char="•"/>
            </a:pPr>
            <a:r>
              <a:rPr lang="en-US"/>
              <a:t>Study tested whether hospitals with a high level of participation in bowel cancer trials have improved care outcomes.</a:t>
            </a:r>
            <a:endParaRPr/>
          </a:p>
          <a:p>
            <a:pPr marL="171450" lvl="0" indent="-171450" algn="l" rtl="0">
              <a:spcBef>
                <a:spcPts val="0"/>
              </a:spcBef>
              <a:spcAft>
                <a:spcPts val="0"/>
              </a:spcAft>
              <a:buClr>
                <a:schemeClr val="dk1"/>
              </a:buClr>
              <a:buSzPts val="1200"/>
              <a:buFont typeface="Calibri"/>
              <a:buChar char="•"/>
            </a:pPr>
            <a:r>
              <a:rPr lang="en-US"/>
              <a:t>Patients treated at hospitals with a high level of research had a mortality rate of 5%, compared to 6.5% in less research-active hospitals. </a:t>
            </a:r>
            <a:endParaRPr/>
          </a:p>
          <a:p>
            <a:pPr marL="171450" lvl="0" indent="-171450" algn="l" rtl="0">
              <a:spcBef>
                <a:spcPts val="0"/>
              </a:spcBef>
              <a:spcAft>
                <a:spcPts val="0"/>
              </a:spcAft>
              <a:buClr>
                <a:schemeClr val="dk1"/>
              </a:buClr>
              <a:buSzPts val="1200"/>
              <a:buFont typeface="Calibri"/>
              <a:buChar char="•"/>
            </a:pPr>
            <a:r>
              <a:rPr lang="en-US"/>
              <a:t>And 44.8% of patients were still alive five years after initial diagnosis, compared to only 41%.</a:t>
            </a:r>
            <a:endParaRPr/>
          </a:p>
          <a:p>
            <a:pPr marL="171450" lvl="0" indent="-171450" algn="l" rtl="0">
              <a:spcBef>
                <a:spcPts val="0"/>
              </a:spcBef>
              <a:spcAft>
                <a:spcPts val="0"/>
              </a:spcAft>
              <a:buClr>
                <a:schemeClr val="dk1"/>
              </a:buClr>
              <a:buSzPts val="1200"/>
              <a:buFont typeface="Calibri"/>
              <a:buChar char="•"/>
            </a:pPr>
            <a:r>
              <a:rPr lang="en-US"/>
              <a:t>Even patients who are not involved in trials benefit from care in research-active hospitals.</a:t>
            </a:r>
            <a:endParaRPr/>
          </a:p>
          <a:p>
            <a:pPr marL="171450" lvl="0" indent="-95250" algn="l" rtl="0">
              <a:spcBef>
                <a:spcPts val="0"/>
              </a:spcBef>
              <a:spcAft>
                <a:spcPts val="0"/>
              </a:spcAft>
              <a:buClr>
                <a:schemeClr val="dk1"/>
              </a:buClr>
              <a:buSzPts val="1200"/>
              <a:buFont typeface="Arial"/>
              <a:buNone/>
            </a:pPr>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rPr>
              <a:t>Published in BMJ GUT: </a:t>
            </a:r>
            <a:r>
              <a:rPr lang="en-US" sz="1200" u="sng">
                <a:solidFill>
                  <a:schemeClr val="hlink"/>
                </a:solidFill>
                <a:hlinkClick r:id="rId3"/>
              </a:rPr>
              <a:t>http://gut.bmj.com/content/66/1/89</a:t>
            </a:r>
            <a:r>
              <a:rPr lang="en-US">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rPr>
              <a:t>More information: </a:t>
            </a:r>
            <a:r>
              <a:rPr lang="en-US" sz="1200" u="sng">
                <a:solidFill>
                  <a:schemeClr val="hlink"/>
                </a:solidFill>
                <a:hlinkClick r:id="rId4"/>
              </a:rPr>
              <a:t>http://www.nihr.ac.uk/news/patients-more-likely-to-survive-in-research-active-hospitals/4712</a:t>
            </a:r>
            <a:endParaRPr sz="1200">
              <a:solidFill>
                <a:schemeClr val="dk1"/>
              </a:solidFill>
            </a:endParaRPr>
          </a:p>
          <a:p>
            <a:pPr marL="0" lvl="0" indent="0" algn="l" rtl="0">
              <a:lnSpc>
                <a:spcPct val="100000"/>
              </a:lnSpc>
              <a:spcBef>
                <a:spcPts val="800"/>
              </a:spcBef>
              <a:spcAft>
                <a:spcPts val="0"/>
              </a:spcAft>
              <a:buClr>
                <a:schemeClr val="dk1"/>
              </a:buClr>
              <a:buSzPts val="1100"/>
              <a:buFont typeface="Calibri"/>
              <a:buNone/>
            </a:pPr>
            <a:r>
              <a:rPr lang="en-US" sz="1200">
                <a:solidFill>
                  <a:schemeClr val="dk1"/>
                </a:solidFill>
              </a:rPr>
              <a:t>Link to the BMJ GUT journal paper - </a:t>
            </a:r>
            <a:r>
              <a:rPr lang="en-US" sz="1200" u="sng">
                <a:solidFill>
                  <a:schemeClr val="hlink"/>
                </a:solidFill>
                <a:hlinkClick r:id="rId5"/>
              </a:rPr>
              <a:t>http://gutbeta.bmj.com/content/early/2016/10/14/gutjnl-2015-311308</a:t>
            </a:r>
            <a:endParaRPr sz="1200" u="sng">
              <a:solidFill>
                <a:schemeClr val="hlink"/>
              </a:solidFill>
            </a:endParaRPr>
          </a:p>
          <a:p>
            <a:pPr marL="0" lvl="0" indent="0" algn="l" rtl="0">
              <a:lnSpc>
                <a:spcPct val="100000"/>
              </a:lnSpc>
              <a:spcBef>
                <a:spcPts val="800"/>
              </a:spcBef>
              <a:spcAft>
                <a:spcPts val="0"/>
              </a:spcAft>
              <a:buClr>
                <a:schemeClr val="dk1"/>
              </a:buClr>
              <a:buSzPts val="1100"/>
              <a:buFont typeface="Calibri"/>
              <a:buNone/>
            </a:pPr>
            <a:endParaRPr sz="1200" u="sng">
              <a:solidFill>
                <a:schemeClr val="hlink"/>
              </a:solidFill>
            </a:endParaRPr>
          </a:p>
          <a:p>
            <a:pPr marL="0" lvl="0" indent="0" algn="l" rtl="0">
              <a:spcBef>
                <a:spcPts val="0"/>
              </a:spcBef>
              <a:spcAft>
                <a:spcPts val="0"/>
              </a:spcAft>
              <a:buClr>
                <a:schemeClr val="dk1"/>
              </a:buClr>
              <a:buSzPts val="1200"/>
              <a:buFont typeface="Arial"/>
              <a:buNone/>
            </a:pPr>
            <a:r>
              <a:rPr lang="en-US" b="1"/>
              <a:t>Case study two: </a:t>
            </a:r>
            <a:r>
              <a:rPr lang="en-US"/>
              <a:t>Randomised Evaluation of COVID-19 Therapy (RECOVERY)</a:t>
            </a:r>
            <a:endParaRPr/>
          </a:p>
          <a:p>
            <a:pPr marL="0" lvl="0" indent="0" algn="l" rtl="0">
              <a:lnSpc>
                <a:spcPct val="130000"/>
              </a:lnSpc>
              <a:spcBef>
                <a:spcPts val="1200"/>
              </a:spcBef>
              <a:spcAft>
                <a:spcPts val="0"/>
              </a:spcAft>
              <a:buClr>
                <a:schemeClr val="dk1"/>
              </a:buClr>
              <a:buSzPts val="1200"/>
              <a:buFont typeface="Arial"/>
              <a:buNone/>
            </a:pPr>
            <a:r>
              <a:rPr lang="en-US"/>
              <a:t>The study is jointly funded between </a:t>
            </a:r>
            <a:r>
              <a:rPr lang="en-US" u="sng">
                <a:solidFill>
                  <a:schemeClr val="hlink"/>
                </a:solidFill>
                <a:hlinkClick r:id="rId6"/>
              </a:rPr>
              <a:t>UK Research and Innovation</a:t>
            </a:r>
            <a:r>
              <a:rPr lang="en-US"/>
              <a:t> (UKRI) and the NIHR - and is sponsored by University of Oxford.</a:t>
            </a:r>
            <a:endParaRPr/>
          </a:p>
          <a:p>
            <a:pPr marL="0" lvl="0" indent="0" algn="l" rtl="0">
              <a:lnSpc>
                <a:spcPct val="130000"/>
              </a:lnSpc>
              <a:spcBef>
                <a:spcPts val="1200"/>
              </a:spcBef>
              <a:spcAft>
                <a:spcPts val="0"/>
              </a:spcAft>
              <a:buClr>
                <a:schemeClr val="dk1"/>
              </a:buClr>
              <a:buSzPts val="1200"/>
              <a:buFont typeface="Arial"/>
              <a:buNone/>
            </a:pPr>
            <a:r>
              <a:rPr lang="en-US"/>
              <a:t>RECOVERY was one of the first COVID-19 studies to be prioritised as urgent public health research by the Department of Health and Social Care. Consequently, delivery was expedited with the NIHR Clinical Research Network (CRN) playing a key role to set up the study in record time. </a:t>
            </a:r>
            <a:endParaRPr/>
          </a:p>
          <a:p>
            <a:pPr marL="457200" lvl="0" indent="-304800" algn="l" rtl="0">
              <a:lnSpc>
                <a:spcPct val="115000"/>
              </a:lnSpc>
              <a:spcBef>
                <a:spcPts val="1200"/>
              </a:spcBef>
              <a:spcAft>
                <a:spcPts val="0"/>
              </a:spcAft>
              <a:buClr>
                <a:schemeClr val="dk1"/>
              </a:buClr>
              <a:buSzPts val="1200"/>
              <a:buFont typeface="Calibri"/>
              <a:buChar char="●"/>
            </a:pPr>
            <a:r>
              <a:rPr lang="en-US"/>
              <a:t>the first participant was recruited just 16 days after funding was awarded</a:t>
            </a:r>
            <a:endParaRPr/>
          </a:p>
          <a:p>
            <a:pPr marL="457200" lvl="0" indent="-304800" algn="l" rtl="0">
              <a:lnSpc>
                <a:spcPct val="115000"/>
              </a:lnSpc>
              <a:spcBef>
                <a:spcPts val="0"/>
              </a:spcBef>
              <a:spcAft>
                <a:spcPts val="0"/>
              </a:spcAft>
              <a:buClr>
                <a:schemeClr val="dk1"/>
              </a:buClr>
              <a:buSzPts val="1200"/>
              <a:buFont typeface="Calibri"/>
              <a:buChar char="●"/>
            </a:pPr>
            <a:r>
              <a:rPr lang="en-US"/>
              <a:t>within the first two weeks 1,000 participants were recruited</a:t>
            </a:r>
            <a:endParaRPr/>
          </a:p>
          <a:p>
            <a:pPr marL="457200" lvl="0" indent="-304800" algn="l" rtl="0">
              <a:lnSpc>
                <a:spcPct val="115000"/>
              </a:lnSpc>
              <a:spcBef>
                <a:spcPts val="0"/>
              </a:spcBef>
              <a:spcAft>
                <a:spcPts val="0"/>
              </a:spcAft>
              <a:buClr>
                <a:schemeClr val="dk1"/>
              </a:buClr>
              <a:buSzPts val="1200"/>
              <a:buFont typeface="Calibri"/>
              <a:buChar char="●"/>
            </a:pPr>
            <a:r>
              <a:rPr lang="en-US"/>
              <a:t>within three months 12,000 participants had been recruited from 176 different hospitals.</a:t>
            </a:r>
            <a:endParaRPr/>
          </a:p>
          <a:p>
            <a:pPr marL="0" lvl="0" indent="0" algn="l" rtl="0">
              <a:lnSpc>
                <a:spcPct val="130000"/>
              </a:lnSpc>
              <a:spcBef>
                <a:spcPts val="1200"/>
              </a:spcBef>
              <a:spcAft>
                <a:spcPts val="0"/>
              </a:spcAft>
              <a:buClr>
                <a:schemeClr val="dk1"/>
              </a:buClr>
              <a:buSzPts val="1200"/>
              <a:buFont typeface="Arial"/>
              <a:buNone/>
            </a:pPr>
            <a:r>
              <a:rPr lang="en-US"/>
              <a:t>The RECOVERY trial is currently the world’s largest trial of potential COVID-19 treatments.</a:t>
            </a:r>
            <a:endParaRPr/>
          </a:p>
          <a:p>
            <a:pPr marL="0" lvl="0" indent="0" algn="l" rtl="0">
              <a:lnSpc>
                <a:spcPct val="130000"/>
              </a:lnSpc>
              <a:spcBef>
                <a:spcPts val="1200"/>
              </a:spcBef>
              <a:spcAft>
                <a:spcPts val="0"/>
              </a:spcAft>
              <a:buClr>
                <a:schemeClr val="dk1"/>
              </a:buClr>
              <a:buSzPts val="1200"/>
              <a:buFont typeface="Arial"/>
              <a:buNone/>
            </a:pPr>
            <a:r>
              <a:rPr lang="en-US"/>
              <a:t>RECOVERY uses a multi-arm adaptive study design to assess new and existing/repurposed drugs as they are identified or become available. This includes: </a:t>
            </a:r>
            <a:endParaRPr/>
          </a:p>
          <a:p>
            <a:pPr marL="0" lvl="0" indent="0" algn="l" rtl="0">
              <a:lnSpc>
                <a:spcPct val="130000"/>
              </a:lnSpc>
              <a:spcBef>
                <a:spcPts val="1200"/>
              </a:spcBef>
              <a:spcAft>
                <a:spcPts val="0"/>
              </a:spcAft>
              <a:buClr>
                <a:schemeClr val="dk1"/>
              </a:buClr>
              <a:buSzPts val="1200"/>
              <a:buFont typeface="Arial"/>
              <a:buNone/>
            </a:pPr>
            <a:r>
              <a:rPr lang="en-US"/>
              <a:t>Dexamethasone</a:t>
            </a:r>
            <a:endParaRPr/>
          </a:p>
          <a:p>
            <a:pPr marL="0" lvl="0" indent="0" algn="l" rtl="0">
              <a:lnSpc>
                <a:spcPct val="130000"/>
              </a:lnSpc>
              <a:spcBef>
                <a:spcPts val="1200"/>
              </a:spcBef>
              <a:spcAft>
                <a:spcPts val="0"/>
              </a:spcAft>
              <a:buClr>
                <a:schemeClr val="dk1"/>
              </a:buClr>
              <a:buSzPts val="1100"/>
              <a:buFont typeface="Arial"/>
              <a:buNone/>
            </a:pPr>
            <a:r>
              <a:rPr lang="en-US"/>
              <a:t>A total of 2,104 patients were randomised to the dexamethasone arm of the study, receiving the drug in low dose, once per day for up to ten days. Data was compared with a further 4,321 patients randomised to usual care alone.</a:t>
            </a:r>
            <a:endParaRPr/>
          </a:p>
          <a:p>
            <a:pPr marL="0" lvl="0" indent="0" algn="l" rtl="0">
              <a:lnSpc>
                <a:spcPct val="130000"/>
              </a:lnSpc>
              <a:spcBef>
                <a:spcPts val="1200"/>
              </a:spcBef>
              <a:spcAft>
                <a:spcPts val="0"/>
              </a:spcAft>
              <a:buClr>
                <a:schemeClr val="dk1"/>
              </a:buClr>
              <a:buSzPts val="1100"/>
              <a:buFont typeface="Arial"/>
              <a:buNone/>
            </a:pPr>
            <a:r>
              <a:rPr lang="en-US"/>
              <a:t>Data reported in the New England Journal of Medicine shows that dexamethasone reduces the risk of dying by one-third in ventilated patients, and by one fifth in patients receiving oxygen only. Overall, dexamethasone reduced the risk of 28-day mortality by 17%. There was no benefit among those patients who did not need respiratory intervention or oxygen.</a:t>
            </a:r>
            <a:endParaRPr/>
          </a:p>
          <a:p>
            <a:pPr marL="0" lvl="0" indent="0" algn="l" rtl="0">
              <a:lnSpc>
                <a:spcPct val="130000"/>
              </a:lnSpc>
              <a:spcBef>
                <a:spcPts val="1200"/>
              </a:spcBef>
              <a:spcAft>
                <a:spcPts val="0"/>
              </a:spcAft>
              <a:buClr>
                <a:schemeClr val="dk1"/>
              </a:buClr>
              <a:buSzPts val="1200"/>
              <a:buFont typeface="Arial"/>
              <a:buNone/>
            </a:pPr>
            <a:r>
              <a:rPr lang="en-US"/>
              <a:t>More information: </a:t>
            </a:r>
            <a:r>
              <a:rPr lang="en-US" u="sng">
                <a:solidFill>
                  <a:schemeClr val="hlink"/>
                </a:solidFill>
                <a:hlinkClick r:id="rId7"/>
              </a:rPr>
              <a:t>https://www.nihr.ac.uk/documents/case-studies/the-uks-flagship-covid-19-treatment-trial-the-recovery-trial/25358</a:t>
            </a:r>
            <a:endParaRPr/>
          </a:p>
          <a:p>
            <a:pPr marL="101600" lvl="0" indent="0" algn="l" rtl="0">
              <a:spcBef>
                <a:spcPts val="1200"/>
              </a:spcBef>
              <a:spcAft>
                <a:spcPts val="0"/>
              </a:spcAft>
              <a:buClr>
                <a:schemeClr val="dk1"/>
              </a:buClr>
              <a:buSzPts val="1200"/>
              <a:buFont typeface="Arial"/>
              <a:buNone/>
            </a:pPr>
            <a:endParaRPr/>
          </a:p>
        </p:txBody>
      </p:sp>
      <p:sp>
        <p:nvSpPr>
          <p:cNvPr id="444" name="Google Shape;444;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5A71-366C-3453-2EC9-BA424112BD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7F03C2-C6D6-D82A-E1DC-4020CDA92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47FF25-FA38-A26D-3C9F-C0DB24F313CE}"/>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2D795D16-931F-EED0-FA99-34E5E8EEA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454F53-9EC9-CD36-FB72-3DA4788A6971}"/>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911883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9F64-A3B9-DBB8-50F9-2D073854DB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E3324D-C0BD-C4AA-A09A-7077EC49B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533EC7-6F41-445E-9938-DBE5B1102172}"/>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AC439589-9EB3-0F1D-6FC5-2601F476C5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63550-3D5F-A644-3345-BA908CBAF993}"/>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270839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C7A5C-1A75-BFA9-B630-AB875DAD9E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3A8F3D-1768-A8E0-2972-B9E31D423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38098-856D-83BE-326F-ABC8C85BBB7B}"/>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93E981E5-FA5B-7A31-AFE7-C6827BBB8F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FF4103-BD0E-7BC7-4EAC-39D3CDF8EB21}"/>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2930313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16" name="Google Shape;16;p1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12"/>
          <p:cNvPicPr preferRelativeResize="0"/>
          <p:nvPr/>
        </p:nvPicPr>
        <p:blipFill rotWithShape="1">
          <a:blip r:embed="rId3">
            <a:alphaModFix/>
          </a:blip>
          <a:srcRect r="6603" b="-36686"/>
          <a:stretch/>
        </p:blipFill>
        <p:spPr>
          <a:xfrm>
            <a:off x="402420" y="858110"/>
            <a:ext cx="11387176" cy="45719"/>
          </a:xfrm>
          <a:prstGeom prst="rect">
            <a:avLst/>
          </a:prstGeom>
          <a:noFill/>
          <a:ln>
            <a:noFill/>
          </a:ln>
        </p:spPr>
      </p:pic>
      <p:pic>
        <p:nvPicPr>
          <p:cNvPr id="18" name="Google Shape;18;p12"/>
          <p:cNvPicPr preferRelativeResize="0"/>
          <p:nvPr/>
        </p:nvPicPr>
        <p:blipFill rotWithShape="1">
          <a:blip r:embed="rId4">
            <a:alphaModFix/>
          </a:blip>
          <a:srcRect l="35446" b="23512"/>
          <a:stretch/>
        </p:blipFill>
        <p:spPr>
          <a:xfrm>
            <a:off x="1" y="4799507"/>
            <a:ext cx="1737361" cy="2058493"/>
          </a:xfrm>
          <a:prstGeom prst="rect">
            <a:avLst/>
          </a:prstGeom>
          <a:noFill/>
          <a:ln>
            <a:noFill/>
          </a:ln>
        </p:spPr>
      </p:pic>
      <p:pic>
        <p:nvPicPr>
          <p:cNvPr id="19" name="Google Shape;19;p12"/>
          <p:cNvPicPr preferRelativeResize="0"/>
          <p:nvPr/>
        </p:nvPicPr>
        <p:blipFill rotWithShape="1">
          <a:blip r:embed="rId5">
            <a:alphaModFix/>
          </a:blip>
          <a:srcRect/>
          <a:stretch/>
        </p:blipFill>
        <p:spPr>
          <a:xfrm rot="-5400000">
            <a:off x="10239223" y="1795995"/>
            <a:ext cx="1579199" cy="1184399"/>
          </a:xfrm>
          <a:prstGeom prst="rect">
            <a:avLst/>
          </a:prstGeom>
          <a:noFill/>
          <a:ln>
            <a:noFill/>
          </a:ln>
        </p:spPr>
      </p:pic>
      <p:sp>
        <p:nvSpPr>
          <p:cNvPr id="20" name="Google Shape;20;p12"/>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500"/>
              <a:buFont typeface="Lato"/>
              <a:buNone/>
              <a:defRPr sz="6000" b="1">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12"/>
          <p:cNvSpPr txBox="1">
            <a:spLocks noGrp="1"/>
          </p:cNvSpPr>
          <p:nvPr>
            <p:ph type="subTitle" idx="1"/>
          </p:nvPr>
        </p:nvSpPr>
        <p:spPr>
          <a:xfrm>
            <a:off x="1524000" y="3986195"/>
            <a:ext cx="9144000" cy="1271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lt1"/>
              </a:buClr>
              <a:buSzPts val="1800"/>
              <a:buNone/>
              <a:defRPr sz="2400">
                <a:solidFill>
                  <a:schemeClr val="lt1"/>
                </a:solidFill>
              </a:defRPr>
            </a:lvl1pPr>
            <a:lvl2pPr lvl="1" algn="ctr">
              <a:lnSpc>
                <a:spcPct val="90000"/>
              </a:lnSpc>
              <a:spcBef>
                <a:spcPts val="533"/>
              </a:spcBef>
              <a:spcAft>
                <a:spcPts val="0"/>
              </a:spcAft>
              <a:buClr>
                <a:srgbClr val="3E3E3E"/>
              </a:buClr>
              <a:buSzPts val="1500"/>
              <a:buNone/>
              <a:defRPr sz="2000"/>
            </a:lvl2pPr>
            <a:lvl3pPr lvl="2" algn="ctr">
              <a:lnSpc>
                <a:spcPct val="90000"/>
              </a:lnSpc>
              <a:spcBef>
                <a:spcPts val="533"/>
              </a:spcBef>
              <a:spcAft>
                <a:spcPts val="0"/>
              </a:spcAft>
              <a:buClr>
                <a:srgbClr val="3E3E3E"/>
              </a:buClr>
              <a:buSzPts val="1400"/>
              <a:buNone/>
              <a:defRPr sz="1867"/>
            </a:lvl3pPr>
            <a:lvl4pPr lvl="3" algn="ctr">
              <a:lnSpc>
                <a:spcPct val="90000"/>
              </a:lnSpc>
              <a:spcBef>
                <a:spcPts val="533"/>
              </a:spcBef>
              <a:spcAft>
                <a:spcPts val="0"/>
              </a:spcAft>
              <a:buClr>
                <a:srgbClr val="3E3E3E"/>
              </a:buClr>
              <a:buSzPts val="1200"/>
              <a:buNone/>
              <a:defRPr sz="1600"/>
            </a:lvl4pPr>
            <a:lvl5pPr lvl="4" algn="ctr">
              <a:lnSpc>
                <a:spcPct val="90000"/>
              </a:lnSpc>
              <a:spcBef>
                <a:spcPts val="533"/>
              </a:spcBef>
              <a:spcAft>
                <a:spcPts val="0"/>
              </a:spcAft>
              <a:buClr>
                <a:srgbClr val="3E3E3E"/>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2" name="Google Shape;22;p12"/>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1pPr>
            <a:lvl2pPr marL="0" lvl="1"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2pPr>
            <a:lvl3pPr marL="0" lvl="2"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3pPr>
            <a:lvl4pPr marL="0" lvl="3"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4pPr>
            <a:lvl5pPr marL="0" lvl="4"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5pPr>
            <a:lvl6pPr marL="0" lvl="5"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6pPr>
            <a:lvl7pPr marL="0" lvl="6"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7pPr>
            <a:lvl8pPr marL="0" lvl="7"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8pPr>
            <a:lvl9pPr marL="0" lvl="8" indent="0" algn="r">
              <a:spcBef>
                <a:spcPts val="0"/>
              </a:spcBef>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12"/>
          <p:cNvSpPr txBox="1"/>
          <p:nvPr/>
        </p:nvSpPr>
        <p:spPr>
          <a:xfrm>
            <a:off x="873760" y="-538480"/>
            <a:ext cx="184800" cy="3796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67"/>
              <a:buFont typeface="Arial"/>
              <a:buNone/>
            </a:pPr>
            <a:endParaRPr sz="1867" b="0" i="0" u="none" strike="noStrike" cap="none">
              <a:solidFill>
                <a:schemeClr val="dk1"/>
              </a:solidFill>
              <a:latin typeface="Arial"/>
              <a:ea typeface="Arial"/>
              <a:cs typeface="Arial"/>
              <a:sym typeface="Arial"/>
            </a:endParaRPr>
          </a:p>
        </p:txBody>
      </p:sp>
      <p:pic>
        <p:nvPicPr>
          <p:cNvPr id="24" name="Google Shape;24;p12"/>
          <p:cNvPicPr preferRelativeResize="0"/>
          <p:nvPr/>
        </p:nvPicPr>
        <p:blipFill rotWithShape="1">
          <a:blip r:embed="rId6">
            <a:alphaModFix/>
          </a:blip>
          <a:srcRect/>
          <a:stretch/>
        </p:blipFill>
        <p:spPr>
          <a:xfrm>
            <a:off x="402429" y="222648"/>
            <a:ext cx="5189547" cy="518192"/>
          </a:xfrm>
          <a:prstGeom prst="rect">
            <a:avLst/>
          </a:prstGeom>
          <a:noFill/>
          <a:ln>
            <a:noFill/>
          </a:ln>
        </p:spPr>
      </p:pic>
    </p:spTree>
    <p:extLst>
      <p:ext uri="{BB962C8B-B14F-4D97-AF65-F5344CB8AC3E}">
        <p14:creationId xmlns:p14="http://schemas.microsoft.com/office/powerpoint/2010/main" val="328611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4"/>
        <p:cNvGrpSpPr/>
        <p:nvPr/>
      </p:nvGrpSpPr>
      <p:grpSpPr>
        <a:xfrm>
          <a:off x="0" y="0"/>
          <a:ext cx="0" cy="0"/>
          <a:chOff x="0" y="0"/>
          <a:chExt cx="0" cy="0"/>
        </a:xfrm>
      </p:grpSpPr>
      <p:pic>
        <p:nvPicPr>
          <p:cNvPr id="95" name="Google Shape;95;p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27"/>
          <p:cNvSpPr txBox="1">
            <a:spLocks noGrp="1"/>
          </p:cNvSpPr>
          <p:nvPr>
            <p:ph type="title"/>
          </p:nvPr>
        </p:nvSpPr>
        <p:spPr>
          <a:xfrm>
            <a:off x="838200" y="365127"/>
            <a:ext cx="10515600" cy="86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400"/>
              <a:buFont typeface="Lato"/>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7"/>
          <p:cNvSpPr txBox="1">
            <a:spLocks noGrp="1"/>
          </p:cNvSpPr>
          <p:nvPr>
            <p:ph type="body" idx="1"/>
          </p:nvPr>
        </p:nvSpPr>
        <p:spPr>
          <a:xfrm>
            <a:off x="838200" y="1535065"/>
            <a:ext cx="10515600" cy="4256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1067"/>
              </a:spcBef>
              <a:spcAft>
                <a:spcPts val="0"/>
              </a:spcAft>
              <a:buClr>
                <a:schemeClr val="lt1"/>
              </a:buClr>
              <a:buSzPts val="1800"/>
              <a:buChar char="•"/>
              <a:defRPr sz="2400">
                <a:solidFill>
                  <a:schemeClr val="lt1"/>
                </a:solidFill>
              </a:defRPr>
            </a:lvl1pPr>
            <a:lvl2pPr marL="914400" lvl="1" indent="-317500" algn="l">
              <a:lnSpc>
                <a:spcPct val="90000"/>
              </a:lnSpc>
              <a:spcBef>
                <a:spcPts val="533"/>
              </a:spcBef>
              <a:spcAft>
                <a:spcPts val="0"/>
              </a:spcAft>
              <a:buClr>
                <a:srgbClr val="3E3E3E"/>
              </a:buClr>
              <a:buSzPts val="1400"/>
              <a:buChar char="•"/>
              <a:defRPr/>
            </a:lvl2pPr>
            <a:lvl3pPr marL="1371600" lvl="2" indent="-317500" algn="l">
              <a:lnSpc>
                <a:spcPct val="90000"/>
              </a:lnSpc>
              <a:spcBef>
                <a:spcPts val="533"/>
              </a:spcBef>
              <a:spcAft>
                <a:spcPts val="0"/>
              </a:spcAft>
              <a:buClr>
                <a:srgbClr val="3E3E3E"/>
              </a:buClr>
              <a:buSzPts val="1400"/>
              <a:buChar char="•"/>
              <a:defRPr/>
            </a:lvl3pPr>
            <a:lvl4pPr marL="1828800" lvl="3" indent="-317500" algn="l">
              <a:lnSpc>
                <a:spcPct val="90000"/>
              </a:lnSpc>
              <a:spcBef>
                <a:spcPts val="533"/>
              </a:spcBef>
              <a:spcAft>
                <a:spcPts val="0"/>
              </a:spcAft>
              <a:buClr>
                <a:srgbClr val="3E3E3E"/>
              </a:buClr>
              <a:buSzPts val="1400"/>
              <a:buChar char="•"/>
              <a:defRPr/>
            </a:lvl4pPr>
            <a:lvl5pPr marL="2286000" lvl="4" indent="-317500" algn="l">
              <a:lnSpc>
                <a:spcPct val="90000"/>
              </a:lnSpc>
              <a:spcBef>
                <a:spcPts val="533"/>
              </a:spcBef>
              <a:spcAft>
                <a:spcPts val="0"/>
              </a:spcAft>
              <a:buClr>
                <a:srgbClr val="3E3E3E"/>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98" name="Google Shape;98;p27"/>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1200"/>
              <a:buFont typeface="Arial"/>
              <a:buNone/>
              <a:defRPr sz="1200">
                <a:solidFill>
                  <a:schemeClr val="lt1"/>
                </a:solidFill>
                <a:latin typeface="Arial"/>
                <a:ea typeface="Arial"/>
                <a:cs typeface="Arial"/>
                <a:sym typeface="Arial"/>
              </a:defRPr>
            </a:lvl1pPr>
            <a:lvl2pPr marL="0" lvl="1" indent="0" algn="r">
              <a:spcBef>
                <a:spcPts val="0"/>
              </a:spcBef>
              <a:buClr>
                <a:schemeClr val="lt1"/>
              </a:buClr>
              <a:buSzPts val="1200"/>
              <a:buFont typeface="Arial"/>
              <a:buNone/>
              <a:defRPr sz="1200">
                <a:solidFill>
                  <a:schemeClr val="lt1"/>
                </a:solidFill>
                <a:latin typeface="Arial"/>
                <a:ea typeface="Arial"/>
                <a:cs typeface="Arial"/>
                <a:sym typeface="Arial"/>
              </a:defRPr>
            </a:lvl2pPr>
            <a:lvl3pPr marL="0" lvl="2" indent="0" algn="r">
              <a:spcBef>
                <a:spcPts val="0"/>
              </a:spcBef>
              <a:buClr>
                <a:schemeClr val="lt1"/>
              </a:buClr>
              <a:buSzPts val="1200"/>
              <a:buFont typeface="Arial"/>
              <a:buNone/>
              <a:defRPr sz="1200">
                <a:solidFill>
                  <a:schemeClr val="lt1"/>
                </a:solidFill>
                <a:latin typeface="Arial"/>
                <a:ea typeface="Arial"/>
                <a:cs typeface="Arial"/>
                <a:sym typeface="Arial"/>
              </a:defRPr>
            </a:lvl3pPr>
            <a:lvl4pPr marL="0" lvl="3" indent="0" algn="r">
              <a:spcBef>
                <a:spcPts val="0"/>
              </a:spcBef>
              <a:buClr>
                <a:schemeClr val="lt1"/>
              </a:buClr>
              <a:buSzPts val="1200"/>
              <a:buFont typeface="Arial"/>
              <a:buNone/>
              <a:defRPr sz="1200">
                <a:solidFill>
                  <a:schemeClr val="lt1"/>
                </a:solidFill>
                <a:latin typeface="Arial"/>
                <a:ea typeface="Arial"/>
                <a:cs typeface="Arial"/>
                <a:sym typeface="Arial"/>
              </a:defRPr>
            </a:lvl4pPr>
            <a:lvl5pPr marL="0" lvl="4" indent="0" algn="r">
              <a:spcBef>
                <a:spcPts val="0"/>
              </a:spcBef>
              <a:buClr>
                <a:schemeClr val="lt1"/>
              </a:buClr>
              <a:buSzPts val="1200"/>
              <a:buFont typeface="Arial"/>
              <a:buNone/>
              <a:defRPr sz="1200">
                <a:solidFill>
                  <a:schemeClr val="lt1"/>
                </a:solidFill>
                <a:latin typeface="Arial"/>
                <a:ea typeface="Arial"/>
                <a:cs typeface="Arial"/>
                <a:sym typeface="Arial"/>
              </a:defRPr>
            </a:lvl5pPr>
            <a:lvl6pPr marL="0" lvl="5" indent="0" algn="r">
              <a:spcBef>
                <a:spcPts val="0"/>
              </a:spcBef>
              <a:buClr>
                <a:schemeClr val="lt1"/>
              </a:buClr>
              <a:buSzPts val="1200"/>
              <a:buFont typeface="Arial"/>
              <a:buNone/>
              <a:defRPr sz="1200">
                <a:solidFill>
                  <a:schemeClr val="lt1"/>
                </a:solidFill>
                <a:latin typeface="Arial"/>
                <a:ea typeface="Arial"/>
                <a:cs typeface="Arial"/>
                <a:sym typeface="Arial"/>
              </a:defRPr>
            </a:lvl6pPr>
            <a:lvl7pPr marL="0" lvl="6" indent="0" algn="r">
              <a:spcBef>
                <a:spcPts val="0"/>
              </a:spcBef>
              <a:buClr>
                <a:schemeClr val="lt1"/>
              </a:buClr>
              <a:buSzPts val="1200"/>
              <a:buFont typeface="Arial"/>
              <a:buNone/>
              <a:defRPr sz="1200">
                <a:solidFill>
                  <a:schemeClr val="lt1"/>
                </a:solidFill>
                <a:latin typeface="Arial"/>
                <a:ea typeface="Arial"/>
                <a:cs typeface="Arial"/>
                <a:sym typeface="Arial"/>
              </a:defRPr>
            </a:lvl7pPr>
            <a:lvl8pPr marL="0" lvl="7" indent="0" algn="r">
              <a:spcBef>
                <a:spcPts val="0"/>
              </a:spcBef>
              <a:buClr>
                <a:schemeClr val="lt1"/>
              </a:buClr>
              <a:buSzPts val="1200"/>
              <a:buFont typeface="Arial"/>
              <a:buNone/>
              <a:defRPr sz="1200">
                <a:solidFill>
                  <a:schemeClr val="lt1"/>
                </a:solidFill>
                <a:latin typeface="Arial"/>
                <a:ea typeface="Arial"/>
                <a:cs typeface="Arial"/>
                <a:sym typeface="Arial"/>
              </a:defRPr>
            </a:lvl8pPr>
            <a:lvl9pPr marL="0" lvl="8" indent="0" algn="r">
              <a:spcBef>
                <a:spcPts val="0"/>
              </a:spcBef>
              <a:buClr>
                <a:schemeClr val="lt1"/>
              </a:buClr>
              <a:buSzPts val="1200"/>
              <a:buFont typeface="Arial"/>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27"/>
          <p:cNvPicPr preferRelativeResize="0"/>
          <p:nvPr/>
        </p:nvPicPr>
        <p:blipFill rotWithShape="1">
          <a:blip r:embed="rId3">
            <a:alphaModFix/>
          </a:blip>
          <a:srcRect r="8044" b="-143012"/>
          <a:stretch/>
        </p:blipFill>
        <p:spPr>
          <a:xfrm>
            <a:off x="400051" y="6070929"/>
            <a:ext cx="11056844" cy="60119"/>
          </a:xfrm>
          <a:prstGeom prst="rect">
            <a:avLst/>
          </a:prstGeom>
          <a:noFill/>
          <a:ln>
            <a:noFill/>
          </a:ln>
        </p:spPr>
      </p:pic>
      <p:pic>
        <p:nvPicPr>
          <p:cNvPr id="100" name="Google Shape;100;p27"/>
          <p:cNvPicPr preferRelativeResize="0"/>
          <p:nvPr/>
        </p:nvPicPr>
        <p:blipFill rotWithShape="1">
          <a:blip r:embed="rId4">
            <a:alphaModFix/>
          </a:blip>
          <a:srcRect/>
          <a:stretch/>
        </p:blipFill>
        <p:spPr>
          <a:xfrm>
            <a:off x="400078" y="6239998"/>
            <a:ext cx="4261557" cy="425529"/>
          </a:xfrm>
          <a:prstGeom prst="rect">
            <a:avLst/>
          </a:prstGeom>
          <a:noFill/>
          <a:ln>
            <a:noFill/>
          </a:ln>
        </p:spPr>
      </p:pic>
    </p:spTree>
    <p:extLst>
      <p:ext uri="{BB962C8B-B14F-4D97-AF65-F5344CB8AC3E}">
        <p14:creationId xmlns:p14="http://schemas.microsoft.com/office/powerpoint/2010/main" val="523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rgbClr val="F8DFDF"/>
        </a:solidFill>
        <a:effectLst/>
      </p:bgPr>
    </p:bg>
    <p:spTree>
      <p:nvGrpSpPr>
        <p:cNvPr id="1" name="Shape 129"/>
        <p:cNvGrpSpPr/>
        <p:nvPr/>
      </p:nvGrpSpPr>
      <p:grpSpPr>
        <a:xfrm>
          <a:off x="0" y="0"/>
          <a:ext cx="0" cy="0"/>
          <a:chOff x="0" y="0"/>
          <a:chExt cx="0" cy="0"/>
        </a:xfrm>
      </p:grpSpPr>
      <p:pic>
        <p:nvPicPr>
          <p:cNvPr id="130" name="Google Shape;130;p16"/>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31" name="Google Shape;131;p16"/>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16"/>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spcBef>
                <a:spcPts val="0"/>
              </a:spcBef>
              <a:spcAft>
                <a:spcPts val="0"/>
              </a:spcAft>
              <a:buClr>
                <a:srgbClr val="193E72"/>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3" name="Google Shape;133;p16" descr="Logo, company name&#10;&#10;Description automatically generated"/>
          <p:cNvPicPr preferRelativeResize="0"/>
          <p:nvPr/>
        </p:nvPicPr>
        <p:blipFill rotWithShape="1">
          <a:blip r:embed="rId3">
            <a:alphaModFix/>
          </a:blip>
          <a:srcRect/>
          <a:stretch/>
        </p:blipFill>
        <p:spPr>
          <a:xfrm>
            <a:off x="0" y="5430008"/>
            <a:ext cx="3048003" cy="1427993"/>
          </a:xfrm>
          <a:prstGeom prst="rect">
            <a:avLst/>
          </a:prstGeom>
          <a:noFill/>
          <a:ln>
            <a:noFill/>
          </a:ln>
        </p:spPr>
      </p:pic>
      <p:pic>
        <p:nvPicPr>
          <p:cNvPr id="134" name="Google Shape;134;p16" descr="Logo, icon&#10;&#10;Description automatically generated"/>
          <p:cNvPicPr preferRelativeResize="0"/>
          <p:nvPr/>
        </p:nvPicPr>
        <p:blipFill rotWithShape="1">
          <a:blip r:embed="rId4">
            <a:alphaModFix/>
          </a:blip>
          <a:srcRect/>
          <a:stretch/>
        </p:blipFill>
        <p:spPr>
          <a:xfrm>
            <a:off x="10167816" y="1122943"/>
            <a:ext cx="1651649" cy="1734233"/>
          </a:xfrm>
          <a:prstGeom prst="rect">
            <a:avLst/>
          </a:prstGeom>
          <a:noFill/>
          <a:ln>
            <a:noFill/>
          </a:ln>
        </p:spPr>
      </p:pic>
      <p:pic>
        <p:nvPicPr>
          <p:cNvPr id="135" name="Google Shape;135;p16"/>
          <p:cNvPicPr preferRelativeResize="0"/>
          <p:nvPr/>
        </p:nvPicPr>
        <p:blipFill rotWithShape="1">
          <a:blip r:embed="rId5">
            <a:alphaModFix/>
          </a:blip>
          <a:srcRect/>
          <a:stretch/>
        </p:blipFill>
        <p:spPr>
          <a:xfrm>
            <a:off x="402430" y="256642"/>
            <a:ext cx="5189548" cy="518572"/>
          </a:xfrm>
          <a:prstGeom prst="rect">
            <a:avLst/>
          </a:prstGeom>
          <a:noFill/>
          <a:ln>
            <a:noFill/>
          </a:ln>
        </p:spPr>
      </p:pic>
    </p:spTree>
    <p:extLst>
      <p:ext uri="{BB962C8B-B14F-4D97-AF65-F5344CB8AC3E}">
        <p14:creationId xmlns:p14="http://schemas.microsoft.com/office/powerpoint/2010/main" val="149613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2"/>
        </a:solidFill>
        <a:effectLst/>
      </p:bgPr>
    </p:bg>
    <p:spTree>
      <p:nvGrpSpPr>
        <p:cNvPr id="1" name="Shape 101"/>
        <p:cNvGrpSpPr/>
        <p:nvPr/>
      </p:nvGrpSpPr>
      <p:grpSpPr>
        <a:xfrm>
          <a:off x="0" y="0"/>
          <a:ext cx="0" cy="0"/>
          <a:chOff x="0" y="0"/>
          <a:chExt cx="0" cy="0"/>
        </a:xfrm>
      </p:grpSpPr>
      <p:pic>
        <p:nvPicPr>
          <p:cNvPr id="102" name="Google Shape;102;p28"/>
          <p:cNvPicPr preferRelativeResize="0"/>
          <p:nvPr/>
        </p:nvPicPr>
        <p:blipFill rotWithShape="1">
          <a:blip r:embed="rId2">
            <a:alphaModFix/>
          </a:blip>
          <a:srcRect r="6603" b="-36686"/>
          <a:stretch/>
        </p:blipFill>
        <p:spPr>
          <a:xfrm>
            <a:off x="436033" y="858110"/>
            <a:ext cx="11387176" cy="45719"/>
          </a:xfrm>
          <a:prstGeom prst="rect">
            <a:avLst/>
          </a:prstGeom>
          <a:noFill/>
          <a:ln>
            <a:noFill/>
          </a:ln>
        </p:spPr>
      </p:pic>
      <p:sp>
        <p:nvSpPr>
          <p:cNvPr id="103" name="Google Shape;103;p28"/>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1200"/>
              <a:buFont typeface="Arial"/>
              <a:buNone/>
              <a:defRPr sz="1200">
                <a:solidFill>
                  <a:schemeClr val="lt1"/>
                </a:solidFill>
                <a:latin typeface="Arial"/>
                <a:ea typeface="Arial"/>
                <a:cs typeface="Arial"/>
                <a:sym typeface="Arial"/>
              </a:defRPr>
            </a:lvl1pPr>
            <a:lvl2pPr marL="0" lvl="1" indent="0" algn="r">
              <a:spcBef>
                <a:spcPts val="0"/>
              </a:spcBef>
              <a:buClr>
                <a:schemeClr val="lt1"/>
              </a:buClr>
              <a:buSzPts val="1200"/>
              <a:buFont typeface="Arial"/>
              <a:buNone/>
              <a:defRPr sz="1200">
                <a:solidFill>
                  <a:schemeClr val="lt1"/>
                </a:solidFill>
                <a:latin typeface="Arial"/>
                <a:ea typeface="Arial"/>
                <a:cs typeface="Arial"/>
                <a:sym typeface="Arial"/>
              </a:defRPr>
            </a:lvl2pPr>
            <a:lvl3pPr marL="0" lvl="2" indent="0" algn="r">
              <a:spcBef>
                <a:spcPts val="0"/>
              </a:spcBef>
              <a:buClr>
                <a:schemeClr val="lt1"/>
              </a:buClr>
              <a:buSzPts val="1200"/>
              <a:buFont typeface="Arial"/>
              <a:buNone/>
              <a:defRPr sz="1200">
                <a:solidFill>
                  <a:schemeClr val="lt1"/>
                </a:solidFill>
                <a:latin typeface="Arial"/>
                <a:ea typeface="Arial"/>
                <a:cs typeface="Arial"/>
                <a:sym typeface="Arial"/>
              </a:defRPr>
            </a:lvl3pPr>
            <a:lvl4pPr marL="0" lvl="3" indent="0" algn="r">
              <a:spcBef>
                <a:spcPts val="0"/>
              </a:spcBef>
              <a:buClr>
                <a:schemeClr val="lt1"/>
              </a:buClr>
              <a:buSzPts val="1200"/>
              <a:buFont typeface="Arial"/>
              <a:buNone/>
              <a:defRPr sz="1200">
                <a:solidFill>
                  <a:schemeClr val="lt1"/>
                </a:solidFill>
                <a:latin typeface="Arial"/>
                <a:ea typeface="Arial"/>
                <a:cs typeface="Arial"/>
                <a:sym typeface="Arial"/>
              </a:defRPr>
            </a:lvl4pPr>
            <a:lvl5pPr marL="0" lvl="4" indent="0" algn="r">
              <a:spcBef>
                <a:spcPts val="0"/>
              </a:spcBef>
              <a:buClr>
                <a:schemeClr val="lt1"/>
              </a:buClr>
              <a:buSzPts val="1200"/>
              <a:buFont typeface="Arial"/>
              <a:buNone/>
              <a:defRPr sz="1200">
                <a:solidFill>
                  <a:schemeClr val="lt1"/>
                </a:solidFill>
                <a:latin typeface="Arial"/>
                <a:ea typeface="Arial"/>
                <a:cs typeface="Arial"/>
                <a:sym typeface="Arial"/>
              </a:defRPr>
            </a:lvl5pPr>
            <a:lvl6pPr marL="0" lvl="5" indent="0" algn="r">
              <a:spcBef>
                <a:spcPts val="0"/>
              </a:spcBef>
              <a:buClr>
                <a:schemeClr val="lt1"/>
              </a:buClr>
              <a:buSzPts val="1200"/>
              <a:buFont typeface="Arial"/>
              <a:buNone/>
              <a:defRPr sz="1200">
                <a:solidFill>
                  <a:schemeClr val="lt1"/>
                </a:solidFill>
                <a:latin typeface="Arial"/>
                <a:ea typeface="Arial"/>
                <a:cs typeface="Arial"/>
                <a:sym typeface="Arial"/>
              </a:defRPr>
            </a:lvl6pPr>
            <a:lvl7pPr marL="0" lvl="6" indent="0" algn="r">
              <a:spcBef>
                <a:spcPts val="0"/>
              </a:spcBef>
              <a:buClr>
                <a:schemeClr val="lt1"/>
              </a:buClr>
              <a:buSzPts val="1200"/>
              <a:buFont typeface="Arial"/>
              <a:buNone/>
              <a:defRPr sz="1200">
                <a:solidFill>
                  <a:schemeClr val="lt1"/>
                </a:solidFill>
                <a:latin typeface="Arial"/>
                <a:ea typeface="Arial"/>
                <a:cs typeface="Arial"/>
                <a:sym typeface="Arial"/>
              </a:defRPr>
            </a:lvl7pPr>
            <a:lvl8pPr marL="0" lvl="7" indent="0" algn="r">
              <a:spcBef>
                <a:spcPts val="0"/>
              </a:spcBef>
              <a:buClr>
                <a:schemeClr val="lt1"/>
              </a:buClr>
              <a:buSzPts val="1200"/>
              <a:buFont typeface="Arial"/>
              <a:buNone/>
              <a:defRPr sz="1200">
                <a:solidFill>
                  <a:schemeClr val="lt1"/>
                </a:solidFill>
                <a:latin typeface="Arial"/>
                <a:ea typeface="Arial"/>
                <a:cs typeface="Arial"/>
                <a:sym typeface="Arial"/>
              </a:defRPr>
            </a:lvl8pPr>
            <a:lvl9pPr marL="0" lvl="8" indent="0" algn="r">
              <a:spcBef>
                <a:spcPts val="0"/>
              </a:spcBef>
              <a:buClr>
                <a:schemeClr val="lt1"/>
              </a:buClr>
              <a:buSzPts val="1200"/>
              <a:buFont typeface="Arial"/>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28"/>
          <p:cNvSpPr txBox="1"/>
          <p:nvPr/>
        </p:nvSpPr>
        <p:spPr>
          <a:xfrm>
            <a:off x="873760" y="-538480"/>
            <a:ext cx="184800" cy="3796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67"/>
              <a:buFont typeface="Arial"/>
              <a:buNone/>
            </a:pPr>
            <a:endParaRPr sz="1867">
              <a:solidFill>
                <a:schemeClr val="dk1"/>
              </a:solidFill>
              <a:latin typeface="Arial"/>
              <a:ea typeface="Arial"/>
              <a:cs typeface="Arial"/>
              <a:sym typeface="Arial"/>
            </a:endParaRPr>
          </a:p>
        </p:txBody>
      </p:sp>
      <p:sp>
        <p:nvSpPr>
          <p:cNvPr id="105" name="Google Shape;105;p28"/>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Lato"/>
              <a:buNone/>
              <a:defRPr sz="4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06" name="Google Shape;106;p28" descr="Icon, calendar&#10;&#10;Description automatically generated"/>
          <p:cNvPicPr preferRelativeResize="0"/>
          <p:nvPr/>
        </p:nvPicPr>
        <p:blipFill rotWithShape="1">
          <a:blip r:embed="rId3">
            <a:alphaModFix/>
          </a:blip>
          <a:srcRect/>
          <a:stretch/>
        </p:blipFill>
        <p:spPr>
          <a:xfrm>
            <a:off x="0" y="4563533"/>
            <a:ext cx="2235200" cy="2294467"/>
          </a:xfrm>
          <a:prstGeom prst="rect">
            <a:avLst/>
          </a:prstGeom>
          <a:noFill/>
          <a:ln>
            <a:noFill/>
          </a:ln>
        </p:spPr>
      </p:pic>
      <p:pic>
        <p:nvPicPr>
          <p:cNvPr id="107" name="Google Shape;107;p28" descr="Icon&#10;&#10;Description automatically generated"/>
          <p:cNvPicPr preferRelativeResize="0"/>
          <p:nvPr/>
        </p:nvPicPr>
        <p:blipFill rotWithShape="1">
          <a:blip r:embed="rId4">
            <a:alphaModFix/>
          </a:blip>
          <a:srcRect/>
          <a:stretch/>
        </p:blipFill>
        <p:spPr>
          <a:xfrm>
            <a:off x="9660082" y="797747"/>
            <a:ext cx="2038917" cy="2140864"/>
          </a:xfrm>
          <a:prstGeom prst="rect">
            <a:avLst/>
          </a:prstGeom>
          <a:noFill/>
          <a:ln>
            <a:noFill/>
          </a:ln>
        </p:spPr>
      </p:pic>
      <p:pic>
        <p:nvPicPr>
          <p:cNvPr id="108" name="Google Shape;108;p28"/>
          <p:cNvPicPr preferRelativeResize="0"/>
          <p:nvPr/>
        </p:nvPicPr>
        <p:blipFill rotWithShape="1">
          <a:blip r:embed="rId5">
            <a:alphaModFix/>
          </a:blip>
          <a:srcRect/>
          <a:stretch/>
        </p:blipFill>
        <p:spPr>
          <a:xfrm>
            <a:off x="436029" y="223264"/>
            <a:ext cx="5189547" cy="518192"/>
          </a:xfrm>
          <a:prstGeom prst="rect">
            <a:avLst/>
          </a:prstGeom>
          <a:noFill/>
          <a:ln>
            <a:noFill/>
          </a:ln>
        </p:spPr>
      </p:pic>
    </p:spTree>
    <p:extLst>
      <p:ext uri="{BB962C8B-B14F-4D97-AF65-F5344CB8AC3E}">
        <p14:creationId xmlns:p14="http://schemas.microsoft.com/office/powerpoint/2010/main" val="103525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 Blu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6A77D9-EBCE-994B-ADD6-1D2A4BE535D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Picture Placeholder 30">
            <a:extLst>
              <a:ext uri="{FF2B5EF4-FFF2-40B4-BE49-F238E27FC236}">
                <a16:creationId xmlns:a16="http://schemas.microsoft.com/office/drawing/2014/main" id="{3F81242B-BF4C-E64A-B35F-03F819581F6D}"/>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7C35721C-B367-2746-ACB6-BFFFB4B130C8}"/>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EAEA4DED-C247-404B-9C16-A72355F30A5F}"/>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2" name="Title 1">
            <a:extLst>
              <a:ext uri="{FF2B5EF4-FFF2-40B4-BE49-F238E27FC236}">
                <a16:creationId xmlns:a16="http://schemas.microsoft.com/office/drawing/2014/main" id="{E826845D-55EA-1A4F-AB4B-1CC369030E8B}"/>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3" name="Subtitle 2">
            <a:extLst>
              <a:ext uri="{FF2B5EF4-FFF2-40B4-BE49-F238E27FC236}">
                <a16:creationId xmlns:a16="http://schemas.microsoft.com/office/drawing/2014/main" id="{DDC49720-86BE-F944-8456-F9E7BAC643D1}"/>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5" name="Text Placeholder 4">
            <a:extLst>
              <a:ext uri="{FF2B5EF4-FFF2-40B4-BE49-F238E27FC236}">
                <a16:creationId xmlns:a16="http://schemas.microsoft.com/office/drawing/2014/main" id="{747B34AF-70DC-1A48-9B8D-BC251DEDD7CF}"/>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Avenir Book" panose="02000503020000020003" pitchFamily="2" charset="0"/>
              </a:defRPr>
            </a:lvl1pPr>
          </a:lstStyle>
          <a:p>
            <a:pPr lvl="0"/>
            <a:r>
              <a:rPr lang="en-US"/>
              <a:t>Click here to edit author title</a:t>
            </a:r>
          </a:p>
        </p:txBody>
      </p:sp>
      <p:sp>
        <p:nvSpPr>
          <p:cNvPr id="9" name="Graphic 7">
            <a:extLst>
              <a:ext uri="{FF2B5EF4-FFF2-40B4-BE49-F238E27FC236}">
                <a16:creationId xmlns:a16="http://schemas.microsoft.com/office/drawing/2014/main" id="{D622F1CA-B279-F447-8F98-974AFBE2961D}"/>
              </a:ext>
            </a:extLst>
          </p:cNvPr>
          <p:cNvSpPr/>
          <p:nvPr/>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10" name="Graphic 5">
            <a:extLst>
              <a:ext uri="{FF2B5EF4-FFF2-40B4-BE49-F238E27FC236}">
                <a16:creationId xmlns:a16="http://schemas.microsoft.com/office/drawing/2014/main" id="{30D8AB86-F433-F049-A459-A23C6E0508C1}"/>
              </a:ext>
            </a:extLst>
          </p:cNvPr>
          <p:cNvSpPr/>
          <p:nvPr/>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4" name="Rectangle 3">
            <a:extLst>
              <a:ext uri="{FF2B5EF4-FFF2-40B4-BE49-F238E27FC236}">
                <a16:creationId xmlns:a16="http://schemas.microsoft.com/office/drawing/2014/main" id="{B8F81083-F65A-437E-11BE-2018E9CE9F16}"/>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6" name="Picture 5" descr="A picture containing logo&#10;&#10;Description automatically generated">
            <a:extLst>
              <a:ext uri="{FF2B5EF4-FFF2-40B4-BE49-F238E27FC236}">
                <a16:creationId xmlns:a16="http://schemas.microsoft.com/office/drawing/2014/main" id="{09BA4AD9-92CE-924F-0799-B7DA5450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7" name="Text Placeholder 12">
            <a:extLst>
              <a:ext uri="{FF2B5EF4-FFF2-40B4-BE49-F238E27FC236}">
                <a16:creationId xmlns:a16="http://schemas.microsoft.com/office/drawing/2014/main" id="{3B6B1DB0-AB52-7B2F-DCE2-385D6E94C750}"/>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Tree>
    <p:extLst>
      <p:ext uri="{BB962C8B-B14F-4D97-AF65-F5344CB8AC3E}">
        <p14:creationId xmlns:p14="http://schemas.microsoft.com/office/powerpoint/2010/main" val="323353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6" name="object 2">
            <a:extLst>
              <a:ext uri="{FF2B5EF4-FFF2-40B4-BE49-F238E27FC236}">
                <a16:creationId xmlns:a16="http://schemas.microsoft.com/office/drawing/2014/main" id="{85B00EF7-B84B-3B4C-8CD7-493817B840E1}"/>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7" name="Slide Number Placeholder 5">
            <a:extLst>
              <a:ext uri="{FF2B5EF4-FFF2-40B4-BE49-F238E27FC236}">
                <a16:creationId xmlns:a16="http://schemas.microsoft.com/office/drawing/2014/main" id="{78689290-DEEE-A342-B55B-C13AA831E76E}"/>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C3397E9D-F9E8-BD48-A35A-F8C47D84E7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Tree>
    <p:extLst>
      <p:ext uri="{BB962C8B-B14F-4D97-AF65-F5344CB8AC3E}">
        <p14:creationId xmlns:p14="http://schemas.microsoft.com/office/powerpoint/2010/main" val="265870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2400" b="0" i="0">
                <a:solidFill>
                  <a:schemeClr val="bg2"/>
                </a:solidFill>
                <a:latin typeface="Avenir Book" panose="02000503020000020003" pitchFamily="2" charset="0"/>
              </a:defRPr>
            </a:lvl1pPr>
            <a:lvl2pPr>
              <a:defRPr sz="2400" b="0" i="0">
                <a:solidFill>
                  <a:schemeClr val="bg2"/>
                </a:solidFill>
                <a:latin typeface="Avenir Book" panose="02000503020000020003" pitchFamily="2" charset="0"/>
              </a:defRPr>
            </a:lvl2pPr>
            <a:lvl3pPr>
              <a:defRPr sz="2400" b="0" i="0">
                <a:solidFill>
                  <a:schemeClr val="bg2"/>
                </a:solidFill>
                <a:latin typeface="Avenir Book" panose="02000503020000020003" pitchFamily="2" charset="0"/>
              </a:defRPr>
            </a:lvl3pPr>
            <a:lvl4pPr>
              <a:defRPr sz="2400" b="0" i="0">
                <a:solidFill>
                  <a:schemeClr val="bg2"/>
                </a:solidFill>
                <a:latin typeface="Avenir Book" panose="02000503020000020003" pitchFamily="2" charset="0"/>
              </a:defRPr>
            </a:lvl4pPr>
            <a:lvl5pPr>
              <a:defRPr sz="2400" b="0" i="0">
                <a:solidFill>
                  <a:schemeClr val="bg2"/>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345816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baseline="0">
                <a:solidFill>
                  <a:srgbClr val="CF0B6D"/>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815413" y="4653136"/>
            <a:ext cx="10465163" cy="1152128"/>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A6E4FFD6-7213-44B3-9CE5-9E97FA93FD33}" type="datetimeFigureOut">
              <a:rPr lang="en-GB" smtClean="0"/>
              <a:t>14/05/2024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D8B81-7A9D-401A-B4B6-8E07724D39E5}" type="slidenum">
              <a:rPr lang="en-GB" smtClean="0"/>
              <a:t>‹#›</a:t>
            </a:fld>
            <a:endParaRPr lang="en-GB" dirty="0"/>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08235" y="260648"/>
            <a:ext cx="3552396" cy="1296144"/>
          </a:xfrm>
          <a:prstGeom prst="rect">
            <a:avLst/>
          </a:prstGeom>
          <a:noFill/>
          <a:ln>
            <a:noFill/>
          </a:ln>
        </p:spPr>
      </p:pic>
    </p:spTree>
    <p:extLst>
      <p:ext uri="{BB962C8B-B14F-4D97-AF65-F5344CB8AC3E}">
        <p14:creationId xmlns:p14="http://schemas.microsoft.com/office/powerpoint/2010/main" val="350494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56BF-0C89-6D18-C83B-B48F7484E6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8DF593-A214-9C4B-A8A7-098DC9EDB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412E3-22C0-3536-2A6F-E0636748A8BE}"/>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5A0E008E-628F-F2BF-144D-C612FE27E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9ACF5-8F6F-4289-8221-F07D8F786466}"/>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2626144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0B6D"/>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A6E4FFD6-7213-44B3-9CE5-9E97FA93FD33}" type="datetimeFigureOut">
              <a:rPr lang="en-GB" smtClean="0"/>
              <a:t>14/05/2024</a:t>
            </a:fld>
            <a:endParaRPr lang="en-GB"/>
          </a:p>
        </p:txBody>
      </p:sp>
      <p:sp>
        <p:nvSpPr>
          <p:cNvPr id="5" name="Footer Placeholder 4"/>
          <p:cNvSpPr>
            <a:spLocks noGrp="1"/>
          </p:cNvSpPr>
          <p:nvPr>
            <p:ph type="ftr" sz="quarter" idx="11"/>
          </p:nvPr>
        </p:nvSpPr>
        <p:spPr/>
        <p:txBody>
          <a:bodyPr/>
          <a:lstStyle>
            <a:lvl1pPr>
              <a:defRPr>
                <a:solidFill>
                  <a:srgbClr val="CF0B6D"/>
                </a:solidFill>
              </a:defRPr>
            </a:lvl1pPr>
          </a:lstStyle>
          <a:p>
            <a:fld id="{721325C0-D593-4C02-8990-EBDD4A9042FE}" type="slidenum">
              <a:rPr lang="en-GB" smtClean="0"/>
              <a:pPr/>
              <a:t>‹#›</a:t>
            </a:fld>
            <a:endParaRPr lang="en-GB" dirty="0"/>
          </a:p>
        </p:txBody>
      </p:sp>
      <p:sp>
        <p:nvSpPr>
          <p:cNvPr id="6" name="Slide Number Placeholder 5"/>
          <p:cNvSpPr>
            <a:spLocks noGrp="1"/>
          </p:cNvSpPr>
          <p:nvPr>
            <p:ph type="sldNum" sz="quarter" idx="12"/>
          </p:nvPr>
        </p:nvSpPr>
        <p:spPr/>
        <p:txBody>
          <a:bodyPr/>
          <a:lstStyle/>
          <a:p>
            <a:endParaRPr lang="en-GB" dirty="0"/>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36427" y="6093297"/>
            <a:ext cx="2063751"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864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E4FFD6-7213-44B3-9CE5-9E97FA93FD33}" type="datetimeFigureOut">
              <a:rPr lang="en-GB" smtClean="0"/>
              <a:t>14/05/2024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3247615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E4FFD6-7213-44B3-9CE5-9E97FA93FD33}" type="datetimeFigureOut">
              <a:rPr lang="en-GB" smtClean="0"/>
              <a:t>14/05/2024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251295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E4FFD6-7213-44B3-9CE5-9E97FA93FD33}" type="datetimeFigureOut">
              <a:rPr lang="en-GB" smtClean="0"/>
              <a:t>14/05/2024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3690986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E4FFD6-7213-44B3-9CE5-9E97FA93FD33}" type="datetimeFigureOut">
              <a:rPr lang="en-GB" smtClean="0"/>
              <a:t>14/05/2024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1441541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4FFD6-7213-44B3-9CE5-9E97FA93FD33}" type="datetimeFigureOut">
              <a:rPr lang="en-GB" smtClean="0"/>
              <a:t>14/05/2024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1979152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E4FFD6-7213-44B3-9CE5-9E97FA93FD33}" type="datetimeFigureOut">
              <a:rPr lang="en-GB" smtClean="0"/>
              <a:t>14/05/2024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3350731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E4FFD6-7213-44B3-9CE5-9E97FA93FD33}" type="datetimeFigureOut">
              <a:rPr lang="en-GB" smtClean="0"/>
              <a:t>14/05/2024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1372499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E4FFD6-7213-44B3-9CE5-9E97FA93FD33}" type="datetimeFigureOut">
              <a:rPr lang="en-GB" smtClean="0"/>
              <a:t>14/05/2024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17141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E4FFD6-7213-44B3-9CE5-9E97FA93FD33}" type="datetimeFigureOut">
              <a:rPr lang="en-GB" smtClean="0"/>
              <a:t>14/05/2024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D8B81-7A9D-401A-B4B6-8E07724D39E5}" type="slidenum">
              <a:rPr lang="en-GB" smtClean="0"/>
              <a:t>‹#›</a:t>
            </a:fld>
            <a:endParaRPr lang="en-GB"/>
          </a:p>
        </p:txBody>
      </p:sp>
    </p:spTree>
    <p:extLst>
      <p:ext uri="{BB962C8B-B14F-4D97-AF65-F5344CB8AC3E}">
        <p14:creationId xmlns:p14="http://schemas.microsoft.com/office/powerpoint/2010/main" val="54089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5FDD-56E4-B4EA-8CBA-9C6B727E08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9037C9-AF6E-E516-4016-2AA50C9F4D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761D58-BACD-4FB3-6224-33210614D78F}"/>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E029C206-E7B7-A92F-B86F-E031E1562D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28C089-6FDB-FF4F-D224-DBDA9DC70A3B}"/>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3801981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Company name&#10;&#10;Description automatically generated with medium confidence">
            <a:extLst>
              <a:ext uri="{FF2B5EF4-FFF2-40B4-BE49-F238E27FC236}">
                <a16:creationId xmlns:a16="http://schemas.microsoft.com/office/drawing/2014/main" id="{3CA54B03-4D34-175B-E6F8-BE9B9DF503C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1380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48D080-3D82-4979-B67C-2ECA1C705B53}"/>
              </a:ext>
            </a:extLst>
          </p:cNvPr>
          <p:cNvSpPr>
            <a:spLocks noGrp="1"/>
          </p:cNvSpPr>
          <p:nvPr>
            <p:ph idx="1"/>
          </p:nvPr>
        </p:nvSpPr>
        <p:spPr>
          <a:xfrm>
            <a:off x="838200" y="1664900"/>
            <a:ext cx="10515600" cy="4512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C00A4EE-2D29-454E-9185-9ADF676DAD1A}"/>
              </a:ext>
            </a:extLst>
          </p:cNvPr>
          <p:cNvSpPr>
            <a:spLocks noGrp="1"/>
          </p:cNvSpPr>
          <p:nvPr>
            <p:ph type="sldNum" sz="quarter" idx="12"/>
          </p:nvPr>
        </p:nvSpPr>
        <p:spPr/>
        <p:txBody>
          <a:bodyPr/>
          <a:lstStyle/>
          <a:p>
            <a:fld id="{71D85518-F8BA-4898-AF15-2418DF9C540C}" type="slidenum">
              <a:rPr lang="en-GB" smtClean="0"/>
              <a:t>‹#›</a:t>
            </a:fld>
            <a:endParaRPr lang="en-GB" dirty="0"/>
          </a:p>
        </p:txBody>
      </p:sp>
    </p:spTree>
    <p:extLst>
      <p:ext uri="{BB962C8B-B14F-4D97-AF65-F5344CB8AC3E}">
        <p14:creationId xmlns:p14="http://schemas.microsoft.com/office/powerpoint/2010/main" val="229536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DEAE-15D0-4604-F591-42739DF98A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73482C-F307-5A17-38EF-15EABE410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F907A7-EE0E-6093-F530-7157DCAF1A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2622A9-73E4-79E5-6593-42765845479E}"/>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6" name="Footer Placeholder 5">
            <a:extLst>
              <a:ext uri="{FF2B5EF4-FFF2-40B4-BE49-F238E27FC236}">
                <a16:creationId xmlns:a16="http://schemas.microsoft.com/office/drawing/2014/main" id="{F044AAF2-B727-0645-4601-A2864F4F32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5C1B29-8380-E453-28A6-80F2EEFC2D52}"/>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4372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F5D3-CB42-01BF-4C2A-2B5D6254C8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E2A65-88C8-3786-4841-B10A94CC1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0FC5A5-C59A-6F72-980F-81543F09E8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252E10-F15E-B7FB-5512-267825EAE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A67F0-6EB1-74EB-4D12-F003F411F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C52359-8840-2937-BD20-FB48EBF70491}"/>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8" name="Footer Placeholder 7">
            <a:extLst>
              <a:ext uri="{FF2B5EF4-FFF2-40B4-BE49-F238E27FC236}">
                <a16:creationId xmlns:a16="http://schemas.microsoft.com/office/drawing/2014/main" id="{4478762A-21A2-43E0-52B4-B048582027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2842A2-E947-9C58-9193-0E6698E0D003}"/>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8526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8DEB-2609-970C-7BFE-4BC1A62699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9BEDCF-C410-298F-0C3B-F3322EBF9082}"/>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4" name="Footer Placeholder 3">
            <a:extLst>
              <a:ext uri="{FF2B5EF4-FFF2-40B4-BE49-F238E27FC236}">
                <a16:creationId xmlns:a16="http://schemas.microsoft.com/office/drawing/2014/main" id="{A0646BB2-6DA7-88AC-D9AF-C001992E47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0FE690-BFBC-D06B-B0FD-09789ED641E4}"/>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156992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3CE0A-5F3E-14A1-83C0-CAB6D41A6666}"/>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3" name="Footer Placeholder 2">
            <a:extLst>
              <a:ext uri="{FF2B5EF4-FFF2-40B4-BE49-F238E27FC236}">
                <a16:creationId xmlns:a16="http://schemas.microsoft.com/office/drawing/2014/main" id="{3C68653E-EE82-8888-67B9-A3D4E28BE8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E6CAF1-BD31-3314-58F2-3F676F1A3E99}"/>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73438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8804-5FD7-BA04-ED03-0511FD8A1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7AB11E-43D1-F344-1867-141DCC209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F0317E-F07A-4E1E-9261-208DAF9EF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D1FE5-50E6-6A80-75BF-5AC38D62A46C}"/>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6" name="Footer Placeholder 5">
            <a:extLst>
              <a:ext uri="{FF2B5EF4-FFF2-40B4-BE49-F238E27FC236}">
                <a16:creationId xmlns:a16="http://schemas.microsoft.com/office/drawing/2014/main" id="{48005180-16DC-D447-8FF9-CECCDEF0B1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FDBDEF-EAE8-977B-2987-157BDF245544}"/>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184998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366C-1161-075A-771B-A4D82C76B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266148-26DC-5A54-4704-E84C0EBD25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1AFD13-B219-BB0A-D67F-FBAB5DAE5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28E1D-42B6-1812-0F8E-0B6BEB201B11}"/>
              </a:ext>
            </a:extLst>
          </p:cNvPr>
          <p:cNvSpPr>
            <a:spLocks noGrp="1"/>
          </p:cNvSpPr>
          <p:nvPr>
            <p:ph type="dt" sz="half" idx="10"/>
          </p:nvPr>
        </p:nvSpPr>
        <p:spPr/>
        <p:txBody>
          <a:bodyPr/>
          <a:lstStyle/>
          <a:p>
            <a:fld id="{58DCFC6F-55E2-4F30-9AA8-475F47677CA9}" type="datetimeFigureOut">
              <a:rPr lang="en-GB" smtClean="0"/>
              <a:t>14/05/2024</a:t>
            </a:fld>
            <a:endParaRPr lang="en-GB"/>
          </a:p>
        </p:txBody>
      </p:sp>
      <p:sp>
        <p:nvSpPr>
          <p:cNvPr id="6" name="Footer Placeholder 5">
            <a:extLst>
              <a:ext uri="{FF2B5EF4-FFF2-40B4-BE49-F238E27FC236}">
                <a16:creationId xmlns:a16="http://schemas.microsoft.com/office/drawing/2014/main" id="{FE4FFC17-5E4C-6298-2C6A-915602F4EB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5745BE-544B-1DB8-71A4-3CC0E263E3CF}"/>
              </a:ext>
            </a:extLst>
          </p:cNvPr>
          <p:cNvSpPr>
            <a:spLocks noGrp="1"/>
          </p:cNvSpPr>
          <p:nvPr>
            <p:ph type="sldNum" sz="quarter" idx="12"/>
          </p:nvPr>
        </p:nvSpPr>
        <p:spPr/>
        <p:txBody>
          <a:bodyPr/>
          <a:lstStyle/>
          <a:p>
            <a:fld id="{D9C945FC-4E7F-4D4C-9CC8-C2A142C7B452}" type="slidenum">
              <a:rPr lang="en-GB" smtClean="0"/>
              <a:t>‹#›</a:t>
            </a:fld>
            <a:endParaRPr lang="en-GB"/>
          </a:p>
        </p:txBody>
      </p:sp>
    </p:spTree>
    <p:extLst>
      <p:ext uri="{BB962C8B-B14F-4D97-AF65-F5344CB8AC3E}">
        <p14:creationId xmlns:p14="http://schemas.microsoft.com/office/powerpoint/2010/main" val="4279267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6038E-3FF2-C913-7A8A-12FDCD113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635C67-C3DC-D0BD-8FA3-D09E87D0F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10285C-15FC-C397-9973-53F2E4720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DCFC6F-55E2-4F30-9AA8-475F47677CA9}" type="datetimeFigureOut">
              <a:rPr lang="en-GB" smtClean="0"/>
              <a:t>14/05/2024</a:t>
            </a:fld>
            <a:endParaRPr lang="en-GB"/>
          </a:p>
        </p:txBody>
      </p:sp>
      <p:sp>
        <p:nvSpPr>
          <p:cNvPr id="5" name="Footer Placeholder 4">
            <a:extLst>
              <a:ext uri="{FF2B5EF4-FFF2-40B4-BE49-F238E27FC236}">
                <a16:creationId xmlns:a16="http://schemas.microsoft.com/office/drawing/2014/main" id="{987A1405-FD6B-B7A0-06FB-B74DA16B8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76BAE6D-A8A3-4466-4FD1-FE4087568F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C945FC-4E7F-4D4C-9CC8-C2A142C7B452}" type="slidenum">
              <a:rPr lang="en-GB" smtClean="0"/>
              <a:t>‹#›</a:t>
            </a:fld>
            <a:endParaRPr lang="en-GB"/>
          </a:p>
        </p:txBody>
      </p:sp>
    </p:spTree>
    <p:extLst>
      <p:ext uri="{BB962C8B-B14F-4D97-AF65-F5344CB8AC3E}">
        <p14:creationId xmlns:p14="http://schemas.microsoft.com/office/powerpoint/2010/main" val="4101797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78" r:id="rId16"/>
    <p:sldLayoutId id="2147483679" r:id="rId17"/>
    <p:sldLayoutId id="214748368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4FFD6-7213-44B3-9CE5-9E97FA93FD33}" type="datetimeFigureOut">
              <a:rPr lang="en-GB" smtClean="0"/>
              <a:t>14/05/2024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D8B81-7A9D-401A-B4B6-8E07724D39E5}" type="slidenum">
              <a:rPr lang="en-GB" smtClean="0"/>
              <a:t>‹#›</a:t>
            </a:fld>
            <a:endParaRPr lang="en-GB" dirty="0"/>
          </a:p>
        </p:txBody>
      </p:sp>
      <p:sp>
        <p:nvSpPr>
          <p:cNvPr id="7" name="MSIPCMContentMarking" descr="{&quot;HashCode&quot;:1987674191,&quot;Placement&quot;:&quot;Header&quot;}">
            <a:extLst>
              <a:ext uri="{FF2B5EF4-FFF2-40B4-BE49-F238E27FC236}">
                <a16:creationId xmlns:a16="http://schemas.microsoft.com/office/drawing/2014/main" id="{3F51020F-CDE0-4793-9B21-E145C4912322}"/>
              </a:ext>
            </a:extLst>
          </p:cNvPr>
          <p:cNvSpPr txBox="1"/>
          <p:nvPr userDrawn="1"/>
        </p:nvSpPr>
        <p:spPr>
          <a:xfrm>
            <a:off x="0" y="54228"/>
            <a:ext cx="847016" cy="153888"/>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8394388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hyperlink" Target="https://bepartofresearch.nihr.ac.uk/"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www.nihr.ac.uk/patients-carers-and-the-public/i-want-to-help-with-research/research-champions" TargetMode="External"/><Relationship Id="rId4" Type="http://schemas.openxmlformats.org/officeDocument/2006/relationships/hyperlink" Target="https://www.joindementiaresearch.nihr.ac.u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hyperlink" Target="http://www.diabetesbooking.co.uk/"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forms.office.com/e/D8dxcBFmuS" TargetMode="External"/><Relationship Id="rId4" Type="http://schemas.openxmlformats.org/officeDocument/2006/relationships/hyperlink" Target="mailto:HealthImprovementTeam@swlondon.nhs.uk"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4.jfif"/><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0.sv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JPG"/><Relationship Id="rId12" Type="http://schemas.openxmlformats.org/officeDocument/2006/relationships/image" Target="../media/image58.svg"/><Relationship Id="rId17" Type="http://schemas.openxmlformats.org/officeDocument/2006/relationships/image" Target="../media/image63.png"/><Relationship Id="rId25" Type="http://schemas.openxmlformats.org/officeDocument/2006/relationships/image" Target="../media/image69.png"/><Relationship Id="rId2" Type="http://schemas.openxmlformats.org/officeDocument/2006/relationships/image" Target="../media/image48.png"/><Relationship Id="rId16" Type="http://schemas.openxmlformats.org/officeDocument/2006/relationships/image" Target="../media/image62.svg"/><Relationship Id="rId20" Type="http://schemas.openxmlformats.org/officeDocument/2006/relationships/image" Target="../media/image66.png"/><Relationship Id="rId29" Type="http://schemas.openxmlformats.org/officeDocument/2006/relationships/customXml" Target="../ink/ink3.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68.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NULL"/><Relationship Id="rId28" Type="http://schemas.openxmlformats.org/officeDocument/2006/relationships/customXml" Target="../ink/ink2.xml"/><Relationship Id="rId10" Type="http://schemas.openxmlformats.org/officeDocument/2006/relationships/image" Target="../media/image56.sv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svg"/><Relationship Id="rId22" Type="http://schemas.openxmlformats.org/officeDocument/2006/relationships/customXml" Target="../ink/ink1.xml"/><Relationship Id="rId27" Type="http://schemas.openxmlformats.org/officeDocument/2006/relationships/image" Target="../media/image71.svg"/><Relationship Id="rId30" Type="http://schemas.openxmlformats.org/officeDocument/2006/relationships/image" Target="../media/image72.jpg"/></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url.uk.m.mimecastprotect.com/s/Lc1DCEKVAcKw66SNhcwm?domain=superhighways.org.uk/" TargetMode="External"/><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22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bdbfce126_0_37"/>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Lato"/>
              <a:buNone/>
            </a:pPr>
            <a:r>
              <a:rPr lang="en-US" b="1">
                <a:latin typeface="Lato"/>
                <a:ea typeface="Lato"/>
                <a:cs typeface="Lato"/>
                <a:sym typeface="Lato"/>
              </a:rPr>
              <a:t>Performing at Scale</a:t>
            </a:r>
            <a:endParaRPr/>
          </a:p>
        </p:txBody>
      </p:sp>
      <p:grpSp>
        <p:nvGrpSpPr>
          <p:cNvPr id="300" name="Google Shape;300;g2dbdbfce126_0_37"/>
          <p:cNvGrpSpPr/>
          <p:nvPr/>
        </p:nvGrpSpPr>
        <p:grpSpPr>
          <a:xfrm rot="-5400000">
            <a:off x="1560027" y="2340216"/>
            <a:ext cx="2474238" cy="2870248"/>
            <a:chOff x="6406237" y="2855380"/>
            <a:chExt cx="1353300" cy="1569900"/>
          </a:xfrm>
        </p:grpSpPr>
        <p:sp>
          <p:nvSpPr>
            <p:cNvPr id="301" name="Google Shape;301;g2dbdbfce126_0_37"/>
            <p:cNvSpPr/>
            <p:nvPr/>
          </p:nvSpPr>
          <p:spPr>
            <a:xfrm rot="-5400000">
              <a:off x="6297937" y="2963680"/>
              <a:ext cx="1569900" cy="1353300"/>
            </a:xfrm>
            <a:prstGeom prst="hexagon">
              <a:avLst>
                <a:gd name="adj" fmla="val 23418"/>
                <a:gd name="vf" fmla="val 115470"/>
              </a:avLst>
            </a:prstGeom>
            <a:solidFill>
              <a:schemeClr val="dk2"/>
            </a:solidFill>
            <a:ln w="139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02" name="Google Shape;302;g2dbdbfce126_0_37"/>
            <p:cNvSpPr/>
            <p:nvPr/>
          </p:nvSpPr>
          <p:spPr>
            <a:xfrm rot="5400000">
              <a:off x="6300696" y="3046727"/>
              <a:ext cx="1530000" cy="11712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4400" b="1">
                  <a:solidFill>
                    <a:schemeClr val="lt1"/>
                  </a:solidFill>
                  <a:latin typeface="Lato"/>
                  <a:ea typeface="Lato"/>
                  <a:cs typeface="Lato"/>
                  <a:sym typeface="Lato"/>
                </a:rPr>
                <a:t>6318</a:t>
              </a:r>
              <a:endParaRPr sz="3600" b="1">
                <a:solidFill>
                  <a:schemeClr val="lt1"/>
                </a:solidFill>
                <a:latin typeface="Lato"/>
                <a:ea typeface="Lato"/>
                <a:cs typeface="Lato"/>
                <a:sym typeface="Lato"/>
              </a:endParaRPr>
            </a:p>
            <a:p>
              <a:pPr marL="0" marR="0" lvl="0" indent="0" algn="ctr" rtl="0">
                <a:spcBef>
                  <a:spcPts val="0"/>
                </a:spcBef>
                <a:spcAft>
                  <a:spcPts val="0"/>
                </a:spcAft>
                <a:buNone/>
              </a:pPr>
              <a:r>
                <a:rPr lang="en-US" sz="1600">
                  <a:solidFill>
                    <a:schemeClr val="lt1"/>
                  </a:solidFill>
                  <a:latin typeface="Lato"/>
                  <a:ea typeface="Lato"/>
                  <a:cs typeface="Lato"/>
                  <a:sym typeface="Lato"/>
                </a:rPr>
                <a:t>studies  </a:t>
              </a:r>
              <a:endParaRPr sz="1467">
                <a:solidFill>
                  <a:schemeClr val="lt1"/>
                </a:solidFill>
                <a:latin typeface="Arial"/>
                <a:ea typeface="Arial"/>
                <a:cs typeface="Arial"/>
                <a:sym typeface="Arial"/>
              </a:endParaRPr>
            </a:p>
            <a:p>
              <a:pPr marL="0" marR="0" lvl="0" indent="0" algn="ctr" rtl="0">
                <a:spcBef>
                  <a:spcPts val="0"/>
                </a:spcBef>
                <a:spcAft>
                  <a:spcPts val="0"/>
                </a:spcAft>
                <a:buNone/>
              </a:pPr>
              <a:r>
                <a:rPr lang="en-US" sz="4400" b="1">
                  <a:solidFill>
                    <a:schemeClr val="lt1"/>
                  </a:solidFill>
                  <a:latin typeface="Lato"/>
                  <a:ea typeface="Lato"/>
                  <a:cs typeface="Lato"/>
                  <a:sym typeface="Lato"/>
                </a:rPr>
                <a:t>&gt; 6000</a:t>
              </a:r>
              <a:endParaRPr sz="1467">
                <a:solidFill>
                  <a:schemeClr val="lt1"/>
                </a:solidFill>
                <a:latin typeface="Arial"/>
                <a:ea typeface="Arial"/>
                <a:cs typeface="Arial"/>
                <a:sym typeface="Arial"/>
              </a:endParaRPr>
            </a:p>
            <a:p>
              <a:pPr marL="0" marR="0" lvl="0" indent="0" algn="ctr" rtl="0">
                <a:spcBef>
                  <a:spcPts val="0"/>
                </a:spcBef>
                <a:spcAft>
                  <a:spcPts val="0"/>
                </a:spcAft>
                <a:buNone/>
              </a:pPr>
              <a:r>
                <a:rPr lang="en-US" sz="1600">
                  <a:solidFill>
                    <a:schemeClr val="lt1"/>
                  </a:solidFill>
                  <a:latin typeface="Lato"/>
                  <a:ea typeface="Lato"/>
                  <a:cs typeface="Lato"/>
                  <a:sym typeface="Lato"/>
                </a:rPr>
                <a:t>  sites</a:t>
              </a:r>
              <a:endParaRPr sz="1600" b="1">
                <a:solidFill>
                  <a:schemeClr val="lt1"/>
                </a:solidFill>
                <a:latin typeface="Lato"/>
                <a:ea typeface="Lato"/>
                <a:cs typeface="Lato"/>
                <a:sym typeface="Lato"/>
              </a:endParaRPr>
            </a:p>
          </p:txBody>
        </p:sp>
      </p:grpSp>
      <p:grpSp>
        <p:nvGrpSpPr>
          <p:cNvPr id="303" name="Google Shape;303;g2dbdbfce126_0_37"/>
          <p:cNvGrpSpPr/>
          <p:nvPr/>
        </p:nvGrpSpPr>
        <p:grpSpPr>
          <a:xfrm rot="-5400000">
            <a:off x="642449" y="1751998"/>
            <a:ext cx="992228" cy="1480041"/>
            <a:chOff x="6900080" y="2891256"/>
            <a:chExt cx="753000" cy="1123200"/>
          </a:xfrm>
        </p:grpSpPr>
        <p:sp>
          <p:nvSpPr>
            <p:cNvPr id="304" name="Google Shape;304;g2dbdbfce126_0_37"/>
            <p:cNvSpPr/>
            <p:nvPr/>
          </p:nvSpPr>
          <p:spPr>
            <a:xfrm rot="-5400000">
              <a:off x="6839780" y="3079023"/>
              <a:ext cx="873600" cy="753000"/>
            </a:xfrm>
            <a:prstGeom prst="hexagon">
              <a:avLst>
                <a:gd name="adj" fmla="val 23418"/>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05" name="Google Shape;305;g2dbdbfce126_0_37"/>
            <p:cNvSpPr/>
            <p:nvPr/>
          </p:nvSpPr>
          <p:spPr>
            <a:xfrm rot="5400000">
              <a:off x="6713283" y="3125706"/>
              <a:ext cx="1123200" cy="6543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600" b="1">
                  <a:solidFill>
                    <a:srgbClr val="FFFFFF"/>
                  </a:solidFill>
                  <a:latin typeface="Lato"/>
                  <a:ea typeface="Lato"/>
                  <a:cs typeface="Lato"/>
                  <a:sym typeface="Lato"/>
                </a:rPr>
                <a:t>Portfolio</a:t>
              </a:r>
              <a:endParaRPr sz="1467">
                <a:solidFill>
                  <a:schemeClr val="dk1"/>
                </a:solidFill>
                <a:latin typeface="Arial"/>
                <a:ea typeface="Arial"/>
                <a:cs typeface="Arial"/>
                <a:sym typeface="Arial"/>
              </a:endParaRPr>
            </a:p>
          </p:txBody>
        </p:sp>
      </p:grpSp>
      <p:grpSp>
        <p:nvGrpSpPr>
          <p:cNvPr id="306" name="Google Shape;306;g2dbdbfce126_0_37"/>
          <p:cNvGrpSpPr/>
          <p:nvPr/>
        </p:nvGrpSpPr>
        <p:grpSpPr>
          <a:xfrm rot="-5400000">
            <a:off x="5191190" y="2339216"/>
            <a:ext cx="2751774" cy="2870248"/>
            <a:chOff x="6330323" y="2855380"/>
            <a:chExt cx="1505100" cy="1569900"/>
          </a:xfrm>
        </p:grpSpPr>
        <p:sp>
          <p:nvSpPr>
            <p:cNvPr id="307" name="Google Shape;307;g2dbdbfce126_0_37"/>
            <p:cNvSpPr/>
            <p:nvPr/>
          </p:nvSpPr>
          <p:spPr>
            <a:xfrm rot="-5400000">
              <a:off x="6297937" y="2963680"/>
              <a:ext cx="1569900" cy="1353300"/>
            </a:xfrm>
            <a:prstGeom prst="hexagon">
              <a:avLst>
                <a:gd name="adj" fmla="val 23418"/>
                <a:gd name="vf" fmla="val 115470"/>
              </a:avLst>
            </a:prstGeom>
            <a:solidFill>
              <a:schemeClr val="dk2"/>
            </a:solidFill>
            <a:ln w="139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08" name="Google Shape;308;g2dbdbfce126_0_37"/>
            <p:cNvSpPr/>
            <p:nvPr/>
          </p:nvSpPr>
          <p:spPr>
            <a:xfrm rot="5400000">
              <a:off x="6317873" y="2880894"/>
              <a:ext cx="1530000" cy="1505100"/>
            </a:xfrm>
            <a:prstGeom prst="rect">
              <a:avLst/>
            </a:prstGeom>
            <a:noFill/>
            <a:ln>
              <a:noFill/>
            </a:ln>
          </p:spPr>
          <p:txBody>
            <a:bodyPr spcFirstLastPara="1" wrap="square" lIns="91425" tIns="91425" rIns="91425" bIns="91425" anchor="ctr" anchorCtr="0">
              <a:noAutofit/>
            </a:bodyPr>
            <a:lstStyle/>
            <a:p>
              <a:pPr marL="0" marR="0" lvl="0" indent="0" algn="ctr" rtl="0">
                <a:spcBef>
                  <a:spcPts val="1600"/>
                </a:spcBef>
                <a:spcAft>
                  <a:spcPts val="0"/>
                </a:spcAft>
                <a:buNone/>
              </a:pPr>
              <a:r>
                <a:rPr lang="en-US" sz="3600" b="1">
                  <a:solidFill>
                    <a:schemeClr val="lt1"/>
                  </a:solidFill>
                  <a:latin typeface="Lato"/>
                  <a:ea typeface="Lato"/>
                  <a:cs typeface="Lato"/>
                  <a:sym typeface="Lato"/>
                </a:rPr>
                <a:t>£368m</a:t>
              </a:r>
              <a:endParaRPr sz="1600" b="1">
                <a:solidFill>
                  <a:schemeClr val="lt1"/>
                </a:solidFill>
                <a:latin typeface="Lato"/>
                <a:ea typeface="Lato"/>
                <a:cs typeface="Lato"/>
                <a:sym typeface="Lato"/>
              </a:endParaRPr>
            </a:p>
            <a:p>
              <a:pPr marL="0" marR="0" lvl="0" indent="0" algn="ctr" rtl="0">
                <a:spcBef>
                  <a:spcPts val="0"/>
                </a:spcBef>
                <a:spcAft>
                  <a:spcPts val="0"/>
                </a:spcAft>
                <a:buNone/>
              </a:pPr>
              <a:endParaRPr sz="1600" b="1">
                <a:solidFill>
                  <a:schemeClr val="lt1"/>
                </a:solidFill>
                <a:latin typeface="Arial"/>
                <a:ea typeface="Arial"/>
                <a:cs typeface="Arial"/>
                <a:sym typeface="Arial"/>
              </a:endParaRPr>
            </a:p>
          </p:txBody>
        </p:sp>
      </p:grpSp>
      <p:grpSp>
        <p:nvGrpSpPr>
          <p:cNvPr id="309" name="Google Shape;309;g2dbdbfce126_0_37"/>
          <p:cNvGrpSpPr/>
          <p:nvPr/>
        </p:nvGrpSpPr>
        <p:grpSpPr>
          <a:xfrm rot="-5400000">
            <a:off x="4430737" y="1739371"/>
            <a:ext cx="992228" cy="1480041"/>
            <a:chOff x="6900080" y="2899232"/>
            <a:chExt cx="753000" cy="1123200"/>
          </a:xfrm>
        </p:grpSpPr>
        <p:sp>
          <p:nvSpPr>
            <p:cNvPr id="310" name="Google Shape;310;g2dbdbfce126_0_37"/>
            <p:cNvSpPr/>
            <p:nvPr/>
          </p:nvSpPr>
          <p:spPr>
            <a:xfrm rot="-5400000">
              <a:off x="6839780" y="3079023"/>
              <a:ext cx="873600" cy="753000"/>
            </a:xfrm>
            <a:prstGeom prst="hexagon">
              <a:avLst>
                <a:gd name="adj" fmla="val 23418"/>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11" name="Google Shape;311;g2dbdbfce126_0_37"/>
            <p:cNvSpPr/>
            <p:nvPr/>
          </p:nvSpPr>
          <p:spPr>
            <a:xfrm rot="5400000">
              <a:off x="6713283" y="3133682"/>
              <a:ext cx="1123200" cy="6543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600" b="1">
                  <a:solidFill>
                    <a:srgbClr val="FFFFFF"/>
                  </a:solidFill>
                  <a:latin typeface="Lato"/>
                  <a:ea typeface="Lato"/>
                  <a:cs typeface="Lato"/>
                  <a:sym typeface="Lato"/>
                </a:rPr>
                <a:t>Funding</a:t>
              </a:r>
              <a:endParaRPr sz="1467">
                <a:solidFill>
                  <a:schemeClr val="dk1"/>
                </a:solidFill>
                <a:latin typeface="Arial"/>
                <a:ea typeface="Arial"/>
                <a:cs typeface="Arial"/>
                <a:sym typeface="Arial"/>
              </a:endParaRPr>
            </a:p>
          </p:txBody>
        </p:sp>
      </p:grpSp>
      <p:grpSp>
        <p:nvGrpSpPr>
          <p:cNvPr id="312" name="Google Shape;312;g2dbdbfce126_0_37"/>
          <p:cNvGrpSpPr/>
          <p:nvPr/>
        </p:nvGrpSpPr>
        <p:grpSpPr>
          <a:xfrm rot="-5400000">
            <a:off x="9112130" y="2311805"/>
            <a:ext cx="2515499" cy="2870248"/>
            <a:chOff x="6406237" y="2855380"/>
            <a:chExt cx="1375868" cy="1569900"/>
          </a:xfrm>
        </p:grpSpPr>
        <p:sp>
          <p:nvSpPr>
            <p:cNvPr id="313" name="Google Shape;313;g2dbdbfce126_0_37"/>
            <p:cNvSpPr/>
            <p:nvPr/>
          </p:nvSpPr>
          <p:spPr>
            <a:xfrm rot="-5400000">
              <a:off x="6297937" y="2963680"/>
              <a:ext cx="1569900" cy="1353300"/>
            </a:xfrm>
            <a:prstGeom prst="hexagon">
              <a:avLst>
                <a:gd name="adj" fmla="val 23418"/>
                <a:gd name="vf" fmla="val 115470"/>
              </a:avLst>
            </a:prstGeom>
            <a:solidFill>
              <a:schemeClr val="dk2"/>
            </a:solidFill>
            <a:ln w="139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14" name="Google Shape;314;g2dbdbfce126_0_37"/>
            <p:cNvSpPr/>
            <p:nvPr/>
          </p:nvSpPr>
          <p:spPr>
            <a:xfrm rot="5400000">
              <a:off x="6431505" y="3054527"/>
              <a:ext cx="1530000" cy="1171200"/>
            </a:xfrm>
            <a:prstGeom prst="rect">
              <a:avLst/>
            </a:prstGeom>
            <a:noFill/>
            <a:ln>
              <a:noFill/>
            </a:ln>
          </p:spPr>
          <p:txBody>
            <a:bodyPr spcFirstLastPara="1" wrap="square" lIns="91425" tIns="91425" rIns="91425" bIns="91425" anchor="ctr" anchorCtr="0">
              <a:noAutofit/>
            </a:bodyPr>
            <a:lstStyle/>
            <a:p>
              <a:pPr marL="0" marR="0" lvl="0" indent="0" algn="ctr" rtl="0">
                <a:spcBef>
                  <a:spcPts val="1600"/>
                </a:spcBef>
                <a:spcAft>
                  <a:spcPts val="0"/>
                </a:spcAft>
                <a:buNone/>
              </a:pPr>
              <a:r>
                <a:rPr lang="en-US" sz="2400">
                  <a:solidFill>
                    <a:schemeClr val="lt1"/>
                  </a:solidFill>
                  <a:latin typeface="Lato"/>
                  <a:ea typeface="Lato"/>
                  <a:cs typeface="Lato"/>
                  <a:sym typeface="Lato"/>
                </a:rPr>
                <a:t> </a:t>
              </a:r>
              <a:br>
                <a:rPr lang="en-US" sz="2400">
                  <a:solidFill>
                    <a:schemeClr val="dk1"/>
                  </a:solidFill>
                  <a:latin typeface="Lato"/>
                  <a:ea typeface="Lato"/>
                  <a:cs typeface="Lato"/>
                  <a:sym typeface="Lato"/>
                </a:rPr>
              </a:br>
              <a:r>
                <a:rPr lang="en-US" sz="4000" b="1">
                  <a:solidFill>
                    <a:schemeClr val="lt1"/>
                  </a:solidFill>
                  <a:latin typeface="Lato"/>
                  <a:ea typeface="Lato"/>
                  <a:cs typeface="Lato"/>
                  <a:sym typeface="Lato"/>
                </a:rPr>
                <a:t>c.6800 </a:t>
              </a:r>
              <a:r>
                <a:rPr lang="en-US" sz="1600">
                  <a:solidFill>
                    <a:schemeClr val="lt1"/>
                  </a:solidFill>
                  <a:latin typeface="Lato"/>
                  <a:ea typeface="Lato"/>
                  <a:cs typeface="Lato"/>
                  <a:sym typeface="Lato"/>
                </a:rPr>
                <a:t>WTE</a:t>
              </a:r>
              <a:r>
                <a:rPr lang="en-US" sz="2400">
                  <a:solidFill>
                    <a:schemeClr val="lt1"/>
                  </a:solidFill>
                  <a:latin typeface="Lato"/>
                  <a:ea typeface="Lato"/>
                  <a:cs typeface="Lato"/>
                  <a:sym typeface="Lato"/>
                </a:rPr>
                <a:t> </a:t>
              </a:r>
              <a:br>
                <a:rPr lang="en-US" sz="2400">
                  <a:solidFill>
                    <a:schemeClr val="dk1"/>
                  </a:solidFill>
                  <a:latin typeface="Lato"/>
                  <a:ea typeface="Lato"/>
                  <a:cs typeface="Lato"/>
                  <a:sym typeface="Lato"/>
                </a:rPr>
              </a:br>
              <a:r>
                <a:rPr lang="en-US" sz="1600">
                  <a:solidFill>
                    <a:schemeClr val="lt1"/>
                  </a:solidFill>
                  <a:latin typeface="Lato"/>
                  <a:ea typeface="Lato"/>
                  <a:cs typeface="Lato"/>
                  <a:sym typeface="Lato"/>
                </a:rPr>
                <a:t>(82% research delivery)</a:t>
              </a:r>
              <a:endParaRPr sz="1467">
                <a:solidFill>
                  <a:schemeClr val="lt1"/>
                </a:solidFill>
                <a:latin typeface="Arial"/>
                <a:ea typeface="Arial"/>
                <a:cs typeface="Arial"/>
                <a:sym typeface="Arial"/>
              </a:endParaRPr>
            </a:p>
          </p:txBody>
        </p:sp>
      </p:grpSp>
      <p:grpSp>
        <p:nvGrpSpPr>
          <p:cNvPr id="315" name="Google Shape;315;g2dbdbfce126_0_37"/>
          <p:cNvGrpSpPr/>
          <p:nvPr/>
        </p:nvGrpSpPr>
        <p:grpSpPr>
          <a:xfrm rot="-5400000">
            <a:off x="8230238" y="1713231"/>
            <a:ext cx="992228" cy="1480041"/>
            <a:chOff x="6900080" y="2899232"/>
            <a:chExt cx="753000" cy="1123200"/>
          </a:xfrm>
        </p:grpSpPr>
        <p:sp>
          <p:nvSpPr>
            <p:cNvPr id="316" name="Google Shape;316;g2dbdbfce126_0_37"/>
            <p:cNvSpPr/>
            <p:nvPr/>
          </p:nvSpPr>
          <p:spPr>
            <a:xfrm rot="-5400000">
              <a:off x="6839780" y="3079023"/>
              <a:ext cx="873600" cy="753000"/>
            </a:xfrm>
            <a:prstGeom prst="hexagon">
              <a:avLst>
                <a:gd name="adj" fmla="val 23418"/>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317" name="Google Shape;317;g2dbdbfce126_0_37"/>
            <p:cNvSpPr/>
            <p:nvPr/>
          </p:nvSpPr>
          <p:spPr>
            <a:xfrm rot="5400000">
              <a:off x="6713283" y="3133682"/>
              <a:ext cx="1123200" cy="6543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600" b="1">
                  <a:solidFill>
                    <a:srgbClr val="FFFFFF"/>
                  </a:solidFill>
                  <a:latin typeface="Lato"/>
                  <a:ea typeface="Lato"/>
                  <a:cs typeface="Lato"/>
                  <a:sym typeface="Lato"/>
                </a:rPr>
                <a:t>People</a:t>
              </a:r>
              <a:endParaRPr sz="1467">
                <a:solidFill>
                  <a:schemeClr val="dk1"/>
                </a:solidFill>
                <a:latin typeface="Arial"/>
                <a:ea typeface="Arial"/>
                <a:cs typeface="Arial"/>
                <a:sym typeface="Arial"/>
              </a:endParaRPr>
            </a:p>
          </p:txBody>
        </p:sp>
      </p:grpSp>
      <p:sp>
        <p:nvSpPr>
          <p:cNvPr id="318" name="Google Shape;318;g2dbdbfce126_0_37"/>
          <p:cNvSpPr txBox="1"/>
          <p:nvPr/>
        </p:nvSpPr>
        <p:spPr>
          <a:xfrm>
            <a:off x="653607" y="5347367"/>
            <a:ext cx="108936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Lato"/>
                <a:ea typeface="Lato"/>
                <a:cs typeface="Lato"/>
                <a:sym typeface="Lato"/>
              </a:rPr>
              <a:t>2022-2023 nearly 1 million participants recruited in England</a:t>
            </a:r>
            <a:endParaRPr sz="28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
          <p:cNvSpPr txBox="1">
            <a:spLocks noGrp="1"/>
          </p:cNvSpPr>
          <p:nvPr>
            <p:ph type="title"/>
          </p:nvPr>
        </p:nvSpPr>
        <p:spPr>
          <a:xfrm>
            <a:off x="838200" y="365127"/>
            <a:ext cx="10515600"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1"/>
                </a:solidFill>
                <a:latin typeface="Lato"/>
                <a:ea typeface="Lato"/>
                <a:cs typeface="Lato"/>
                <a:sym typeface="Lato"/>
              </a:rPr>
              <a:t>CRN Study Support Service</a:t>
            </a:r>
            <a:endParaRPr/>
          </a:p>
        </p:txBody>
      </p:sp>
      <p:sp>
        <p:nvSpPr>
          <p:cNvPr id="325" name="Google Shape;325;p4"/>
          <p:cNvSpPr txBox="1">
            <a:spLocks noGrp="1"/>
          </p:cNvSpPr>
          <p:nvPr>
            <p:ph type="body" idx="1"/>
          </p:nvPr>
        </p:nvSpPr>
        <p:spPr>
          <a:xfrm>
            <a:off x="209885" y="1712491"/>
            <a:ext cx="5875851" cy="3721664"/>
          </a:xfrm>
          <a:prstGeom prst="rect">
            <a:avLst/>
          </a:prstGeom>
          <a:noFill/>
          <a:ln>
            <a:noFill/>
          </a:ln>
        </p:spPr>
        <p:txBody>
          <a:bodyPr spcFirstLastPara="1" wrap="square" lIns="91425" tIns="45700" rIns="91425" bIns="45700" anchor="t" anchorCtr="0">
            <a:noAutofit/>
          </a:bodyPr>
          <a:lstStyle/>
          <a:p>
            <a:pPr marL="219709" marR="0" lvl="0" indent="-219709" algn="l" rtl="0">
              <a:lnSpc>
                <a:spcPct val="100000"/>
              </a:lnSpc>
              <a:spcBef>
                <a:spcPts val="0"/>
              </a:spcBef>
              <a:spcAft>
                <a:spcPts val="0"/>
              </a:spcAft>
              <a:buClr>
                <a:srgbClr val="193E72"/>
              </a:buClr>
              <a:buSzPts val="1400"/>
              <a:buFont typeface="Arial"/>
              <a:buChar char="•"/>
            </a:pPr>
            <a:r>
              <a:rPr lang="en-US" sz="2400" b="0" i="0" u="none" strike="noStrike" cap="none">
                <a:solidFill>
                  <a:schemeClr val="dk1"/>
                </a:solidFill>
                <a:latin typeface="Lato"/>
                <a:ea typeface="Lato"/>
                <a:cs typeface="Lato"/>
                <a:sym typeface="Lato"/>
              </a:rPr>
              <a:t>A wide range of support to help researchers plan, place and perform high quality research</a:t>
            </a:r>
            <a:endParaRPr/>
          </a:p>
          <a:p>
            <a:pPr marL="219709" marR="0" lvl="0" indent="-219709" algn="l" rtl="0">
              <a:lnSpc>
                <a:spcPct val="100000"/>
              </a:lnSpc>
              <a:spcBef>
                <a:spcPts val="1333"/>
              </a:spcBef>
              <a:spcAft>
                <a:spcPts val="0"/>
              </a:spcAft>
              <a:buClr>
                <a:srgbClr val="193E72"/>
              </a:buClr>
              <a:buSzPts val="1400"/>
              <a:buFont typeface="Arial"/>
              <a:buChar char="•"/>
            </a:pPr>
            <a:r>
              <a:rPr lang="en-US" sz="2400" b="0" i="0" u="none" strike="noStrike" cap="none">
                <a:solidFill>
                  <a:schemeClr val="dk1"/>
                </a:solidFill>
                <a:latin typeface="Lato"/>
                <a:ea typeface="Lato"/>
                <a:cs typeface="Lato"/>
                <a:sym typeface="Lato"/>
              </a:rPr>
              <a:t>Assistance with regulatory approvals, site identification and costings</a:t>
            </a:r>
            <a:endParaRPr/>
          </a:p>
          <a:p>
            <a:pPr marL="219709" marR="0" lvl="0" indent="-219709" algn="l" rtl="0">
              <a:lnSpc>
                <a:spcPct val="100000"/>
              </a:lnSpc>
              <a:spcBef>
                <a:spcPts val="1333"/>
              </a:spcBef>
              <a:spcAft>
                <a:spcPts val="0"/>
              </a:spcAft>
              <a:buClr>
                <a:srgbClr val="193E72"/>
              </a:buClr>
              <a:buSzPts val="1400"/>
              <a:buFont typeface="Arial"/>
              <a:buChar char="•"/>
            </a:pPr>
            <a:r>
              <a:rPr lang="en-US" sz="2400" b="0" i="0" u="none" strike="noStrike" cap="none">
                <a:solidFill>
                  <a:schemeClr val="dk1"/>
                </a:solidFill>
                <a:latin typeface="Lato"/>
                <a:ea typeface="Lato"/>
                <a:cs typeface="Lato"/>
                <a:sym typeface="Lato"/>
              </a:rPr>
              <a:t>Collaborations with researcher, R&amp;D offices, funders, and other stakeholders to help deliver study to time and target</a:t>
            </a:r>
            <a:endParaRPr sz="2400" b="0" i="0" u="none" strike="noStrike" cap="none">
              <a:solidFill>
                <a:schemeClr val="dk1"/>
              </a:solidFill>
              <a:latin typeface="Lato"/>
              <a:ea typeface="Lato"/>
              <a:cs typeface="Lato"/>
              <a:sym typeface="Lato"/>
            </a:endParaRPr>
          </a:p>
        </p:txBody>
      </p:sp>
      <p:pic>
        <p:nvPicPr>
          <p:cNvPr id="326" name="Google Shape;326;p4"/>
          <p:cNvPicPr preferRelativeResize="0"/>
          <p:nvPr/>
        </p:nvPicPr>
        <p:blipFill rotWithShape="1">
          <a:blip r:embed="rId3">
            <a:alphaModFix/>
          </a:blip>
          <a:srcRect/>
          <a:stretch/>
        </p:blipFill>
        <p:spPr>
          <a:xfrm>
            <a:off x="6207333" y="719327"/>
            <a:ext cx="5220872" cy="52208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6"/>
          <p:cNvSpPr/>
          <p:nvPr/>
        </p:nvSpPr>
        <p:spPr>
          <a:xfrm>
            <a:off x="11290921" y="4707299"/>
            <a:ext cx="404400" cy="404400"/>
          </a:xfrm>
          <a:prstGeom prst="ellipse">
            <a:avLst/>
          </a:prstGeom>
          <a:solidFill>
            <a:srgbClr val="F8DF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nvGrpSpPr>
          <p:cNvPr id="333" name="Google Shape;333;p6"/>
          <p:cNvGrpSpPr/>
          <p:nvPr/>
        </p:nvGrpSpPr>
        <p:grpSpPr>
          <a:xfrm>
            <a:off x="3865474" y="1960132"/>
            <a:ext cx="3537342" cy="3197243"/>
            <a:chOff x="5378983" y="1556258"/>
            <a:chExt cx="2316632" cy="2093899"/>
          </a:xfrm>
        </p:grpSpPr>
        <p:grpSp>
          <p:nvGrpSpPr>
            <p:cNvPr id="334" name="Google Shape;334;p6"/>
            <p:cNvGrpSpPr/>
            <p:nvPr/>
          </p:nvGrpSpPr>
          <p:grpSpPr>
            <a:xfrm>
              <a:off x="5378983" y="1556258"/>
              <a:ext cx="2163283" cy="1938403"/>
              <a:chOff x="7855388" y="-788578"/>
              <a:chExt cx="1982662" cy="1776557"/>
            </a:xfrm>
          </p:grpSpPr>
          <p:sp>
            <p:nvSpPr>
              <p:cNvPr id="335" name="Google Shape;335;p6"/>
              <p:cNvSpPr/>
              <p:nvPr/>
            </p:nvSpPr>
            <p:spPr>
              <a:xfrm>
                <a:off x="8414863" y="-430574"/>
                <a:ext cx="1272900" cy="1272900"/>
              </a:xfrm>
              <a:prstGeom prst="ellipse">
                <a:avLst/>
              </a:prstGeom>
              <a:solidFill>
                <a:schemeClr val="lt1"/>
              </a:solidFill>
              <a:ln w="139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36" name="Google Shape;336;p6"/>
              <p:cNvSpPr/>
              <p:nvPr/>
            </p:nvSpPr>
            <p:spPr>
              <a:xfrm rot="-1443441">
                <a:off x="7986819" y="-556582"/>
                <a:ext cx="993497" cy="85651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37" name="Google Shape;337;p6"/>
              <p:cNvSpPr/>
              <p:nvPr/>
            </p:nvSpPr>
            <p:spPr>
              <a:xfrm rot="-393251">
                <a:off x="7986803" y="-734677"/>
                <a:ext cx="993493" cy="85640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38" name="Google Shape;338;p6"/>
              <p:cNvSpPr/>
              <p:nvPr/>
            </p:nvSpPr>
            <p:spPr>
              <a:xfrm>
                <a:off x="8265750" y="-584321"/>
                <a:ext cx="1572300" cy="1572300"/>
              </a:xfrm>
              <a:prstGeom prst="ellipse">
                <a:avLst/>
              </a:prstGeom>
              <a:noFill/>
              <a:ln w="50800" cap="flat" cmpd="sng">
                <a:solidFill>
                  <a:srgbClr val="193E7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339" name="Google Shape;339;p6"/>
            <p:cNvSpPr/>
            <p:nvPr/>
          </p:nvSpPr>
          <p:spPr>
            <a:xfrm>
              <a:off x="6656036" y="162364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40" name="Google Shape;340;p6"/>
            <p:cNvSpPr/>
            <p:nvPr/>
          </p:nvSpPr>
          <p:spPr>
            <a:xfrm>
              <a:off x="6656036" y="3439257"/>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41" name="Google Shape;341;p6"/>
            <p:cNvSpPr/>
            <p:nvPr/>
          </p:nvSpPr>
          <p:spPr>
            <a:xfrm rot="-5400000">
              <a:off x="5781414" y="253476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42" name="Google Shape;342;p6"/>
            <p:cNvSpPr/>
            <p:nvPr/>
          </p:nvSpPr>
          <p:spPr>
            <a:xfrm rot="-5400000">
              <a:off x="7562715" y="253476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pic>
        <p:nvPicPr>
          <p:cNvPr id="343" name="Google Shape;343;p6"/>
          <p:cNvPicPr preferRelativeResize="0"/>
          <p:nvPr/>
        </p:nvPicPr>
        <p:blipFill rotWithShape="1">
          <a:blip r:embed="rId3">
            <a:alphaModFix/>
          </a:blip>
          <a:srcRect l="51335" t="21609" r="7625" b="20063"/>
          <a:stretch/>
        </p:blipFill>
        <p:spPr>
          <a:xfrm>
            <a:off x="591907" y="1438167"/>
            <a:ext cx="3368744" cy="4787816"/>
          </a:xfrm>
          <a:prstGeom prst="rect">
            <a:avLst/>
          </a:prstGeom>
          <a:noFill/>
          <a:ln>
            <a:noFill/>
          </a:ln>
        </p:spPr>
      </p:pic>
      <p:sp>
        <p:nvSpPr>
          <p:cNvPr id="344" name="Google Shape;344;p6"/>
          <p:cNvSpPr txBox="1">
            <a:spLocks noGrp="1"/>
          </p:cNvSpPr>
          <p:nvPr>
            <p:ph type="title"/>
          </p:nvPr>
        </p:nvSpPr>
        <p:spPr>
          <a:xfrm>
            <a:off x="838200" y="365127"/>
            <a:ext cx="10515600"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1"/>
                </a:solidFill>
                <a:latin typeface="Lato"/>
                <a:ea typeface="Lato"/>
                <a:cs typeface="Lato"/>
                <a:sym typeface="Lato"/>
              </a:rPr>
              <a:t>NIHR CRN Key Statistics 2022-2023</a:t>
            </a:r>
            <a:endParaRPr/>
          </a:p>
        </p:txBody>
      </p:sp>
      <p:sp>
        <p:nvSpPr>
          <p:cNvPr id="345" name="Google Shape;345;p6"/>
          <p:cNvSpPr txBox="1"/>
          <p:nvPr/>
        </p:nvSpPr>
        <p:spPr>
          <a:xfrm>
            <a:off x="4976100" y="2760736"/>
            <a:ext cx="1776000" cy="10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200"/>
              </a:spcBef>
              <a:spcAft>
                <a:spcPts val="0"/>
              </a:spcAft>
              <a:buClr>
                <a:schemeClr val="dk1"/>
              </a:buClr>
              <a:buSzPts val="900"/>
              <a:buFont typeface="Lato"/>
              <a:buNone/>
            </a:pPr>
            <a:r>
              <a:rPr lang="en-US" sz="1200" b="1" i="0" u="none" strike="noStrike" cap="none">
                <a:solidFill>
                  <a:schemeClr val="dk1"/>
                </a:solidFill>
                <a:latin typeface="Lato"/>
                <a:ea typeface="Lato"/>
                <a:cs typeface="Lato"/>
                <a:sym typeface="Lato"/>
              </a:rPr>
              <a:t>This brings the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total number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of participants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recruited over the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last 5 years to </a:t>
            </a:r>
            <a:endParaRPr sz="146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p:txBody>
      </p:sp>
      <p:sp>
        <p:nvSpPr>
          <p:cNvPr id="346" name="Google Shape;346;p6"/>
          <p:cNvSpPr txBox="1"/>
          <p:nvPr/>
        </p:nvSpPr>
        <p:spPr>
          <a:xfrm>
            <a:off x="5020716" y="3849217"/>
            <a:ext cx="1686800" cy="56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Lato"/>
                <a:ea typeface="Lato"/>
                <a:cs typeface="Lato"/>
                <a:sym typeface="Lato"/>
              </a:rPr>
              <a:t>5,235,635</a:t>
            </a:r>
            <a:endParaRPr sz="2000" b="1" i="0" u="none" strike="noStrike" cap="none">
              <a:solidFill>
                <a:schemeClr val="accent2"/>
              </a:solidFill>
              <a:latin typeface="Lato"/>
              <a:ea typeface="Lato"/>
              <a:cs typeface="Lato"/>
              <a:sym typeface="Lato"/>
            </a:endParaRPr>
          </a:p>
        </p:txBody>
      </p:sp>
      <p:sp>
        <p:nvSpPr>
          <p:cNvPr id="347" name="Google Shape;347;p6"/>
          <p:cNvSpPr txBox="1"/>
          <p:nvPr/>
        </p:nvSpPr>
        <p:spPr>
          <a:xfrm>
            <a:off x="2229779" y="4747957"/>
            <a:ext cx="1346400" cy="52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Lato"/>
                <a:ea typeface="Lato"/>
                <a:cs typeface="Lato"/>
                <a:sym typeface="Lato"/>
              </a:rPr>
              <a:t>2,610 </a:t>
            </a:r>
            <a:endParaRPr sz="2800" b="1" i="0" u="none" strike="noStrike" cap="none">
              <a:solidFill>
                <a:schemeClr val="accent1"/>
              </a:solidFill>
              <a:latin typeface="Lato"/>
              <a:ea typeface="Lato"/>
              <a:cs typeface="Lato"/>
              <a:sym typeface="Lato"/>
            </a:endParaRPr>
          </a:p>
        </p:txBody>
      </p:sp>
      <p:sp>
        <p:nvSpPr>
          <p:cNvPr id="348" name="Google Shape;348;p6"/>
          <p:cNvSpPr/>
          <p:nvPr/>
        </p:nvSpPr>
        <p:spPr>
          <a:xfrm>
            <a:off x="1217088" y="2072625"/>
            <a:ext cx="1689200" cy="1689200"/>
          </a:xfrm>
          <a:prstGeom prst="ellipse">
            <a:avLst/>
          </a:prstGeom>
          <a:solidFill>
            <a:schemeClr val="dk1"/>
          </a:solid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49" name="Google Shape;349;p6"/>
          <p:cNvSpPr txBox="1"/>
          <p:nvPr/>
        </p:nvSpPr>
        <p:spPr>
          <a:xfrm>
            <a:off x="1316369" y="2593743"/>
            <a:ext cx="1533600" cy="88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Lato"/>
                <a:ea typeface="Lato"/>
                <a:cs typeface="Lato"/>
                <a:sym typeface="Lato"/>
              </a:rPr>
              <a:t>participants took part in health and social care research across </a:t>
            </a:r>
            <a:br>
              <a:rPr lang="en-US" sz="1200" b="1" i="0" u="none" strike="noStrike" cap="none">
                <a:solidFill>
                  <a:schemeClr val="lt1"/>
                </a:solidFill>
                <a:latin typeface="Lato"/>
                <a:ea typeface="Lato"/>
                <a:cs typeface="Lato"/>
                <a:sym typeface="Lato"/>
              </a:rPr>
            </a:br>
            <a:r>
              <a:rPr lang="en-US" sz="1200" b="1" i="0" u="none" strike="noStrike" cap="none">
                <a:solidFill>
                  <a:schemeClr val="lt1"/>
                </a:solidFill>
                <a:latin typeface="Lato"/>
                <a:ea typeface="Lato"/>
                <a:cs typeface="Lato"/>
                <a:sym typeface="Lato"/>
              </a:rPr>
              <a:t>England</a:t>
            </a:r>
            <a:endParaRPr sz="1200" b="1" i="0" u="none" strike="noStrike" cap="none">
              <a:solidFill>
                <a:schemeClr val="lt1"/>
              </a:solidFill>
              <a:latin typeface="Lato"/>
              <a:ea typeface="Lato"/>
              <a:cs typeface="Lato"/>
              <a:sym typeface="Lato"/>
            </a:endParaRPr>
          </a:p>
        </p:txBody>
      </p:sp>
      <p:sp>
        <p:nvSpPr>
          <p:cNvPr id="350" name="Google Shape;350;p6"/>
          <p:cNvSpPr txBox="1"/>
          <p:nvPr/>
        </p:nvSpPr>
        <p:spPr>
          <a:xfrm>
            <a:off x="1212241" y="2174776"/>
            <a:ext cx="1768400" cy="54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A0E4E8"/>
                </a:solidFill>
                <a:latin typeface="Lato"/>
                <a:ea typeface="Lato"/>
                <a:cs typeface="Lato"/>
                <a:sym typeface="Lato"/>
              </a:rPr>
              <a:t>952,789</a:t>
            </a:r>
            <a:r>
              <a:rPr lang="en-US" sz="2400" b="1" i="0" u="none" strike="noStrike" cap="none">
                <a:solidFill>
                  <a:schemeClr val="accent2"/>
                </a:solidFill>
                <a:latin typeface="Lato"/>
                <a:ea typeface="Lato"/>
                <a:cs typeface="Lato"/>
                <a:sym typeface="Lato"/>
              </a:rPr>
              <a:t> </a:t>
            </a:r>
            <a:endParaRPr sz="2800" b="1" i="0" u="none" strike="noStrike" cap="none">
              <a:solidFill>
                <a:schemeClr val="accent2"/>
              </a:solidFill>
              <a:latin typeface="Lato"/>
              <a:ea typeface="Lato"/>
              <a:cs typeface="Lato"/>
              <a:sym typeface="Lato"/>
            </a:endParaRPr>
          </a:p>
        </p:txBody>
      </p:sp>
      <p:sp>
        <p:nvSpPr>
          <p:cNvPr id="351" name="Google Shape;351;p6"/>
          <p:cNvSpPr/>
          <p:nvPr/>
        </p:nvSpPr>
        <p:spPr>
          <a:xfrm>
            <a:off x="2028867" y="4469841"/>
            <a:ext cx="1887600" cy="30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52" name="Google Shape;352;p6"/>
          <p:cNvSpPr txBox="1"/>
          <p:nvPr/>
        </p:nvSpPr>
        <p:spPr>
          <a:xfrm>
            <a:off x="2069172" y="4465273"/>
            <a:ext cx="1794000" cy="2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Lato"/>
                <a:ea typeface="Lato"/>
                <a:cs typeface="Lato"/>
                <a:sym typeface="Lato"/>
              </a:rPr>
              <a:t>That’s the equivalent of </a:t>
            </a:r>
            <a:endParaRPr sz="1200" b="1" i="0" u="none" strike="noStrike" cap="none">
              <a:solidFill>
                <a:schemeClr val="lt1"/>
              </a:solidFill>
              <a:latin typeface="Lato"/>
              <a:ea typeface="Lato"/>
              <a:cs typeface="Lato"/>
              <a:sym typeface="Lato"/>
            </a:endParaRPr>
          </a:p>
        </p:txBody>
      </p:sp>
      <p:sp>
        <p:nvSpPr>
          <p:cNvPr id="353" name="Google Shape;353;p6"/>
          <p:cNvSpPr/>
          <p:nvPr/>
        </p:nvSpPr>
        <p:spPr>
          <a:xfrm>
            <a:off x="2479977" y="5258952"/>
            <a:ext cx="7604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67"/>
              <a:buFont typeface="Arial"/>
              <a:buNone/>
            </a:pPr>
            <a:r>
              <a:rPr lang="en-US" sz="1067" b="1" i="0" u="none" strike="noStrike" cap="none">
                <a:solidFill>
                  <a:schemeClr val="dk1"/>
                </a:solidFill>
                <a:latin typeface="Lato"/>
                <a:ea typeface="Lato"/>
                <a:cs typeface="Lato"/>
                <a:sym typeface="Lato"/>
              </a:rPr>
              <a:t> per day! </a:t>
            </a:r>
            <a:endParaRPr sz="1467" b="0" i="0" u="none" strike="noStrike" cap="none">
              <a:solidFill>
                <a:srgbClr val="000000"/>
              </a:solidFill>
              <a:latin typeface="Arial"/>
              <a:ea typeface="Arial"/>
              <a:cs typeface="Arial"/>
              <a:sym typeface="Arial"/>
            </a:endParaRPr>
          </a:p>
        </p:txBody>
      </p:sp>
      <p:sp>
        <p:nvSpPr>
          <p:cNvPr id="354" name="Google Shape;354;p6"/>
          <p:cNvSpPr/>
          <p:nvPr/>
        </p:nvSpPr>
        <p:spPr>
          <a:xfrm>
            <a:off x="3640435" y="1701092"/>
            <a:ext cx="179600" cy="179600"/>
          </a:xfrm>
          <a:prstGeom prst="ellipse">
            <a:avLst/>
          </a:prstGeom>
          <a:solidFill>
            <a:schemeClr val="lt1"/>
          </a:solidFill>
          <a:ln w="69850" cap="flat" cmpd="sng">
            <a:solidFill>
              <a:srgbClr val="D5E9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55" name="Google Shape;355;p6"/>
          <p:cNvSpPr/>
          <p:nvPr/>
        </p:nvSpPr>
        <p:spPr>
          <a:xfrm>
            <a:off x="336993" y="4707296"/>
            <a:ext cx="404400" cy="404400"/>
          </a:xfrm>
          <a:prstGeom prst="ellipse">
            <a:avLst/>
          </a:prstGeom>
          <a:solidFill>
            <a:schemeClr val="lt1"/>
          </a:solidFill>
          <a:ln w="73025" cap="flat" cmpd="sng">
            <a:solidFill>
              <a:srgbClr val="FBDF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356" name="Google Shape;356;p6"/>
          <p:cNvSpPr/>
          <p:nvPr/>
        </p:nvSpPr>
        <p:spPr>
          <a:xfrm>
            <a:off x="443525" y="4825501"/>
            <a:ext cx="179600" cy="179600"/>
          </a:xfrm>
          <a:prstGeom prst="ellipse">
            <a:avLst/>
          </a:prstGeom>
          <a:solidFill>
            <a:schemeClr val="lt1"/>
          </a:solidFill>
          <a:ln w="69850" cap="flat" cmpd="sng">
            <a:solidFill>
              <a:srgbClr val="C0DF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nvGrpSpPr>
          <p:cNvPr id="357" name="Google Shape;357;p6"/>
          <p:cNvGrpSpPr/>
          <p:nvPr/>
        </p:nvGrpSpPr>
        <p:grpSpPr>
          <a:xfrm>
            <a:off x="6977052" y="4877056"/>
            <a:ext cx="1025400" cy="1025400"/>
            <a:chOff x="8663597" y="218118"/>
            <a:chExt cx="1025400" cy="1025400"/>
          </a:xfrm>
        </p:grpSpPr>
        <p:sp>
          <p:nvSpPr>
            <p:cNvPr id="358" name="Google Shape;358;p6"/>
            <p:cNvSpPr/>
            <p:nvPr/>
          </p:nvSpPr>
          <p:spPr>
            <a:xfrm rot="3600140">
              <a:off x="8800970" y="355491"/>
              <a:ext cx="750653" cy="750653"/>
            </a:xfrm>
            <a:prstGeom prst="ellipse">
              <a:avLst/>
            </a:prstGeom>
            <a:solidFill>
              <a:schemeClr val="lt1"/>
            </a:solidFill>
            <a:ln w="73025" cap="flat" cmpd="sng">
              <a:solidFill>
                <a:srgbClr val="F8DFD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359" name="Google Shape;359;p6"/>
            <p:cNvSpPr/>
            <p:nvPr/>
          </p:nvSpPr>
          <p:spPr>
            <a:xfrm rot="3599652">
              <a:off x="8943415" y="493931"/>
              <a:ext cx="473917" cy="473917"/>
            </a:xfrm>
            <a:prstGeom prst="ellipse">
              <a:avLst/>
            </a:prstGeom>
            <a:solidFill>
              <a:schemeClr val="lt1"/>
            </a:solidFill>
            <a:ln w="69850" cap="flat" cmpd="sng">
              <a:solidFill>
                <a:srgbClr val="D5E9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360" name="Google Shape;360;p6"/>
          <p:cNvSpPr/>
          <p:nvPr/>
        </p:nvSpPr>
        <p:spPr>
          <a:xfrm rot="3600079">
            <a:off x="4004839" y="2105422"/>
            <a:ext cx="179207" cy="179207"/>
          </a:xfrm>
          <a:prstGeom prst="ellipse">
            <a:avLst/>
          </a:prstGeom>
          <a:solidFill>
            <a:schemeClr val="lt1"/>
          </a:solidFill>
          <a:ln w="69850" cap="flat" cmpd="sng">
            <a:solidFill>
              <a:srgbClr val="FBDF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61" name="Google Shape;361;p6"/>
          <p:cNvSpPr/>
          <p:nvPr/>
        </p:nvSpPr>
        <p:spPr>
          <a:xfrm>
            <a:off x="11403344" y="4819688"/>
            <a:ext cx="179600" cy="179600"/>
          </a:xfrm>
          <a:prstGeom prst="ellipse">
            <a:avLst/>
          </a:prstGeom>
          <a:solidFill>
            <a:schemeClr val="lt1"/>
          </a:solidFill>
          <a:ln w="69850" cap="flat" cmpd="sng">
            <a:solidFill>
              <a:srgbClr val="D9DA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62" name="Google Shape;362;p6"/>
          <p:cNvSpPr/>
          <p:nvPr/>
        </p:nvSpPr>
        <p:spPr>
          <a:xfrm>
            <a:off x="8465905" y="4562151"/>
            <a:ext cx="2386000" cy="8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93E72"/>
                </a:solidFill>
                <a:latin typeface="Lato"/>
                <a:ea typeface="Lato"/>
                <a:cs typeface="Lato"/>
                <a:sym typeface="Lato"/>
              </a:rPr>
              <a:t>32,328</a:t>
            </a:r>
            <a:r>
              <a:rPr lang="en-US" sz="1467" b="1" i="0" u="none" strike="noStrike" cap="none">
                <a:solidFill>
                  <a:srgbClr val="193E72"/>
                </a:solidFill>
                <a:latin typeface="Lato"/>
                <a:ea typeface="Lato"/>
                <a:cs typeface="Lato"/>
                <a:sym typeface="Lato"/>
              </a:rPr>
              <a:t> </a:t>
            </a:r>
            <a:br>
              <a:rPr lang="en-US" sz="1467" b="1" i="0" u="none" strike="noStrike" cap="none">
                <a:solidFill>
                  <a:srgbClr val="193E72"/>
                </a:solidFill>
                <a:latin typeface="Lato"/>
                <a:ea typeface="Lato"/>
                <a:cs typeface="Lato"/>
                <a:sym typeface="Lato"/>
              </a:rPr>
            </a:br>
            <a:r>
              <a:rPr lang="en-US" sz="1467" b="1" i="0" u="none" strike="noStrike" cap="none">
                <a:solidFill>
                  <a:srgbClr val="193E72"/>
                </a:solidFill>
                <a:latin typeface="Lato"/>
                <a:ea typeface="Lato"/>
                <a:cs typeface="Lato"/>
                <a:sym typeface="Lato"/>
              </a:rPr>
              <a:t>participants in </a:t>
            </a:r>
            <a:br>
              <a:rPr lang="en-US" sz="1467" b="1" i="0" u="none" strike="noStrike" cap="none">
                <a:solidFill>
                  <a:srgbClr val="193E72"/>
                </a:solidFill>
                <a:latin typeface="Lato"/>
                <a:ea typeface="Lato"/>
                <a:cs typeface="Lato"/>
                <a:sym typeface="Lato"/>
              </a:rPr>
            </a:br>
            <a:r>
              <a:rPr lang="en-US" sz="1467" b="1" i="0" u="none" strike="noStrike" cap="none">
                <a:solidFill>
                  <a:srgbClr val="193E72"/>
                </a:solidFill>
                <a:latin typeface="Lato"/>
                <a:ea typeface="Lato"/>
                <a:cs typeface="Lato"/>
                <a:sym typeface="Lato"/>
              </a:rPr>
              <a:t>commercial research</a:t>
            </a:r>
            <a:endParaRPr sz="1467" b="1" i="0" u="none" strike="noStrike" cap="none">
              <a:solidFill>
                <a:srgbClr val="193E72"/>
              </a:solidFill>
              <a:latin typeface="Arial"/>
              <a:ea typeface="Arial"/>
              <a:cs typeface="Arial"/>
              <a:sym typeface="Arial"/>
            </a:endParaRPr>
          </a:p>
        </p:txBody>
      </p:sp>
      <p:grpSp>
        <p:nvGrpSpPr>
          <p:cNvPr id="363" name="Google Shape;363;p6"/>
          <p:cNvGrpSpPr/>
          <p:nvPr/>
        </p:nvGrpSpPr>
        <p:grpSpPr>
          <a:xfrm>
            <a:off x="7778767" y="4465617"/>
            <a:ext cx="311200" cy="311200"/>
            <a:chOff x="4891712" y="856163"/>
            <a:chExt cx="233400" cy="233400"/>
          </a:xfrm>
        </p:grpSpPr>
        <p:sp>
          <p:nvSpPr>
            <p:cNvPr id="364" name="Google Shape;364;p6"/>
            <p:cNvSpPr/>
            <p:nvPr/>
          </p:nvSpPr>
          <p:spPr>
            <a:xfrm>
              <a:off x="4891712" y="856163"/>
              <a:ext cx="233400" cy="233400"/>
            </a:xfrm>
            <a:prstGeom prst="ellipse">
              <a:avLst/>
            </a:prstGeom>
            <a:solidFill>
              <a:schemeClr val="lt1"/>
            </a:solidFill>
            <a:ln w="69850" cap="flat" cmpd="sng">
              <a:solidFill>
                <a:srgbClr val="D5E9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65" name="Google Shape;365;p6"/>
            <p:cNvSpPr/>
            <p:nvPr/>
          </p:nvSpPr>
          <p:spPr>
            <a:xfrm>
              <a:off x="4941040" y="905532"/>
              <a:ext cx="134700" cy="134700"/>
            </a:xfrm>
            <a:prstGeom prst="ellipse">
              <a:avLst/>
            </a:prstGeom>
            <a:solidFill>
              <a:schemeClr val="lt1"/>
            </a:solidFill>
            <a:ln w="69850" cap="flat" cmpd="sng">
              <a:solidFill>
                <a:srgbClr val="D9DA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pic>
        <p:nvPicPr>
          <p:cNvPr id="366" name="Google Shape;366;p6"/>
          <p:cNvPicPr preferRelativeResize="0"/>
          <p:nvPr/>
        </p:nvPicPr>
        <p:blipFill rotWithShape="1">
          <a:blip r:embed="rId4">
            <a:alphaModFix/>
          </a:blip>
          <a:srcRect/>
          <a:stretch/>
        </p:blipFill>
        <p:spPr>
          <a:xfrm>
            <a:off x="8059512" y="792287"/>
            <a:ext cx="2606824" cy="2606824"/>
          </a:xfrm>
          <a:prstGeom prst="rect">
            <a:avLst/>
          </a:prstGeom>
          <a:noFill/>
          <a:ln>
            <a:noFill/>
          </a:ln>
        </p:spPr>
      </p:pic>
      <p:sp>
        <p:nvSpPr>
          <p:cNvPr id="367" name="Google Shape;367;p6"/>
          <p:cNvSpPr/>
          <p:nvPr/>
        </p:nvSpPr>
        <p:spPr>
          <a:xfrm>
            <a:off x="8465889" y="3385867"/>
            <a:ext cx="2386000" cy="8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93E72"/>
                </a:solidFill>
                <a:latin typeface="Lato"/>
                <a:ea typeface="Lato"/>
                <a:cs typeface="Lato"/>
                <a:sym typeface="Lato"/>
              </a:rPr>
              <a:t>279,474</a:t>
            </a:r>
            <a:r>
              <a:rPr lang="en-US" sz="1467" b="1" i="0" u="none" strike="noStrike" cap="none">
                <a:solidFill>
                  <a:srgbClr val="193E72"/>
                </a:solidFill>
                <a:latin typeface="Lato"/>
                <a:ea typeface="Lato"/>
                <a:cs typeface="Lato"/>
                <a:sym typeface="Lato"/>
              </a:rPr>
              <a:t> </a:t>
            </a:r>
            <a:br>
              <a:rPr lang="en-US" sz="1467" b="1" i="0" u="none" strike="noStrike" cap="none">
                <a:solidFill>
                  <a:srgbClr val="193E72"/>
                </a:solidFill>
                <a:latin typeface="Lato"/>
                <a:ea typeface="Lato"/>
                <a:cs typeface="Lato"/>
                <a:sym typeface="Lato"/>
              </a:rPr>
            </a:br>
            <a:r>
              <a:rPr lang="en-US" sz="1467" b="1" i="0" u="none" strike="noStrike" cap="none">
                <a:solidFill>
                  <a:srgbClr val="193E72"/>
                </a:solidFill>
                <a:latin typeface="Lato"/>
                <a:ea typeface="Lato"/>
                <a:cs typeface="Lato"/>
                <a:sym typeface="Lato"/>
              </a:rPr>
              <a:t>participants in </a:t>
            </a:r>
            <a:br>
              <a:rPr lang="en-US" sz="1467" b="1" i="0" u="none" strike="noStrike" cap="none">
                <a:solidFill>
                  <a:srgbClr val="193E72"/>
                </a:solidFill>
                <a:latin typeface="Lato"/>
                <a:ea typeface="Lato"/>
                <a:cs typeface="Lato"/>
                <a:sym typeface="Lato"/>
              </a:rPr>
            </a:br>
            <a:r>
              <a:rPr lang="en-US" sz="1467" b="1" i="0" u="none" strike="noStrike" cap="none">
                <a:solidFill>
                  <a:srgbClr val="193E72"/>
                </a:solidFill>
                <a:latin typeface="Lato"/>
                <a:ea typeface="Lato"/>
                <a:cs typeface="Lato"/>
                <a:sym typeface="Lato"/>
              </a:rPr>
              <a:t>primary care research</a:t>
            </a:r>
            <a:endParaRPr sz="1467" b="1" i="0" u="none" strike="noStrike" cap="none">
              <a:solidFill>
                <a:srgbClr val="193E72"/>
              </a:solidFill>
              <a:latin typeface="Arial"/>
              <a:ea typeface="Arial"/>
              <a:cs typeface="Arial"/>
              <a:sym typeface="Arial"/>
            </a:endParaRPr>
          </a:p>
        </p:txBody>
      </p:sp>
      <p:grpSp>
        <p:nvGrpSpPr>
          <p:cNvPr id="368" name="Google Shape;368;p6"/>
          <p:cNvGrpSpPr/>
          <p:nvPr/>
        </p:nvGrpSpPr>
        <p:grpSpPr>
          <a:xfrm>
            <a:off x="6973947" y="1059680"/>
            <a:ext cx="592201" cy="1309525"/>
            <a:chOff x="6046238" y="3321321"/>
            <a:chExt cx="592201" cy="1309526"/>
          </a:xfrm>
        </p:grpSpPr>
        <p:sp>
          <p:nvSpPr>
            <p:cNvPr id="369" name="Google Shape;369;p6"/>
            <p:cNvSpPr/>
            <p:nvPr/>
          </p:nvSpPr>
          <p:spPr>
            <a:xfrm rot="-5400000">
              <a:off x="6106988" y="3818711"/>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370" name="Google Shape;370;p6"/>
            <p:cNvSpPr/>
            <p:nvPr/>
          </p:nvSpPr>
          <p:spPr>
            <a:xfrm rot="-5400000">
              <a:off x="6106989" y="4099397"/>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371" name="Google Shape;371;p6"/>
            <p:cNvSpPr/>
            <p:nvPr/>
          </p:nvSpPr>
          <p:spPr>
            <a:xfrm rot="-5400000">
              <a:off x="6106988" y="3260571"/>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372" name="Google Shape;372;p6"/>
            <p:cNvSpPr/>
            <p:nvPr/>
          </p:nvSpPr>
          <p:spPr>
            <a:xfrm rot="-5400000">
              <a:off x="6106989" y="3541257"/>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7"/>
          <p:cNvGrpSpPr/>
          <p:nvPr/>
        </p:nvGrpSpPr>
        <p:grpSpPr>
          <a:xfrm>
            <a:off x="930487" y="1710575"/>
            <a:ext cx="1959600" cy="2631000"/>
            <a:chOff x="625687" y="2051994"/>
            <a:chExt cx="1959600" cy="2631000"/>
          </a:xfrm>
        </p:grpSpPr>
        <p:sp>
          <p:nvSpPr>
            <p:cNvPr id="379" name="Google Shape;379;p7"/>
            <p:cNvSpPr/>
            <p:nvPr/>
          </p:nvSpPr>
          <p:spPr>
            <a:xfrm>
              <a:off x="625687" y="2051994"/>
              <a:ext cx="1959600" cy="2631000"/>
            </a:xfrm>
            <a:prstGeom prst="rect">
              <a:avLst/>
            </a:prstGeom>
            <a:solidFill>
              <a:srgbClr val="FBDF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80" name="Google Shape;380;p7"/>
            <p:cNvSpPr txBox="1"/>
            <p:nvPr/>
          </p:nvSpPr>
          <p:spPr>
            <a:xfrm>
              <a:off x="935700" y="2271561"/>
              <a:ext cx="1396800" cy="64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600" b="1" i="0" u="none" strike="noStrike" cap="none">
                  <a:solidFill>
                    <a:schemeClr val="accent1"/>
                  </a:solidFill>
                  <a:latin typeface="Lato"/>
                  <a:ea typeface="Lato"/>
                  <a:cs typeface="Lato"/>
                  <a:sym typeface="Lato"/>
                </a:rPr>
                <a:t>6,318</a:t>
              </a:r>
              <a:endParaRPr sz="3600" b="1" i="0" u="none" strike="noStrike" cap="none">
                <a:solidFill>
                  <a:schemeClr val="accent1"/>
                </a:solidFill>
                <a:latin typeface="Lato"/>
                <a:ea typeface="Lato"/>
                <a:cs typeface="Lato"/>
                <a:sym typeface="Lato"/>
              </a:endParaRPr>
            </a:p>
          </p:txBody>
        </p:sp>
        <p:sp>
          <p:nvSpPr>
            <p:cNvPr id="381" name="Google Shape;381;p7"/>
            <p:cNvSpPr txBox="1"/>
            <p:nvPr/>
          </p:nvSpPr>
          <p:spPr>
            <a:xfrm>
              <a:off x="769765" y="2902715"/>
              <a:ext cx="1691100" cy="51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200" b="1" i="0" u="none" strike="noStrike" cap="none">
                  <a:solidFill>
                    <a:schemeClr val="dk1"/>
                  </a:solidFill>
                  <a:latin typeface="Lato"/>
                  <a:ea typeface="Lato"/>
                  <a:cs typeface="Lato"/>
                  <a:sym typeface="Lato"/>
                </a:rPr>
                <a:t>studies were supported by the NIHR CRN</a:t>
              </a:r>
              <a:endParaRPr sz="1200" b="1" i="0" u="none" strike="noStrike" cap="none">
                <a:solidFill>
                  <a:schemeClr val="dk1"/>
                </a:solidFill>
                <a:latin typeface="Lato"/>
                <a:ea typeface="Lato"/>
                <a:cs typeface="Lato"/>
                <a:sym typeface="Lato"/>
              </a:endParaRPr>
            </a:p>
          </p:txBody>
        </p:sp>
      </p:grpSp>
      <p:pic>
        <p:nvPicPr>
          <p:cNvPr id="382" name="Google Shape;382;p7"/>
          <p:cNvPicPr preferRelativeResize="0"/>
          <p:nvPr/>
        </p:nvPicPr>
        <p:blipFill rotWithShape="1">
          <a:blip r:embed="rId3">
            <a:alphaModFix/>
          </a:blip>
          <a:srcRect t="8725" b="8725"/>
          <a:stretch/>
        </p:blipFill>
        <p:spPr>
          <a:xfrm>
            <a:off x="3561441" y="2040988"/>
            <a:ext cx="4973320" cy="4105496"/>
          </a:xfrm>
          <a:prstGeom prst="rect">
            <a:avLst/>
          </a:prstGeom>
          <a:noFill/>
          <a:ln>
            <a:noFill/>
          </a:ln>
        </p:spPr>
      </p:pic>
      <p:sp>
        <p:nvSpPr>
          <p:cNvPr id="383" name="Google Shape;383;p7"/>
          <p:cNvSpPr txBox="1"/>
          <p:nvPr/>
        </p:nvSpPr>
        <p:spPr>
          <a:xfrm>
            <a:off x="5242893" y="2368523"/>
            <a:ext cx="2027600" cy="62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193E72"/>
                </a:solidFill>
                <a:latin typeface="Lato"/>
                <a:ea typeface="Lato"/>
                <a:cs typeface="Lato"/>
                <a:sym typeface="Lato"/>
              </a:rPr>
              <a:t>Faster study setup and delivery </a:t>
            </a:r>
            <a:endParaRPr sz="1600" b="1" i="0" u="none" strike="noStrike" cap="none">
              <a:solidFill>
                <a:srgbClr val="193E72"/>
              </a:solidFill>
              <a:latin typeface="Lato"/>
              <a:ea typeface="Lato"/>
              <a:cs typeface="Lato"/>
              <a:sym typeface="Lato"/>
            </a:endParaRPr>
          </a:p>
        </p:txBody>
      </p:sp>
      <p:sp>
        <p:nvSpPr>
          <p:cNvPr id="384" name="Google Shape;384;p7"/>
          <p:cNvSpPr txBox="1"/>
          <p:nvPr/>
        </p:nvSpPr>
        <p:spPr>
          <a:xfrm>
            <a:off x="5150779" y="4016750"/>
            <a:ext cx="2134547" cy="8139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193E72"/>
                </a:solidFill>
                <a:latin typeface="Lato"/>
                <a:ea typeface="Lato"/>
                <a:cs typeface="Lato"/>
                <a:sym typeface="Lato"/>
              </a:rPr>
              <a:t>of NHS Trusts recruited to CRN  studies </a:t>
            </a:r>
            <a:endParaRPr sz="1600" b="1" i="0" u="none" strike="noStrike" cap="none">
              <a:solidFill>
                <a:srgbClr val="193E72"/>
              </a:solidFill>
              <a:latin typeface="Lato"/>
              <a:ea typeface="Lato"/>
              <a:cs typeface="Lato"/>
              <a:sym typeface="Lato"/>
            </a:endParaRPr>
          </a:p>
        </p:txBody>
      </p:sp>
      <p:grpSp>
        <p:nvGrpSpPr>
          <p:cNvPr id="385" name="Google Shape;385;p7"/>
          <p:cNvGrpSpPr/>
          <p:nvPr/>
        </p:nvGrpSpPr>
        <p:grpSpPr>
          <a:xfrm>
            <a:off x="664446" y="3351702"/>
            <a:ext cx="2426410" cy="2520532"/>
            <a:chOff x="498253" y="3477840"/>
            <a:chExt cx="2131671" cy="2214360"/>
          </a:xfrm>
        </p:grpSpPr>
        <p:sp>
          <p:nvSpPr>
            <p:cNvPr id="386" name="Google Shape;386;p7"/>
            <p:cNvSpPr/>
            <p:nvPr/>
          </p:nvSpPr>
          <p:spPr>
            <a:xfrm>
              <a:off x="978424" y="3477840"/>
              <a:ext cx="1651500" cy="1651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nvGrpSpPr>
            <p:cNvPr id="387" name="Google Shape;387;p7"/>
            <p:cNvGrpSpPr/>
            <p:nvPr/>
          </p:nvGrpSpPr>
          <p:grpSpPr>
            <a:xfrm rot="8042798">
              <a:off x="428926" y="5058412"/>
              <a:ext cx="1109247" cy="277410"/>
              <a:chOff x="2252513" y="4024277"/>
              <a:chExt cx="2193393" cy="799556"/>
            </a:xfrm>
          </p:grpSpPr>
          <p:sp>
            <p:nvSpPr>
              <p:cNvPr id="388" name="Google Shape;388;p7"/>
              <p:cNvSpPr/>
              <p:nvPr/>
            </p:nvSpPr>
            <p:spPr>
              <a:xfrm>
                <a:off x="2252513" y="4024633"/>
                <a:ext cx="1779600" cy="799200"/>
              </a:xfrm>
              <a:prstGeom prst="rect">
                <a:avLst/>
              </a:prstGeom>
              <a:solidFill>
                <a:srgbClr val="193E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89" name="Google Shape;389;p7"/>
              <p:cNvSpPr/>
              <p:nvPr/>
            </p:nvSpPr>
            <p:spPr>
              <a:xfrm>
                <a:off x="3647606" y="4024277"/>
                <a:ext cx="798300" cy="798300"/>
              </a:xfrm>
              <a:prstGeom prst="ellipse">
                <a:avLst/>
              </a:prstGeom>
              <a:solidFill>
                <a:srgbClr val="193E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390" name="Google Shape;390;p7"/>
            <p:cNvSpPr/>
            <p:nvPr/>
          </p:nvSpPr>
          <p:spPr>
            <a:xfrm>
              <a:off x="1106956" y="3607908"/>
              <a:ext cx="1391400" cy="1391400"/>
            </a:xfrm>
            <a:prstGeom prst="ellipse">
              <a:avLst/>
            </a:prstGeom>
            <a:solidFill>
              <a:schemeClr val="lt1"/>
            </a:solidFill>
            <a:ln w="762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391" name="Google Shape;391;p7"/>
            <p:cNvSpPr txBox="1"/>
            <p:nvPr/>
          </p:nvSpPr>
          <p:spPr>
            <a:xfrm>
              <a:off x="1149236" y="3862445"/>
              <a:ext cx="1303200" cy="45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a:solidFill>
                    <a:schemeClr val="accent2"/>
                  </a:solidFill>
                  <a:latin typeface="Lato"/>
                  <a:ea typeface="Lato"/>
                  <a:cs typeface="Lato"/>
                  <a:sym typeface="Lato"/>
                </a:rPr>
                <a:t>1,757</a:t>
              </a:r>
              <a:endParaRPr sz="3600" b="1" i="0" u="none" strike="noStrike" cap="none">
                <a:solidFill>
                  <a:schemeClr val="accent2"/>
                </a:solidFill>
                <a:latin typeface="Lato"/>
                <a:ea typeface="Lato"/>
                <a:cs typeface="Lato"/>
                <a:sym typeface="Lato"/>
              </a:endParaRPr>
            </a:p>
          </p:txBody>
        </p:sp>
        <p:sp>
          <p:nvSpPr>
            <p:cNvPr id="392" name="Google Shape;392;p7"/>
            <p:cNvSpPr txBox="1"/>
            <p:nvPr/>
          </p:nvSpPr>
          <p:spPr>
            <a:xfrm>
              <a:off x="1148262" y="4335588"/>
              <a:ext cx="1293300" cy="50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200" b="1" i="0" u="none" strike="noStrike" cap="none">
                  <a:solidFill>
                    <a:schemeClr val="dk1"/>
                  </a:solidFill>
                  <a:latin typeface="Lato"/>
                  <a:ea typeface="Lato"/>
                  <a:cs typeface="Lato"/>
                  <a:sym typeface="Lato"/>
                </a:rPr>
                <a:t>of these were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commercial</a:t>
              </a:r>
              <a:endParaRPr sz="1200" b="1" i="0" u="none" strike="noStrike" cap="none">
                <a:solidFill>
                  <a:schemeClr val="dk1"/>
                </a:solidFill>
                <a:latin typeface="Lato"/>
                <a:ea typeface="Lato"/>
                <a:cs typeface="Lato"/>
                <a:sym typeface="Lato"/>
              </a:endParaRPr>
            </a:p>
          </p:txBody>
        </p:sp>
      </p:grpSp>
      <p:sp>
        <p:nvSpPr>
          <p:cNvPr id="393" name="Google Shape;393;p7"/>
          <p:cNvSpPr txBox="1">
            <a:spLocks noGrp="1"/>
          </p:cNvSpPr>
          <p:nvPr>
            <p:ph type="title"/>
          </p:nvPr>
        </p:nvSpPr>
        <p:spPr>
          <a:xfrm>
            <a:off x="838200" y="365127"/>
            <a:ext cx="10515600"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1"/>
                </a:solidFill>
                <a:latin typeface="Lato"/>
                <a:ea typeface="Lato"/>
                <a:cs typeface="Lato"/>
                <a:sym typeface="Lato"/>
              </a:rPr>
              <a:t>NIHR CRN Key Statistics 2022-2023 </a:t>
            </a:r>
            <a:endParaRPr sz="3200" b="1" i="0" u="none" strike="noStrike" cap="none">
              <a:solidFill>
                <a:schemeClr val="dk1"/>
              </a:solidFill>
              <a:latin typeface="Lato"/>
              <a:ea typeface="Lato"/>
              <a:cs typeface="Lato"/>
              <a:sym typeface="Lato"/>
            </a:endParaRPr>
          </a:p>
        </p:txBody>
      </p:sp>
      <p:sp>
        <p:nvSpPr>
          <p:cNvPr id="394" name="Google Shape;394;p7"/>
          <p:cNvSpPr/>
          <p:nvPr/>
        </p:nvSpPr>
        <p:spPr>
          <a:xfrm>
            <a:off x="8746584" y="228275"/>
            <a:ext cx="259200" cy="223200"/>
          </a:xfrm>
          <a:prstGeom prst="hexagon">
            <a:avLst>
              <a:gd name="adj" fmla="val 25000"/>
              <a:gd name="vf" fmla="val 115470"/>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395" name="Google Shape;395;p7"/>
          <p:cNvSpPr txBox="1"/>
          <p:nvPr/>
        </p:nvSpPr>
        <p:spPr>
          <a:xfrm>
            <a:off x="5448689" y="3088879"/>
            <a:ext cx="1971600" cy="61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4800" b="1" i="0" u="none" strike="noStrike" cap="none">
                <a:solidFill>
                  <a:schemeClr val="dk1"/>
                </a:solidFill>
                <a:latin typeface="Lato"/>
                <a:ea typeface="Lato"/>
                <a:cs typeface="Lato"/>
                <a:sym typeface="Lato"/>
              </a:rPr>
              <a:t>99.5%</a:t>
            </a:r>
            <a:endParaRPr sz="4800" b="1" i="0" u="none" strike="noStrike" cap="none">
              <a:solidFill>
                <a:schemeClr val="dk1"/>
              </a:solidFill>
              <a:latin typeface="Lato"/>
              <a:ea typeface="Lato"/>
              <a:cs typeface="Lato"/>
              <a:sym typeface="Lato"/>
            </a:endParaRPr>
          </a:p>
        </p:txBody>
      </p:sp>
      <p:sp>
        <p:nvSpPr>
          <p:cNvPr id="396" name="Google Shape;396;p7"/>
          <p:cNvSpPr/>
          <p:nvPr/>
        </p:nvSpPr>
        <p:spPr>
          <a:xfrm>
            <a:off x="7969577" y="1882135"/>
            <a:ext cx="404400" cy="404400"/>
          </a:xfrm>
          <a:prstGeom prst="ellipse">
            <a:avLst/>
          </a:prstGeom>
          <a:solidFill>
            <a:schemeClr val="lt1"/>
          </a:solidFill>
          <a:ln w="139700" cap="flat" cmpd="sng">
            <a:solidFill>
              <a:srgbClr val="C0DF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397" name="Google Shape;397;p7"/>
          <p:cNvSpPr/>
          <p:nvPr/>
        </p:nvSpPr>
        <p:spPr>
          <a:xfrm>
            <a:off x="7672117" y="1421573"/>
            <a:ext cx="179600" cy="179600"/>
          </a:xfrm>
          <a:prstGeom prst="ellipse">
            <a:avLst/>
          </a:prstGeom>
          <a:solidFill>
            <a:schemeClr val="lt1"/>
          </a:solidFill>
          <a:ln w="69850" cap="flat" cmpd="sng">
            <a:solidFill>
              <a:srgbClr val="FBDF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nvGrpSpPr>
          <p:cNvPr id="398" name="Google Shape;398;p7"/>
          <p:cNvGrpSpPr/>
          <p:nvPr/>
        </p:nvGrpSpPr>
        <p:grpSpPr>
          <a:xfrm>
            <a:off x="-2421828" y="-1"/>
            <a:ext cx="2316892" cy="2093873"/>
            <a:chOff x="5378723" y="1556284"/>
            <a:chExt cx="2316892" cy="2093873"/>
          </a:xfrm>
        </p:grpSpPr>
        <p:grpSp>
          <p:nvGrpSpPr>
            <p:cNvPr id="399" name="Google Shape;399;p7"/>
            <p:cNvGrpSpPr/>
            <p:nvPr/>
          </p:nvGrpSpPr>
          <p:grpSpPr>
            <a:xfrm>
              <a:off x="5378723" y="1556284"/>
              <a:ext cx="2163218" cy="1938344"/>
              <a:chOff x="4801355" y="1729318"/>
              <a:chExt cx="2582021" cy="2313611"/>
            </a:xfrm>
          </p:grpSpPr>
          <p:grpSp>
            <p:nvGrpSpPr>
              <p:cNvPr id="400" name="Google Shape;400;p7"/>
              <p:cNvGrpSpPr/>
              <p:nvPr/>
            </p:nvGrpSpPr>
            <p:grpSpPr>
              <a:xfrm>
                <a:off x="4801355" y="1729318"/>
                <a:ext cx="2582021" cy="2313611"/>
                <a:chOff x="7855388" y="-788578"/>
                <a:chExt cx="1982662" cy="1776557"/>
              </a:xfrm>
            </p:grpSpPr>
            <p:sp>
              <p:nvSpPr>
                <p:cNvPr id="401" name="Google Shape;401;p7"/>
                <p:cNvSpPr/>
                <p:nvPr/>
              </p:nvSpPr>
              <p:spPr>
                <a:xfrm>
                  <a:off x="8414863" y="-430574"/>
                  <a:ext cx="1272900" cy="1272900"/>
                </a:xfrm>
                <a:prstGeom prst="ellipse">
                  <a:avLst/>
                </a:prstGeom>
                <a:solidFill>
                  <a:schemeClr val="lt1"/>
                </a:solidFill>
                <a:ln w="139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02" name="Google Shape;402;p7"/>
                <p:cNvSpPr/>
                <p:nvPr/>
              </p:nvSpPr>
              <p:spPr>
                <a:xfrm rot="-1443441">
                  <a:off x="7986819" y="-556582"/>
                  <a:ext cx="993497" cy="85651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03" name="Google Shape;403;p7"/>
                <p:cNvSpPr/>
                <p:nvPr/>
              </p:nvSpPr>
              <p:spPr>
                <a:xfrm rot="-393251">
                  <a:off x="7986803" y="-734677"/>
                  <a:ext cx="993493" cy="85640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04" name="Google Shape;404;p7"/>
                <p:cNvSpPr/>
                <p:nvPr/>
              </p:nvSpPr>
              <p:spPr>
                <a:xfrm>
                  <a:off x="8265750" y="-584321"/>
                  <a:ext cx="1572300" cy="1572300"/>
                </a:xfrm>
                <a:prstGeom prst="ellipse">
                  <a:avLst/>
                </a:prstGeom>
                <a:noFill/>
                <a:ln w="50800" cap="flat" cmpd="sng">
                  <a:solidFill>
                    <a:srgbClr val="193E7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405" name="Google Shape;405;p7"/>
              <p:cNvSpPr/>
              <p:nvPr/>
            </p:nvSpPr>
            <p:spPr>
              <a:xfrm>
                <a:off x="5495444" y="3099077"/>
                <a:ext cx="1657800" cy="514200"/>
              </a:xfrm>
              <a:prstGeom prst="rect">
                <a:avLst/>
              </a:prstGeom>
              <a:noFill/>
              <a:ln>
                <a:noFill/>
              </a:ln>
            </p:spPr>
            <p:txBody>
              <a:bodyPr spcFirstLastPara="1" wrap="square" lIns="91425" tIns="45700" rIns="91425" bIns="45700" anchor="t" anchorCtr="0">
                <a:noAutofit/>
              </a:bodyPr>
              <a:lstStyle/>
              <a:p>
                <a:pPr marL="101597" marR="0" lvl="0" indent="0" algn="ctr" rtl="0">
                  <a:lnSpc>
                    <a:spcPct val="100000"/>
                  </a:lnSpc>
                  <a:spcBef>
                    <a:spcPts val="0"/>
                  </a:spcBef>
                  <a:spcAft>
                    <a:spcPts val="0"/>
                  </a:spcAft>
                  <a:buClr>
                    <a:srgbClr val="000000"/>
                  </a:buClr>
                  <a:buSzPts val="1500"/>
                  <a:buFont typeface="Lato"/>
                  <a:buNone/>
                </a:pPr>
                <a:r>
                  <a:rPr lang="en-US" sz="1067" b="1" i="0" u="none" strike="noStrike" cap="none">
                    <a:solidFill>
                      <a:schemeClr val="dk1"/>
                    </a:solidFill>
                    <a:latin typeface="Lato"/>
                    <a:ea typeface="Lato"/>
                    <a:cs typeface="Lato"/>
                    <a:sym typeface="Lato"/>
                  </a:rPr>
                  <a:t>non-commercial </a:t>
                </a:r>
                <a:br>
                  <a:rPr lang="en-US" sz="1067" b="1" i="0" u="none" strike="noStrike" cap="none">
                    <a:solidFill>
                      <a:schemeClr val="dk1"/>
                    </a:solidFill>
                    <a:latin typeface="Lato"/>
                    <a:ea typeface="Lato"/>
                    <a:cs typeface="Lato"/>
                    <a:sym typeface="Lato"/>
                  </a:rPr>
                </a:br>
                <a:r>
                  <a:rPr lang="en-US" sz="1067" b="1" i="0" u="none" strike="noStrike" cap="none">
                    <a:solidFill>
                      <a:schemeClr val="dk1"/>
                    </a:solidFill>
                    <a:latin typeface="Lato"/>
                    <a:ea typeface="Lato"/>
                    <a:cs typeface="Lato"/>
                    <a:sym typeface="Lato"/>
                  </a:rPr>
                  <a:t>studies</a:t>
                </a:r>
                <a:endParaRPr sz="1467" b="0" i="0" u="none" strike="noStrike" cap="none">
                  <a:solidFill>
                    <a:srgbClr val="000000"/>
                  </a:solidFill>
                  <a:latin typeface="Arial"/>
                  <a:ea typeface="Arial"/>
                  <a:cs typeface="Arial"/>
                  <a:sym typeface="Arial"/>
                </a:endParaRPr>
              </a:p>
            </p:txBody>
          </p:sp>
          <p:sp>
            <p:nvSpPr>
              <p:cNvPr id="406" name="Google Shape;406;p7"/>
              <p:cNvSpPr txBox="1"/>
              <p:nvPr/>
            </p:nvSpPr>
            <p:spPr>
              <a:xfrm>
                <a:off x="5574707" y="2335426"/>
                <a:ext cx="1712100" cy="80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4000" b="1" i="0" u="none" strike="noStrike" cap="none">
                    <a:solidFill>
                      <a:schemeClr val="accent1"/>
                    </a:solidFill>
                    <a:latin typeface="Lato"/>
                    <a:ea typeface="Lato"/>
                    <a:cs typeface="Lato"/>
                    <a:sym typeface="Lato"/>
                  </a:rPr>
                  <a:t>X%</a:t>
                </a:r>
                <a:endParaRPr sz="4000" b="1" i="0" u="none" strike="noStrike" cap="none">
                  <a:solidFill>
                    <a:schemeClr val="accent1"/>
                  </a:solidFill>
                  <a:latin typeface="Lato"/>
                  <a:ea typeface="Lato"/>
                  <a:cs typeface="Lato"/>
                  <a:sym typeface="Lato"/>
                </a:endParaRPr>
              </a:p>
            </p:txBody>
          </p:sp>
        </p:grpSp>
        <p:sp>
          <p:nvSpPr>
            <p:cNvPr id="407" name="Google Shape;407;p7"/>
            <p:cNvSpPr/>
            <p:nvPr/>
          </p:nvSpPr>
          <p:spPr>
            <a:xfrm>
              <a:off x="6656036" y="162364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08" name="Google Shape;408;p7"/>
            <p:cNvSpPr/>
            <p:nvPr/>
          </p:nvSpPr>
          <p:spPr>
            <a:xfrm>
              <a:off x="6656036" y="3439257"/>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09" name="Google Shape;409;p7"/>
            <p:cNvSpPr/>
            <p:nvPr/>
          </p:nvSpPr>
          <p:spPr>
            <a:xfrm rot="-5400000">
              <a:off x="5781414" y="253476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0" name="Google Shape;410;p7"/>
            <p:cNvSpPr/>
            <p:nvPr/>
          </p:nvSpPr>
          <p:spPr>
            <a:xfrm rot="-5400000">
              <a:off x="7562715" y="2534766"/>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grpSp>
        <p:nvGrpSpPr>
          <p:cNvPr id="411" name="Google Shape;411;p7"/>
          <p:cNvGrpSpPr/>
          <p:nvPr/>
        </p:nvGrpSpPr>
        <p:grpSpPr>
          <a:xfrm>
            <a:off x="-2454500" y="1946639"/>
            <a:ext cx="2382224" cy="2503448"/>
            <a:chOff x="6595925" y="2336552"/>
            <a:chExt cx="2382224" cy="2503448"/>
          </a:xfrm>
        </p:grpSpPr>
        <p:grpSp>
          <p:nvGrpSpPr>
            <p:cNvPr id="412" name="Google Shape;412;p7"/>
            <p:cNvGrpSpPr/>
            <p:nvPr/>
          </p:nvGrpSpPr>
          <p:grpSpPr>
            <a:xfrm>
              <a:off x="6595925" y="2336552"/>
              <a:ext cx="2232816" cy="2347512"/>
              <a:chOff x="6182589" y="3172204"/>
              <a:chExt cx="2665094" cy="2801995"/>
            </a:xfrm>
          </p:grpSpPr>
          <p:grpSp>
            <p:nvGrpSpPr>
              <p:cNvPr id="413" name="Google Shape;413;p7"/>
              <p:cNvGrpSpPr/>
              <p:nvPr/>
            </p:nvGrpSpPr>
            <p:grpSpPr>
              <a:xfrm>
                <a:off x="6182589" y="3172204"/>
                <a:ext cx="2665094" cy="2801995"/>
                <a:chOff x="5895960" y="-1096529"/>
                <a:chExt cx="1982661" cy="2084508"/>
              </a:xfrm>
            </p:grpSpPr>
            <p:sp>
              <p:nvSpPr>
                <p:cNvPr id="414" name="Google Shape;414;p7"/>
                <p:cNvSpPr/>
                <p:nvPr/>
              </p:nvSpPr>
              <p:spPr>
                <a:xfrm>
                  <a:off x="6455435" y="-430574"/>
                  <a:ext cx="1272900" cy="1272900"/>
                </a:xfrm>
                <a:prstGeom prst="ellipse">
                  <a:avLst/>
                </a:prstGeom>
                <a:solidFill>
                  <a:schemeClr val="lt1"/>
                </a:solidFill>
                <a:ln w="139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5" name="Google Shape;415;p7"/>
                <p:cNvSpPr/>
                <p:nvPr/>
              </p:nvSpPr>
              <p:spPr>
                <a:xfrm rot="-1443441">
                  <a:off x="6027391" y="-556582"/>
                  <a:ext cx="993497" cy="85651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6" name="Google Shape;416;p7"/>
                <p:cNvSpPr/>
                <p:nvPr/>
              </p:nvSpPr>
              <p:spPr>
                <a:xfrm rot="1616190">
                  <a:off x="6402203" y="-917984"/>
                  <a:ext cx="993372" cy="85638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7" name="Google Shape;417;p7"/>
                <p:cNvSpPr/>
                <p:nvPr/>
              </p:nvSpPr>
              <p:spPr>
                <a:xfrm>
                  <a:off x="6306321" y="-584321"/>
                  <a:ext cx="1572300" cy="1572300"/>
                </a:xfrm>
                <a:prstGeom prst="ellipse">
                  <a:avLst/>
                </a:prstGeom>
                <a:noFill/>
                <a:ln w="50800" cap="flat" cmpd="sng">
                  <a:solidFill>
                    <a:srgbClr val="193E7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418" name="Google Shape;418;p7"/>
              <p:cNvSpPr/>
              <p:nvPr/>
            </p:nvSpPr>
            <p:spPr>
              <a:xfrm>
                <a:off x="6892651" y="5049651"/>
                <a:ext cx="1622700" cy="551100"/>
              </a:xfrm>
              <a:prstGeom prst="rect">
                <a:avLst/>
              </a:prstGeom>
              <a:noFill/>
              <a:ln>
                <a:noFill/>
              </a:ln>
            </p:spPr>
            <p:txBody>
              <a:bodyPr spcFirstLastPara="1" wrap="square" lIns="91425" tIns="45700" rIns="91425" bIns="45700" anchor="t" anchorCtr="0">
                <a:noAutofit/>
              </a:bodyPr>
              <a:lstStyle/>
              <a:p>
                <a:pPr marL="101597" marR="0" lvl="0" indent="0" algn="ctr" rtl="0">
                  <a:lnSpc>
                    <a:spcPct val="100000"/>
                  </a:lnSpc>
                  <a:spcBef>
                    <a:spcPts val="0"/>
                  </a:spcBef>
                  <a:spcAft>
                    <a:spcPts val="0"/>
                  </a:spcAft>
                  <a:buClr>
                    <a:srgbClr val="000000"/>
                  </a:buClr>
                  <a:buSzPts val="1500"/>
                  <a:buFont typeface="Lato"/>
                  <a:buNone/>
                </a:pPr>
                <a:r>
                  <a:rPr lang="en-US" sz="1200" b="1" i="0" u="none" strike="noStrike" cap="none">
                    <a:solidFill>
                      <a:srgbClr val="193E72"/>
                    </a:solidFill>
                    <a:latin typeface="Lato"/>
                    <a:ea typeface="Lato"/>
                    <a:cs typeface="Lato"/>
                    <a:sym typeface="Lato"/>
                  </a:rPr>
                  <a:t>commercial </a:t>
                </a:r>
                <a:br>
                  <a:rPr lang="en-US" sz="1200" b="1" i="0" u="none" strike="noStrike" cap="none">
                    <a:solidFill>
                      <a:srgbClr val="193E72"/>
                    </a:solidFill>
                    <a:latin typeface="Lato"/>
                    <a:ea typeface="Lato"/>
                    <a:cs typeface="Lato"/>
                    <a:sym typeface="Lato"/>
                  </a:rPr>
                </a:br>
                <a:r>
                  <a:rPr lang="en-US" sz="1200" b="1" i="0" u="none" strike="noStrike" cap="none">
                    <a:solidFill>
                      <a:srgbClr val="193E72"/>
                    </a:solidFill>
                    <a:latin typeface="Lato"/>
                    <a:ea typeface="Lato"/>
                    <a:cs typeface="Lato"/>
                    <a:sym typeface="Lato"/>
                  </a:rPr>
                  <a:t>studies</a:t>
                </a:r>
                <a:endParaRPr sz="1467" b="0" i="0" u="none" strike="noStrike" cap="none">
                  <a:solidFill>
                    <a:srgbClr val="000000"/>
                  </a:solidFill>
                  <a:latin typeface="Arial"/>
                  <a:ea typeface="Arial"/>
                  <a:cs typeface="Arial"/>
                  <a:sym typeface="Arial"/>
                </a:endParaRPr>
              </a:p>
            </p:txBody>
          </p:sp>
          <p:sp>
            <p:nvSpPr>
              <p:cNvPr id="419" name="Google Shape;419;p7"/>
              <p:cNvSpPr txBox="1"/>
              <p:nvPr/>
            </p:nvSpPr>
            <p:spPr>
              <a:xfrm>
                <a:off x="7133509" y="4259923"/>
                <a:ext cx="1596000" cy="78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4000" b="1" i="0" u="none" strike="noStrike" cap="none">
                    <a:solidFill>
                      <a:schemeClr val="accent2"/>
                    </a:solidFill>
                    <a:latin typeface="Lato"/>
                    <a:ea typeface="Lato"/>
                    <a:cs typeface="Lato"/>
                    <a:sym typeface="Lato"/>
                  </a:rPr>
                  <a:t>X%</a:t>
                </a:r>
                <a:endParaRPr sz="4000" b="1" i="0" u="none" strike="noStrike" cap="none">
                  <a:solidFill>
                    <a:schemeClr val="accent2"/>
                  </a:solidFill>
                  <a:latin typeface="Lato"/>
                  <a:ea typeface="Lato"/>
                  <a:cs typeface="Lato"/>
                  <a:sym typeface="Lato"/>
                </a:endParaRPr>
              </a:p>
            </p:txBody>
          </p:sp>
        </p:grpSp>
        <p:sp>
          <p:nvSpPr>
            <p:cNvPr id="420" name="Google Shape;420;p7"/>
            <p:cNvSpPr/>
            <p:nvPr/>
          </p:nvSpPr>
          <p:spPr>
            <a:xfrm>
              <a:off x="7891070" y="2777864"/>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21" name="Google Shape;421;p7"/>
            <p:cNvSpPr/>
            <p:nvPr/>
          </p:nvSpPr>
          <p:spPr>
            <a:xfrm>
              <a:off x="7891070" y="4629100"/>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22" name="Google Shape;422;p7"/>
            <p:cNvSpPr/>
            <p:nvPr/>
          </p:nvSpPr>
          <p:spPr>
            <a:xfrm rot="-5400000">
              <a:off x="6980823" y="3688984"/>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23" name="Google Shape;423;p7"/>
            <p:cNvSpPr/>
            <p:nvPr/>
          </p:nvSpPr>
          <p:spPr>
            <a:xfrm rot="-5400000">
              <a:off x="8845249" y="3688984"/>
              <a:ext cx="54900" cy="210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424" name="Google Shape;424;p7"/>
          <p:cNvSpPr/>
          <p:nvPr/>
        </p:nvSpPr>
        <p:spPr>
          <a:xfrm rot="-5400000">
            <a:off x="7917165" y="3900527"/>
            <a:ext cx="470800" cy="592000"/>
          </a:xfrm>
          <a:prstGeom prst="chevron">
            <a:avLst>
              <a:gd name="adj" fmla="val 50000"/>
            </a:avLst>
          </a:prstGeom>
          <a:solidFill>
            <a:srgbClr val="E9F4F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425" name="Google Shape;425;p7"/>
          <p:cNvSpPr/>
          <p:nvPr/>
        </p:nvSpPr>
        <p:spPr>
          <a:xfrm rot="-5400000">
            <a:off x="7917167" y="4181213"/>
            <a:ext cx="470800" cy="592000"/>
          </a:xfrm>
          <a:prstGeom prst="chevron">
            <a:avLst>
              <a:gd name="adj" fmla="val 50000"/>
            </a:avLst>
          </a:prstGeom>
          <a:solidFill>
            <a:srgbClr val="E9F4F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grpSp>
        <p:nvGrpSpPr>
          <p:cNvPr id="426" name="Google Shape;426;p7"/>
          <p:cNvGrpSpPr/>
          <p:nvPr/>
        </p:nvGrpSpPr>
        <p:grpSpPr>
          <a:xfrm>
            <a:off x="3561438" y="4430362"/>
            <a:ext cx="592201" cy="1309525"/>
            <a:chOff x="6046238" y="3321321"/>
            <a:chExt cx="592201" cy="1309526"/>
          </a:xfrm>
        </p:grpSpPr>
        <p:sp>
          <p:nvSpPr>
            <p:cNvPr id="427" name="Google Shape;427;p7"/>
            <p:cNvSpPr/>
            <p:nvPr/>
          </p:nvSpPr>
          <p:spPr>
            <a:xfrm rot="-5400000">
              <a:off x="6106988" y="3818711"/>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428" name="Google Shape;428;p7"/>
            <p:cNvSpPr/>
            <p:nvPr/>
          </p:nvSpPr>
          <p:spPr>
            <a:xfrm rot="-5400000">
              <a:off x="6106989" y="4099397"/>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429" name="Google Shape;429;p7"/>
            <p:cNvSpPr/>
            <p:nvPr/>
          </p:nvSpPr>
          <p:spPr>
            <a:xfrm rot="-5400000">
              <a:off x="6106988" y="3260571"/>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sp>
          <p:nvSpPr>
            <p:cNvPr id="430" name="Google Shape;430;p7"/>
            <p:cNvSpPr/>
            <p:nvPr/>
          </p:nvSpPr>
          <p:spPr>
            <a:xfrm rot="-5400000">
              <a:off x="6106989" y="3541257"/>
              <a:ext cx="470700" cy="592200"/>
            </a:xfrm>
            <a:prstGeom prst="chevron">
              <a:avLst>
                <a:gd name="adj" fmla="val 50000"/>
              </a:avLst>
            </a:prstGeom>
            <a:solidFill>
              <a:srgbClr val="F8DFD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grpSp>
      <p:sp>
        <p:nvSpPr>
          <p:cNvPr id="431" name="Google Shape;431;p7"/>
          <p:cNvSpPr/>
          <p:nvPr/>
        </p:nvSpPr>
        <p:spPr>
          <a:xfrm>
            <a:off x="2100941" y="5393699"/>
            <a:ext cx="404400" cy="404400"/>
          </a:xfrm>
          <a:prstGeom prst="ellipse">
            <a:avLst/>
          </a:prstGeom>
          <a:solidFill>
            <a:schemeClr val="lt1"/>
          </a:solidFill>
          <a:ln w="73025" cap="flat" cmpd="sng">
            <a:solidFill>
              <a:srgbClr val="C0DF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432" name="Google Shape;432;p7"/>
          <p:cNvSpPr/>
          <p:nvPr/>
        </p:nvSpPr>
        <p:spPr>
          <a:xfrm>
            <a:off x="2213384" y="5499089"/>
            <a:ext cx="179600" cy="179600"/>
          </a:xfrm>
          <a:prstGeom prst="ellipse">
            <a:avLst/>
          </a:prstGeom>
          <a:solidFill>
            <a:schemeClr val="lt1"/>
          </a:solidFill>
          <a:ln w="69850" cap="flat" cmpd="sng">
            <a:solidFill>
              <a:srgbClr val="D5E9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33" name="Google Shape;433;p7"/>
          <p:cNvSpPr/>
          <p:nvPr/>
        </p:nvSpPr>
        <p:spPr>
          <a:xfrm>
            <a:off x="3756984" y="1332323"/>
            <a:ext cx="750400" cy="750400"/>
          </a:xfrm>
          <a:prstGeom prst="ellipse">
            <a:avLst/>
          </a:prstGeom>
          <a:solidFill>
            <a:schemeClr val="lt1"/>
          </a:solidFill>
          <a:ln w="73025" cap="flat" cmpd="sng">
            <a:solidFill>
              <a:srgbClr val="D9DA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chemeClr val="lt1"/>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434" name="Google Shape;434;p7"/>
          <p:cNvSpPr/>
          <p:nvPr/>
        </p:nvSpPr>
        <p:spPr>
          <a:xfrm>
            <a:off x="3892096" y="1460587"/>
            <a:ext cx="473600" cy="473600"/>
          </a:xfrm>
          <a:prstGeom prst="ellipse">
            <a:avLst/>
          </a:prstGeom>
          <a:solidFill>
            <a:schemeClr val="lt1"/>
          </a:solidFill>
          <a:ln w="69850" cap="flat" cmpd="sng">
            <a:solidFill>
              <a:srgbClr val="D5E9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35" name="Google Shape;435;p7"/>
          <p:cNvSpPr/>
          <p:nvPr/>
        </p:nvSpPr>
        <p:spPr>
          <a:xfrm>
            <a:off x="4848985" y="1743420"/>
            <a:ext cx="179600" cy="179600"/>
          </a:xfrm>
          <a:prstGeom prst="ellipse">
            <a:avLst/>
          </a:prstGeom>
          <a:solidFill>
            <a:schemeClr val="lt1"/>
          </a:solidFill>
          <a:ln w="69850" cap="flat" cmpd="sng">
            <a:solidFill>
              <a:srgbClr val="FBDF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36" name="Google Shape;436;p7"/>
          <p:cNvSpPr/>
          <p:nvPr/>
        </p:nvSpPr>
        <p:spPr>
          <a:xfrm>
            <a:off x="5033792" y="5130853"/>
            <a:ext cx="2641200" cy="36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89"/>
              <a:buFont typeface="Arial"/>
              <a:buNone/>
            </a:pPr>
            <a:r>
              <a:rPr lang="en-US" sz="2489" b="1" i="0" u="none" strike="noStrike" cap="none">
                <a:solidFill>
                  <a:schemeClr val="dk1"/>
                </a:solidFill>
                <a:latin typeface="Lato"/>
                <a:ea typeface="Lato"/>
                <a:cs typeface="Lato"/>
                <a:sym typeface="Lato"/>
              </a:rPr>
              <a:t>44</a:t>
            </a:r>
            <a:r>
              <a:rPr lang="en-US" sz="1867" b="1" i="0" u="none" strike="noStrike" cap="none">
                <a:solidFill>
                  <a:schemeClr val="dk1"/>
                </a:solidFill>
                <a:latin typeface="Lato"/>
                <a:ea typeface="Lato"/>
                <a:cs typeface="Lato"/>
                <a:sym typeface="Lato"/>
              </a:rPr>
              <a:t>% </a:t>
            </a:r>
            <a:r>
              <a:rPr lang="en-US" sz="1867" b="0" i="0" u="none" strike="noStrike" cap="none">
                <a:solidFill>
                  <a:schemeClr val="dk1"/>
                </a:solidFill>
                <a:latin typeface="Lato"/>
                <a:ea typeface="Lato"/>
                <a:cs typeface="Lato"/>
                <a:sym typeface="Lato"/>
              </a:rPr>
              <a:t>of GP practices</a:t>
            </a:r>
            <a:endParaRPr sz="1467" b="0" i="0" u="none" strike="noStrike" cap="none">
              <a:solidFill>
                <a:srgbClr val="000000"/>
              </a:solidFill>
              <a:latin typeface="Arial"/>
              <a:ea typeface="Arial"/>
              <a:cs typeface="Arial"/>
              <a:sym typeface="Arial"/>
            </a:endParaRPr>
          </a:p>
        </p:txBody>
      </p:sp>
      <p:sp>
        <p:nvSpPr>
          <p:cNvPr id="437" name="Google Shape;437;p7"/>
          <p:cNvSpPr/>
          <p:nvPr/>
        </p:nvSpPr>
        <p:spPr>
          <a:xfrm>
            <a:off x="-2711593" y="1834515"/>
            <a:ext cx="184800" cy="738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900"/>
              <a:buFont typeface="Arial"/>
              <a:buNone/>
            </a:pPr>
            <a:endParaRPr sz="1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900"/>
              <a:buFont typeface="Arial"/>
              <a:buNone/>
            </a:pPr>
            <a:endParaRPr sz="1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1400"/>
              <a:buFont typeface="Arial"/>
              <a:buNone/>
            </a:pPr>
            <a:endParaRPr sz="1867" b="0" i="0" u="none" strike="noStrike" cap="none">
              <a:solidFill>
                <a:schemeClr val="dk1"/>
              </a:solidFill>
              <a:latin typeface="Arial"/>
              <a:ea typeface="Arial"/>
              <a:cs typeface="Arial"/>
              <a:sym typeface="Arial"/>
            </a:endParaRPr>
          </a:p>
        </p:txBody>
      </p:sp>
      <p:sp>
        <p:nvSpPr>
          <p:cNvPr id="438" name="Google Shape;438;p7"/>
          <p:cNvSpPr/>
          <p:nvPr/>
        </p:nvSpPr>
        <p:spPr>
          <a:xfrm>
            <a:off x="8923009" y="1017040"/>
            <a:ext cx="2385200" cy="954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500"/>
              <a:buFont typeface="Lato"/>
              <a:buNone/>
            </a:pPr>
            <a:r>
              <a:rPr lang="en-US" sz="2000" b="1" i="0" u="none" strike="noStrike" cap="none">
                <a:solidFill>
                  <a:schemeClr val="dk1"/>
                </a:solidFill>
                <a:latin typeface="Lato"/>
                <a:ea typeface="Lato"/>
                <a:cs typeface="Lato"/>
                <a:sym typeface="Lato"/>
              </a:rPr>
              <a:t>32,603</a:t>
            </a:r>
            <a:r>
              <a:rPr lang="en-US" sz="1600" b="0" i="0" u="none" strike="noStrike" cap="none">
                <a:solidFill>
                  <a:schemeClr val="dk1"/>
                </a:solidFill>
                <a:latin typeface="Lato"/>
                <a:ea typeface="Lato"/>
                <a:cs typeface="Lato"/>
                <a:sym typeface="Lato"/>
              </a:rPr>
              <a:t> </a:t>
            </a:r>
            <a:r>
              <a:rPr lang="en-US" sz="1200" b="1" i="0" u="none" strike="noStrike" cap="none">
                <a:solidFill>
                  <a:schemeClr val="dk1"/>
                </a:solidFill>
                <a:latin typeface="Lato"/>
                <a:ea typeface="Lato"/>
                <a:cs typeface="Lato"/>
                <a:sym typeface="Lato"/>
              </a:rPr>
              <a:t>research participants completed the NIHR CRN’s Participant Research Experience Survey</a:t>
            </a:r>
            <a:endParaRPr sz="1200" b="1" i="0" u="none" strike="noStrike" cap="none">
              <a:solidFill>
                <a:schemeClr val="dk1"/>
              </a:solidFill>
              <a:latin typeface="Lato"/>
              <a:ea typeface="Lato"/>
              <a:cs typeface="Lato"/>
              <a:sym typeface="Lato"/>
            </a:endParaRPr>
          </a:p>
        </p:txBody>
      </p:sp>
      <p:pic>
        <p:nvPicPr>
          <p:cNvPr id="439" name="Google Shape;439;p7"/>
          <p:cNvPicPr preferRelativeResize="0"/>
          <p:nvPr/>
        </p:nvPicPr>
        <p:blipFill rotWithShape="1">
          <a:blip r:embed="rId4">
            <a:alphaModFix/>
          </a:blip>
          <a:srcRect t="9721" r="49575"/>
          <a:stretch/>
        </p:blipFill>
        <p:spPr>
          <a:xfrm>
            <a:off x="8343065" y="1720243"/>
            <a:ext cx="3010736" cy="5455536"/>
          </a:xfrm>
          <a:prstGeom prst="rect">
            <a:avLst/>
          </a:prstGeom>
          <a:noFill/>
          <a:ln>
            <a:noFill/>
          </a:ln>
        </p:spPr>
      </p:pic>
      <p:sp>
        <p:nvSpPr>
          <p:cNvPr id="440" name="Google Shape;440;p7"/>
          <p:cNvSpPr/>
          <p:nvPr/>
        </p:nvSpPr>
        <p:spPr>
          <a:xfrm>
            <a:off x="9207565" y="3266733"/>
            <a:ext cx="1938800" cy="16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500"/>
              <a:buFont typeface="Lato"/>
              <a:buNone/>
            </a:pPr>
            <a:r>
              <a:rPr lang="en-US" sz="2000" b="1" i="0" u="none" strike="noStrike" cap="none">
                <a:solidFill>
                  <a:schemeClr val="dk1"/>
                </a:solidFill>
                <a:latin typeface="Lato"/>
                <a:ea typeface="Lato"/>
                <a:cs typeface="Lato"/>
                <a:sym typeface="Lato"/>
              </a:rPr>
              <a:t>93% </a:t>
            </a:r>
            <a:r>
              <a:rPr lang="en-US" sz="1200" b="1" i="0" u="none" strike="noStrike" cap="none">
                <a:solidFill>
                  <a:schemeClr val="dk1"/>
                </a:solidFill>
                <a:latin typeface="Lato"/>
                <a:ea typeface="Lato"/>
                <a:cs typeface="Lato"/>
                <a:sym typeface="Lato"/>
              </a:rPr>
              <a:t>said they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felt valued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by researchers </a:t>
            </a: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67"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500"/>
              <a:buFont typeface="Lato"/>
              <a:buNone/>
            </a:pPr>
            <a:r>
              <a:rPr lang="en-US" sz="2000" b="1" i="0" u="none" strike="noStrike" cap="none">
                <a:solidFill>
                  <a:schemeClr val="dk1"/>
                </a:solidFill>
                <a:latin typeface="Lato"/>
                <a:ea typeface="Lato"/>
                <a:cs typeface="Lato"/>
                <a:sym typeface="Lato"/>
              </a:rPr>
              <a:t>91% </a:t>
            </a:r>
            <a:r>
              <a:rPr lang="en-US" sz="1200" b="1" i="0" u="none" strike="noStrike" cap="none">
                <a:solidFill>
                  <a:schemeClr val="dk1"/>
                </a:solidFill>
                <a:latin typeface="Lato"/>
                <a:ea typeface="Lato"/>
                <a:cs typeface="Lato"/>
                <a:sym typeface="Lato"/>
              </a:rPr>
              <a:t>would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consider taking </a:t>
            </a:r>
            <a:br>
              <a:rPr lang="en-US" sz="1200" b="1" i="0" u="none" strike="noStrike" cap="none">
                <a:solidFill>
                  <a:schemeClr val="dk1"/>
                </a:solidFill>
                <a:latin typeface="Lato"/>
                <a:ea typeface="Lato"/>
                <a:cs typeface="Lato"/>
                <a:sym typeface="Lato"/>
              </a:rPr>
            </a:br>
            <a:r>
              <a:rPr lang="en-US" sz="1200" b="1" i="0" u="none" strike="noStrike" cap="none">
                <a:solidFill>
                  <a:schemeClr val="dk1"/>
                </a:solidFill>
                <a:latin typeface="Lato"/>
                <a:ea typeface="Lato"/>
                <a:cs typeface="Lato"/>
                <a:sym typeface="Lato"/>
              </a:rPr>
              <a:t>part in research again</a:t>
            </a:r>
            <a:endParaRPr sz="1467" b="1" i="0" u="none" strike="noStrike" cap="none">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8"/>
          <p:cNvSpPr txBox="1">
            <a:spLocks noGrp="1"/>
          </p:cNvSpPr>
          <p:nvPr>
            <p:ph type="title"/>
          </p:nvPr>
        </p:nvSpPr>
        <p:spPr>
          <a:xfrm>
            <a:off x="838200" y="365127"/>
            <a:ext cx="10515600"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2"/>
                </a:solidFill>
                <a:latin typeface="Lato"/>
                <a:ea typeface="Lato"/>
                <a:cs typeface="Lato"/>
                <a:sym typeface="Lato"/>
              </a:rPr>
              <a:t>CRN Impact: Delivering Breakthroughs</a:t>
            </a:r>
            <a:endParaRPr sz="3200" b="1" i="0" u="none" strike="noStrike" cap="none">
              <a:solidFill>
                <a:schemeClr val="dk2"/>
              </a:solidFill>
              <a:latin typeface="Lato"/>
              <a:ea typeface="Lato"/>
              <a:cs typeface="Lato"/>
              <a:sym typeface="Lato"/>
            </a:endParaRPr>
          </a:p>
        </p:txBody>
      </p:sp>
      <p:sp>
        <p:nvSpPr>
          <p:cNvPr id="447" name="Google Shape;447;p8"/>
          <p:cNvSpPr txBox="1">
            <a:spLocks noGrp="1"/>
          </p:cNvSpPr>
          <p:nvPr>
            <p:ph type="body" idx="1"/>
          </p:nvPr>
        </p:nvSpPr>
        <p:spPr>
          <a:xfrm>
            <a:off x="6547451" y="1596894"/>
            <a:ext cx="5031336" cy="420444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1067"/>
              </a:spcBef>
              <a:spcAft>
                <a:spcPts val="0"/>
              </a:spcAft>
              <a:buClr>
                <a:srgbClr val="193E72"/>
              </a:buClr>
              <a:buSzPts val="1800"/>
              <a:buFont typeface="Arial"/>
              <a:buNone/>
            </a:pPr>
            <a:r>
              <a:rPr lang="en-US" sz="2400" b="1" i="0" u="none" strike="noStrike" cap="none">
                <a:solidFill>
                  <a:schemeClr val="dk2"/>
                </a:solidFill>
                <a:latin typeface="Lato"/>
                <a:ea typeface="Lato"/>
                <a:cs typeface="Lato"/>
                <a:sym typeface="Lato"/>
              </a:rPr>
              <a:t>UK’s flagship COVID-19 treatment trial - the RECOVERY trial </a:t>
            </a:r>
            <a:endParaRPr sz="2400" b="1" i="0" u="none" strike="noStrike" cap="none">
              <a:solidFill>
                <a:schemeClr val="dk2"/>
              </a:solidFill>
              <a:highlight>
                <a:srgbClr val="193E72"/>
              </a:highlight>
              <a:latin typeface="Lato"/>
              <a:ea typeface="Lato"/>
              <a:cs typeface="Lato"/>
              <a:sym typeface="Lato"/>
            </a:endParaRPr>
          </a:p>
          <a:p>
            <a:pPr marL="0" marR="0" lvl="0" indent="0" algn="ctr" rtl="0">
              <a:lnSpc>
                <a:spcPct val="90000"/>
              </a:lnSpc>
              <a:spcBef>
                <a:spcPts val="1067"/>
              </a:spcBef>
              <a:spcAft>
                <a:spcPts val="0"/>
              </a:spcAft>
              <a:buClr>
                <a:srgbClr val="193E72"/>
              </a:buClr>
              <a:buSzPts val="1800"/>
              <a:buFont typeface="Arial"/>
              <a:buNone/>
            </a:pPr>
            <a:endParaRPr sz="1867" b="1" i="0" u="none" strike="noStrike" cap="none">
              <a:solidFill>
                <a:srgbClr val="000000"/>
              </a:solidFill>
              <a:latin typeface="Arial"/>
              <a:ea typeface="Arial"/>
              <a:cs typeface="Arial"/>
              <a:sym typeface="Arial"/>
            </a:endParaRPr>
          </a:p>
        </p:txBody>
      </p:sp>
      <p:sp>
        <p:nvSpPr>
          <p:cNvPr id="448" name="Google Shape;448;p8"/>
          <p:cNvSpPr txBox="1"/>
          <p:nvPr/>
        </p:nvSpPr>
        <p:spPr>
          <a:xfrm>
            <a:off x="1339965" y="1549296"/>
            <a:ext cx="4431200" cy="425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1067"/>
              </a:spcBef>
              <a:spcAft>
                <a:spcPts val="0"/>
              </a:spcAft>
              <a:buClr>
                <a:srgbClr val="193E72"/>
              </a:buClr>
              <a:buSzPts val="1800"/>
              <a:buFont typeface="Arial"/>
              <a:buNone/>
            </a:pPr>
            <a:r>
              <a:rPr lang="en-US" sz="2400" b="1" i="0" u="none" strike="noStrike" cap="none">
                <a:solidFill>
                  <a:srgbClr val="193E72"/>
                </a:solidFill>
                <a:latin typeface="Lato"/>
                <a:ea typeface="Lato"/>
                <a:cs typeface="Lato"/>
                <a:sym typeface="Lato"/>
              </a:rPr>
              <a:t>Better patient outcomes at research-active hospitals</a:t>
            </a:r>
            <a:endParaRPr sz="2400" b="0" i="0" u="none" strike="noStrike" cap="none">
              <a:solidFill>
                <a:srgbClr val="193E72"/>
              </a:solidFill>
              <a:latin typeface="Lato"/>
              <a:ea typeface="Lato"/>
              <a:cs typeface="Lato"/>
              <a:sym typeface="Lato"/>
            </a:endParaRPr>
          </a:p>
        </p:txBody>
      </p:sp>
      <p:sp>
        <p:nvSpPr>
          <p:cNvPr id="449" name="Google Shape;449;p8"/>
          <p:cNvSpPr/>
          <p:nvPr/>
        </p:nvSpPr>
        <p:spPr>
          <a:xfrm>
            <a:off x="3249677" y="3112042"/>
            <a:ext cx="2623617" cy="2461372"/>
          </a:xfrm>
          <a:prstGeom prst="ellipse">
            <a:avLst/>
          </a:prstGeom>
          <a:blipFill rotWithShape="1">
            <a:blip r:embed="rId3">
              <a:alphaModFix/>
            </a:blip>
            <a:stretch>
              <a:fillRect/>
            </a:stretch>
          </a:blipFill>
          <a:ln w="1873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pic>
        <p:nvPicPr>
          <p:cNvPr id="450" name="Google Shape;450;p8"/>
          <p:cNvPicPr preferRelativeResize="0"/>
          <p:nvPr/>
        </p:nvPicPr>
        <p:blipFill rotWithShape="1">
          <a:blip r:embed="rId4">
            <a:alphaModFix/>
          </a:blip>
          <a:srcRect l="34270" r="33433"/>
          <a:stretch/>
        </p:blipFill>
        <p:spPr>
          <a:xfrm>
            <a:off x="7530914" y="3161348"/>
            <a:ext cx="2586611" cy="2363727"/>
          </a:xfrm>
          <a:prstGeom prst="ellipse">
            <a:avLst/>
          </a:prstGeom>
          <a:noFill/>
          <a:ln w="187325" cap="flat" cmpd="sng">
            <a:solidFill>
              <a:srgbClr val="173E71"/>
            </a:solidFill>
            <a:prstDash val="solid"/>
            <a:miter lim="8000"/>
            <a:headEnd type="none" w="sm" len="sm"/>
            <a:tailEnd type="none" w="sm" len="sm"/>
          </a:ln>
        </p:spPr>
      </p:pic>
      <p:sp>
        <p:nvSpPr>
          <p:cNvPr id="451" name="Google Shape;451;p8"/>
          <p:cNvSpPr txBox="1"/>
          <p:nvPr/>
        </p:nvSpPr>
        <p:spPr>
          <a:xfrm>
            <a:off x="181232" y="2602739"/>
            <a:ext cx="337704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2"/>
                </a:solidFill>
                <a:latin typeface="Lato"/>
                <a:ea typeface="Lato"/>
                <a:cs typeface="Lato"/>
                <a:sym typeface="Lato"/>
              </a:rPr>
              <a:t>mortality for colorectal cancer 30% lower in first </a:t>
            </a:r>
            <a:endParaRPr sz="2000">
              <a:solidFill>
                <a:schemeClr val="dk2"/>
              </a:solidFill>
              <a:latin typeface="Lato"/>
              <a:ea typeface="Lato"/>
              <a:cs typeface="Lato"/>
              <a:sym typeface="Lato"/>
            </a:endParaRPr>
          </a:p>
          <a:p>
            <a:pPr marL="0" marR="0" lvl="0" indent="0" algn="l" rtl="0">
              <a:spcBef>
                <a:spcPts val="0"/>
              </a:spcBef>
              <a:spcAft>
                <a:spcPts val="0"/>
              </a:spcAft>
              <a:buNone/>
            </a:pPr>
            <a:r>
              <a:rPr lang="en-US" sz="2000">
                <a:solidFill>
                  <a:schemeClr val="dk2"/>
                </a:solidFill>
                <a:latin typeface="Lato"/>
                <a:ea typeface="Lato"/>
                <a:cs typeface="Lato"/>
                <a:sym typeface="Lato"/>
              </a:rPr>
              <a:t>30 days after surgery</a:t>
            </a:r>
            <a:r>
              <a:rPr lang="en-US" sz="2000">
                <a:solidFill>
                  <a:schemeClr val="lt2"/>
                </a:solidFill>
                <a:latin typeface="Lato"/>
                <a:ea typeface="Lato"/>
                <a:cs typeface="Lato"/>
                <a:sym typeface="Lato"/>
              </a:rPr>
              <a:t> </a:t>
            </a:r>
            <a:endParaRPr sz="2000">
              <a:solidFill>
                <a:schemeClr val="lt2"/>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9" descr="Severe COVID-19 infection rare in newborns | NIHR"/>
          <p:cNvPicPr preferRelativeResize="0"/>
          <p:nvPr/>
        </p:nvPicPr>
        <p:blipFill rotWithShape="1">
          <a:blip r:embed="rId3">
            <a:alphaModFix/>
          </a:blip>
          <a:srcRect/>
          <a:stretch/>
        </p:blipFill>
        <p:spPr>
          <a:xfrm>
            <a:off x="9782338" y="1829746"/>
            <a:ext cx="1556119" cy="1614789"/>
          </a:xfrm>
          <a:prstGeom prst="rect">
            <a:avLst/>
          </a:prstGeom>
          <a:noFill/>
          <a:ln>
            <a:noFill/>
          </a:ln>
        </p:spPr>
      </p:pic>
      <p:pic>
        <p:nvPicPr>
          <p:cNvPr id="458" name="Google Shape;458;p9" descr="A hand holding a gold ring&#10;&#10;Description automatically generated with medium confidence"/>
          <p:cNvPicPr preferRelativeResize="0"/>
          <p:nvPr/>
        </p:nvPicPr>
        <p:blipFill rotWithShape="1">
          <a:blip r:embed="rId4">
            <a:alphaModFix/>
          </a:blip>
          <a:srcRect l="5622" r="27669"/>
          <a:stretch/>
        </p:blipFill>
        <p:spPr>
          <a:xfrm>
            <a:off x="3616548" y="1620243"/>
            <a:ext cx="2041600" cy="2040400"/>
          </a:xfrm>
          <a:prstGeom prst="ellipse">
            <a:avLst/>
          </a:prstGeom>
          <a:noFill/>
          <a:ln>
            <a:noFill/>
          </a:ln>
        </p:spPr>
      </p:pic>
      <p:pic>
        <p:nvPicPr>
          <p:cNvPr id="459" name="Google Shape;459;p9" descr="A picture containing person, indoor&#10;&#10;Description automatically generated"/>
          <p:cNvPicPr preferRelativeResize="0"/>
          <p:nvPr/>
        </p:nvPicPr>
        <p:blipFill rotWithShape="1">
          <a:blip r:embed="rId5">
            <a:alphaModFix/>
          </a:blip>
          <a:srcRect l="7873" r="17140"/>
          <a:stretch/>
        </p:blipFill>
        <p:spPr>
          <a:xfrm>
            <a:off x="490385" y="1602671"/>
            <a:ext cx="2050000" cy="2049600"/>
          </a:xfrm>
          <a:prstGeom prst="ellipse">
            <a:avLst/>
          </a:prstGeom>
          <a:noFill/>
          <a:ln>
            <a:noFill/>
          </a:ln>
        </p:spPr>
      </p:pic>
      <p:sp>
        <p:nvSpPr>
          <p:cNvPr id="460" name="Google Shape;460;p9"/>
          <p:cNvSpPr txBox="1">
            <a:spLocks noGrp="1"/>
          </p:cNvSpPr>
          <p:nvPr>
            <p:ph type="title"/>
          </p:nvPr>
        </p:nvSpPr>
        <p:spPr>
          <a:xfrm>
            <a:off x="820882" y="365127"/>
            <a:ext cx="10584872"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2"/>
                </a:solidFill>
                <a:latin typeface="Lato"/>
                <a:ea typeface="Lato"/>
                <a:cs typeface="Lato"/>
                <a:sym typeface="Lato"/>
              </a:rPr>
              <a:t>CRN Impact: Delivering Results in Practice</a:t>
            </a:r>
            <a:endParaRPr/>
          </a:p>
        </p:txBody>
      </p:sp>
      <p:sp>
        <p:nvSpPr>
          <p:cNvPr id="461" name="Google Shape;461;p9"/>
          <p:cNvSpPr txBox="1"/>
          <p:nvPr/>
        </p:nvSpPr>
        <p:spPr>
          <a:xfrm>
            <a:off x="276660" y="3907551"/>
            <a:ext cx="2771200" cy="124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chemeClr val="dk1"/>
                </a:solidFill>
                <a:latin typeface="Lato"/>
                <a:ea typeface="Lato"/>
                <a:cs typeface="Lato"/>
                <a:sym typeface="Lato"/>
              </a:rPr>
              <a:t>STarT Back Study: </a:t>
            </a:r>
            <a:br>
              <a:rPr lang="en-US" sz="1867" b="1" i="0" u="none" strike="noStrike" cap="none">
                <a:solidFill>
                  <a:schemeClr val="dk1"/>
                </a:solidFill>
                <a:latin typeface="Lato"/>
                <a:ea typeface="Lato"/>
                <a:cs typeface="Lato"/>
                <a:sym typeface="Lato"/>
              </a:rPr>
            </a:br>
            <a:r>
              <a:rPr lang="en-US" sz="1867" b="0" i="0" u="none" strike="noStrike" cap="none">
                <a:solidFill>
                  <a:schemeClr val="dk1"/>
                </a:solidFill>
                <a:latin typeface="Lato"/>
                <a:ea typeface="Lato"/>
                <a:cs typeface="Lato"/>
                <a:sym typeface="Lato"/>
              </a:rPr>
              <a:t>a new stratified approach to managing back pain</a:t>
            </a:r>
            <a:endParaRPr sz="1467" b="0" i="0" u="none" strike="noStrike" cap="none">
              <a:solidFill>
                <a:srgbClr val="000000"/>
              </a:solidFill>
              <a:latin typeface="Arial"/>
              <a:ea typeface="Arial"/>
              <a:cs typeface="Arial"/>
              <a:sym typeface="Arial"/>
            </a:endParaRPr>
          </a:p>
        </p:txBody>
      </p:sp>
      <p:sp>
        <p:nvSpPr>
          <p:cNvPr id="462" name="Google Shape;462;p9"/>
          <p:cNvSpPr txBox="1"/>
          <p:nvPr/>
        </p:nvSpPr>
        <p:spPr>
          <a:xfrm>
            <a:off x="3195515" y="3907551"/>
            <a:ext cx="3113600" cy="15157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50" b="1" i="0" u="none" strike="noStrike" cap="none">
                <a:solidFill>
                  <a:schemeClr val="dk1"/>
                </a:solidFill>
                <a:latin typeface="Lato"/>
                <a:ea typeface="Lato"/>
                <a:cs typeface="Lato"/>
                <a:sym typeface="Lato"/>
              </a:rPr>
              <a:t>Text2stop Study: </a:t>
            </a:r>
            <a:br>
              <a:rPr lang="en-US" sz="1850" b="1" i="0" u="none" strike="noStrike" cap="none">
                <a:solidFill>
                  <a:srgbClr val="000000"/>
                </a:solidFill>
                <a:latin typeface="Lato"/>
                <a:ea typeface="Lato"/>
                <a:cs typeface="Lato"/>
                <a:sym typeface="Lato"/>
              </a:rPr>
            </a:br>
            <a:r>
              <a:rPr lang="en-US" sz="1850" b="0" i="0" u="none" strike="noStrike" cap="none">
                <a:solidFill>
                  <a:schemeClr val="dk1"/>
                </a:solidFill>
                <a:latin typeface="Lato"/>
                <a:ea typeface="Lato"/>
                <a:cs typeface="Lato"/>
                <a:sym typeface="Lato"/>
              </a:rPr>
              <a:t>smoking cessation programmes delivered</a:t>
            </a:r>
            <a:endParaRPr/>
          </a:p>
          <a:p>
            <a:pPr marL="0" marR="0" lvl="0" indent="0" algn="l" rtl="0">
              <a:lnSpc>
                <a:spcPct val="100000"/>
              </a:lnSpc>
              <a:spcBef>
                <a:spcPts val="0"/>
              </a:spcBef>
              <a:spcAft>
                <a:spcPts val="0"/>
              </a:spcAft>
              <a:buNone/>
            </a:pPr>
            <a:r>
              <a:rPr lang="en-US" sz="1850" b="0" i="0" u="none" strike="noStrike" cap="none">
                <a:solidFill>
                  <a:schemeClr val="dk1"/>
                </a:solidFill>
                <a:latin typeface="Lato"/>
                <a:ea typeface="Lato"/>
                <a:cs typeface="Lato"/>
                <a:sym typeface="Lato"/>
              </a:rPr>
              <a:t>via text messaging</a:t>
            </a:r>
            <a:endParaRPr/>
          </a:p>
          <a:p>
            <a:pPr marL="0" marR="0" lvl="0" indent="0" algn="l" rtl="0">
              <a:lnSpc>
                <a:spcPct val="100000"/>
              </a:lnSpc>
              <a:spcBef>
                <a:spcPts val="0"/>
              </a:spcBef>
              <a:spcAft>
                <a:spcPts val="0"/>
              </a:spcAft>
              <a:buNone/>
            </a:pPr>
            <a:r>
              <a:rPr lang="en-US" sz="1850" b="0" i="0" u="none" strike="noStrike" cap="none">
                <a:solidFill>
                  <a:schemeClr val="dk1"/>
                </a:solidFill>
                <a:latin typeface="Lato"/>
                <a:ea typeface="Lato"/>
                <a:cs typeface="Lato"/>
                <a:sym typeface="Lato"/>
              </a:rPr>
              <a:t>from GPs</a:t>
            </a:r>
            <a:endParaRPr sz="1850" b="0" i="0" u="none" strike="noStrike" cap="none">
              <a:solidFill>
                <a:schemeClr val="dk1"/>
              </a:solidFill>
              <a:latin typeface="Lato"/>
              <a:ea typeface="Lato"/>
              <a:cs typeface="Lato"/>
              <a:sym typeface="Lato"/>
            </a:endParaRPr>
          </a:p>
        </p:txBody>
      </p:sp>
      <p:sp>
        <p:nvSpPr>
          <p:cNvPr id="463" name="Google Shape;463;p9"/>
          <p:cNvSpPr txBox="1"/>
          <p:nvPr/>
        </p:nvSpPr>
        <p:spPr>
          <a:xfrm>
            <a:off x="9460814" y="3914673"/>
            <a:ext cx="2686310" cy="15157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50" b="1" i="0" u="none" strike="noStrike" cap="none">
                <a:solidFill>
                  <a:schemeClr val="dk1"/>
                </a:solidFill>
                <a:latin typeface="Lato"/>
                <a:ea typeface="Lato"/>
                <a:cs typeface="Lato"/>
                <a:sym typeface="Lato"/>
              </a:rPr>
              <a:t>Harmonie Study: </a:t>
            </a:r>
            <a:br>
              <a:rPr lang="en-US" sz="1850" b="0" i="0" u="none" strike="noStrike" cap="none">
                <a:solidFill>
                  <a:srgbClr val="000000"/>
                </a:solidFill>
                <a:latin typeface="Lato"/>
                <a:ea typeface="Lato"/>
                <a:cs typeface="Lato"/>
                <a:sym typeface="Lato"/>
              </a:rPr>
            </a:br>
            <a:r>
              <a:rPr lang="en-US" sz="1850" b="0" i="0" u="none" strike="noStrike" cap="none">
                <a:solidFill>
                  <a:schemeClr val="dk1"/>
                </a:solidFill>
                <a:latin typeface="Lato"/>
                <a:ea typeface="Lato"/>
                <a:cs typeface="Lato"/>
                <a:sym typeface="Lato"/>
              </a:rPr>
              <a:t>monoclonal antibody </a:t>
            </a:r>
            <a:endParaRPr sz="1867"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50" b="0" i="0" u="none" strike="noStrike" cap="none">
                <a:solidFill>
                  <a:schemeClr val="dk1"/>
                </a:solidFill>
                <a:latin typeface="Lato"/>
                <a:ea typeface="Lato"/>
                <a:cs typeface="Lato"/>
                <a:sym typeface="Lato"/>
              </a:rPr>
              <a:t>nirsevimab cuts hospitalisations </a:t>
            </a:r>
            <a:endParaRPr sz="18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50" b="0" i="0" u="none" strike="noStrike" cap="none">
                <a:solidFill>
                  <a:schemeClr val="dk1"/>
                </a:solidFill>
                <a:latin typeface="Lato"/>
                <a:ea typeface="Lato"/>
                <a:cs typeface="Lato"/>
                <a:sym typeface="Lato"/>
              </a:rPr>
              <a:t>for RSV by 83% </a:t>
            </a:r>
            <a:endParaRPr sz="1850" b="0" i="0" u="none" strike="noStrike" cap="none">
              <a:solidFill>
                <a:schemeClr val="dk1"/>
              </a:solidFill>
              <a:latin typeface="Lato"/>
              <a:ea typeface="Lato"/>
              <a:cs typeface="Lato"/>
              <a:sym typeface="Lato"/>
            </a:endParaRPr>
          </a:p>
        </p:txBody>
      </p:sp>
      <p:sp>
        <p:nvSpPr>
          <p:cNvPr id="464" name="Google Shape;464;p9"/>
          <p:cNvSpPr/>
          <p:nvPr/>
        </p:nvSpPr>
        <p:spPr>
          <a:xfrm>
            <a:off x="435376" y="1564532"/>
            <a:ext cx="2160000" cy="2160000"/>
          </a:xfrm>
          <a:prstGeom prst="ellipse">
            <a:avLst/>
          </a:prstGeom>
          <a:noFill/>
          <a:ln w="139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65" name="Google Shape;465;p9"/>
          <p:cNvSpPr/>
          <p:nvPr/>
        </p:nvSpPr>
        <p:spPr>
          <a:xfrm>
            <a:off x="3554905" y="1564531"/>
            <a:ext cx="2160000" cy="2160000"/>
          </a:xfrm>
          <a:prstGeom prst="ellipse">
            <a:avLst/>
          </a:prstGeom>
          <a:noFill/>
          <a:ln w="139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66" name="Google Shape;466;p9"/>
          <p:cNvSpPr/>
          <p:nvPr/>
        </p:nvSpPr>
        <p:spPr>
          <a:xfrm>
            <a:off x="9495169" y="1550100"/>
            <a:ext cx="2160000" cy="2160000"/>
          </a:xfrm>
          <a:prstGeom prst="ellipse">
            <a:avLst/>
          </a:prstGeom>
          <a:noFill/>
          <a:ln w="139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pic>
        <p:nvPicPr>
          <p:cNvPr id="467" name="Google Shape;467;p9" descr="A picture containing person, microscope, person&#10;&#10;Description automatically generated"/>
          <p:cNvPicPr preferRelativeResize="0"/>
          <p:nvPr/>
        </p:nvPicPr>
        <p:blipFill rotWithShape="1">
          <a:blip r:embed="rId6">
            <a:alphaModFix/>
          </a:blip>
          <a:srcRect r="53117" b="23983"/>
          <a:stretch/>
        </p:blipFill>
        <p:spPr>
          <a:xfrm>
            <a:off x="6619768" y="1614850"/>
            <a:ext cx="2150431" cy="2030004"/>
          </a:xfrm>
          <a:prstGeom prst="ellipse">
            <a:avLst/>
          </a:prstGeom>
          <a:noFill/>
          <a:ln w="139700" cap="flat" cmpd="sng">
            <a:solidFill>
              <a:srgbClr val="193E72"/>
            </a:solidFill>
            <a:prstDash val="solid"/>
            <a:round/>
            <a:headEnd type="none" w="sm" len="sm"/>
            <a:tailEnd type="none" w="sm" len="sm"/>
          </a:ln>
        </p:spPr>
      </p:pic>
      <p:sp>
        <p:nvSpPr>
          <p:cNvPr id="468" name="Google Shape;468;p9"/>
          <p:cNvSpPr txBox="1"/>
          <p:nvPr/>
        </p:nvSpPr>
        <p:spPr>
          <a:xfrm>
            <a:off x="6335872" y="3909806"/>
            <a:ext cx="2459789" cy="1831271"/>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None/>
            </a:pPr>
            <a:r>
              <a:rPr lang="en-US" sz="1850" b="1" i="0" u="none" strike="noStrike" cap="none">
                <a:solidFill>
                  <a:schemeClr val="dk2"/>
                </a:solidFill>
                <a:latin typeface="Lato"/>
                <a:ea typeface="Lato"/>
                <a:cs typeface="Lato"/>
                <a:sym typeface="Lato"/>
              </a:rPr>
              <a:t>Latanoprost UK Glaucoma Treatment Study: </a:t>
            </a:r>
            <a:endParaRPr sz="1867"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r>
              <a:rPr lang="en-US" sz="1850" b="0" i="0" u="none" strike="noStrike" cap="none">
                <a:solidFill>
                  <a:schemeClr val="dk2"/>
                </a:solidFill>
                <a:latin typeface="Lato"/>
                <a:ea typeface="Lato"/>
                <a:cs typeface="Lato"/>
                <a:sym typeface="Lato"/>
              </a:rPr>
              <a:t>RCT shows effective in visual field</a:t>
            </a:r>
            <a:endParaRPr/>
          </a:p>
          <a:p>
            <a:pPr marL="0" marR="0" lvl="0" indent="0" algn="l" rtl="0">
              <a:lnSpc>
                <a:spcPct val="100000"/>
              </a:lnSpc>
              <a:spcBef>
                <a:spcPts val="0"/>
              </a:spcBef>
              <a:spcAft>
                <a:spcPts val="0"/>
              </a:spcAft>
              <a:buNone/>
            </a:pPr>
            <a:r>
              <a:rPr lang="en-US" sz="1850" b="0" i="0" u="none" strike="noStrike" cap="none">
                <a:solidFill>
                  <a:schemeClr val="dk2"/>
                </a:solidFill>
                <a:latin typeface="Lato"/>
                <a:ea typeface="Lato"/>
                <a:cs typeface="Lato"/>
                <a:sym typeface="Lato"/>
              </a:rPr>
              <a:t>preservation</a:t>
            </a:r>
            <a:endParaRPr sz="1867" b="0" i="0" u="none" strike="noStrike" cap="non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0"/>
          <p:cNvSpPr txBox="1">
            <a:spLocks noGrp="1"/>
          </p:cNvSpPr>
          <p:nvPr>
            <p:ph type="title"/>
          </p:nvPr>
        </p:nvSpPr>
        <p:spPr>
          <a:xfrm>
            <a:off x="1393677" y="2412601"/>
            <a:ext cx="9403200" cy="328591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3600"/>
              <a:buFont typeface="Arial"/>
              <a:buNone/>
            </a:pPr>
            <a:r>
              <a:rPr lang="en-US" sz="2400" b="0" i="0" u="sng" strike="noStrike" cap="none">
                <a:solidFill>
                  <a:schemeClr val="dk2"/>
                </a:solidFill>
                <a:latin typeface="Lato"/>
                <a:ea typeface="Lato"/>
                <a:cs typeface="Lato"/>
                <a:sym typeface="Lato"/>
                <a:hlinkClick r:id="rId3">
                  <a:extLst>
                    <a:ext uri="{A12FA001-AC4F-418D-AE19-62706E023703}">
                      <ahyp:hlinkClr xmlns:ahyp="http://schemas.microsoft.com/office/drawing/2018/hyperlinkcolor" val="tx"/>
                    </a:ext>
                  </a:extLst>
                </a:hlinkClick>
              </a:rPr>
              <a:t>https://bepartofresearch.nihr.ac.uk</a:t>
            </a:r>
            <a:r>
              <a:rPr lang="en-US" sz="2400" b="0" i="0" u="none" strike="noStrike" cap="none">
                <a:solidFill>
                  <a:schemeClr val="dk2"/>
                </a:solidFill>
                <a:latin typeface="Lato"/>
                <a:ea typeface="Lato"/>
                <a:cs typeface="Lato"/>
                <a:sym typeface="Lato"/>
              </a:rPr>
              <a:t> </a:t>
            </a:r>
            <a:br>
              <a:rPr lang="en-US" sz="2400" b="0" i="0" u="none" strike="noStrike" cap="none">
                <a:solidFill>
                  <a:schemeClr val="dk2"/>
                </a:solidFill>
                <a:latin typeface="Lato"/>
                <a:ea typeface="Lato"/>
                <a:cs typeface="Lato"/>
                <a:sym typeface="Lato"/>
              </a:rPr>
            </a:br>
            <a:br>
              <a:rPr lang="en-US" sz="1850" b="0" i="0" u="none" strike="noStrike" cap="none">
                <a:solidFill>
                  <a:srgbClr val="000000"/>
                </a:solidFill>
                <a:latin typeface="Arial"/>
                <a:ea typeface="Arial"/>
                <a:cs typeface="Arial"/>
                <a:sym typeface="Arial"/>
              </a:rPr>
            </a:br>
            <a:r>
              <a:rPr lang="en-US" sz="2400" b="0" i="0" u="sng" strike="noStrike" cap="none">
                <a:solidFill>
                  <a:schemeClr val="dk2"/>
                </a:solidFill>
                <a:latin typeface="Lato"/>
                <a:ea typeface="Lato"/>
                <a:cs typeface="Lato"/>
                <a:sym typeface="Lato"/>
                <a:hlinkClick r:id="rId4">
                  <a:extLst>
                    <a:ext uri="{A12FA001-AC4F-418D-AE19-62706E023703}">
                      <ahyp:hlinkClr xmlns:ahyp="http://schemas.microsoft.com/office/drawing/2018/hyperlinkcolor" val="tx"/>
                    </a:ext>
                  </a:extLst>
                </a:hlinkClick>
              </a:rPr>
              <a:t>https://www.joindementiaresearch.nihr.ac.uk</a:t>
            </a:r>
            <a:r>
              <a:rPr lang="en-US" sz="2400" b="0" i="0" u="none" strike="noStrike" cap="none">
                <a:solidFill>
                  <a:schemeClr val="dk2"/>
                </a:solidFill>
                <a:latin typeface="Lato"/>
                <a:ea typeface="Lato"/>
                <a:cs typeface="Lato"/>
                <a:sym typeface="Lato"/>
              </a:rPr>
              <a:t> </a:t>
            </a:r>
            <a:br>
              <a:rPr lang="en-US" sz="2400" b="0" i="0" u="none" strike="noStrike" cap="none">
                <a:solidFill>
                  <a:schemeClr val="dk2"/>
                </a:solidFill>
                <a:latin typeface="Lato"/>
                <a:ea typeface="Lato"/>
                <a:cs typeface="Lato"/>
                <a:sym typeface="Lato"/>
              </a:rPr>
            </a:br>
            <a:br>
              <a:rPr lang="en-US" sz="2400" b="0" i="0" u="none" strike="noStrike" cap="none">
                <a:solidFill>
                  <a:srgbClr val="000000"/>
                </a:solidFill>
                <a:latin typeface="Lato"/>
                <a:ea typeface="Lato"/>
                <a:cs typeface="Lato"/>
                <a:sym typeface="Lato"/>
              </a:rPr>
            </a:br>
            <a:r>
              <a:rPr lang="en-US" sz="24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https://www.nihr.ac.uk/patients-carers-and-the-public/i-want-to-help-with-research/research-champions</a:t>
            </a:r>
            <a:br>
              <a:rPr lang="en-US" sz="2400" b="0" i="0" u="none" strike="noStrike" cap="none">
                <a:solidFill>
                  <a:schemeClr val="dk2"/>
                </a:solidFill>
                <a:latin typeface="Arial"/>
                <a:ea typeface="Arial"/>
                <a:cs typeface="Arial"/>
                <a:sym typeface="Arial"/>
              </a:rPr>
            </a:br>
            <a:br>
              <a:rPr lang="en-US" sz="2400" b="0" i="0" u="none" strike="noStrike" cap="none">
                <a:solidFill>
                  <a:schemeClr val="dk2"/>
                </a:solidFill>
                <a:latin typeface="Lato"/>
                <a:ea typeface="Lato"/>
                <a:cs typeface="Lato"/>
                <a:sym typeface="Lato"/>
              </a:rPr>
            </a:br>
            <a:br>
              <a:rPr lang="en-US" sz="1850" b="0" i="0" u="none" strike="noStrike" cap="none">
                <a:solidFill>
                  <a:srgbClr val="000000"/>
                </a:solidFill>
                <a:latin typeface="Arial"/>
                <a:ea typeface="Arial"/>
                <a:cs typeface="Arial"/>
                <a:sym typeface="Arial"/>
              </a:rPr>
            </a:br>
            <a:endParaRPr sz="1850" b="0" i="0" u="none" strike="noStrike" cap="none">
              <a:solidFill>
                <a:srgbClr val="000000"/>
              </a:solidFill>
              <a:latin typeface="Arial"/>
              <a:ea typeface="Arial"/>
              <a:cs typeface="Arial"/>
              <a:sym typeface="Arial"/>
            </a:endParaRPr>
          </a:p>
        </p:txBody>
      </p:sp>
      <p:sp>
        <p:nvSpPr>
          <p:cNvPr id="475" name="Google Shape;475;p10"/>
          <p:cNvSpPr txBox="1"/>
          <p:nvPr/>
        </p:nvSpPr>
        <p:spPr>
          <a:xfrm>
            <a:off x="335973" y="1293733"/>
            <a:ext cx="10078608" cy="839191"/>
          </a:xfrm>
          <a:prstGeom prst="rect">
            <a:avLst/>
          </a:prstGeom>
          <a:noFill/>
          <a:ln>
            <a:noFill/>
          </a:ln>
        </p:spPr>
        <p:txBody>
          <a:bodyPr spcFirstLastPara="1" wrap="square" lIns="121900" tIns="60925" rIns="121900" bIns="60925" anchor="b" anchorCtr="0">
            <a:normAutofit/>
          </a:bodyPr>
          <a:lstStyle/>
          <a:p>
            <a:pPr marL="0" marR="0" lvl="0" indent="0" algn="l" rtl="0">
              <a:lnSpc>
                <a:spcPct val="90000"/>
              </a:lnSpc>
              <a:spcBef>
                <a:spcPts val="0"/>
              </a:spcBef>
              <a:spcAft>
                <a:spcPts val="0"/>
              </a:spcAft>
              <a:buClr>
                <a:srgbClr val="193E72"/>
              </a:buClr>
              <a:buSzPts val="4800"/>
              <a:buFont typeface="Arial"/>
              <a:buNone/>
            </a:pPr>
            <a:r>
              <a:rPr lang="en-US" sz="3200" b="1" i="0" u="none" strike="noStrike" cap="none">
                <a:solidFill>
                  <a:srgbClr val="193E72"/>
                </a:solidFill>
                <a:latin typeface="Lato"/>
                <a:ea typeface="Lato"/>
                <a:cs typeface="Lato"/>
                <a:sym typeface="Lato"/>
              </a:rPr>
              <a:t>Patient and Public Involvement and Engagement</a:t>
            </a:r>
            <a:r>
              <a:rPr lang="en-US" sz="3500" b="0" i="0" u="none" strike="noStrike" cap="none">
                <a:solidFill>
                  <a:srgbClr val="193E72"/>
                </a:solidFill>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2dbdbfce126_0_179"/>
          <p:cNvSpPr txBox="1">
            <a:spLocks noGrp="1"/>
          </p:cNvSpPr>
          <p:nvPr>
            <p:ph type="title"/>
          </p:nvPr>
        </p:nvSpPr>
        <p:spPr>
          <a:xfrm>
            <a:off x="838200" y="149260"/>
            <a:ext cx="10515600" cy="865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1100"/>
              </a:spcBef>
              <a:spcAft>
                <a:spcPts val="0"/>
              </a:spcAft>
              <a:buClr>
                <a:srgbClr val="193E72"/>
              </a:buClr>
              <a:buSzPct val="96428"/>
              <a:buFont typeface="Arial"/>
              <a:buNone/>
            </a:pPr>
            <a:r>
              <a:rPr lang="en-US" b="1"/>
              <a:t>What is the NIHR Research Delivery Network here to do?</a:t>
            </a:r>
            <a:endParaRPr sz="2800">
              <a:highlight>
                <a:schemeClr val="lt1"/>
              </a:highlight>
              <a:latin typeface="Lato"/>
              <a:ea typeface="Lato"/>
              <a:cs typeface="Lato"/>
              <a:sym typeface="Lato"/>
            </a:endParaRPr>
          </a:p>
        </p:txBody>
      </p:sp>
      <p:sp>
        <p:nvSpPr>
          <p:cNvPr id="485" name="Google Shape;485;g2dbdbfce126_0_179"/>
          <p:cNvSpPr txBox="1">
            <a:spLocks noGrp="1"/>
          </p:cNvSpPr>
          <p:nvPr>
            <p:ph type="body" idx="1"/>
          </p:nvPr>
        </p:nvSpPr>
        <p:spPr>
          <a:xfrm>
            <a:off x="838200" y="904200"/>
            <a:ext cx="11035500" cy="4792800"/>
          </a:xfrm>
          <a:prstGeom prst="rect">
            <a:avLst/>
          </a:prstGeom>
          <a:noFill/>
          <a:ln>
            <a:noFill/>
          </a:ln>
        </p:spPr>
        <p:txBody>
          <a:bodyPr spcFirstLastPara="1" wrap="square" lIns="91425" tIns="45700" rIns="91425" bIns="45700" anchor="t" anchorCtr="0">
            <a:normAutofit lnSpcReduction="10000"/>
          </a:bodyPr>
          <a:lstStyle/>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Support the successful delivery of high quality research, as an active partner in the research system </a:t>
            </a:r>
            <a:endParaRPr sz="2800">
              <a:highlight>
                <a:schemeClr val="lt1"/>
              </a:highlight>
              <a:latin typeface="Lato"/>
              <a:ea typeface="Lato"/>
              <a:cs typeface="Lato"/>
              <a:sym typeface="Lato"/>
            </a:endParaRPr>
          </a:p>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Increase capacity and capability of the research delivery infrastructure for the future</a:t>
            </a:r>
            <a:endParaRPr sz="2800">
              <a:highlight>
                <a:srgbClr val="FFFFFF"/>
              </a:highlight>
              <a:latin typeface="Lato"/>
              <a:ea typeface="Lato"/>
              <a:cs typeface="Lato"/>
              <a:sym typeface="Lato"/>
            </a:endParaRPr>
          </a:p>
          <a:p>
            <a:pPr marL="0" lvl="0" indent="0" algn="l" rtl="0">
              <a:lnSpc>
                <a:spcPct val="115000"/>
              </a:lnSpc>
              <a:spcBef>
                <a:spcPts val="0"/>
              </a:spcBef>
              <a:spcAft>
                <a:spcPts val="0"/>
              </a:spcAft>
              <a:buSzPts val="2400"/>
              <a:buNone/>
            </a:pPr>
            <a:endParaRPr sz="2800">
              <a:highlight>
                <a:srgbClr val="FFFFFF"/>
              </a:highlight>
              <a:latin typeface="Lato"/>
              <a:ea typeface="Lato"/>
              <a:cs typeface="Lato"/>
              <a:sym typeface="Lato"/>
            </a:endParaRPr>
          </a:p>
          <a:p>
            <a:pPr marL="0" lvl="0" indent="0" algn="l" rtl="0">
              <a:lnSpc>
                <a:spcPct val="115000"/>
              </a:lnSpc>
              <a:spcBef>
                <a:spcPts val="0"/>
              </a:spcBef>
              <a:spcAft>
                <a:spcPts val="0"/>
              </a:spcAft>
              <a:buSzPts val="2400"/>
              <a:buNone/>
            </a:pPr>
            <a:r>
              <a:rPr lang="en-US" sz="2800">
                <a:highlight>
                  <a:srgbClr val="FFFFFF"/>
                </a:highlight>
                <a:latin typeface="Lato"/>
                <a:ea typeface="Lato"/>
                <a:cs typeface="Lato"/>
                <a:sym typeface="Lato"/>
              </a:rPr>
              <a:t>This means research can:</a:t>
            </a:r>
            <a:endParaRPr sz="2800">
              <a:highlight>
                <a:srgbClr val="FFFFFF"/>
              </a:highlight>
              <a:latin typeface="Lato"/>
              <a:ea typeface="Lato"/>
              <a:cs typeface="Lato"/>
              <a:sym typeface="Lato"/>
            </a:endParaRPr>
          </a:p>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reach more people</a:t>
            </a:r>
            <a:endParaRPr sz="2800">
              <a:highlight>
                <a:srgbClr val="FFFFFF"/>
              </a:highlight>
              <a:latin typeface="Lato"/>
              <a:ea typeface="Lato"/>
              <a:cs typeface="Lato"/>
              <a:sym typeface="Lato"/>
            </a:endParaRPr>
          </a:p>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address changing population needs</a:t>
            </a:r>
            <a:endParaRPr sz="2800">
              <a:highlight>
                <a:srgbClr val="FFFFFF"/>
              </a:highlight>
              <a:latin typeface="Lato"/>
              <a:ea typeface="Lato"/>
              <a:cs typeface="Lato"/>
              <a:sym typeface="Lato"/>
            </a:endParaRPr>
          </a:p>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support the health and care system and the economy</a:t>
            </a:r>
            <a:endParaRPr sz="2800">
              <a:highlight>
                <a:srgbClr val="FFFFFF"/>
              </a:highlight>
              <a:latin typeface="Lato"/>
              <a:ea typeface="Lato"/>
              <a:cs typeface="Lato"/>
              <a:sym typeface="Lato"/>
            </a:endParaRPr>
          </a:p>
          <a:p>
            <a:pPr marL="609600" lvl="0" indent="-482600" algn="l" rtl="0">
              <a:lnSpc>
                <a:spcPct val="115000"/>
              </a:lnSpc>
              <a:spcBef>
                <a:spcPts val="0"/>
              </a:spcBef>
              <a:spcAft>
                <a:spcPts val="0"/>
              </a:spcAft>
              <a:buSzPts val="2800"/>
              <a:buFont typeface="Lato"/>
              <a:buChar char="•"/>
            </a:pPr>
            <a:r>
              <a:rPr lang="en-US" sz="2800">
                <a:highlight>
                  <a:srgbClr val="FFFFFF"/>
                </a:highlight>
                <a:latin typeface="Lato"/>
                <a:ea typeface="Lato"/>
                <a:cs typeface="Lato"/>
                <a:sym typeface="Lato"/>
              </a:rPr>
              <a:t>become a routine part of care.</a:t>
            </a:r>
            <a:endParaRPr sz="2800">
              <a:highlight>
                <a:srgbClr val="FFFFFF"/>
              </a:highlight>
              <a:latin typeface="Lato"/>
              <a:ea typeface="Lato"/>
              <a:cs typeface="Lato"/>
              <a:sym typeface="Lato"/>
            </a:endParaRPr>
          </a:p>
        </p:txBody>
      </p:sp>
      <p:sp>
        <p:nvSpPr>
          <p:cNvPr id="486" name="Google Shape;486;g2dbdbfce126_0_179"/>
          <p:cNvSpPr txBox="1"/>
          <p:nvPr/>
        </p:nvSpPr>
        <p:spPr>
          <a:xfrm>
            <a:off x="3048000" y="3224479"/>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c1cc901b4_0_0"/>
          <p:cNvSpPr txBox="1"/>
          <p:nvPr/>
        </p:nvSpPr>
        <p:spPr>
          <a:xfrm>
            <a:off x="192467" y="128300"/>
            <a:ext cx="73317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b="1">
                <a:solidFill>
                  <a:srgbClr val="193E72"/>
                </a:solidFill>
                <a:latin typeface="Lato"/>
                <a:ea typeface="Lato"/>
                <a:cs typeface="Lato"/>
                <a:sym typeface="Lato"/>
              </a:rPr>
              <a:t>One single RDN</a:t>
            </a:r>
            <a:endParaRPr sz="3200">
              <a:solidFill>
                <a:srgbClr val="193E72"/>
              </a:solidFill>
              <a:latin typeface="Lato"/>
              <a:ea typeface="Lato"/>
              <a:cs typeface="Lato"/>
              <a:sym typeface="Lato"/>
            </a:endParaRPr>
          </a:p>
        </p:txBody>
      </p:sp>
      <p:sp>
        <p:nvSpPr>
          <p:cNvPr id="492" name="Google Shape;492;g2dc1cc901b4_0_0"/>
          <p:cNvSpPr/>
          <p:nvPr/>
        </p:nvSpPr>
        <p:spPr>
          <a:xfrm rot="10800000">
            <a:off x="6726732" y="2574071"/>
            <a:ext cx="1734900" cy="1495500"/>
          </a:xfrm>
          <a:prstGeom prst="hexagon">
            <a:avLst>
              <a:gd name="adj" fmla="val 23418"/>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lt1"/>
              </a:solidFill>
              <a:latin typeface="Arial"/>
              <a:ea typeface="Arial"/>
              <a:cs typeface="Arial"/>
              <a:sym typeface="Arial"/>
            </a:endParaRPr>
          </a:p>
        </p:txBody>
      </p:sp>
      <p:sp>
        <p:nvSpPr>
          <p:cNvPr id="493" name="Google Shape;493;g2dc1cc901b4_0_0"/>
          <p:cNvSpPr/>
          <p:nvPr/>
        </p:nvSpPr>
        <p:spPr>
          <a:xfrm>
            <a:off x="6744757" y="2795509"/>
            <a:ext cx="1698900" cy="989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800" b="1">
                <a:solidFill>
                  <a:srgbClr val="A0E4E8"/>
                </a:solidFill>
                <a:latin typeface="Lato"/>
                <a:ea typeface="Lato"/>
                <a:cs typeface="Lato"/>
                <a:sym typeface="Lato"/>
              </a:rPr>
              <a:t>12</a:t>
            </a:r>
            <a:endParaRPr sz="1467"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Lato"/>
                <a:ea typeface="Lato"/>
                <a:cs typeface="Lato"/>
                <a:sym typeface="Lato"/>
              </a:rPr>
              <a:t>Regional Research</a:t>
            </a:r>
            <a:endParaRPr sz="1200" b="1">
              <a:solidFill>
                <a:srgbClr val="FFFFFF"/>
              </a:solidFill>
              <a:latin typeface="Lato"/>
              <a:ea typeface="Lato"/>
              <a:cs typeface="Lato"/>
              <a:sym typeface="Lato"/>
            </a:endParaRPr>
          </a:p>
          <a:p>
            <a:pPr marL="0" marR="0" lvl="0" indent="0" algn="ctr" rtl="0">
              <a:spcBef>
                <a:spcPts val="0"/>
              </a:spcBef>
              <a:spcAft>
                <a:spcPts val="0"/>
              </a:spcAft>
              <a:buNone/>
            </a:pPr>
            <a:r>
              <a:rPr lang="en-US" sz="1200" b="1">
                <a:solidFill>
                  <a:srgbClr val="FFFFFF"/>
                </a:solidFill>
                <a:latin typeface="Lato"/>
                <a:ea typeface="Lato"/>
                <a:cs typeface="Lato"/>
                <a:sym typeface="Lato"/>
              </a:rPr>
              <a:t>Delivery Networks</a:t>
            </a:r>
            <a:endParaRPr sz="1200" b="1">
              <a:solidFill>
                <a:srgbClr val="FFFFFF"/>
              </a:solidFill>
              <a:latin typeface="Lato"/>
              <a:ea typeface="Lato"/>
              <a:cs typeface="Lato"/>
              <a:sym typeface="Lato"/>
            </a:endParaRPr>
          </a:p>
        </p:txBody>
      </p:sp>
      <p:grpSp>
        <p:nvGrpSpPr>
          <p:cNvPr id="494" name="Google Shape;494;g2dc1cc901b4_0_0"/>
          <p:cNvGrpSpPr/>
          <p:nvPr/>
        </p:nvGrpSpPr>
        <p:grpSpPr>
          <a:xfrm>
            <a:off x="6703904" y="225956"/>
            <a:ext cx="5113539" cy="6003883"/>
            <a:chOff x="4875650" y="321875"/>
            <a:chExt cx="3835250" cy="4503025"/>
          </a:xfrm>
        </p:grpSpPr>
        <p:pic>
          <p:nvPicPr>
            <p:cNvPr id="495" name="Google Shape;495;g2dc1cc901b4_0_0"/>
            <p:cNvPicPr preferRelativeResize="0"/>
            <p:nvPr/>
          </p:nvPicPr>
          <p:blipFill rotWithShape="1">
            <a:blip r:embed="rId3">
              <a:alphaModFix/>
            </a:blip>
            <a:srcRect l="5106" t="16095" r="3711" b="15265"/>
            <a:stretch/>
          </p:blipFill>
          <p:spPr>
            <a:xfrm>
              <a:off x="4875650" y="321875"/>
              <a:ext cx="3835250" cy="4503025"/>
            </a:xfrm>
            <a:prstGeom prst="rect">
              <a:avLst/>
            </a:prstGeom>
            <a:noFill/>
            <a:ln>
              <a:noFill/>
            </a:ln>
          </p:spPr>
        </p:pic>
        <p:sp>
          <p:nvSpPr>
            <p:cNvPr id="496" name="Google Shape;496;g2dc1cc901b4_0_0"/>
            <p:cNvSpPr txBox="1"/>
            <p:nvPr/>
          </p:nvSpPr>
          <p:spPr>
            <a:xfrm>
              <a:off x="6716574" y="1028700"/>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A</a:t>
              </a:r>
              <a:endParaRPr sz="1100" b="1">
                <a:solidFill>
                  <a:srgbClr val="FFFFFF"/>
                </a:solidFill>
              </a:endParaRPr>
            </a:p>
          </p:txBody>
        </p:sp>
        <p:sp>
          <p:nvSpPr>
            <p:cNvPr id="497" name="Google Shape;497;g2dc1cc901b4_0_0"/>
            <p:cNvSpPr txBox="1"/>
            <p:nvPr/>
          </p:nvSpPr>
          <p:spPr>
            <a:xfrm>
              <a:off x="7137799" y="1631700"/>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B</a:t>
              </a:r>
              <a:endParaRPr sz="1100" b="1">
                <a:solidFill>
                  <a:srgbClr val="FFFFFF"/>
                </a:solidFill>
              </a:endParaRPr>
            </a:p>
          </p:txBody>
        </p:sp>
        <p:sp>
          <p:nvSpPr>
            <p:cNvPr id="498" name="Google Shape;498;g2dc1cc901b4_0_0"/>
            <p:cNvSpPr txBox="1"/>
            <p:nvPr/>
          </p:nvSpPr>
          <p:spPr>
            <a:xfrm>
              <a:off x="6601024" y="1896000"/>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C</a:t>
              </a:r>
              <a:endParaRPr sz="1100" b="1">
                <a:solidFill>
                  <a:srgbClr val="FFFFFF"/>
                </a:solidFill>
              </a:endParaRPr>
            </a:p>
          </p:txBody>
        </p:sp>
        <p:sp>
          <p:nvSpPr>
            <p:cNvPr id="499" name="Google Shape;499;g2dc1cc901b4_0_0"/>
            <p:cNvSpPr txBox="1"/>
            <p:nvPr/>
          </p:nvSpPr>
          <p:spPr>
            <a:xfrm>
              <a:off x="7312024" y="2417850"/>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D</a:t>
              </a:r>
              <a:endParaRPr sz="1100" b="1">
                <a:solidFill>
                  <a:srgbClr val="FFFFFF"/>
                </a:solidFill>
              </a:endParaRPr>
            </a:p>
          </p:txBody>
        </p:sp>
        <p:sp>
          <p:nvSpPr>
            <p:cNvPr id="500" name="Google Shape;500;g2dc1cc901b4_0_0"/>
            <p:cNvSpPr txBox="1"/>
            <p:nvPr/>
          </p:nvSpPr>
          <p:spPr>
            <a:xfrm>
              <a:off x="6687974" y="271682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E</a:t>
              </a:r>
              <a:endParaRPr sz="1100" b="1">
                <a:solidFill>
                  <a:srgbClr val="FFFFFF"/>
                </a:solidFill>
              </a:endParaRPr>
            </a:p>
          </p:txBody>
        </p:sp>
        <p:sp>
          <p:nvSpPr>
            <p:cNvPr id="501" name="Google Shape;501;g2dc1cc901b4_0_0"/>
            <p:cNvSpPr txBox="1"/>
            <p:nvPr/>
          </p:nvSpPr>
          <p:spPr>
            <a:xfrm>
              <a:off x="7870724" y="280422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F</a:t>
              </a:r>
              <a:endParaRPr sz="1100" b="1">
                <a:solidFill>
                  <a:srgbClr val="FFFFFF"/>
                </a:solidFill>
              </a:endParaRPr>
            </a:p>
          </p:txBody>
        </p:sp>
        <p:sp>
          <p:nvSpPr>
            <p:cNvPr id="502" name="Google Shape;502;g2dc1cc901b4_0_0"/>
            <p:cNvSpPr txBox="1"/>
            <p:nvPr/>
          </p:nvSpPr>
          <p:spPr>
            <a:xfrm>
              <a:off x="7624099" y="347127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H</a:t>
              </a:r>
              <a:endParaRPr sz="1100" b="1">
                <a:solidFill>
                  <a:srgbClr val="FFFFFF"/>
                </a:solidFill>
              </a:endParaRPr>
            </a:p>
          </p:txBody>
        </p:sp>
        <p:sp>
          <p:nvSpPr>
            <p:cNvPr id="503" name="Google Shape;503;g2dc1cc901b4_0_0"/>
            <p:cNvSpPr txBox="1"/>
            <p:nvPr/>
          </p:nvSpPr>
          <p:spPr>
            <a:xfrm>
              <a:off x="7225249" y="342957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I</a:t>
              </a:r>
              <a:endParaRPr sz="1100" b="1">
                <a:solidFill>
                  <a:srgbClr val="FFFFFF"/>
                </a:solidFill>
              </a:endParaRPr>
            </a:p>
          </p:txBody>
        </p:sp>
        <p:sp>
          <p:nvSpPr>
            <p:cNvPr id="504" name="Google Shape;504;g2dc1cc901b4_0_0"/>
            <p:cNvSpPr txBox="1"/>
            <p:nvPr/>
          </p:nvSpPr>
          <p:spPr>
            <a:xfrm>
              <a:off x="7778149" y="364817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J</a:t>
              </a:r>
              <a:endParaRPr sz="1100" b="1">
                <a:solidFill>
                  <a:srgbClr val="FFFFFF"/>
                </a:solidFill>
              </a:endParaRPr>
            </a:p>
          </p:txBody>
        </p:sp>
        <p:sp>
          <p:nvSpPr>
            <p:cNvPr id="505" name="Google Shape;505;g2dc1cc901b4_0_0"/>
            <p:cNvSpPr txBox="1"/>
            <p:nvPr/>
          </p:nvSpPr>
          <p:spPr>
            <a:xfrm>
              <a:off x="6780624" y="344037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K</a:t>
              </a:r>
              <a:endParaRPr sz="1100" b="1">
                <a:solidFill>
                  <a:srgbClr val="FFFFFF"/>
                </a:solidFill>
              </a:endParaRPr>
            </a:p>
          </p:txBody>
        </p:sp>
        <p:sp>
          <p:nvSpPr>
            <p:cNvPr id="506" name="Google Shape;506;g2dc1cc901b4_0_0"/>
            <p:cNvSpPr txBox="1"/>
            <p:nvPr/>
          </p:nvSpPr>
          <p:spPr>
            <a:xfrm>
              <a:off x="6052424" y="3819125"/>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L</a:t>
              </a:r>
              <a:endParaRPr sz="1100" b="1">
                <a:solidFill>
                  <a:srgbClr val="FFFFFF"/>
                </a:solidFill>
              </a:endParaRPr>
            </a:p>
          </p:txBody>
        </p:sp>
        <p:sp>
          <p:nvSpPr>
            <p:cNvPr id="507" name="Google Shape;507;g2dc1cc901b4_0_0"/>
            <p:cNvSpPr txBox="1"/>
            <p:nvPr/>
          </p:nvSpPr>
          <p:spPr>
            <a:xfrm>
              <a:off x="7559099" y="3309000"/>
              <a:ext cx="27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b="1">
                  <a:solidFill>
                    <a:srgbClr val="FFFFFF"/>
                  </a:solidFill>
                </a:rPr>
                <a:t>G</a:t>
              </a:r>
              <a:endParaRPr sz="1100" b="1">
                <a:solidFill>
                  <a:srgbClr val="FFFFFF"/>
                </a:solidFill>
              </a:endParaRPr>
            </a:p>
          </p:txBody>
        </p:sp>
      </p:grpSp>
      <p:graphicFrame>
        <p:nvGraphicFramePr>
          <p:cNvPr id="508" name="Google Shape;508;g2dc1cc901b4_0_0"/>
          <p:cNvGraphicFramePr/>
          <p:nvPr/>
        </p:nvGraphicFramePr>
        <p:xfrm>
          <a:off x="408467" y="1002433"/>
          <a:ext cx="5533025" cy="4788140"/>
        </p:xfrm>
        <a:graphic>
          <a:graphicData uri="http://schemas.openxmlformats.org/drawingml/2006/table">
            <a:tbl>
              <a:tblPr bandRow="1">
                <a:noFill/>
              </a:tblPr>
              <a:tblGrid>
                <a:gridCol w="22606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2523125">
                  <a:extLst>
                    <a:ext uri="{9D8B030D-6E8A-4147-A177-3AD203B41FA5}">
                      <a16:colId xmlns:a16="http://schemas.microsoft.com/office/drawing/2014/main" val="20002"/>
                    </a:ext>
                  </a:extLst>
                </a:gridCol>
              </a:tblGrid>
              <a:tr h="338675">
                <a:tc>
                  <a:txBody>
                    <a:bodyPr/>
                    <a:lstStyle/>
                    <a:p>
                      <a:pPr marL="0" lvl="0" indent="0" algn="l" rtl="0">
                        <a:spcBef>
                          <a:spcPts val="0"/>
                        </a:spcBef>
                        <a:spcAft>
                          <a:spcPts val="0"/>
                        </a:spcAft>
                        <a:buNone/>
                      </a:pPr>
                      <a:r>
                        <a:rPr lang="en-US" sz="1300" b="1">
                          <a:solidFill>
                            <a:srgbClr val="222222"/>
                          </a:solidFill>
                        </a:rPr>
                        <a:t>NHSE Region</a:t>
                      </a:r>
                      <a:endParaRPr sz="1300"/>
                    </a:p>
                  </a:txBody>
                  <a:tcPr marL="86375" marR="86375" marT="86375" marB="86375">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gridSpan="2">
                  <a:txBody>
                    <a:bodyPr/>
                    <a:lstStyle/>
                    <a:p>
                      <a:pPr marL="0" lvl="0" indent="-12700" algn="l" rtl="0">
                        <a:spcBef>
                          <a:spcPts val="0"/>
                        </a:spcBef>
                        <a:spcAft>
                          <a:spcPts val="0"/>
                        </a:spcAft>
                        <a:buNone/>
                      </a:pPr>
                      <a:r>
                        <a:rPr lang="en-US" sz="1300" b="1">
                          <a:solidFill>
                            <a:srgbClr val="222222"/>
                          </a:solidFill>
                          <a:latin typeface="Lato"/>
                          <a:ea typeface="Lato"/>
                          <a:cs typeface="Lato"/>
                          <a:sym typeface="Lato"/>
                        </a:rPr>
                        <a:t>New Regional Research Delivery Network</a:t>
                      </a:r>
                      <a:endParaRPr sz="1300">
                        <a:latin typeface="Lato"/>
                        <a:ea typeface="Lato"/>
                        <a:cs typeface="Lato"/>
                        <a:sym typeface="Lato"/>
                      </a:endParaRPr>
                    </a:p>
                  </a:txBody>
                  <a:tcPr marL="84675" marR="84675" marT="84675" marB="846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hMerge="1">
                  <a:txBody>
                    <a:bodyPr/>
                    <a:lstStyle/>
                    <a:p>
                      <a:endParaRPr lang="en-US"/>
                    </a:p>
                  </a:txBody>
                  <a:tcPr/>
                </a:tc>
                <a:extLst>
                  <a:ext uri="{0D108BD9-81ED-4DB2-BD59-A6C34878D82A}">
                    <a16:rowId xmlns:a16="http://schemas.microsoft.com/office/drawing/2014/main" val="10000"/>
                  </a:ext>
                </a:extLst>
              </a:tr>
              <a:tr h="368300">
                <a:tc rowSpan="2">
                  <a:txBody>
                    <a:bodyPr/>
                    <a:lstStyle/>
                    <a:p>
                      <a:pPr marL="0" lvl="0" indent="0" algn="l" rtl="0">
                        <a:spcBef>
                          <a:spcPts val="0"/>
                        </a:spcBef>
                        <a:spcAft>
                          <a:spcPts val="0"/>
                        </a:spcAft>
                        <a:buNone/>
                      </a:pPr>
                      <a:r>
                        <a:rPr lang="en-US" sz="1300"/>
                        <a:t>North East and Yorkshire</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a:solidFill>
                            <a:srgbClr val="222222"/>
                          </a:solidFill>
                        </a:rPr>
                        <a:t>A</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North East and North Cumbria</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8500">
                <a:tc vMerge="1">
                  <a:txBody>
                    <a:bodyPr/>
                    <a:lstStyle/>
                    <a:p>
                      <a:endParaRPr lang="en-US"/>
                    </a:p>
                  </a:txBody>
                  <a:tcPr/>
                </a:tc>
                <a:tc>
                  <a:txBody>
                    <a:bodyPr/>
                    <a:lstStyle/>
                    <a:p>
                      <a:pPr marL="0" lvl="0" indent="-12700" algn="l" rtl="0">
                        <a:spcBef>
                          <a:spcPts val="0"/>
                        </a:spcBef>
                        <a:spcAft>
                          <a:spcPts val="0"/>
                        </a:spcAft>
                        <a:buNone/>
                      </a:pPr>
                      <a:r>
                        <a:rPr lang="en-US" sz="1300">
                          <a:solidFill>
                            <a:srgbClr val="222222"/>
                          </a:solidFill>
                        </a:rPr>
                        <a:t>B</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u="sng">
                          <a:solidFill>
                            <a:schemeClr val="hlink"/>
                          </a:solidFill>
                          <a:hlinkClick r:id="" action="ppaction://noaction"/>
                        </a:rPr>
                        <a:t>Yorkshire and Humber</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8500">
                <a:tc>
                  <a:txBody>
                    <a:bodyPr/>
                    <a:lstStyle/>
                    <a:p>
                      <a:pPr marL="0" lvl="0" indent="0" algn="l" rtl="0">
                        <a:spcBef>
                          <a:spcPts val="0"/>
                        </a:spcBef>
                        <a:spcAft>
                          <a:spcPts val="0"/>
                        </a:spcAft>
                        <a:buNone/>
                      </a:pPr>
                      <a:r>
                        <a:rPr lang="en-US" sz="1300"/>
                        <a:t>North West</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a:solidFill>
                            <a:srgbClr val="222222"/>
                          </a:solidFill>
                        </a:rPr>
                        <a:t>C</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North West</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8500">
                <a:tc rowSpan="2">
                  <a:txBody>
                    <a:bodyPr/>
                    <a:lstStyle/>
                    <a:p>
                      <a:pPr marL="0" lvl="0" indent="0" algn="l" rtl="0">
                        <a:spcBef>
                          <a:spcPts val="0"/>
                        </a:spcBef>
                        <a:spcAft>
                          <a:spcPts val="0"/>
                        </a:spcAft>
                        <a:buNone/>
                      </a:pPr>
                      <a:r>
                        <a:rPr lang="en-US" sz="1300"/>
                        <a:t>Midlands</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a:t>D</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East Midlands</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8500">
                <a:tc vMerge="1">
                  <a:txBody>
                    <a:bodyPr/>
                    <a:lstStyle/>
                    <a:p>
                      <a:endParaRPr lang="en-US"/>
                    </a:p>
                  </a:txBody>
                  <a:tcPr/>
                </a:tc>
                <a:tc>
                  <a:txBody>
                    <a:bodyPr/>
                    <a:lstStyle/>
                    <a:p>
                      <a:pPr marL="0" lvl="0" indent="-12700" algn="l" rtl="0">
                        <a:spcBef>
                          <a:spcPts val="0"/>
                        </a:spcBef>
                        <a:spcAft>
                          <a:spcPts val="0"/>
                        </a:spcAft>
                        <a:buNone/>
                      </a:pPr>
                      <a:r>
                        <a:rPr lang="en-US" sz="1300">
                          <a:solidFill>
                            <a:srgbClr val="222222"/>
                          </a:solidFill>
                        </a:rPr>
                        <a:t>E</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West Midlands</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48500">
                <a:tc>
                  <a:txBody>
                    <a:bodyPr/>
                    <a:lstStyle/>
                    <a:p>
                      <a:pPr marL="0" lvl="0" indent="0" algn="l" rtl="0">
                        <a:spcBef>
                          <a:spcPts val="0"/>
                        </a:spcBef>
                        <a:spcAft>
                          <a:spcPts val="0"/>
                        </a:spcAft>
                        <a:buNone/>
                      </a:pPr>
                      <a:r>
                        <a:rPr lang="en-US" sz="1300"/>
                        <a:t>East of England</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a:solidFill>
                            <a:srgbClr val="222222"/>
                          </a:solidFill>
                        </a:rPr>
                        <a:t>F</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East of England</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8500">
                <a:tc rowSpan="2">
                  <a:txBody>
                    <a:bodyPr/>
                    <a:lstStyle/>
                    <a:p>
                      <a:pPr marL="0" lvl="0" indent="0" algn="l" rtl="0">
                        <a:spcBef>
                          <a:spcPts val="0"/>
                        </a:spcBef>
                        <a:spcAft>
                          <a:spcPts val="0"/>
                        </a:spcAft>
                        <a:buNone/>
                      </a:pPr>
                      <a:r>
                        <a:rPr lang="en-US" sz="1300"/>
                        <a:t>London</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a:solidFill>
                            <a:srgbClr val="222222"/>
                          </a:solidFill>
                        </a:rPr>
                        <a:t>G</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North London</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48500">
                <a:tc vMerge="1">
                  <a:txBody>
                    <a:bodyPr/>
                    <a:lstStyle/>
                    <a:p>
                      <a:endParaRPr lang="en-US"/>
                    </a:p>
                  </a:txBody>
                  <a:tcPr/>
                </a:tc>
                <a:tc>
                  <a:txBody>
                    <a:bodyPr/>
                    <a:lstStyle/>
                    <a:p>
                      <a:pPr marL="0" lvl="0" indent="-12700" algn="l" rtl="0">
                        <a:spcBef>
                          <a:spcPts val="0"/>
                        </a:spcBef>
                        <a:spcAft>
                          <a:spcPts val="0"/>
                        </a:spcAft>
                        <a:buNone/>
                      </a:pPr>
                      <a:r>
                        <a:rPr lang="en-US" sz="1300">
                          <a:solidFill>
                            <a:srgbClr val="222222"/>
                          </a:solidFill>
                        </a:rPr>
                        <a:t>H</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u="sng">
                          <a:solidFill>
                            <a:schemeClr val="hlink"/>
                          </a:solidFill>
                          <a:hlinkClick r:id="" action="ppaction://noaction"/>
                        </a:rPr>
                        <a:t>South London</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48500">
                <a:tc rowSpan="2">
                  <a:txBody>
                    <a:bodyPr/>
                    <a:lstStyle/>
                    <a:p>
                      <a:pPr marL="0" lvl="0" indent="0" algn="l" rtl="0">
                        <a:spcBef>
                          <a:spcPts val="0"/>
                        </a:spcBef>
                        <a:spcAft>
                          <a:spcPts val="0"/>
                        </a:spcAft>
                        <a:buNone/>
                      </a:pPr>
                      <a:r>
                        <a:rPr lang="en-US" sz="1300"/>
                        <a:t>South East</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a:solidFill>
                            <a:srgbClr val="222222"/>
                          </a:solidFill>
                        </a:rPr>
                        <a:t>I</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South Central</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48500">
                <a:tc vMerge="1">
                  <a:txBody>
                    <a:bodyPr/>
                    <a:lstStyle/>
                    <a:p>
                      <a:endParaRPr lang="en-US"/>
                    </a:p>
                  </a:txBody>
                  <a:tcPr/>
                </a:tc>
                <a:tc>
                  <a:txBody>
                    <a:bodyPr/>
                    <a:lstStyle/>
                    <a:p>
                      <a:pPr marL="0" lvl="0" indent="-12700" algn="l" rtl="0">
                        <a:spcBef>
                          <a:spcPts val="0"/>
                        </a:spcBef>
                        <a:spcAft>
                          <a:spcPts val="0"/>
                        </a:spcAft>
                        <a:buNone/>
                      </a:pPr>
                      <a:r>
                        <a:rPr lang="en-US" sz="1300"/>
                        <a:t>J</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u="sng">
                          <a:solidFill>
                            <a:schemeClr val="hlink"/>
                          </a:solidFill>
                          <a:hlinkClick r:id="" action="ppaction://noaction"/>
                        </a:rPr>
                        <a:t>South East</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48500">
                <a:tc rowSpan="2">
                  <a:txBody>
                    <a:bodyPr/>
                    <a:lstStyle/>
                    <a:p>
                      <a:pPr marL="0" lvl="0" indent="0" algn="l" rtl="0">
                        <a:spcBef>
                          <a:spcPts val="0"/>
                        </a:spcBef>
                        <a:spcAft>
                          <a:spcPts val="0"/>
                        </a:spcAft>
                        <a:buNone/>
                      </a:pPr>
                      <a:r>
                        <a:rPr lang="en-US" sz="1300"/>
                        <a:t>South West</a:t>
                      </a:r>
                      <a:endParaRPr sz="1300"/>
                    </a:p>
                  </a:txBody>
                  <a:tcPr marL="86375" marR="86375" marT="86375" marB="863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a:solidFill>
                            <a:srgbClr val="222222"/>
                          </a:solidFill>
                        </a:rPr>
                        <a:t>K</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300" u="sng">
                          <a:solidFill>
                            <a:schemeClr val="hlink"/>
                          </a:solidFill>
                          <a:hlinkClick r:id="" action="ppaction://noaction"/>
                        </a:rPr>
                        <a:t>South West Central</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48500">
                <a:tc vMerge="1">
                  <a:txBody>
                    <a:bodyPr/>
                    <a:lstStyle/>
                    <a:p>
                      <a:endParaRPr lang="en-US"/>
                    </a:p>
                  </a:txBody>
                  <a:tcPr/>
                </a:tc>
                <a:tc>
                  <a:txBody>
                    <a:bodyPr/>
                    <a:lstStyle/>
                    <a:p>
                      <a:pPr marL="0" lvl="0" indent="-12700" algn="l" rtl="0">
                        <a:spcBef>
                          <a:spcPts val="0"/>
                        </a:spcBef>
                        <a:spcAft>
                          <a:spcPts val="0"/>
                        </a:spcAft>
                        <a:buNone/>
                      </a:pPr>
                      <a:r>
                        <a:rPr lang="en-US" sz="1300"/>
                        <a:t>L</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12700" algn="l" rtl="0">
                        <a:spcBef>
                          <a:spcPts val="0"/>
                        </a:spcBef>
                        <a:spcAft>
                          <a:spcPts val="0"/>
                        </a:spcAft>
                        <a:buNone/>
                      </a:pPr>
                      <a:r>
                        <a:rPr lang="en-US" sz="1300" u="sng">
                          <a:solidFill>
                            <a:schemeClr val="hlink"/>
                          </a:solidFill>
                          <a:hlinkClick r:id="" action="ppaction://noaction"/>
                        </a:rPr>
                        <a:t>South West Peninsula</a:t>
                      </a:r>
                      <a:endParaRPr sz="1300"/>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509" name="Google Shape;509;g2dc1cc901b4_0_0"/>
          <p:cNvSpPr/>
          <p:nvPr/>
        </p:nvSpPr>
        <p:spPr>
          <a:xfrm rot="10800000">
            <a:off x="10317386" y="792016"/>
            <a:ext cx="1734900" cy="1495800"/>
          </a:xfrm>
          <a:prstGeom prst="hexagon">
            <a:avLst>
              <a:gd name="adj" fmla="val 23418"/>
              <a:gd name="vf" fmla="val 115470"/>
            </a:avLst>
          </a:prstGeom>
          <a:solidFill>
            <a:srgbClr val="0737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lt1"/>
              </a:solidFill>
              <a:latin typeface="Arial"/>
              <a:ea typeface="Arial"/>
              <a:cs typeface="Arial"/>
              <a:sym typeface="Arial"/>
            </a:endParaRPr>
          </a:p>
        </p:txBody>
      </p:sp>
      <p:sp>
        <p:nvSpPr>
          <p:cNvPr id="510" name="Google Shape;510;g2dc1cc901b4_0_0"/>
          <p:cNvSpPr/>
          <p:nvPr/>
        </p:nvSpPr>
        <p:spPr>
          <a:xfrm>
            <a:off x="10355508" y="948961"/>
            <a:ext cx="1698600" cy="989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400" b="1" i="0" u="none" strike="noStrike" cap="none">
                <a:solidFill>
                  <a:srgbClr val="82CAEB"/>
                </a:solidFill>
                <a:latin typeface="Lato"/>
                <a:ea typeface="Lato"/>
                <a:cs typeface="Lato"/>
                <a:sym typeface="Lato"/>
              </a:rPr>
              <a:t> </a:t>
            </a:r>
            <a:r>
              <a:rPr lang="en-US" sz="2800" b="1" i="0" u="none" strike="noStrike" cap="none">
                <a:solidFill>
                  <a:srgbClr val="82CAEB"/>
                </a:solidFill>
                <a:latin typeface="Lato"/>
                <a:ea typeface="Lato"/>
                <a:cs typeface="Lato"/>
                <a:sym typeface="Lato"/>
              </a:rPr>
              <a:t>1</a:t>
            </a:r>
            <a:endParaRPr sz="2800" b="0" i="0" u="none" strike="noStrike" cap="none">
              <a:solidFill>
                <a:srgbClr val="82CAEB"/>
              </a:solidFill>
              <a:latin typeface="Lato"/>
              <a:ea typeface="Lato"/>
              <a:cs typeface="Lato"/>
              <a:sym typeface="Lato"/>
            </a:endParaRPr>
          </a:p>
          <a:p>
            <a:pPr marL="0" marR="0" lvl="0" indent="0" algn="ctr" rtl="0">
              <a:spcBef>
                <a:spcPts val="0"/>
              </a:spcBef>
              <a:spcAft>
                <a:spcPts val="0"/>
              </a:spcAft>
              <a:buNone/>
            </a:pPr>
            <a:r>
              <a:rPr lang="en-US" sz="1200" b="1" i="0" u="none" strike="noStrike" cap="none">
                <a:solidFill>
                  <a:srgbClr val="FFFFFF"/>
                </a:solidFill>
                <a:latin typeface="Lato"/>
                <a:ea typeface="Lato"/>
                <a:cs typeface="Lato"/>
                <a:sym typeface="Lato"/>
              </a:rPr>
              <a:t>National</a:t>
            </a:r>
            <a:br>
              <a:rPr lang="en-US" sz="1200" b="1" i="0" u="none" strike="noStrike" cap="none">
                <a:solidFill>
                  <a:schemeClr val="dk1"/>
                </a:solidFill>
                <a:latin typeface="Lato"/>
                <a:ea typeface="Lato"/>
                <a:cs typeface="Lato"/>
                <a:sym typeface="Lato"/>
              </a:rPr>
            </a:br>
            <a:r>
              <a:rPr lang="en-US" sz="1200" b="1" i="0" u="none" strike="noStrike" cap="none">
                <a:solidFill>
                  <a:srgbClr val="FFFFFF"/>
                </a:solidFill>
                <a:latin typeface="Lato"/>
                <a:ea typeface="Lato"/>
                <a:cs typeface="Lato"/>
                <a:sym typeface="Lato"/>
              </a:rPr>
              <a:t>CRN Coordinating</a:t>
            </a:r>
            <a:br>
              <a:rPr lang="en-US" sz="1200" b="1" i="0" u="none" strike="noStrike" cap="none">
                <a:solidFill>
                  <a:schemeClr val="dk1"/>
                </a:solidFill>
                <a:latin typeface="Lato"/>
                <a:ea typeface="Lato"/>
                <a:cs typeface="Lato"/>
                <a:sym typeface="Lato"/>
              </a:rPr>
            </a:br>
            <a:r>
              <a:rPr lang="en-US" sz="1200" b="1" i="0" u="none" strike="noStrike" cap="none">
                <a:solidFill>
                  <a:srgbClr val="FFFFFF"/>
                </a:solidFill>
                <a:latin typeface="Lato"/>
                <a:ea typeface="Lato"/>
                <a:cs typeface="Lato"/>
                <a:sym typeface="Lato"/>
              </a:rPr>
              <a:t>Centre</a:t>
            </a:r>
            <a:endParaRPr sz="145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92E8-DFB2-64FF-5666-9DE5A700B3DD}"/>
              </a:ext>
            </a:extLst>
          </p:cNvPr>
          <p:cNvSpPr>
            <a:spLocks noGrp="1"/>
          </p:cNvSpPr>
          <p:nvPr>
            <p:ph type="title"/>
          </p:nvPr>
        </p:nvSpPr>
        <p:spPr>
          <a:xfrm>
            <a:off x="860413" y="230318"/>
            <a:ext cx="3932237" cy="615329"/>
          </a:xfrm>
        </p:spPr>
        <p:txBody>
          <a:bodyPr/>
          <a:lstStyle/>
          <a:p>
            <a:r>
              <a:rPr lang="en-GB" dirty="0">
                <a:solidFill>
                  <a:srgbClr val="FFC000"/>
                </a:solidFill>
              </a:rPr>
              <a:t>Outline of the Day </a:t>
            </a:r>
          </a:p>
        </p:txBody>
      </p:sp>
      <p:pic>
        <p:nvPicPr>
          <p:cNvPr id="6" name="Content Placeholder 5">
            <a:extLst>
              <a:ext uri="{FF2B5EF4-FFF2-40B4-BE49-F238E27FC236}">
                <a16:creationId xmlns:a16="http://schemas.microsoft.com/office/drawing/2014/main" id="{269A2688-E52C-15C4-BB68-CAA500740C5C}"/>
              </a:ext>
            </a:extLst>
          </p:cNvPr>
          <p:cNvPicPr>
            <a:picLocks noGrp="1" noChangeAspect="1"/>
          </p:cNvPicPr>
          <p:nvPr>
            <p:ph idx="1"/>
          </p:nvPr>
        </p:nvPicPr>
        <p:blipFill>
          <a:blip r:embed="rId2"/>
          <a:stretch>
            <a:fillRect/>
          </a:stretch>
        </p:blipFill>
        <p:spPr>
          <a:xfrm>
            <a:off x="7331568" y="28614"/>
            <a:ext cx="4804414" cy="6800771"/>
          </a:xfrm>
        </p:spPr>
      </p:pic>
      <p:sp>
        <p:nvSpPr>
          <p:cNvPr id="4" name="Text Placeholder 3">
            <a:extLst>
              <a:ext uri="{FF2B5EF4-FFF2-40B4-BE49-F238E27FC236}">
                <a16:creationId xmlns:a16="http://schemas.microsoft.com/office/drawing/2014/main" id="{CD9B37EC-1BC4-1E83-6C22-320B6FA93D5B}"/>
              </a:ext>
            </a:extLst>
          </p:cNvPr>
          <p:cNvSpPr>
            <a:spLocks noGrp="1"/>
          </p:cNvSpPr>
          <p:nvPr>
            <p:ph type="body" sz="half" idx="2"/>
          </p:nvPr>
        </p:nvSpPr>
        <p:spPr>
          <a:xfrm>
            <a:off x="275008" y="921274"/>
            <a:ext cx="6579554" cy="5754533"/>
          </a:xfrm>
        </p:spPr>
        <p:txBody>
          <a:bodyPr>
            <a:noAutofit/>
          </a:bodyPr>
          <a:lstStyle/>
          <a:p>
            <a:r>
              <a:rPr lang="en-GB" sz="2000" dirty="0">
                <a:effectLst/>
                <a:latin typeface="Aptos" panose="020B0004020202020204" pitchFamily="34" charset="0"/>
                <a:ea typeface="Aptos" panose="020B0004020202020204" pitchFamily="34" charset="0"/>
                <a:cs typeface="Aptos" panose="020B0004020202020204" pitchFamily="34" charset="0"/>
              </a:rPr>
              <a:t>1pm Lunch &amp; Networking</a:t>
            </a:r>
          </a:p>
          <a:p>
            <a:r>
              <a:rPr lang="en-GB" sz="2000" dirty="0">
                <a:effectLst/>
                <a:latin typeface="Aptos" panose="020B0004020202020204" pitchFamily="34" charset="0"/>
                <a:ea typeface="Aptos" panose="020B0004020202020204" pitchFamily="34" charset="0"/>
                <a:cs typeface="Aptos" panose="020B0004020202020204" pitchFamily="34" charset="0"/>
              </a:rPr>
              <a:t>1:30pm </a:t>
            </a:r>
            <a:r>
              <a:rPr lang="en-GB" sz="2000" dirty="0">
                <a:latin typeface="Aptos" panose="020B0004020202020204" pitchFamily="34" charset="0"/>
                <a:ea typeface="Aptos" panose="020B0004020202020204" pitchFamily="34" charset="0"/>
                <a:cs typeface="Aptos" panose="020B0004020202020204" pitchFamily="34" charset="0"/>
              </a:rPr>
              <a:t>Let’s find out more about the </a:t>
            </a:r>
            <a:r>
              <a:rPr lang="en-GB" sz="2000" dirty="0">
                <a:effectLst/>
                <a:latin typeface="Aptos" panose="020B0004020202020204" pitchFamily="34" charset="0"/>
                <a:ea typeface="Aptos" panose="020B0004020202020204" pitchFamily="34" charset="0"/>
                <a:cs typeface="Aptos" panose="020B0004020202020204" pitchFamily="34" charset="0"/>
              </a:rPr>
              <a:t>Research Support Network</a:t>
            </a:r>
          </a:p>
          <a:p>
            <a:r>
              <a:rPr lang="en-GB" sz="2000" dirty="0">
                <a:effectLst/>
                <a:latin typeface="Aptos" panose="020B0004020202020204" pitchFamily="34" charset="0"/>
                <a:ea typeface="Aptos" panose="020B0004020202020204" pitchFamily="34" charset="0"/>
                <a:cs typeface="Aptos" panose="020B0004020202020204" pitchFamily="34" charset="0"/>
              </a:rPr>
              <a:t>1:40pm  What are Evaluation Ambassadors </a:t>
            </a:r>
          </a:p>
          <a:p>
            <a:r>
              <a:rPr lang="en-GB" sz="2000" dirty="0">
                <a:latin typeface="Aptos" panose="020B0004020202020204" pitchFamily="34" charset="0"/>
                <a:ea typeface="Aptos" panose="020B0004020202020204" pitchFamily="34" charset="0"/>
                <a:cs typeface="Aptos" panose="020B0004020202020204" pitchFamily="34" charset="0"/>
              </a:rPr>
              <a:t>1:50</a:t>
            </a:r>
            <a:r>
              <a:rPr lang="en-GB" sz="2000" dirty="0">
                <a:effectLst/>
                <a:latin typeface="Aptos" panose="020B0004020202020204" pitchFamily="34" charset="0"/>
                <a:ea typeface="Aptos" panose="020B0004020202020204" pitchFamily="34" charset="0"/>
                <a:cs typeface="Aptos" panose="020B0004020202020204" pitchFamily="34" charset="0"/>
              </a:rPr>
              <a:t>pm  Findings from our Research Cafes (basis for the network) with Dr Josephine Ocloo and Sapna Kurade</a:t>
            </a:r>
          </a:p>
          <a:p>
            <a:r>
              <a:rPr lang="en-GB" sz="2000" dirty="0">
                <a:effectLst/>
                <a:latin typeface="Aptos" panose="020B0004020202020204" pitchFamily="34" charset="0"/>
                <a:ea typeface="Aptos" panose="020B0004020202020204" pitchFamily="34" charset="0"/>
                <a:cs typeface="Aptos" panose="020B0004020202020204" pitchFamily="34" charset="0"/>
              </a:rPr>
              <a:t>2:05pm What is the South </a:t>
            </a:r>
            <a:r>
              <a:rPr lang="en-GB" sz="2000" dirty="0">
                <a:latin typeface="Aptos" panose="020B0004020202020204" pitchFamily="34" charset="0"/>
                <a:ea typeface="Aptos" panose="020B0004020202020204" pitchFamily="34" charset="0"/>
                <a:cs typeface="Aptos" panose="020B0004020202020204" pitchFamily="34" charset="0"/>
              </a:rPr>
              <a:t>London Clinical Research Network</a:t>
            </a:r>
            <a:r>
              <a:rPr lang="en-GB" sz="2000" dirty="0">
                <a:effectLst/>
                <a:latin typeface="Aptos" panose="020B0004020202020204" pitchFamily="34" charset="0"/>
                <a:ea typeface="Aptos" panose="020B0004020202020204" pitchFamily="34" charset="0"/>
                <a:cs typeface="Aptos" panose="020B0004020202020204" pitchFamily="34" charset="0"/>
              </a:rPr>
              <a:t>?  </a:t>
            </a:r>
          </a:p>
          <a:p>
            <a:r>
              <a:rPr lang="en-GB" sz="2000" dirty="0">
                <a:effectLst/>
                <a:latin typeface="Aptos" panose="020B0004020202020204" pitchFamily="34" charset="0"/>
                <a:ea typeface="Aptos" panose="020B0004020202020204" pitchFamily="34" charset="0"/>
                <a:cs typeface="Aptos" panose="020B0004020202020204" pitchFamily="34" charset="0"/>
              </a:rPr>
              <a:t>2:20pm What is the South </a:t>
            </a:r>
            <a:r>
              <a:rPr lang="en-GB" sz="2000" dirty="0">
                <a:latin typeface="Aptos" panose="020B0004020202020204" pitchFamily="34" charset="0"/>
                <a:ea typeface="Aptos" panose="020B0004020202020204" pitchFamily="34" charset="0"/>
                <a:cs typeface="Aptos" panose="020B0004020202020204" pitchFamily="34" charset="0"/>
              </a:rPr>
              <a:t>London </a:t>
            </a:r>
            <a:r>
              <a:rPr lang="en-GB" sz="2000" dirty="0">
                <a:effectLst/>
                <a:latin typeface="Aptos" panose="020B0004020202020204" pitchFamily="34" charset="0"/>
                <a:ea typeface="Aptos" panose="020B0004020202020204" pitchFamily="34" charset="0"/>
                <a:cs typeface="Aptos" panose="020B0004020202020204" pitchFamily="34" charset="0"/>
              </a:rPr>
              <a:t>Applied Research Collaboration?</a:t>
            </a:r>
          </a:p>
          <a:p>
            <a:r>
              <a:rPr lang="en-GB" sz="2000" dirty="0">
                <a:effectLst/>
                <a:latin typeface="Aptos" panose="020B0004020202020204" pitchFamily="34" charset="0"/>
                <a:ea typeface="Aptos" panose="020B0004020202020204" pitchFamily="34" charset="0"/>
                <a:cs typeface="Aptos" panose="020B0004020202020204" pitchFamily="34" charset="0"/>
              </a:rPr>
              <a:t>2:35pm What is the Health Innovation Network? </a:t>
            </a:r>
          </a:p>
          <a:p>
            <a:r>
              <a:rPr lang="en-GB" sz="2000" dirty="0">
                <a:effectLst/>
                <a:latin typeface="Aptos" panose="020B0004020202020204" pitchFamily="34" charset="0"/>
                <a:ea typeface="Aptos" panose="020B0004020202020204" pitchFamily="34" charset="0"/>
                <a:cs typeface="Aptos" panose="020B0004020202020204" pitchFamily="34" charset="0"/>
              </a:rPr>
              <a:t>2:50pm </a:t>
            </a:r>
            <a:r>
              <a:rPr lang="en-GB" sz="2000" dirty="0" err="1">
                <a:effectLst/>
                <a:latin typeface="Aptos" panose="020B0004020202020204" pitchFamily="34" charset="0"/>
                <a:ea typeface="Aptos" panose="020B0004020202020204" pitchFamily="34" charset="0"/>
                <a:cs typeface="Aptos" panose="020B0004020202020204" pitchFamily="34" charset="0"/>
              </a:rPr>
              <a:t>HealthWatch</a:t>
            </a:r>
            <a:r>
              <a:rPr lang="en-GB" sz="2000" dirty="0">
                <a:effectLst/>
                <a:latin typeface="Aptos" panose="020B0004020202020204" pitchFamily="34" charset="0"/>
                <a:ea typeface="Aptos" panose="020B0004020202020204" pitchFamily="34" charset="0"/>
                <a:cs typeface="Aptos" panose="020B0004020202020204" pitchFamily="34" charset="0"/>
              </a:rPr>
              <a:t> &amp; Research</a:t>
            </a:r>
          </a:p>
          <a:p>
            <a:r>
              <a:rPr lang="en-GB" sz="2000" dirty="0">
                <a:effectLst/>
                <a:latin typeface="Aptos" panose="020B0004020202020204" pitchFamily="34" charset="0"/>
                <a:ea typeface="Aptos" panose="020B0004020202020204" pitchFamily="34" charset="0"/>
                <a:cs typeface="Aptos" panose="020B0004020202020204" pitchFamily="34" charset="0"/>
              </a:rPr>
              <a:t>3:00pm How can South London Partnership help?</a:t>
            </a:r>
          </a:p>
          <a:p>
            <a:r>
              <a:rPr lang="en-GB" sz="2000" dirty="0">
                <a:effectLst/>
                <a:latin typeface="Aptos" panose="020B0004020202020204" pitchFamily="34" charset="0"/>
                <a:ea typeface="Aptos" panose="020B0004020202020204" pitchFamily="34" charset="0"/>
                <a:cs typeface="Aptos" panose="020B0004020202020204" pitchFamily="34" charset="0"/>
              </a:rPr>
              <a:t>3:15pm Abundance Project</a:t>
            </a:r>
          </a:p>
          <a:p>
            <a:r>
              <a:rPr lang="en-GB" sz="2000" dirty="0">
                <a:effectLst/>
                <a:latin typeface="Aptos" panose="020B0004020202020204" pitchFamily="34" charset="0"/>
                <a:ea typeface="Aptos" panose="020B0004020202020204" pitchFamily="34" charset="0"/>
                <a:cs typeface="Aptos" panose="020B0004020202020204" pitchFamily="34" charset="0"/>
              </a:rPr>
              <a:t>3:30pm End of presentations</a:t>
            </a:r>
          </a:p>
          <a:p>
            <a:r>
              <a:rPr lang="en-GB" sz="2000" dirty="0"/>
              <a:t> </a:t>
            </a:r>
          </a:p>
        </p:txBody>
      </p:sp>
    </p:spTree>
    <p:extLst>
      <p:ext uri="{BB962C8B-B14F-4D97-AF65-F5344CB8AC3E}">
        <p14:creationId xmlns:p14="http://schemas.microsoft.com/office/powerpoint/2010/main" val="419406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dbdbfce126_0_185"/>
          <p:cNvSpPr txBox="1">
            <a:spLocks noGrp="1"/>
          </p:cNvSpPr>
          <p:nvPr>
            <p:ph type="title"/>
          </p:nvPr>
        </p:nvSpPr>
        <p:spPr>
          <a:xfrm>
            <a:off x="1117600" y="486836"/>
            <a:ext cx="14020800" cy="11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93E72"/>
              </a:buClr>
              <a:buSzPts val="3200"/>
              <a:buFont typeface="Arial"/>
              <a:buNone/>
            </a:pPr>
            <a:r>
              <a:rPr lang="en-US" b="1">
                <a:latin typeface="Lato"/>
                <a:ea typeface="Lato"/>
                <a:cs typeface="Lato"/>
                <a:sym typeface="Lato"/>
              </a:rPr>
              <a:t>Why are we transforming our services?</a:t>
            </a:r>
            <a:endParaRPr/>
          </a:p>
        </p:txBody>
      </p:sp>
      <p:sp>
        <p:nvSpPr>
          <p:cNvPr id="516" name="Google Shape;516;g2dbdbfce126_0_185"/>
          <p:cNvSpPr/>
          <p:nvPr/>
        </p:nvSpPr>
        <p:spPr>
          <a:xfrm rot="10800000">
            <a:off x="8309107" y="2056635"/>
            <a:ext cx="1734900" cy="14955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200" b="1" i="0" u="none" strike="noStrike" cap="none">
              <a:solidFill>
                <a:srgbClr val="FFFFFF"/>
              </a:solidFill>
              <a:latin typeface="Arial"/>
              <a:ea typeface="Arial"/>
              <a:cs typeface="Arial"/>
              <a:sym typeface="Arial"/>
            </a:endParaRPr>
          </a:p>
        </p:txBody>
      </p:sp>
      <p:sp>
        <p:nvSpPr>
          <p:cNvPr id="517" name="Google Shape;517;g2dbdbfce126_0_185"/>
          <p:cNvSpPr/>
          <p:nvPr/>
        </p:nvSpPr>
        <p:spPr>
          <a:xfrm>
            <a:off x="8327132" y="2308819"/>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Delivery Impact, Growth and Strategic development</a:t>
            </a:r>
            <a:endParaRPr sz="1900"/>
          </a:p>
        </p:txBody>
      </p:sp>
      <p:sp>
        <p:nvSpPr>
          <p:cNvPr id="518" name="Google Shape;518;g2dbdbfce126_0_185"/>
          <p:cNvSpPr/>
          <p:nvPr/>
        </p:nvSpPr>
        <p:spPr>
          <a:xfrm>
            <a:off x="7574860" y="4548473"/>
            <a:ext cx="434700" cy="375300"/>
          </a:xfrm>
          <a:prstGeom prst="hexagon">
            <a:avLst>
              <a:gd name="adj" fmla="val 23418"/>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519" name="Google Shape;519;g2dbdbfce126_0_185"/>
          <p:cNvGrpSpPr/>
          <p:nvPr/>
        </p:nvGrpSpPr>
        <p:grpSpPr>
          <a:xfrm>
            <a:off x="7861144" y="2376715"/>
            <a:ext cx="434700" cy="374700"/>
            <a:chOff x="8938671" y="1286136"/>
            <a:chExt cx="434700" cy="374700"/>
          </a:xfrm>
        </p:grpSpPr>
        <p:sp>
          <p:nvSpPr>
            <p:cNvPr id="520" name="Google Shape;520;g2dbdbfce126_0_185"/>
            <p:cNvSpPr/>
            <p:nvPr/>
          </p:nvSpPr>
          <p:spPr>
            <a:xfrm>
              <a:off x="8938671" y="1286136"/>
              <a:ext cx="434700" cy="374700"/>
            </a:xfrm>
            <a:prstGeom prst="hexagon">
              <a:avLst>
                <a:gd name="adj" fmla="val 25000"/>
                <a:gd name="vf" fmla="val 115470"/>
              </a:avLst>
            </a:prstGeom>
            <a:solidFill>
              <a:srgbClr val="EE4B4B"/>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21" name="Google Shape;521;g2dbdbfce126_0_185"/>
            <p:cNvSpPr/>
            <p:nvPr/>
          </p:nvSpPr>
          <p:spPr>
            <a:xfrm>
              <a:off x="9029133" y="1359637"/>
              <a:ext cx="260100" cy="224400"/>
            </a:xfrm>
            <a:prstGeom prst="hexagon">
              <a:avLst>
                <a:gd name="adj" fmla="val 25000"/>
                <a:gd name="vf" fmla="val 115470"/>
              </a:avLst>
            </a:prstGeom>
            <a:solidFill>
              <a:srgbClr val="D1D9E2"/>
            </a:solidFill>
            <a:ln w="44450" cap="flat" cmpd="sng">
              <a:solidFill>
                <a:srgbClr val="173E7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sp>
        <p:nvSpPr>
          <p:cNvPr id="522" name="Google Shape;522;g2dbdbfce126_0_185"/>
          <p:cNvSpPr/>
          <p:nvPr/>
        </p:nvSpPr>
        <p:spPr>
          <a:xfrm>
            <a:off x="8000571" y="4485880"/>
            <a:ext cx="259200" cy="223200"/>
          </a:xfrm>
          <a:prstGeom prst="hexagon">
            <a:avLst>
              <a:gd name="adj" fmla="val 25000"/>
              <a:gd name="vf" fmla="val 115470"/>
            </a:avLst>
          </a:prstGeom>
          <a:solidFill>
            <a:srgbClr val="2DA8B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523" name="Google Shape;523;g2dbdbfce126_0_185"/>
          <p:cNvGrpSpPr/>
          <p:nvPr/>
        </p:nvGrpSpPr>
        <p:grpSpPr>
          <a:xfrm>
            <a:off x="9788112" y="1837111"/>
            <a:ext cx="434700" cy="374700"/>
            <a:chOff x="8938671" y="1286136"/>
            <a:chExt cx="434700" cy="374700"/>
          </a:xfrm>
        </p:grpSpPr>
        <p:sp>
          <p:nvSpPr>
            <p:cNvPr id="524" name="Google Shape;524;g2dbdbfce126_0_185"/>
            <p:cNvSpPr/>
            <p:nvPr/>
          </p:nvSpPr>
          <p:spPr>
            <a:xfrm>
              <a:off x="8938671" y="1286136"/>
              <a:ext cx="434700" cy="374700"/>
            </a:xfrm>
            <a:prstGeom prst="hexagon">
              <a:avLst>
                <a:gd name="adj" fmla="val 25000"/>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25" name="Google Shape;525;g2dbdbfce126_0_185"/>
            <p:cNvSpPr/>
            <p:nvPr/>
          </p:nvSpPr>
          <p:spPr>
            <a:xfrm>
              <a:off x="9029133" y="1359637"/>
              <a:ext cx="260100" cy="224400"/>
            </a:xfrm>
            <a:prstGeom prst="hexagon">
              <a:avLst>
                <a:gd name="adj" fmla="val 25000"/>
                <a:gd name="vf" fmla="val 115470"/>
              </a:avLst>
            </a:prstGeom>
            <a:solidFill>
              <a:srgbClr val="D1D9E2"/>
            </a:solidFill>
            <a:ln w="44450" cap="flat" cmpd="sng">
              <a:solidFill>
                <a:srgbClr val="EE4B4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grpSp>
        <p:nvGrpSpPr>
          <p:cNvPr id="526" name="Google Shape;526;g2dbdbfce126_0_185"/>
          <p:cNvGrpSpPr/>
          <p:nvPr/>
        </p:nvGrpSpPr>
        <p:grpSpPr>
          <a:xfrm>
            <a:off x="9788115" y="2869029"/>
            <a:ext cx="1734900" cy="1495800"/>
            <a:chOff x="1187251" y="3283554"/>
            <a:chExt cx="1734900" cy="1495800"/>
          </a:xfrm>
        </p:grpSpPr>
        <p:sp>
          <p:nvSpPr>
            <p:cNvPr id="527" name="Google Shape;527;g2dbdbfce126_0_185"/>
            <p:cNvSpPr/>
            <p:nvPr/>
          </p:nvSpPr>
          <p:spPr>
            <a:xfrm rot="10800000">
              <a:off x="1187251" y="328355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28" name="Google Shape;528;g2dbdbfce126_0_185"/>
            <p:cNvSpPr/>
            <p:nvPr/>
          </p:nvSpPr>
          <p:spPr>
            <a:xfrm>
              <a:off x="1213093" y="3511453"/>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Portfolio RESET </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post pandemic</a:t>
              </a:r>
              <a:endParaRPr sz="1900"/>
            </a:p>
          </p:txBody>
        </p:sp>
      </p:grpSp>
      <p:sp>
        <p:nvSpPr>
          <p:cNvPr id="529" name="Google Shape;529;g2dbdbfce126_0_185"/>
          <p:cNvSpPr/>
          <p:nvPr/>
        </p:nvSpPr>
        <p:spPr>
          <a:xfrm rot="10800000">
            <a:off x="8309107" y="3712159"/>
            <a:ext cx="1734900" cy="1495500"/>
          </a:xfrm>
          <a:prstGeom prst="hexagon">
            <a:avLst>
              <a:gd name="adj" fmla="val 23418"/>
              <a:gd name="vf" fmla="val 115470"/>
            </a:avLst>
          </a:prstGeom>
          <a:solidFill>
            <a:srgbClr val="D0D0E0"/>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200" b="1" i="0" u="none" strike="noStrike" cap="none">
              <a:solidFill>
                <a:srgbClr val="FFFFFF"/>
              </a:solidFill>
              <a:latin typeface="Arial"/>
              <a:ea typeface="Arial"/>
              <a:cs typeface="Arial"/>
              <a:sym typeface="Arial"/>
            </a:endParaRPr>
          </a:p>
        </p:txBody>
      </p:sp>
      <p:sp>
        <p:nvSpPr>
          <p:cNvPr id="530" name="Google Shape;530;g2dbdbfce126_0_185"/>
          <p:cNvSpPr/>
          <p:nvPr/>
        </p:nvSpPr>
        <p:spPr>
          <a:xfrm>
            <a:off x="8374388" y="3847155"/>
            <a:ext cx="1604100" cy="11829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100" b="0" i="0" u="none" strike="noStrike" cap="none">
                <a:solidFill>
                  <a:srgbClr val="193E72"/>
                </a:solidFill>
                <a:latin typeface="Lato Black"/>
                <a:ea typeface="Lato Black"/>
                <a:cs typeface="Lato Black"/>
                <a:sym typeface="Lato Black"/>
              </a:rPr>
              <a:t>Continuous Improvement &amp; Efficiency</a:t>
            </a:r>
            <a:endParaRPr sz="1900"/>
          </a:p>
        </p:txBody>
      </p:sp>
      <p:grpSp>
        <p:nvGrpSpPr>
          <p:cNvPr id="531" name="Google Shape;531;g2dbdbfce126_0_185"/>
          <p:cNvGrpSpPr/>
          <p:nvPr/>
        </p:nvGrpSpPr>
        <p:grpSpPr>
          <a:xfrm>
            <a:off x="6807607" y="2869023"/>
            <a:ext cx="1734900" cy="1495800"/>
            <a:chOff x="7740443" y="4396084"/>
            <a:chExt cx="1734900" cy="1495800"/>
          </a:xfrm>
        </p:grpSpPr>
        <p:sp>
          <p:nvSpPr>
            <p:cNvPr id="532" name="Google Shape;532;g2dbdbfce126_0_185"/>
            <p:cNvSpPr/>
            <p:nvPr/>
          </p:nvSpPr>
          <p:spPr>
            <a:xfrm rot="10800000">
              <a:off x="7740443" y="439608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33" name="Google Shape;533;g2dbdbfce126_0_185"/>
            <p:cNvSpPr/>
            <p:nvPr/>
          </p:nvSpPr>
          <p:spPr>
            <a:xfrm>
              <a:off x="7758468" y="4637968"/>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Response to </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COVID-19</a:t>
              </a:r>
              <a:endParaRPr sz="1900"/>
            </a:p>
          </p:txBody>
        </p:sp>
      </p:grpSp>
      <p:sp>
        <p:nvSpPr>
          <p:cNvPr id="534" name="Google Shape;534;g2dbdbfce126_0_185"/>
          <p:cNvSpPr txBox="1"/>
          <p:nvPr/>
        </p:nvSpPr>
        <p:spPr>
          <a:xfrm>
            <a:off x="6633393" y="1489673"/>
            <a:ext cx="2133300" cy="494100"/>
          </a:xfrm>
          <a:prstGeom prst="rect">
            <a:avLst/>
          </a:prstGeom>
          <a:noFill/>
          <a:ln>
            <a:noFill/>
          </a:ln>
        </p:spPr>
        <p:txBody>
          <a:bodyPr spcFirstLastPara="1" wrap="square" lIns="91400" tIns="91400" rIns="91400" bIns="91400" anchor="t" anchorCtr="0">
            <a:noAutofit/>
          </a:bodyPr>
          <a:lstStyle/>
          <a:p>
            <a:pPr marL="0" marR="0" lvl="0" indent="0" algn="ctr" rtl="0">
              <a:lnSpc>
                <a:spcPct val="90000"/>
              </a:lnSpc>
              <a:spcBef>
                <a:spcPts val="0"/>
              </a:spcBef>
              <a:spcAft>
                <a:spcPts val="0"/>
              </a:spcAft>
              <a:buNone/>
            </a:pPr>
            <a:r>
              <a:rPr lang="en-US" sz="2400" b="1" i="0" u="none" strike="noStrike" cap="none">
                <a:solidFill>
                  <a:srgbClr val="EE4B4B"/>
                </a:solidFill>
                <a:latin typeface="Lato"/>
                <a:ea typeface="Lato"/>
                <a:cs typeface="Lato"/>
                <a:sym typeface="Lato"/>
              </a:rPr>
              <a:t>Success</a:t>
            </a:r>
            <a:endParaRPr sz="2400" b="1" i="0" u="none" strike="noStrike" cap="none">
              <a:solidFill>
                <a:srgbClr val="EE4B4B"/>
              </a:solidFill>
              <a:latin typeface="Lato"/>
              <a:ea typeface="Lato"/>
              <a:cs typeface="Lato"/>
              <a:sym typeface="Lato"/>
            </a:endParaRPr>
          </a:p>
        </p:txBody>
      </p:sp>
      <p:grpSp>
        <p:nvGrpSpPr>
          <p:cNvPr id="535" name="Google Shape;535;g2dbdbfce126_0_185"/>
          <p:cNvGrpSpPr/>
          <p:nvPr/>
        </p:nvGrpSpPr>
        <p:grpSpPr>
          <a:xfrm>
            <a:off x="950779" y="2037459"/>
            <a:ext cx="1734900" cy="1495800"/>
            <a:chOff x="5997393" y="2681109"/>
            <a:chExt cx="1734900" cy="1495800"/>
          </a:xfrm>
        </p:grpSpPr>
        <p:sp>
          <p:nvSpPr>
            <p:cNvPr id="536" name="Google Shape;536;g2dbdbfce126_0_185"/>
            <p:cNvSpPr/>
            <p:nvPr/>
          </p:nvSpPr>
          <p:spPr>
            <a:xfrm rot="10800000">
              <a:off x="5997393" y="2681109"/>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37" name="Google Shape;537;g2dbdbfce126_0_185"/>
            <p:cNvSpPr/>
            <p:nvPr/>
          </p:nvSpPr>
          <p:spPr>
            <a:xfrm>
              <a:off x="6015418" y="3007803"/>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endParaRPr sz="1200" b="0" i="0" u="none" strike="noStrike" cap="none">
                <a:solidFill>
                  <a:srgbClr val="193E72"/>
                </a:solidFill>
                <a:latin typeface="Lato Black"/>
                <a:ea typeface="Lato Black"/>
                <a:cs typeface="Lato Black"/>
                <a:sym typeface="Lato Black"/>
              </a:endParaRPr>
            </a:p>
          </p:txBody>
        </p:sp>
      </p:grpSp>
      <p:grpSp>
        <p:nvGrpSpPr>
          <p:cNvPr id="538" name="Google Shape;538;g2dbdbfce126_0_185"/>
          <p:cNvGrpSpPr/>
          <p:nvPr/>
        </p:nvGrpSpPr>
        <p:grpSpPr>
          <a:xfrm>
            <a:off x="936004" y="3677235"/>
            <a:ext cx="1734900" cy="1495800"/>
            <a:chOff x="6232893" y="4210634"/>
            <a:chExt cx="1734900" cy="1495800"/>
          </a:xfrm>
        </p:grpSpPr>
        <p:sp>
          <p:nvSpPr>
            <p:cNvPr id="539" name="Google Shape;539;g2dbdbfce126_0_185"/>
            <p:cNvSpPr/>
            <p:nvPr/>
          </p:nvSpPr>
          <p:spPr>
            <a:xfrm rot="10800000">
              <a:off x="6232893" y="4210634"/>
              <a:ext cx="1734900" cy="14958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40" name="Google Shape;540;g2dbdbfce126_0_185"/>
            <p:cNvSpPr/>
            <p:nvPr/>
          </p:nvSpPr>
          <p:spPr>
            <a:xfrm>
              <a:off x="6250918" y="4461128"/>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Commercial</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Partners</a:t>
              </a:r>
              <a:endParaRPr sz="1200" b="0" i="0" u="none" strike="noStrike" cap="none">
                <a:solidFill>
                  <a:srgbClr val="193E72"/>
                </a:solidFill>
                <a:latin typeface="Lato Black"/>
                <a:ea typeface="Lato Black"/>
                <a:cs typeface="Lato Black"/>
                <a:sym typeface="Lato Black"/>
              </a:endParaRPr>
            </a:p>
          </p:txBody>
        </p:sp>
      </p:grpSp>
      <p:grpSp>
        <p:nvGrpSpPr>
          <p:cNvPr id="541" name="Google Shape;541;g2dbdbfce126_0_185"/>
          <p:cNvGrpSpPr/>
          <p:nvPr/>
        </p:nvGrpSpPr>
        <p:grpSpPr>
          <a:xfrm>
            <a:off x="2490929" y="2869035"/>
            <a:ext cx="1734900" cy="1495800"/>
            <a:chOff x="6991843" y="4030234"/>
            <a:chExt cx="1734900" cy="1495800"/>
          </a:xfrm>
        </p:grpSpPr>
        <p:sp>
          <p:nvSpPr>
            <p:cNvPr id="542" name="Google Shape;542;g2dbdbfce126_0_185"/>
            <p:cNvSpPr/>
            <p:nvPr/>
          </p:nvSpPr>
          <p:spPr>
            <a:xfrm rot="10800000">
              <a:off x="6991843" y="4030234"/>
              <a:ext cx="1734900" cy="1495800"/>
            </a:xfrm>
            <a:prstGeom prst="hexagon">
              <a:avLst>
                <a:gd name="adj" fmla="val 23418"/>
                <a:gd name="vf" fmla="val 115470"/>
              </a:avLst>
            </a:prstGeom>
            <a:solidFill>
              <a:srgbClr val="D0D0E0"/>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43" name="Google Shape;543;g2dbdbfce126_0_185"/>
            <p:cNvSpPr/>
            <p:nvPr/>
          </p:nvSpPr>
          <p:spPr>
            <a:xfrm>
              <a:off x="7067899" y="4283425"/>
              <a:ext cx="15828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endParaRPr sz="1200" b="0" i="0" u="none" strike="noStrike" cap="none">
                <a:solidFill>
                  <a:srgbClr val="193E72"/>
                </a:solidFill>
                <a:latin typeface="Lato Black"/>
                <a:ea typeface="Lato Black"/>
                <a:cs typeface="Lato Black"/>
                <a:sym typeface="Lato Black"/>
              </a:endParaRPr>
            </a:p>
          </p:txBody>
        </p:sp>
      </p:grpSp>
      <p:grpSp>
        <p:nvGrpSpPr>
          <p:cNvPr id="544" name="Google Shape;544;g2dbdbfce126_0_185"/>
          <p:cNvGrpSpPr/>
          <p:nvPr/>
        </p:nvGrpSpPr>
        <p:grpSpPr>
          <a:xfrm>
            <a:off x="4040204" y="3753435"/>
            <a:ext cx="1734900" cy="1495800"/>
            <a:chOff x="9337093" y="4286834"/>
            <a:chExt cx="1734900" cy="1495800"/>
          </a:xfrm>
        </p:grpSpPr>
        <p:sp>
          <p:nvSpPr>
            <p:cNvPr id="545" name="Google Shape;545;g2dbdbfce126_0_185"/>
            <p:cNvSpPr/>
            <p:nvPr/>
          </p:nvSpPr>
          <p:spPr>
            <a:xfrm rot="10800000">
              <a:off x="9337093" y="428683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46" name="Google Shape;546;g2dbdbfce126_0_185"/>
            <p:cNvSpPr/>
            <p:nvPr/>
          </p:nvSpPr>
          <p:spPr>
            <a:xfrm>
              <a:off x="9412400" y="4537325"/>
              <a:ext cx="1596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Staff and </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Investigators</a:t>
              </a:r>
              <a:endParaRPr sz="1900"/>
            </a:p>
          </p:txBody>
        </p:sp>
      </p:grpSp>
      <p:grpSp>
        <p:nvGrpSpPr>
          <p:cNvPr id="547" name="Google Shape;547;g2dbdbfce126_0_185"/>
          <p:cNvGrpSpPr/>
          <p:nvPr/>
        </p:nvGrpSpPr>
        <p:grpSpPr>
          <a:xfrm>
            <a:off x="4040216" y="2113659"/>
            <a:ext cx="1734900" cy="1495800"/>
            <a:chOff x="9260905" y="2647059"/>
            <a:chExt cx="1734900" cy="1495800"/>
          </a:xfrm>
        </p:grpSpPr>
        <p:sp>
          <p:nvSpPr>
            <p:cNvPr id="548" name="Google Shape;548;g2dbdbfce126_0_185"/>
            <p:cNvSpPr/>
            <p:nvPr/>
          </p:nvSpPr>
          <p:spPr>
            <a:xfrm rot="10800000">
              <a:off x="9260905" y="2647059"/>
              <a:ext cx="1734900" cy="14958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49" name="Google Shape;549;g2dbdbfce126_0_185"/>
            <p:cNvSpPr/>
            <p:nvPr/>
          </p:nvSpPr>
          <p:spPr>
            <a:xfrm>
              <a:off x="9336962" y="2900250"/>
              <a:ext cx="15828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Research</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Participants</a:t>
              </a:r>
              <a:endParaRPr sz="1900"/>
            </a:p>
          </p:txBody>
        </p:sp>
      </p:grpSp>
      <p:grpSp>
        <p:nvGrpSpPr>
          <p:cNvPr id="550" name="Google Shape;550;g2dbdbfce126_0_185"/>
          <p:cNvGrpSpPr/>
          <p:nvPr/>
        </p:nvGrpSpPr>
        <p:grpSpPr>
          <a:xfrm>
            <a:off x="2761885" y="4486336"/>
            <a:ext cx="434700" cy="374700"/>
            <a:chOff x="8938671" y="1286136"/>
            <a:chExt cx="434700" cy="374700"/>
          </a:xfrm>
        </p:grpSpPr>
        <p:sp>
          <p:nvSpPr>
            <p:cNvPr id="551" name="Google Shape;551;g2dbdbfce126_0_185"/>
            <p:cNvSpPr/>
            <p:nvPr/>
          </p:nvSpPr>
          <p:spPr>
            <a:xfrm>
              <a:off x="8938671" y="1286136"/>
              <a:ext cx="434700" cy="374700"/>
            </a:xfrm>
            <a:prstGeom prst="hexagon">
              <a:avLst>
                <a:gd name="adj" fmla="val 25000"/>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52" name="Google Shape;552;g2dbdbfce126_0_185"/>
            <p:cNvSpPr/>
            <p:nvPr/>
          </p:nvSpPr>
          <p:spPr>
            <a:xfrm>
              <a:off x="9029133" y="1359637"/>
              <a:ext cx="260100" cy="224400"/>
            </a:xfrm>
            <a:prstGeom prst="hexagon">
              <a:avLst>
                <a:gd name="adj" fmla="val 25000"/>
                <a:gd name="vf" fmla="val 115470"/>
              </a:avLst>
            </a:prstGeom>
            <a:solidFill>
              <a:srgbClr val="D1D9E2"/>
            </a:solidFill>
            <a:ln w="44450" cap="flat" cmpd="sng">
              <a:solidFill>
                <a:srgbClr val="EE4B4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sp>
        <p:nvSpPr>
          <p:cNvPr id="553" name="Google Shape;553;g2dbdbfce126_0_185"/>
          <p:cNvSpPr/>
          <p:nvPr/>
        </p:nvSpPr>
        <p:spPr>
          <a:xfrm>
            <a:off x="3180361" y="4701615"/>
            <a:ext cx="259200" cy="223500"/>
          </a:xfrm>
          <a:prstGeom prst="hexagon">
            <a:avLst>
              <a:gd name="adj" fmla="val 23418"/>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54" name="Google Shape;554;g2dbdbfce126_0_185"/>
          <p:cNvSpPr/>
          <p:nvPr/>
        </p:nvSpPr>
        <p:spPr>
          <a:xfrm>
            <a:off x="3698917" y="2524319"/>
            <a:ext cx="259200" cy="223200"/>
          </a:xfrm>
          <a:prstGeom prst="hexagon">
            <a:avLst>
              <a:gd name="adj" fmla="val 25000"/>
              <a:gd name="vf" fmla="val 115470"/>
            </a:avLst>
          </a:prstGeom>
          <a:solidFill>
            <a:srgbClr val="6567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55" name="Google Shape;555;g2dbdbfce126_0_185"/>
          <p:cNvSpPr/>
          <p:nvPr/>
        </p:nvSpPr>
        <p:spPr>
          <a:xfrm>
            <a:off x="877833" y="3402860"/>
            <a:ext cx="332100" cy="285900"/>
          </a:xfrm>
          <a:prstGeom prst="hexagon">
            <a:avLst>
              <a:gd name="adj" fmla="val 25000"/>
              <a:gd name="vf" fmla="val 115470"/>
            </a:avLst>
          </a:prstGeom>
          <a:solidFill>
            <a:srgbClr val="6567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56" name="Google Shape;556;g2dbdbfce126_0_185"/>
          <p:cNvSpPr/>
          <p:nvPr/>
        </p:nvSpPr>
        <p:spPr>
          <a:xfrm>
            <a:off x="877837" y="3780723"/>
            <a:ext cx="193500" cy="166500"/>
          </a:xfrm>
          <a:prstGeom prst="hexagon">
            <a:avLst>
              <a:gd name="adj" fmla="val 25000"/>
              <a:gd name="vf" fmla="val 115470"/>
            </a:avLst>
          </a:prstGeom>
          <a:solidFill>
            <a:srgbClr val="2DA8B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557" name="Google Shape;557;g2dbdbfce126_0_185"/>
          <p:cNvGrpSpPr/>
          <p:nvPr/>
        </p:nvGrpSpPr>
        <p:grpSpPr>
          <a:xfrm>
            <a:off x="5493041" y="3470664"/>
            <a:ext cx="434700" cy="374700"/>
            <a:chOff x="8938671" y="1286136"/>
            <a:chExt cx="434700" cy="374700"/>
          </a:xfrm>
        </p:grpSpPr>
        <p:sp>
          <p:nvSpPr>
            <p:cNvPr id="558" name="Google Shape;558;g2dbdbfce126_0_185"/>
            <p:cNvSpPr/>
            <p:nvPr/>
          </p:nvSpPr>
          <p:spPr>
            <a:xfrm>
              <a:off x="8938671" y="1286136"/>
              <a:ext cx="434700" cy="374700"/>
            </a:xfrm>
            <a:prstGeom prst="hexagon">
              <a:avLst>
                <a:gd name="adj" fmla="val 25000"/>
                <a:gd name="vf" fmla="val 115470"/>
              </a:avLst>
            </a:prstGeom>
            <a:solidFill>
              <a:srgbClr val="EE4B4B"/>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59" name="Google Shape;559;g2dbdbfce126_0_185"/>
            <p:cNvSpPr/>
            <p:nvPr/>
          </p:nvSpPr>
          <p:spPr>
            <a:xfrm>
              <a:off x="9029133" y="1359637"/>
              <a:ext cx="260100" cy="224400"/>
            </a:xfrm>
            <a:prstGeom prst="hexagon">
              <a:avLst>
                <a:gd name="adj" fmla="val 25000"/>
                <a:gd name="vf" fmla="val 115470"/>
              </a:avLst>
            </a:prstGeom>
            <a:solidFill>
              <a:srgbClr val="D1D9E2"/>
            </a:solidFill>
            <a:ln w="44450" cap="flat" cmpd="sng">
              <a:solidFill>
                <a:srgbClr val="173E7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sp>
        <p:nvSpPr>
          <p:cNvPr id="560" name="Google Shape;560;g2dbdbfce126_0_185"/>
          <p:cNvSpPr txBox="1"/>
          <p:nvPr/>
        </p:nvSpPr>
        <p:spPr>
          <a:xfrm>
            <a:off x="2400521" y="1136132"/>
            <a:ext cx="1886100" cy="558900"/>
          </a:xfrm>
          <a:prstGeom prst="rect">
            <a:avLst/>
          </a:prstGeom>
          <a:noFill/>
          <a:ln>
            <a:noFill/>
          </a:ln>
        </p:spPr>
        <p:txBody>
          <a:bodyPr spcFirstLastPara="1" wrap="square" lIns="91400" tIns="91400" rIns="91400" bIns="91400" anchor="t" anchorCtr="0">
            <a:noAutofit/>
          </a:bodyPr>
          <a:lstStyle/>
          <a:p>
            <a:pPr marL="0" marR="0" lvl="0" indent="0" algn="ctr" rtl="0">
              <a:lnSpc>
                <a:spcPct val="115000"/>
              </a:lnSpc>
              <a:spcBef>
                <a:spcPts val="0"/>
              </a:spcBef>
              <a:spcAft>
                <a:spcPts val="0"/>
              </a:spcAft>
              <a:buNone/>
            </a:pPr>
            <a:r>
              <a:rPr lang="en-US" sz="2400" b="1" i="0" u="none" strike="noStrike" cap="none">
                <a:solidFill>
                  <a:srgbClr val="EE4B4B"/>
                </a:solidFill>
                <a:latin typeface="Lato"/>
                <a:ea typeface="Lato"/>
                <a:cs typeface="Lato"/>
                <a:sym typeface="Lato"/>
              </a:rPr>
              <a:t>Customer &amp; Internal Feedback</a:t>
            </a:r>
            <a:endParaRPr sz="2400" b="1" i="0" u="none" strike="noStrike" cap="none">
              <a:solidFill>
                <a:srgbClr val="EE4B4B"/>
              </a:solidFill>
              <a:latin typeface="Lato"/>
              <a:ea typeface="Lato"/>
              <a:cs typeface="Lato"/>
              <a:sym typeface="Lato"/>
            </a:endParaRPr>
          </a:p>
        </p:txBody>
      </p:sp>
      <p:sp>
        <p:nvSpPr>
          <p:cNvPr id="561" name="Google Shape;561;g2dbdbfce126_0_185"/>
          <p:cNvSpPr/>
          <p:nvPr/>
        </p:nvSpPr>
        <p:spPr>
          <a:xfrm>
            <a:off x="943584" y="2390269"/>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NHS &amp; Care</a:t>
            </a:r>
            <a:endParaRPr sz="1900"/>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Partners</a:t>
            </a:r>
            <a:endParaRPr sz="1200" b="0" i="0" u="none" strike="noStrike" cap="none">
              <a:solidFill>
                <a:srgbClr val="193E72"/>
              </a:solidFill>
              <a:latin typeface="Lato Black"/>
              <a:ea typeface="Lato Black"/>
              <a:cs typeface="Lato Black"/>
              <a:sym typeface="Lato Black"/>
            </a:endParaRPr>
          </a:p>
        </p:txBody>
      </p:sp>
      <p:sp>
        <p:nvSpPr>
          <p:cNvPr id="562" name="Google Shape;562;g2dbdbfce126_0_185"/>
          <p:cNvSpPr/>
          <p:nvPr/>
        </p:nvSpPr>
        <p:spPr>
          <a:xfrm>
            <a:off x="2494127" y="3135000"/>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NIHR</a:t>
            </a:r>
            <a:endParaRPr sz="1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dbdbfce126_0_236"/>
          <p:cNvSpPr txBox="1">
            <a:spLocks noGrp="1"/>
          </p:cNvSpPr>
          <p:nvPr>
            <p:ph type="title"/>
          </p:nvPr>
        </p:nvSpPr>
        <p:spPr>
          <a:xfrm>
            <a:off x="1117600" y="486836"/>
            <a:ext cx="14020800" cy="11541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rgbClr val="193E72"/>
              </a:buClr>
              <a:buSzPts val="3200"/>
              <a:buFont typeface="Arial"/>
              <a:buNone/>
            </a:pPr>
            <a:r>
              <a:rPr lang="en-US" b="1">
                <a:latin typeface="Lato"/>
                <a:ea typeface="Lato"/>
                <a:cs typeface="Lato"/>
                <a:sym typeface="Lato"/>
              </a:rPr>
              <a:t>How will we operate?</a:t>
            </a:r>
            <a:endParaRPr b="1">
              <a:latin typeface="Lato"/>
              <a:ea typeface="Lato"/>
              <a:cs typeface="Lato"/>
              <a:sym typeface="Lato"/>
            </a:endParaRPr>
          </a:p>
        </p:txBody>
      </p:sp>
      <p:sp>
        <p:nvSpPr>
          <p:cNvPr id="568" name="Google Shape;568;g2dbdbfce126_0_236"/>
          <p:cNvSpPr/>
          <p:nvPr/>
        </p:nvSpPr>
        <p:spPr>
          <a:xfrm rot="10800000">
            <a:off x="2117693" y="2056635"/>
            <a:ext cx="1734900" cy="14955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200" b="1" i="0" u="none" strike="noStrike" cap="none">
              <a:solidFill>
                <a:srgbClr val="FFFFFF"/>
              </a:solidFill>
              <a:latin typeface="Arial"/>
              <a:ea typeface="Arial"/>
              <a:cs typeface="Arial"/>
              <a:sym typeface="Arial"/>
            </a:endParaRPr>
          </a:p>
        </p:txBody>
      </p:sp>
      <p:sp>
        <p:nvSpPr>
          <p:cNvPr id="569" name="Google Shape;569;g2dbdbfce126_0_236"/>
          <p:cNvSpPr/>
          <p:nvPr/>
        </p:nvSpPr>
        <p:spPr>
          <a:xfrm>
            <a:off x="2135719" y="2383028"/>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The Future of UK Clinical Research Delivery</a:t>
            </a:r>
            <a:endParaRPr sz="1200" b="0" i="0" u="none" strike="noStrike" cap="none">
              <a:solidFill>
                <a:srgbClr val="193E72"/>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2021</a:t>
            </a:r>
            <a:endParaRPr sz="1200" b="0" i="0" u="none" strike="noStrike" cap="none">
              <a:solidFill>
                <a:srgbClr val="193E72"/>
              </a:solidFill>
              <a:latin typeface="Lato Black"/>
              <a:ea typeface="Lato Black"/>
              <a:cs typeface="Lato Black"/>
              <a:sym typeface="Lato Black"/>
            </a:endParaRPr>
          </a:p>
        </p:txBody>
      </p:sp>
      <p:sp>
        <p:nvSpPr>
          <p:cNvPr id="570" name="Google Shape;570;g2dbdbfce126_0_236"/>
          <p:cNvSpPr/>
          <p:nvPr/>
        </p:nvSpPr>
        <p:spPr>
          <a:xfrm>
            <a:off x="1383447" y="4548473"/>
            <a:ext cx="434700" cy="375300"/>
          </a:xfrm>
          <a:prstGeom prst="hexagon">
            <a:avLst>
              <a:gd name="adj" fmla="val 23418"/>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571" name="Google Shape;571;g2dbdbfce126_0_236"/>
          <p:cNvGrpSpPr/>
          <p:nvPr/>
        </p:nvGrpSpPr>
        <p:grpSpPr>
          <a:xfrm>
            <a:off x="1669731" y="2376715"/>
            <a:ext cx="434700" cy="374700"/>
            <a:chOff x="8938671" y="1286136"/>
            <a:chExt cx="434700" cy="374700"/>
          </a:xfrm>
        </p:grpSpPr>
        <p:sp>
          <p:nvSpPr>
            <p:cNvPr id="572" name="Google Shape;572;g2dbdbfce126_0_236"/>
            <p:cNvSpPr/>
            <p:nvPr/>
          </p:nvSpPr>
          <p:spPr>
            <a:xfrm>
              <a:off x="8938671" y="1286136"/>
              <a:ext cx="434700" cy="374700"/>
            </a:xfrm>
            <a:prstGeom prst="hexagon">
              <a:avLst>
                <a:gd name="adj" fmla="val 25000"/>
                <a:gd name="vf" fmla="val 115470"/>
              </a:avLst>
            </a:prstGeom>
            <a:solidFill>
              <a:srgbClr val="EE4B4B"/>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73" name="Google Shape;573;g2dbdbfce126_0_236"/>
            <p:cNvSpPr/>
            <p:nvPr/>
          </p:nvSpPr>
          <p:spPr>
            <a:xfrm>
              <a:off x="9029133" y="1359637"/>
              <a:ext cx="260100" cy="224400"/>
            </a:xfrm>
            <a:prstGeom prst="hexagon">
              <a:avLst>
                <a:gd name="adj" fmla="val 25000"/>
                <a:gd name="vf" fmla="val 115470"/>
              </a:avLst>
            </a:prstGeom>
            <a:solidFill>
              <a:srgbClr val="D1D9E2"/>
            </a:solidFill>
            <a:ln w="44450" cap="flat" cmpd="sng">
              <a:solidFill>
                <a:srgbClr val="173E7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sp>
        <p:nvSpPr>
          <p:cNvPr id="574" name="Google Shape;574;g2dbdbfce126_0_236"/>
          <p:cNvSpPr/>
          <p:nvPr/>
        </p:nvSpPr>
        <p:spPr>
          <a:xfrm>
            <a:off x="1809157" y="4485880"/>
            <a:ext cx="259200" cy="223200"/>
          </a:xfrm>
          <a:prstGeom prst="hexagon">
            <a:avLst>
              <a:gd name="adj" fmla="val 25000"/>
              <a:gd name="vf" fmla="val 115470"/>
            </a:avLst>
          </a:prstGeom>
          <a:solidFill>
            <a:srgbClr val="2DA8B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575" name="Google Shape;575;g2dbdbfce126_0_236"/>
          <p:cNvGrpSpPr/>
          <p:nvPr/>
        </p:nvGrpSpPr>
        <p:grpSpPr>
          <a:xfrm>
            <a:off x="3596699" y="1837111"/>
            <a:ext cx="434700" cy="374700"/>
            <a:chOff x="8938671" y="1286136"/>
            <a:chExt cx="434700" cy="374700"/>
          </a:xfrm>
        </p:grpSpPr>
        <p:sp>
          <p:nvSpPr>
            <p:cNvPr id="576" name="Google Shape;576;g2dbdbfce126_0_236"/>
            <p:cNvSpPr/>
            <p:nvPr/>
          </p:nvSpPr>
          <p:spPr>
            <a:xfrm>
              <a:off x="8938671" y="1286136"/>
              <a:ext cx="434700" cy="374700"/>
            </a:xfrm>
            <a:prstGeom prst="hexagon">
              <a:avLst>
                <a:gd name="adj" fmla="val 25000"/>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577" name="Google Shape;577;g2dbdbfce126_0_236"/>
            <p:cNvSpPr/>
            <p:nvPr/>
          </p:nvSpPr>
          <p:spPr>
            <a:xfrm>
              <a:off x="9029133" y="1359637"/>
              <a:ext cx="260100" cy="224400"/>
            </a:xfrm>
            <a:prstGeom prst="hexagon">
              <a:avLst>
                <a:gd name="adj" fmla="val 25000"/>
                <a:gd name="vf" fmla="val 115470"/>
              </a:avLst>
            </a:prstGeom>
            <a:solidFill>
              <a:srgbClr val="D1D9E2"/>
            </a:solidFill>
            <a:ln w="44450" cap="flat" cmpd="sng">
              <a:solidFill>
                <a:srgbClr val="EE4B4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grpSp>
        <p:nvGrpSpPr>
          <p:cNvPr id="578" name="Google Shape;578;g2dbdbfce126_0_236"/>
          <p:cNvGrpSpPr/>
          <p:nvPr/>
        </p:nvGrpSpPr>
        <p:grpSpPr>
          <a:xfrm>
            <a:off x="3596701" y="2869029"/>
            <a:ext cx="1734900" cy="1495800"/>
            <a:chOff x="1187251" y="3283554"/>
            <a:chExt cx="1734900" cy="1495800"/>
          </a:xfrm>
        </p:grpSpPr>
        <p:sp>
          <p:nvSpPr>
            <p:cNvPr id="579" name="Google Shape;579;g2dbdbfce126_0_236"/>
            <p:cNvSpPr/>
            <p:nvPr/>
          </p:nvSpPr>
          <p:spPr>
            <a:xfrm rot="10800000">
              <a:off x="1187251" y="328355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80" name="Google Shape;580;g2dbdbfce126_0_236"/>
            <p:cNvSpPr/>
            <p:nvPr/>
          </p:nvSpPr>
          <p:spPr>
            <a:xfrm>
              <a:off x="1213093" y="3511453"/>
              <a:ext cx="1698900" cy="9897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Life Sciences Vision</a:t>
              </a:r>
              <a:endParaRPr sz="1200" b="0" i="0" u="none" strike="noStrike" cap="none">
                <a:solidFill>
                  <a:srgbClr val="193E72"/>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2021</a:t>
              </a:r>
              <a:endParaRPr sz="1200" b="0" i="0" u="none" strike="noStrike" cap="none">
                <a:solidFill>
                  <a:srgbClr val="193E72"/>
                </a:solidFill>
                <a:latin typeface="Lato Black"/>
                <a:ea typeface="Lato Black"/>
                <a:cs typeface="Lato Black"/>
                <a:sym typeface="Lato Black"/>
              </a:endParaRPr>
            </a:p>
          </p:txBody>
        </p:sp>
      </p:grpSp>
      <p:sp>
        <p:nvSpPr>
          <p:cNvPr id="581" name="Google Shape;581;g2dbdbfce126_0_236"/>
          <p:cNvSpPr/>
          <p:nvPr/>
        </p:nvSpPr>
        <p:spPr>
          <a:xfrm rot="10800000">
            <a:off x="2117693" y="3712159"/>
            <a:ext cx="1734900" cy="1495500"/>
          </a:xfrm>
          <a:prstGeom prst="hexagon">
            <a:avLst>
              <a:gd name="adj" fmla="val 23418"/>
              <a:gd name="vf" fmla="val 115470"/>
            </a:avLst>
          </a:prstGeom>
          <a:solidFill>
            <a:srgbClr val="D0D0E0"/>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200" b="1" i="0" u="none" strike="noStrike" cap="none">
              <a:solidFill>
                <a:srgbClr val="FFFFFF"/>
              </a:solidFill>
              <a:latin typeface="Arial"/>
              <a:ea typeface="Arial"/>
              <a:cs typeface="Arial"/>
              <a:sym typeface="Arial"/>
            </a:endParaRPr>
          </a:p>
        </p:txBody>
      </p:sp>
      <p:sp>
        <p:nvSpPr>
          <p:cNvPr id="582" name="Google Shape;582;g2dbdbfce126_0_236"/>
          <p:cNvSpPr/>
          <p:nvPr/>
        </p:nvSpPr>
        <p:spPr>
          <a:xfrm>
            <a:off x="2182975" y="4006175"/>
            <a:ext cx="1604100" cy="11829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100" b="0" i="0" u="none" strike="noStrike" cap="none">
                <a:solidFill>
                  <a:srgbClr val="193E72"/>
                </a:solidFill>
                <a:latin typeface="Lato Black"/>
                <a:ea typeface="Lato Black"/>
                <a:cs typeface="Lato Black"/>
                <a:sym typeface="Lato Black"/>
              </a:rPr>
              <a:t>Full response to the Lord O’Shaughnessy review into commercial clinical trials</a:t>
            </a:r>
            <a:endParaRPr sz="1100" b="0" i="0" u="none" strike="noStrike" cap="none">
              <a:solidFill>
                <a:srgbClr val="193E72"/>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US" sz="1100" b="0" i="0" u="none" strike="noStrike" cap="none">
                <a:solidFill>
                  <a:srgbClr val="193E72"/>
                </a:solidFill>
                <a:latin typeface="Lato Black"/>
                <a:ea typeface="Lato Black"/>
                <a:cs typeface="Lato Black"/>
                <a:sym typeface="Lato Black"/>
              </a:rPr>
              <a:t>2023</a:t>
            </a:r>
            <a:endParaRPr sz="1100" b="0" i="0" u="none" strike="noStrike" cap="none">
              <a:solidFill>
                <a:srgbClr val="193E72"/>
              </a:solidFill>
              <a:latin typeface="Lato Black"/>
              <a:ea typeface="Lato Black"/>
              <a:cs typeface="Lato Black"/>
              <a:sym typeface="Lato Black"/>
            </a:endParaRPr>
          </a:p>
        </p:txBody>
      </p:sp>
      <p:sp>
        <p:nvSpPr>
          <p:cNvPr id="583" name="Google Shape;583;g2dbdbfce126_0_236"/>
          <p:cNvSpPr txBox="1"/>
          <p:nvPr/>
        </p:nvSpPr>
        <p:spPr>
          <a:xfrm>
            <a:off x="616200" y="1744988"/>
            <a:ext cx="1430100" cy="558900"/>
          </a:xfrm>
          <a:prstGeom prst="rect">
            <a:avLst/>
          </a:prstGeom>
          <a:noFill/>
          <a:ln>
            <a:noFill/>
          </a:ln>
        </p:spPr>
        <p:txBody>
          <a:bodyPr spcFirstLastPara="1" wrap="square" lIns="91400" tIns="91400" rIns="91400" bIns="91400" anchor="t" anchorCtr="0">
            <a:noAutofit/>
          </a:bodyPr>
          <a:lstStyle/>
          <a:p>
            <a:pPr marL="0" marR="0" lvl="0" indent="0" algn="ctr" rtl="0">
              <a:lnSpc>
                <a:spcPct val="115000"/>
              </a:lnSpc>
              <a:spcBef>
                <a:spcPts val="0"/>
              </a:spcBef>
              <a:spcAft>
                <a:spcPts val="0"/>
              </a:spcAft>
              <a:buNone/>
            </a:pPr>
            <a:r>
              <a:rPr lang="en-US" sz="2400" b="1" i="0" u="none" strike="noStrike" cap="none">
                <a:solidFill>
                  <a:srgbClr val="EE4B4B"/>
                </a:solidFill>
                <a:latin typeface="Lato"/>
                <a:ea typeface="Lato"/>
                <a:cs typeface="Lato"/>
                <a:sym typeface="Lato"/>
              </a:rPr>
              <a:t>Policies</a:t>
            </a:r>
            <a:endParaRPr sz="2400" b="1" i="0" u="none" strike="noStrike" cap="none">
              <a:solidFill>
                <a:srgbClr val="EE4B4B"/>
              </a:solidFill>
              <a:latin typeface="Lato"/>
              <a:ea typeface="Lato"/>
              <a:cs typeface="Lato"/>
              <a:sym typeface="Lato"/>
            </a:endParaRPr>
          </a:p>
        </p:txBody>
      </p:sp>
      <p:sp>
        <p:nvSpPr>
          <p:cNvPr id="584" name="Google Shape;584;g2dbdbfce126_0_236"/>
          <p:cNvSpPr txBox="1"/>
          <p:nvPr/>
        </p:nvSpPr>
        <p:spPr>
          <a:xfrm>
            <a:off x="7741025" y="1777551"/>
            <a:ext cx="2133300" cy="494100"/>
          </a:xfrm>
          <a:prstGeom prst="rect">
            <a:avLst/>
          </a:prstGeom>
          <a:noFill/>
          <a:ln>
            <a:noFill/>
          </a:ln>
        </p:spPr>
        <p:txBody>
          <a:bodyPr spcFirstLastPara="1" wrap="square" lIns="91400" tIns="91400" rIns="91400" bIns="91400" anchor="t" anchorCtr="0">
            <a:noAutofit/>
          </a:bodyPr>
          <a:lstStyle/>
          <a:p>
            <a:pPr marL="0" marR="0" lvl="0" indent="0" algn="ctr" rtl="0">
              <a:lnSpc>
                <a:spcPct val="90000"/>
              </a:lnSpc>
              <a:spcBef>
                <a:spcPts val="0"/>
              </a:spcBef>
              <a:spcAft>
                <a:spcPts val="0"/>
              </a:spcAft>
              <a:buNone/>
            </a:pPr>
            <a:r>
              <a:rPr lang="en-US" sz="2400" b="1" i="0" u="none" strike="noStrike" cap="none">
                <a:solidFill>
                  <a:srgbClr val="EE4B4B"/>
                </a:solidFill>
                <a:latin typeface="Lato"/>
                <a:ea typeface="Lato"/>
                <a:cs typeface="Lato"/>
                <a:sym typeface="Lato"/>
              </a:rPr>
              <a:t>RDN vision</a:t>
            </a:r>
            <a:endParaRPr sz="2400" b="1" i="0" u="none" strike="noStrike" cap="none">
              <a:solidFill>
                <a:srgbClr val="EE4B4B"/>
              </a:solidFill>
              <a:latin typeface="Lato"/>
              <a:ea typeface="Lato"/>
              <a:cs typeface="Lato"/>
              <a:sym typeface="Lato"/>
            </a:endParaRPr>
          </a:p>
        </p:txBody>
      </p:sp>
      <p:grpSp>
        <p:nvGrpSpPr>
          <p:cNvPr id="585" name="Google Shape;585;g2dbdbfce126_0_236"/>
          <p:cNvGrpSpPr/>
          <p:nvPr/>
        </p:nvGrpSpPr>
        <p:grpSpPr>
          <a:xfrm>
            <a:off x="6400068" y="2037459"/>
            <a:ext cx="1734900" cy="1495800"/>
            <a:chOff x="5997393" y="2681109"/>
            <a:chExt cx="1734900" cy="1495800"/>
          </a:xfrm>
        </p:grpSpPr>
        <p:sp>
          <p:nvSpPr>
            <p:cNvPr id="586" name="Google Shape;586;g2dbdbfce126_0_236"/>
            <p:cNvSpPr/>
            <p:nvPr/>
          </p:nvSpPr>
          <p:spPr>
            <a:xfrm rot="10800000">
              <a:off x="5997393" y="2681109"/>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87" name="Google Shape;587;g2dbdbfce126_0_236"/>
            <p:cNvSpPr/>
            <p:nvPr/>
          </p:nvSpPr>
          <p:spPr>
            <a:xfrm>
              <a:off x="6015418" y="3007803"/>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One organisation, providing consistent experience</a:t>
              </a:r>
              <a:endParaRPr sz="1200" b="0" i="0" u="none" strike="noStrike" cap="none">
                <a:solidFill>
                  <a:srgbClr val="193E72"/>
                </a:solidFill>
                <a:latin typeface="Lato Black"/>
                <a:ea typeface="Lato Black"/>
                <a:cs typeface="Lato Black"/>
                <a:sym typeface="Lato Black"/>
              </a:endParaRPr>
            </a:p>
          </p:txBody>
        </p:sp>
      </p:grpSp>
      <p:grpSp>
        <p:nvGrpSpPr>
          <p:cNvPr id="588" name="Google Shape;588;g2dbdbfce126_0_236"/>
          <p:cNvGrpSpPr/>
          <p:nvPr/>
        </p:nvGrpSpPr>
        <p:grpSpPr>
          <a:xfrm>
            <a:off x="6385293" y="3677235"/>
            <a:ext cx="1734900" cy="1495800"/>
            <a:chOff x="6232893" y="4210634"/>
            <a:chExt cx="1734900" cy="1495800"/>
          </a:xfrm>
        </p:grpSpPr>
        <p:sp>
          <p:nvSpPr>
            <p:cNvPr id="589" name="Google Shape;589;g2dbdbfce126_0_236"/>
            <p:cNvSpPr/>
            <p:nvPr/>
          </p:nvSpPr>
          <p:spPr>
            <a:xfrm rot="10800000">
              <a:off x="6232893" y="4210634"/>
              <a:ext cx="1734900" cy="14958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90" name="Google Shape;590;g2dbdbfce126_0_236"/>
            <p:cNvSpPr/>
            <p:nvPr/>
          </p:nvSpPr>
          <p:spPr>
            <a:xfrm>
              <a:off x="6250918" y="4461128"/>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Collegiate and customer-focused partner</a:t>
              </a:r>
              <a:endParaRPr sz="1200" b="0" i="0" u="none" strike="noStrike" cap="none">
                <a:solidFill>
                  <a:srgbClr val="193E72"/>
                </a:solidFill>
                <a:latin typeface="Lato Black"/>
                <a:ea typeface="Lato Black"/>
                <a:cs typeface="Lato Black"/>
                <a:sym typeface="Lato Black"/>
              </a:endParaRPr>
            </a:p>
          </p:txBody>
        </p:sp>
      </p:grpSp>
      <p:grpSp>
        <p:nvGrpSpPr>
          <p:cNvPr id="591" name="Google Shape;591;g2dbdbfce126_0_236"/>
          <p:cNvGrpSpPr/>
          <p:nvPr/>
        </p:nvGrpSpPr>
        <p:grpSpPr>
          <a:xfrm>
            <a:off x="7940219" y="2869035"/>
            <a:ext cx="1734900" cy="1495800"/>
            <a:chOff x="6991843" y="4030234"/>
            <a:chExt cx="1734900" cy="1495800"/>
          </a:xfrm>
        </p:grpSpPr>
        <p:sp>
          <p:nvSpPr>
            <p:cNvPr id="592" name="Google Shape;592;g2dbdbfce126_0_236"/>
            <p:cNvSpPr/>
            <p:nvPr/>
          </p:nvSpPr>
          <p:spPr>
            <a:xfrm rot="10800000">
              <a:off x="6991843" y="4030234"/>
              <a:ext cx="1734900" cy="1495800"/>
            </a:xfrm>
            <a:prstGeom prst="hexagon">
              <a:avLst>
                <a:gd name="adj" fmla="val 23418"/>
                <a:gd name="vf" fmla="val 115470"/>
              </a:avLst>
            </a:prstGeom>
            <a:solidFill>
              <a:srgbClr val="D0D0E0"/>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93" name="Google Shape;593;g2dbdbfce126_0_236"/>
            <p:cNvSpPr/>
            <p:nvPr/>
          </p:nvSpPr>
          <p:spPr>
            <a:xfrm>
              <a:off x="7067899" y="4283425"/>
              <a:ext cx="15828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Strategic development of research capacity and capability</a:t>
              </a:r>
              <a:endParaRPr sz="1200" b="0" i="0" u="none" strike="noStrike" cap="none">
                <a:solidFill>
                  <a:srgbClr val="193E72"/>
                </a:solidFill>
                <a:latin typeface="Lato Black"/>
                <a:ea typeface="Lato Black"/>
                <a:cs typeface="Lato Black"/>
                <a:sym typeface="Lato Black"/>
              </a:endParaRPr>
            </a:p>
          </p:txBody>
        </p:sp>
      </p:grpSp>
      <p:grpSp>
        <p:nvGrpSpPr>
          <p:cNvPr id="594" name="Google Shape;594;g2dbdbfce126_0_236"/>
          <p:cNvGrpSpPr/>
          <p:nvPr/>
        </p:nvGrpSpPr>
        <p:grpSpPr>
          <a:xfrm>
            <a:off x="9489493" y="3753435"/>
            <a:ext cx="1734900" cy="1495800"/>
            <a:chOff x="9337093" y="4286834"/>
            <a:chExt cx="1734900" cy="1495800"/>
          </a:xfrm>
        </p:grpSpPr>
        <p:sp>
          <p:nvSpPr>
            <p:cNvPr id="595" name="Google Shape;595;g2dbdbfce126_0_236"/>
            <p:cNvSpPr/>
            <p:nvPr/>
          </p:nvSpPr>
          <p:spPr>
            <a:xfrm rot="10800000">
              <a:off x="9337093" y="428683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96" name="Google Shape;596;g2dbdbfce126_0_236"/>
            <p:cNvSpPr/>
            <p:nvPr/>
          </p:nvSpPr>
          <p:spPr>
            <a:xfrm>
              <a:off x="9412400" y="4537325"/>
              <a:ext cx="1596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Continuous improvement, learning and value for money</a:t>
              </a:r>
              <a:endParaRPr sz="1200" b="0" i="0" u="none" strike="noStrike" cap="none">
                <a:solidFill>
                  <a:srgbClr val="193E72"/>
                </a:solidFill>
                <a:latin typeface="Lato Black"/>
                <a:ea typeface="Lato Black"/>
                <a:cs typeface="Lato Black"/>
                <a:sym typeface="Lato Black"/>
              </a:endParaRPr>
            </a:p>
          </p:txBody>
        </p:sp>
      </p:grpSp>
      <p:grpSp>
        <p:nvGrpSpPr>
          <p:cNvPr id="597" name="Google Shape;597;g2dbdbfce126_0_236"/>
          <p:cNvGrpSpPr/>
          <p:nvPr/>
        </p:nvGrpSpPr>
        <p:grpSpPr>
          <a:xfrm>
            <a:off x="9489505" y="2113659"/>
            <a:ext cx="1734900" cy="1495800"/>
            <a:chOff x="9260905" y="2647059"/>
            <a:chExt cx="1734900" cy="1495800"/>
          </a:xfrm>
        </p:grpSpPr>
        <p:sp>
          <p:nvSpPr>
            <p:cNvPr id="598" name="Google Shape;598;g2dbdbfce126_0_236"/>
            <p:cNvSpPr/>
            <p:nvPr/>
          </p:nvSpPr>
          <p:spPr>
            <a:xfrm rot="10800000">
              <a:off x="9260905" y="2647059"/>
              <a:ext cx="1734900" cy="1495800"/>
            </a:xfrm>
            <a:prstGeom prst="hexagon">
              <a:avLst>
                <a:gd name="adj" fmla="val 23418"/>
                <a:gd name="vf" fmla="val 115470"/>
              </a:avLst>
            </a:prstGeom>
            <a:solidFill>
              <a:srgbClr val="ABDDDF"/>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599" name="Google Shape;599;g2dbdbfce126_0_236"/>
            <p:cNvSpPr/>
            <p:nvPr/>
          </p:nvSpPr>
          <p:spPr>
            <a:xfrm>
              <a:off x="9336962" y="2900250"/>
              <a:ext cx="15828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Collective responsibility and joint leadership</a:t>
              </a:r>
              <a:endParaRPr sz="1200" b="0" i="0" u="none" strike="noStrike" cap="none">
                <a:solidFill>
                  <a:srgbClr val="193E72"/>
                </a:solidFill>
                <a:latin typeface="Lato Black"/>
                <a:ea typeface="Lato Black"/>
                <a:cs typeface="Lato Black"/>
                <a:sym typeface="Lato Black"/>
              </a:endParaRPr>
            </a:p>
          </p:txBody>
        </p:sp>
      </p:grpSp>
      <p:grpSp>
        <p:nvGrpSpPr>
          <p:cNvPr id="600" name="Google Shape;600;g2dbdbfce126_0_236"/>
          <p:cNvGrpSpPr/>
          <p:nvPr/>
        </p:nvGrpSpPr>
        <p:grpSpPr>
          <a:xfrm>
            <a:off x="8211175" y="4486336"/>
            <a:ext cx="434700" cy="374700"/>
            <a:chOff x="8938671" y="1286136"/>
            <a:chExt cx="434700" cy="374700"/>
          </a:xfrm>
        </p:grpSpPr>
        <p:sp>
          <p:nvSpPr>
            <p:cNvPr id="601" name="Google Shape;601;g2dbdbfce126_0_236"/>
            <p:cNvSpPr/>
            <p:nvPr/>
          </p:nvSpPr>
          <p:spPr>
            <a:xfrm>
              <a:off x="8938671" y="1286136"/>
              <a:ext cx="434700" cy="374700"/>
            </a:xfrm>
            <a:prstGeom prst="hexagon">
              <a:avLst>
                <a:gd name="adj" fmla="val 25000"/>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602" name="Google Shape;602;g2dbdbfce126_0_236"/>
            <p:cNvSpPr/>
            <p:nvPr/>
          </p:nvSpPr>
          <p:spPr>
            <a:xfrm>
              <a:off x="9029133" y="1359637"/>
              <a:ext cx="260100" cy="224400"/>
            </a:xfrm>
            <a:prstGeom prst="hexagon">
              <a:avLst>
                <a:gd name="adj" fmla="val 25000"/>
                <a:gd name="vf" fmla="val 115470"/>
              </a:avLst>
            </a:prstGeom>
            <a:solidFill>
              <a:srgbClr val="D1D9E2"/>
            </a:solidFill>
            <a:ln w="44450" cap="flat" cmpd="sng">
              <a:solidFill>
                <a:srgbClr val="EE4B4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sp>
        <p:nvSpPr>
          <p:cNvPr id="603" name="Google Shape;603;g2dbdbfce126_0_236"/>
          <p:cNvSpPr/>
          <p:nvPr/>
        </p:nvSpPr>
        <p:spPr>
          <a:xfrm>
            <a:off x="8629651" y="4701615"/>
            <a:ext cx="259200" cy="223500"/>
          </a:xfrm>
          <a:prstGeom prst="hexagon">
            <a:avLst>
              <a:gd name="adj" fmla="val 23418"/>
              <a:gd name="vf" fmla="val 115470"/>
            </a:avLst>
          </a:prstGeom>
          <a:solidFill>
            <a:srgbClr val="173E7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604" name="Google Shape;604;g2dbdbfce126_0_236"/>
          <p:cNvSpPr/>
          <p:nvPr/>
        </p:nvSpPr>
        <p:spPr>
          <a:xfrm>
            <a:off x="9148207" y="2524319"/>
            <a:ext cx="259200" cy="223200"/>
          </a:xfrm>
          <a:prstGeom prst="hexagon">
            <a:avLst>
              <a:gd name="adj" fmla="val 25000"/>
              <a:gd name="vf" fmla="val 115470"/>
            </a:avLst>
          </a:prstGeom>
          <a:solidFill>
            <a:srgbClr val="6567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605" name="Google Shape;605;g2dbdbfce126_0_236"/>
          <p:cNvSpPr/>
          <p:nvPr/>
        </p:nvSpPr>
        <p:spPr>
          <a:xfrm>
            <a:off x="6327123" y="3402860"/>
            <a:ext cx="332100" cy="285900"/>
          </a:xfrm>
          <a:prstGeom prst="hexagon">
            <a:avLst>
              <a:gd name="adj" fmla="val 25000"/>
              <a:gd name="vf" fmla="val 115470"/>
            </a:avLst>
          </a:prstGeom>
          <a:solidFill>
            <a:srgbClr val="6567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606" name="Google Shape;606;g2dbdbfce126_0_236"/>
          <p:cNvSpPr/>
          <p:nvPr/>
        </p:nvSpPr>
        <p:spPr>
          <a:xfrm>
            <a:off x="6327127" y="3780723"/>
            <a:ext cx="193500" cy="166500"/>
          </a:xfrm>
          <a:prstGeom prst="hexagon">
            <a:avLst>
              <a:gd name="adj" fmla="val 25000"/>
              <a:gd name="vf" fmla="val 115470"/>
            </a:avLst>
          </a:prstGeom>
          <a:solidFill>
            <a:srgbClr val="2DA8B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nvGrpSpPr>
          <p:cNvPr id="607" name="Google Shape;607;g2dbdbfce126_0_236"/>
          <p:cNvGrpSpPr/>
          <p:nvPr/>
        </p:nvGrpSpPr>
        <p:grpSpPr>
          <a:xfrm>
            <a:off x="10942331" y="3470664"/>
            <a:ext cx="434700" cy="374700"/>
            <a:chOff x="8938671" y="1286136"/>
            <a:chExt cx="434700" cy="374700"/>
          </a:xfrm>
        </p:grpSpPr>
        <p:sp>
          <p:nvSpPr>
            <p:cNvPr id="608" name="Google Shape;608;g2dbdbfce126_0_236"/>
            <p:cNvSpPr/>
            <p:nvPr/>
          </p:nvSpPr>
          <p:spPr>
            <a:xfrm>
              <a:off x="8938671" y="1286136"/>
              <a:ext cx="434700" cy="374700"/>
            </a:xfrm>
            <a:prstGeom prst="hexagon">
              <a:avLst>
                <a:gd name="adj" fmla="val 25000"/>
                <a:gd name="vf" fmla="val 115470"/>
              </a:avLst>
            </a:prstGeom>
            <a:solidFill>
              <a:srgbClr val="EE4B4B"/>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609" name="Google Shape;609;g2dbdbfce126_0_236"/>
            <p:cNvSpPr/>
            <p:nvPr/>
          </p:nvSpPr>
          <p:spPr>
            <a:xfrm>
              <a:off x="9029133" y="1359637"/>
              <a:ext cx="260100" cy="224400"/>
            </a:xfrm>
            <a:prstGeom prst="hexagon">
              <a:avLst>
                <a:gd name="adj" fmla="val 25000"/>
                <a:gd name="vf" fmla="val 115470"/>
              </a:avLst>
            </a:prstGeom>
            <a:solidFill>
              <a:srgbClr val="D1D9E2"/>
            </a:solidFill>
            <a:ln w="44450" cap="flat" cmpd="sng">
              <a:solidFill>
                <a:srgbClr val="173E71"/>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grpSp>
      <p:grpSp>
        <p:nvGrpSpPr>
          <p:cNvPr id="610" name="Google Shape;610;g2dbdbfce126_0_236"/>
          <p:cNvGrpSpPr/>
          <p:nvPr/>
        </p:nvGrpSpPr>
        <p:grpSpPr>
          <a:xfrm>
            <a:off x="616193" y="2869023"/>
            <a:ext cx="1734900" cy="1495800"/>
            <a:chOff x="7740443" y="4396084"/>
            <a:chExt cx="1734900" cy="1495800"/>
          </a:xfrm>
        </p:grpSpPr>
        <p:sp>
          <p:nvSpPr>
            <p:cNvPr id="611" name="Google Shape;611;g2dbdbfce126_0_236"/>
            <p:cNvSpPr/>
            <p:nvPr/>
          </p:nvSpPr>
          <p:spPr>
            <a:xfrm rot="10800000">
              <a:off x="7740443" y="4396084"/>
              <a:ext cx="1734900" cy="1495800"/>
            </a:xfrm>
            <a:prstGeom prst="hexagon">
              <a:avLst>
                <a:gd name="adj" fmla="val 23418"/>
                <a:gd name="vf" fmla="val 115470"/>
              </a:avLst>
            </a:prstGeom>
            <a:solidFill>
              <a:srgbClr val="DEE4E7"/>
            </a:solidFill>
            <a:ln w="28575" cap="flat" cmpd="sng">
              <a:solidFill>
                <a:srgbClr val="193E7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300" b="1" i="0" u="none" strike="noStrike" cap="none">
                <a:solidFill>
                  <a:srgbClr val="FFFFFF"/>
                </a:solidFill>
                <a:latin typeface="Arial"/>
                <a:ea typeface="Arial"/>
                <a:cs typeface="Arial"/>
                <a:sym typeface="Arial"/>
              </a:endParaRPr>
            </a:p>
          </p:txBody>
        </p:sp>
        <p:sp>
          <p:nvSpPr>
            <p:cNvPr id="612" name="Google Shape;612;g2dbdbfce126_0_236"/>
            <p:cNvSpPr/>
            <p:nvPr/>
          </p:nvSpPr>
          <p:spPr>
            <a:xfrm>
              <a:off x="7758468" y="4722778"/>
              <a:ext cx="1698600" cy="9894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Best Research for Best Health: The Next Chapter</a:t>
              </a:r>
              <a:endParaRPr sz="1200" b="0" i="0" u="none" strike="noStrike" cap="none">
                <a:solidFill>
                  <a:srgbClr val="193E72"/>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US" sz="1200" b="0" i="0" u="none" strike="noStrike" cap="none">
                  <a:solidFill>
                    <a:srgbClr val="193E72"/>
                  </a:solidFill>
                  <a:latin typeface="Lato Black"/>
                  <a:ea typeface="Lato Black"/>
                  <a:cs typeface="Lato Black"/>
                  <a:sym typeface="Lato Black"/>
                </a:rPr>
                <a:t>2021</a:t>
              </a:r>
              <a:endParaRPr sz="1200" b="0" i="0" u="none" strike="noStrike" cap="none">
                <a:solidFill>
                  <a:srgbClr val="193E72"/>
                </a:solidFill>
                <a:latin typeface="Lato Black"/>
                <a:ea typeface="Lato Black"/>
                <a:cs typeface="Lato Black"/>
                <a:sym typeface="Lato Black"/>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g2dbdbfce126_0_285"/>
          <p:cNvPicPr preferRelativeResize="0"/>
          <p:nvPr/>
        </p:nvPicPr>
        <p:blipFill rotWithShape="1">
          <a:blip r:embed="rId3">
            <a:alphaModFix/>
          </a:blip>
          <a:srcRect t="-1660" b="1660"/>
          <a:stretch/>
        </p:blipFill>
        <p:spPr>
          <a:xfrm>
            <a:off x="884367" y="0"/>
            <a:ext cx="10423270" cy="59765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dbdbfce126_0_67"/>
          <p:cNvSpPr txBox="1">
            <a:spLocks noGrp="1"/>
          </p:cNvSpPr>
          <p:nvPr>
            <p:ph type="title"/>
          </p:nvPr>
        </p:nvSpPr>
        <p:spPr>
          <a:xfrm>
            <a:off x="838200" y="3234813"/>
            <a:ext cx="9403200" cy="157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600"/>
              <a:buNone/>
            </a:pPr>
            <a:br>
              <a:rPr lang="en-US">
                <a:latin typeface="Lato"/>
                <a:ea typeface="Lato"/>
                <a:cs typeface="Lato"/>
                <a:sym typeface="Lato"/>
              </a:rPr>
            </a:br>
            <a:br>
              <a:rPr lang="en-US">
                <a:latin typeface="Lato"/>
                <a:ea typeface="Lato"/>
                <a:cs typeface="Lato"/>
                <a:sym typeface="Lato"/>
              </a:rPr>
            </a:br>
            <a:r>
              <a:rPr lang="en-US">
                <a:latin typeface="Lato"/>
                <a:ea typeface="Lato"/>
                <a:cs typeface="Lato"/>
                <a:sym typeface="Lato"/>
              </a:rPr>
              <a:t>Thank you!</a:t>
            </a:r>
            <a:br>
              <a:rPr lang="en-US">
                <a:latin typeface="Lato"/>
                <a:ea typeface="Lato"/>
                <a:cs typeface="Lato"/>
                <a:sym typeface="Lato"/>
              </a:rPr>
            </a:br>
            <a:br>
              <a:rPr lang="en-US">
                <a:latin typeface="Lato"/>
                <a:ea typeface="Lato"/>
                <a:cs typeface="Lato"/>
                <a:sym typeface="Lato"/>
              </a:rPr>
            </a:br>
            <a:r>
              <a:rPr lang="en-US">
                <a:latin typeface="Lato"/>
                <a:ea typeface="Lato"/>
                <a:cs typeface="Lato"/>
                <a:sym typeface="Lato"/>
              </a:rPr>
              <a:t>Questions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A8F2C-B1A8-9118-6942-778EE3882231}"/>
              </a:ext>
            </a:extLst>
          </p:cNvPr>
          <p:cNvPicPr>
            <a:picLocks noChangeAspect="1"/>
          </p:cNvPicPr>
          <p:nvPr/>
        </p:nvPicPr>
        <p:blipFill>
          <a:blip r:embed="rId2"/>
          <a:stretch>
            <a:fillRect/>
          </a:stretch>
        </p:blipFill>
        <p:spPr>
          <a:xfrm>
            <a:off x="2625083" y="3051703"/>
            <a:ext cx="6504100" cy="1088496"/>
          </a:xfrm>
          <a:prstGeom prst="rect">
            <a:avLst/>
          </a:prstGeom>
        </p:spPr>
      </p:pic>
    </p:spTree>
    <p:extLst>
      <p:ext uri="{BB962C8B-B14F-4D97-AF65-F5344CB8AC3E}">
        <p14:creationId xmlns:p14="http://schemas.microsoft.com/office/powerpoint/2010/main" val="1951954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3E8C3-EAF2-86D6-375E-A5F5737D5590}"/>
              </a:ext>
            </a:extLst>
          </p:cNvPr>
          <p:cNvPicPr>
            <a:picLocks noChangeAspect="1"/>
          </p:cNvPicPr>
          <p:nvPr/>
        </p:nvPicPr>
        <p:blipFill>
          <a:blip r:embed="rId2"/>
          <a:stretch>
            <a:fillRect/>
          </a:stretch>
        </p:blipFill>
        <p:spPr>
          <a:xfrm>
            <a:off x="3087602" y="2852737"/>
            <a:ext cx="4241885" cy="1981730"/>
          </a:xfrm>
          <a:prstGeom prst="rect">
            <a:avLst/>
          </a:prstGeom>
        </p:spPr>
      </p:pic>
    </p:spTree>
    <p:extLst>
      <p:ext uri="{BB962C8B-B14F-4D97-AF65-F5344CB8AC3E}">
        <p14:creationId xmlns:p14="http://schemas.microsoft.com/office/powerpoint/2010/main" val="3904613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177B-853C-964A-A17D-CEE69248AF36}"/>
              </a:ext>
            </a:extLst>
          </p:cNvPr>
          <p:cNvSpPr>
            <a:spLocks noGrp="1"/>
          </p:cNvSpPr>
          <p:nvPr>
            <p:ph type="ctrTitle"/>
          </p:nvPr>
        </p:nvSpPr>
        <p:spPr>
          <a:xfrm>
            <a:off x="644525" y="1582220"/>
            <a:ext cx="6096000" cy="1698629"/>
          </a:xfrm>
        </p:spPr>
        <p:txBody>
          <a:bodyPr>
            <a:normAutofit/>
          </a:bodyPr>
          <a:lstStyle/>
          <a:p>
            <a:r>
              <a:rPr lang="en-GB" dirty="0"/>
              <a:t>SWL Research Support Network Launch</a:t>
            </a:r>
            <a:endParaRPr lang="en-US" dirty="0"/>
          </a:p>
        </p:txBody>
      </p:sp>
      <p:sp>
        <p:nvSpPr>
          <p:cNvPr id="3" name="Subtitle 2">
            <a:extLst>
              <a:ext uri="{FF2B5EF4-FFF2-40B4-BE49-F238E27FC236}">
                <a16:creationId xmlns:a16="http://schemas.microsoft.com/office/drawing/2014/main" id="{A0039A12-20D1-3547-BDBE-D90D423D00BF}"/>
              </a:ext>
            </a:extLst>
          </p:cNvPr>
          <p:cNvSpPr>
            <a:spLocks noGrp="1"/>
          </p:cNvSpPr>
          <p:nvPr>
            <p:ph type="subTitle" idx="1"/>
          </p:nvPr>
        </p:nvSpPr>
        <p:spPr/>
        <p:txBody>
          <a:bodyPr>
            <a:normAutofit fontScale="92500" lnSpcReduction="10000"/>
          </a:bodyPr>
          <a:lstStyle/>
          <a:p>
            <a:r>
              <a:rPr lang="en-US" dirty="0"/>
              <a:t>Alison White – Head of Innovation </a:t>
            </a:r>
          </a:p>
        </p:txBody>
      </p:sp>
    </p:spTree>
    <p:extLst>
      <p:ext uri="{BB962C8B-B14F-4D97-AF65-F5344CB8AC3E}">
        <p14:creationId xmlns:p14="http://schemas.microsoft.com/office/powerpoint/2010/main" val="164942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780" y="6324654"/>
            <a:ext cx="5296995" cy="69762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733" b="1" dirty="0">
              <a:solidFill>
                <a:srgbClr val="E9552D"/>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p:cNvGrpSpPr/>
          <p:nvPr/>
        </p:nvGrpSpPr>
        <p:grpSpPr>
          <a:xfrm>
            <a:off x="752644" y="2695972"/>
            <a:ext cx="1406081" cy="1406483"/>
            <a:chOff x="5003549" y="198582"/>
            <a:chExt cx="1461848" cy="1462266"/>
          </a:xfrm>
          <a:solidFill>
            <a:schemeClr val="tx2"/>
          </a:solidFill>
          <a:effectLst/>
        </p:grpSpPr>
        <p:grpSp>
          <p:nvGrpSpPr>
            <p:cNvPr id="6" name="Group 4"/>
            <p:cNvGrpSpPr>
              <a:grpSpLocks noChangeAspect="1"/>
            </p:cNvGrpSpPr>
            <p:nvPr/>
          </p:nvGrpSpPr>
          <p:grpSpPr bwMode="auto">
            <a:xfrm>
              <a:off x="5003549" y="198582"/>
              <a:ext cx="1461848" cy="1462266"/>
              <a:chOff x="-190823" y="-190823"/>
              <a:chExt cx="5570077" cy="5570076"/>
            </a:xfrm>
            <a:grpFill/>
          </p:grpSpPr>
          <p:sp>
            <p:nvSpPr>
              <p:cNvPr id="9" name="Oval 5"/>
              <p:cNvSpPr>
                <a:spLocks/>
              </p:cNvSpPr>
              <p:nvPr/>
            </p:nvSpPr>
            <p:spPr bwMode="auto">
              <a:xfrm>
                <a:off x="-190823" y="-190823"/>
                <a:ext cx="5570077" cy="5570076"/>
              </a:xfrm>
              <a:prstGeom prst="ellipse">
                <a:avLst/>
              </a:prstGeom>
              <a:grp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35719" tIns="35719" rIns="35719" bIns="35719"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0" name="Oval 6"/>
              <p:cNvSpPr>
                <a:spLocks/>
              </p:cNvSpPr>
              <p:nvPr/>
            </p:nvSpPr>
            <p:spPr bwMode="auto">
              <a:xfrm>
                <a:off x="115732" y="115731"/>
                <a:ext cx="4956967" cy="4956968"/>
              </a:xfrm>
              <a:prstGeom prst="ellipse">
                <a:avLst/>
              </a:prstGeom>
              <a:grp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Helvetica Light" charset="0"/>
                  <a:sym typeface="Helvetica Light" charset="0"/>
                </a:endParaRPr>
              </a:p>
            </p:txBody>
          </p:sp>
        </p:grpSp>
        <p:pic>
          <p:nvPicPr>
            <p:cNvPr id="11" name="Picture 10" descr="piggy-ban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7689" y="469256"/>
              <a:ext cx="840941" cy="840941"/>
            </a:xfrm>
            <a:prstGeom prst="rect">
              <a:avLst/>
            </a:prstGeom>
            <a:grp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 name="Group 4"/>
          <p:cNvGrpSpPr/>
          <p:nvPr/>
        </p:nvGrpSpPr>
        <p:grpSpPr>
          <a:xfrm>
            <a:off x="752647" y="4791953"/>
            <a:ext cx="1406081" cy="1406483"/>
            <a:chOff x="7482217" y="2847986"/>
            <a:chExt cx="1461848" cy="1462266"/>
          </a:xfrm>
          <a:solidFill>
            <a:schemeClr val="accent5"/>
          </a:solidFill>
        </p:grpSpPr>
        <p:grpSp>
          <p:nvGrpSpPr>
            <p:cNvPr id="16" name="Group 7"/>
            <p:cNvGrpSpPr>
              <a:grpSpLocks noChangeAspect="1"/>
            </p:cNvGrpSpPr>
            <p:nvPr/>
          </p:nvGrpSpPr>
          <p:grpSpPr bwMode="auto">
            <a:xfrm>
              <a:off x="7482217" y="2847986"/>
              <a:ext cx="1461848" cy="1462266"/>
              <a:chOff x="-190823" y="-190823"/>
              <a:chExt cx="5570077" cy="5570076"/>
            </a:xfrm>
            <a:grpFill/>
          </p:grpSpPr>
          <p:sp>
            <p:nvSpPr>
              <p:cNvPr id="17" name="Oval 8"/>
              <p:cNvSpPr>
                <a:spLocks/>
              </p:cNvSpPr>
              <p:nvPr/>
            </p:nvSpPr>
            <p:spPr bwMode="auto">
              <a:xfrm>
                <a:off x="-190823" y="-190823"/>
                <a:ext cx="5570077" cy="5570076"/>
              </a:xfrm>
              <a:prstGeom prst="ellipse">
                <a:avLst/>
              </a:prstGeom>
              <a:grp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35719" tIns="35719" rIns="35719" bIns="35719"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8" name="Oval 9"/>
              <p:cNvSpPr>
                <a:spLocks/>
              </p:cNvSpPr>
              <p:nvPr/>
            </p:nvSpPr>
            <p:spPr bwMode="auto">
              <a:xfrm>
                <a:off x="115732" y="115731"/>
                <a:ext cx="4956967" cy="4956968"/>
              </a:xfrm>
              <a:prstGeom prst="ellipse">
                <a:avLst/>
              </a:prstGeom>
              <a:grp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Helvetica Light" charset="0"/>
                  <a:sym typeface="Helvetica Light" charset="0"/>
                </a:endParaRPr>
              </a:p>
            </p:txBody>
          </p:sp>
        </p:grpSp>
        <p:pic>
          <p:nvPicPr>
            <p:cNvPr id="19" name="Picture 11" descr="graph.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2669" y="3158648"/>
              <a:ext cx="840941" cy="840941"/>
            </a:xfrm>
            <a:prstGeom prst="rect">
              <a:avLst/>
            </a:prstGeom>
            <a:grp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1" name="TextBox 20"/>
          <p:cNvSpPr txBox="1"/>
          <p:nvPr/>
        </p:nvSpPr>
        <p:spPr>
          <a:xfrm>
            <a:off x="2504580" y="3058115"/>
            <a:ext cx="2473269" cy="83099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solidFill>
                  <a:schemeClr val="bg1"/>
                </a:solidFill>
                <a:latin typeface="+mj-lt"/>
                <a:ea typeface="Verdana" panose="020B0604030504040204" pitchFamily="34" charset="0"/>
                <a:cs typeface="Verdana" panose="020B0604030504040204" pitchFamily="34" charset="0"/>
              </a:rPr>
              <a:t>Driving down costs</a:t>
            </a:r>
          </a:p>
        </p:txBody>
      </p:sp>
      <p:sp>
        <p:nvSpPr>
          <p:cNvPr id="22" name="TextBox 21"/>
          <p:cNvSpPr txBox="1"/>
          <p:nvPr/>
        </p:nvSpPr>
        <p:spPr>
          <a:xfrm>
            <a:off x="2459668" y="984563"/>
            <a:ext cx="2784411" cy="83099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solidFill>
                  <a:schemeClr val="bg1"/>
                </a:solidFill>
                <a:latin typeface="+mj-lt"/>
                <a:ea typeface="Verdana" panose="020B0604030504040204" pitchFamily="34" charset="0"/>
                <a:cs typeface="Verdana" panose="020B0604030504040204" pitchFamily="34" charset="0"/>
              </a:rPr>
              <a:t>Improving outcomes</a:t>
            </a:r>
          </a:p>
        </p:txBody>
      </p:sp>
      <p:sp>
        <p:nvSpPr>
          <p:cNvPr id="23" name="TextBox 22"/>
          <p:cNvSpPr txBox="1"/>
          <p:nvPr/>
        </p:nvSpPr>
        <p:spPr>
          <a:xfrm>
            <a:off x="2459666" y="4906725"/>
            <a:ext cx="2784411" cy="83099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solidFill>
                  <a:schemeClr val="bg1"/>
                </a:solidFill>
                <a:latin typeface="+mj-lt"/>
                <a:ea typeface="Verdana" panose="020B0604030504040204" pitchFamily="34" charset="0"/>
                <a:cs typeface="Verdana" panose="020B0604030504040204" pitchFamily="34" charset="0"/>
              </a:rPr>
              <a:t>Stimulating economic growth</a:t>
            </a:r>
          </a:p>
        </p:txBody>
      </p:sp>
      <p:sp>
        <p:nvSpPr>
          <p:cNvPr id="25" name="TextBox 24"/>
          <p:cNvSpPr txBox="1"/>
          <p:nvPr/>
        </p:nvSpPr>
        <p:spPr>
          <a:xfrm>
            <a:off x="6096000" y="2298921"/>
            <a:ext cx="4876917" cy="212365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sz="4400" i="1" dirty="0">
                <a:solidFill>
                  <a:schemeClr val="tx2"/>
                </a:solidFill>
                <a:latin typeface="Avenir Next LT Pro Demi" panose="020B0704020202020204" pitchFamily="34" charset="0"/>
              </a:rPr>
              <a:t>Speeding up the best in health and care, together</a:t>
            </a:r>
          </a:p>
        </p:txBody>
      </p:sp>
      <p:pic>
        <p:nvPicPr>
          <p:cNvPr id="41" name="Picture 40">
            <a:extLst>
              <a:ext uri="{FF2B5EF4-FFF2-40B4-BE49-F238E27FC236}">
                <a16:creationId xmlns:a16="http://schemas.microsoft.com/office/drawing/2014/main" id="{A72EE25D-2016-60E0-FED4-402666D03E5E}"/>
              </a:ext>
            </a:extLst>
          </p:cNvPr>
          <p:cNvPicPr>
            <a:picLocks noChangeAspect="1"/>
          </p:cNvPicPr>
          <p:nvPr/>
        </p:nvPicPr>
        <p:blipFill>
          <a:blip r:embed="rId5"/>
          <a:stretch>
            <a:fillRect/>
          </a:stretch>
        </p:blipFill>
        <p:spPr>
          <a:xfrm>
            <a:off x="736196" y="498224"/>
            <a:ext cx="1502248" cy="1489755"/>
          </a:xfrm>
          <a:prstGeom prst="rect">
            <a:avLst/>
          </a:prstGeom>
        </p:spPr>
      </p:pic>
      <p:sp>
        <p:nvSpPr>
          <p:cNvPr id="7" name="Flowchart: Alternate Process 6">
            <a:extLst>
              <a:ext uri="{FF2B5EF4-FFF2-40B4-BE49-F238E27FC236}">
                <a16:creationId xmlns:a16="http://schemas.microsoft.com/office/drawing/2014/main" id="{45F31764-61CE-D51F-48CE-8131B2D6152A}"/>
              </a:ext>
            </a:extLst>
          </p:cNvPr>
          <p:cNvSpPr/>
          <p:nvPr/>
        </p:nvSpPr>
        <p:spPr>
          <a:xfrm>
            <a:off x="6195316" y="1602769"/>
            <a:ext cx="4777601" cy="565078"/>
          </a:xfrm>
          <a:prstGeom prst="flowChartAlternateProcess">
            <a:avLst/>
          </a:prstGeom>
          <a:solidFill>
            <a:schemeClr val="tx2"/>
          </a:solidFill>
          <a:ln>
            <a:solidFill>
              <a:schemeClr val="tx2"/>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000" b="1" dirty="0">
                <a:solidFill>
                  <a:schemeClr val="bg1"/>
                </a:solidFill>
                <a:latin typeface="+mj-lt"/>
              </a:rPr>
              <a:t>Our mission</a:t>
            </a:r>
          </a:p>
        </p:txBody>
      </p:sp>
      <p:sp>
        <p:nvSpPr>
          <p:cNvPr id="14" name="Slide Number Placeholder 2">
            <a:extLst>
              <a:ext uri="{FF2B5EF4-FFF2-40B4-BE49-F238E27FC236}">
                <a16:creationId xmlns:a16="http://schemas.microsoft.com/office/drawing/2014/main" id="{60B083A7-E1D3-0968-D550-A43B5A2BAB2E}"/>
              </a:ext>
            </a:extLst>
          </p:cNvPr>
          <p:cNvSpPr>
            <a:spLocks noGrp="1"/>
          </p:cNvSpPr>
          <p:nvPr>
            <p:ph type="sldNum" sz="quarter" idx="12"/>
          </p:nvPr>
        </p:nvSpPr>
        <p:spPr>
          <a:xfrm>
            <a:off x="1" y="3278122"/>
            <a:ext cx="453390" cy="301756"/>
          </a:xfrm>
        </p:spPr>
        <p:txBody>
          <a:bodyPr/>
          <a:lstStyle/>
          <a:p>
            <a:fld id="{B6F15528-21DE-4FAA-801E-634DDDAF4B2B}" type="slidenum">
              <a:rPr lang="en-GB" smtClean="0"/>
              <a:pPr/>
              <a:t>27</a:t>
            </a:fld>
            <a:endParaRPr lang="en-GB" dirty="0"/>
          </a:p>
        </p:txBody>
      </p:sp>
    </p:spTree>
    <p:extLst>
      <p:ext uri="{BB962C8B-B14F-4D97-AF65-F5344CB8AC3E}">
        <p14:creationId xmlns:p14="http://schemas.microsoft.com/office/powerpoint/2010/main" val="2310000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8663C1B-C5E2-3D94-9F56-7AAE34B39838}"/>
              </a:ext>
            </a:extLst>
          </p:cNvPr>
          <p:cNvSpPr/>
          <p:nvPr/>
        </p:nvSpPr>
        <p:spPr>
          <a:xfrm>
            <a:off x="11887200" y="1"/>
            <a:ext cx="313888" cy="748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DE99E02-9812-45C5-10CE-02225FD3FFD3}"/>
              </a:ext>
            </a:extLst>
          </p:cNvPr>
          <p:cNvSpPr/>
          <p:nvPr/>
        </p:nvSpPr>
        <p:spPr>
          <a:xfrm>
            <a:off x="10738883" y="748936"/>
            <a:ext cx="1252609" cy="6109064"/>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8F36E5D-9E17-106F-DAD3-D77611DB3725}"/>
              </a:ext>
            </a:extLst>
          </p:cNvPr>
          <p:cNvSpPr/>
          <p:nvPr/>
        </p:nvSpPr>
        <p:spPr>
          <a:xfrm>
            <a:off x="5693062" y="-292690"/>
            <a:ext cx="6567224" cy="7443380"/>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A6E001C3-1089-F59F-E053-DD6328DB086A}"/>
              </a:ext>
            </a:extLst>
          </p:cNvPr>
          <p:cNvSpPr/>
          <p:nvPr/>
        </p:nvSpPr>
        <p:spPr>
          <a:xfrm>
            <a:off x="200508" y="121919"/>
            <a:ext cx="4856611" cy="60944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4">
            <a:extLst>
              <a:ext uri="{FF2B5EF4-FFF2-40B4-BE49-F238E27FC236}">
                <a16:creationId xmlns:a16="http://schemas.microsoft.com/office/drawing/2014/main" id="{A7F534E9-041E-1EDB-0184-C158A46F88CE}"/>
              </a:ext>
            </a:extLst>
          </p:cNvPr>
          <p:cNvSpPr>
            <a:spLocks noGrp="1"/>
          </p:cNvSpPr>
          <p:nvPr>
            <p:ph type="title"/>
          </p:nvPr>
        </p:nvSpPr>
        <p:spPr>
          <a:xfrm>
            <a:off x="0" y="216289"/>
            <a:ext cx="5424268" cy="1325563"/>
          </a:xfrm>
        </p:spPr>
        <p:txBody>
          <a:bodyPr>
            <a:normAutofit/>
          </a:bodyPr>
          <a:lstStyle/>
          <a:p>
            <a:pPr algn="ctr"/>
            <a:r>
              <a:rPr lang="en-GB" sz="2400" u="none" strike="noStrike" baseline="0" dirty="0">
                <a:solidFill>
                  <a:schemeClr val="bg1"/>
                </a:solidFill>
                <a:latin typeface="Avenir Next LT Pro Demi" panose="020B0704020202020204" pitchFamily="34" charset="0"/>
              </a:rPr>
              <a:t>Working together for  research </a:t>
            </a:r>
            <a:br>
              <a:rPr lang="en-GB" sz="2400" u="none" strike="noStrike" baseline="0" dirty="0">
                <a:solidFill>
                  <a:schemeClr val="bg1"/>
                </a:solidFill>
                <a:latin typeface="Avenir Next LT Pro Demi" panose="020B0704020202020204" pitchFamily="34" charset="0"/>
              </a:rPr>
            </a:br>
            <a:r>
              <a:rPr lang="en-GB" sz="2400" u="none" strike="noStrike" baseline="0" dirty="0">
                <a:solidFill>
                  <a:schemeClr val="bg1"/>
                </a:solidFill>
                <a:latin typeface="Avenir Next LT Pro Demi" panose="020B0704020202020204" pitchFamily="34" charset="0"/>
              </a:rPr>
              <a:t>and innovation </a:t>
            </a:r>
            <a:br>
              <a:rPr lang="en-GB" sz="2400" u="none" strike="noStrike" baseline="0" dirty="0">
                <a:solidFill>
                  <a:schemeClr val="bg1"/>
                </a:solidFill>
                <a:latin typeface="Avenir Next LT Pro Demi" panose="020B0704020202020204" pitchFamily="34" charset="0"/>
              </a:rPr>
            </a:br>
            <a:r>
              <a:rPr lang="en-GB" sz="2400" u="none" strike="noStrike" baseline="0" dirty="0">
                <a:solidFill>
                  <a:schemeClr val="bg1"/>
                </a:solidFill>
                <a:latin typeface="Avenir Next LT Pro Demi" panose="020B0704020202020204" pitchFamily="34" charset="0"/>
              </a:rPr>
              <a:t>in south London</a:t>
            </a:r>
            <a:endParaRPr lang="en-GB" sz="2400" dirty="0">
              <a:solidFill>
                <a:schemeClr val="bg1"/>
              </a:solidFill>
              <a:latin typeface="Avenir Next LT Pro Demi" panose="020B0704020202020204" pitchFamily="34" charset="0"/>
            </a:endParaRPr>
          </a:p>
        </p:txBody>
      </p:sp>
      <p:sp>
        <p:nvSpPr>
          <p:cNvPr id="20" name="Text Placeholder 7">
            <a:extLst>
              <a:ext uri="{FF2B5EF4-FFF2-40B4-BE49-F238E27FC236}">
                <a16:creationId xmlns:a16="http://schemas.microsoft.com/office/drawing/2014/main" id="{4FF221D3-EAFA-23A0-9357-475DC6A65F13}"/>
              </a:ext>
            </a:extLst>
          </p:cNvPr>
          <p:cNvSpPr txBox="1">
            <a:spLocks/>
          </p:cNvSpPr>
          <p:nvPr/>
        </p:nvSpPr>
        <p:spPr>
          <a:xfrm>
            <a:off x="386299" y="1976800"/>
            <a:ext cx="4287611" cy="3832516"/>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Avenir Next LT Pro Demi" panose="020B0704020202020204" pitchFamily="34" charset="0"/>
              </a:rPr>
              <a:t>Academic Partners , </a:t>
            </a:r>
            <a:r>
              <a:rPr lang="en-GB" sz="2400" dirty="0">
                <a:solidFill>
                  <a:schemeClr val="bg1"/>
                </a:solidFill>
                <a:latin typeface="+mn-lt"/>
              </a:rPr>
              <a:t>the </a:t>
            </a:r>
            <a:r>
              <a:rPr lang="en-GB" sz="2400" dirty="0">
                <a:solidFill>
                  <a:schemeClr val="bg1"/>
                </a:solidFill>
                <a:latin typeface="Avenir Next LT Pro Demi" panose="020B0704020202020204" pitchFamily="34" charset="0"/>
              </a:rPr>
              <a:t>Applied Research Collaboration (ARC) South London  </a:t>
            </a:r>
            <a:r>
              <a:rPr lang="en-GB" sz="2400" dirty="0">
                <a:solidFill>
                  <a:schemeClr val="bg1"/>
                </a:solidFill>
                <a:latin typeface="+mn-lt"/>
              </a:rPr>
              <a:t>and the </a:t>
            </a:r>
            <a:r>
              <a:rPr lang="en-GB" sz="2400" dirty="0">
                <a:solidFill>
                  <a:schemeClr val="bg1"/>
                </a:solidFill>
                <a:latin typeface="Avenir Next LT Pro Demi" panose="020B0704020202020204" pitchFamily="34" charset="0"/>
              </a:rPr>
              <a:t>Health Innovation Network (HIN) </a:t>
            </a:r>
            <a:r>
              <a:rPr lang="en-GB" sz="2400" dirty="0">
                <a:solidFill>
                  <a:schemeClr val="bg1"/>
                </a:solidFill>
                <a:latin typeface="+mn-lt"/>
              </a:rPr>
              <a:t>work collaboratively across the different stages of innovation from </a:t>
            </a:r>
            <a:r>
              <a:rPr lang="en-GB" sz="2400" dirty="0">
                <a:solidFill>
                  <a:schemeClr val="bg1"/>
                </a:solidFill>
                <a:latin typeface="Avenir Next LT Pro Demi" panose="020B0704020202020204" pitchFamily="34" charset="0"/>
              </a:rPr>
              <a:t>discovery</a:t>
            </a:r>
            <a:r>
              <a:rPr lang="en-GB" sz="2400" dirty="0">
                <a:solidFill>
                  <a:schemeClr val="bg1"/>
                </a:solidFill>
                <a:latin typeface="+mn-lt"/>
              </a:rPr>
              <a:t> to widespread </a:t>
            </a:r>
            <a:r>
              <a:rPr lang="en-GB" sz="2400" dirty="0">
                <a:solidFill>
                  <a:schemeClr val="bg1"/>
                </a:solidFill>
                <a:latin typeface="Avenir Next LT Pro Demi" panose="020B0704020202020204" pitchFamily="34" charset="0"/>
              </a:rPr>
              <a:t>adoption</a:t>
            </a:r>
            <a:r>
              <a:rPr lang="en-GB" sz="2400" dirty="0">
                <a:solidFill>
                  <a:schemeClr val="bg1"/>
                </a:solidFill>
                <a:latin typeface="+mn-lt"/>
              </a:rPr>
              <a:t>, using their </a:t>
            </a:r>
            <a:r>
              <a:rPr lang="en-GB" sz="2400" dirty="0">
                <a:solidFill>
                  <a:schemeClr val="bg1"/>
                </a:solidFill>
                <a:latin typeface="Avenir Next LT Pro Demi" panose="020B0704020202020204" pitchFamily="34" charset="0"/>
              </a:rPr>
              <a:t>unique skill sets</a:t>
            </a:r>
            <a:r>
              <a:rPr lang="en-GB" sz="1400" dirty="0">
                <a:solidFill>
                  <a:schemeClr val="bg1"/>
                </a:solidFill>
                <a:latin typeface="+mn-lt"/>
              </a:rPr>
              <a:t>.</a:t>
            </a:r>
          </a:p>
        </p:txBody>
      </p:sp>
      <p:cxnSp>
        <p:nvCxnSpPr>
          <p:cNvPr id="22" name="Straight Connector 21">
            <a:extLst>
              <a:ext uri="{FF2B5EF4-FFF2-40B4-BE49-F238E27FC236}">
                <a16:creationId xmlns:a16="http://schemas.microsoft.com/office/drawing/2014/main" id="{A417785C-05D5-FDF8-A17F-4548CD025E55}"/>
              </a:ext>
            </a:extLst>
          </p:cNvPr>
          <p:cNvCxnSpPr>
            <a:cxnSpLocks/>
          </p:cNvCxnSpPr>
          <p:nvPr/>
        </p:nvCxnSpPr>
        <p:spPr>
          <a:xfrm>
            <a:off x="469302" y="1693071"/>
            <a:ext cx="3972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AC885F6-A69D-D604-25E5-BC364B53A045}"/>
              </a:ext>
            </a:extLst>
          </p:cNvPr>
          <p:cNvGrpSpPr/>
          <p:nvPr/>
        </p:nvGrpSpPr>
        <p:grpSpPr>
          <a:xfrm>
            <a:off x="6262255" y="2133600"/>
            <a:ext cx="5929744" cy="4508111"/>
            <a:chOff x="130129" y="2752894"/>
            <a:chExt cx="4737481" cy="3313647"/>
          </a:xfrm>
        </p:grpSpPr>
        <p:sp>
          <p:nvSpPr>
            <p:cNvPr id="2" name="Arrow: Curved Right 1">
              <a:extLst>
                <a:ext uri="{FF2B5EF4-FFF2-40B4-BE49-F238E27FC236}">
                  <a16:creationId xmlns:a16="http://schemas.microsoft.com/office/drawing/2014/main" id="{E2F25856-4488-925F-7F50-2059909E6F4D}"/>
                </a:ext>
              </a:extLst>
            </p:cNvPr>
            <p:cNvSpPr/>
            <p:nvPr/>
          </p:nvSpPr>
          <p:spPr>
            <a:xfrm>
              <a:off x="130129" y="2857850"/>
              <a:ext cx="1166400" cy="2750400"/>
            </a:xfrm>
            <a:prstGeom prst="curv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solidFill>
                  <a:schemeClr val="tx1"/>
                </a:solidFill>
              </a:endParaRPr>
            </a:p>
          </p:txBody>
        </p:sp>
        <p:sp>
          <p:nvSpPr>
            <p:cNvPr id="3" name="Arrow: Curved Up 2">
              <a:extLst>
                <a:ext uri="{FF2B5EF4-FFF2-40B4-BE49-F238E27FC236}">
                  <a16:creationId xmlns:a16="http://schemas.microsoft.com/office/drawing/2014/main" id="{DD71B175-10BA-EE23-E16E-5AF2656B8C65}"/>
                </a:ext>
              </a:extLst>
            </p:cNvPr>
            <p:cNvSpPr/>
            <p:nvPr/>
          </p:nvSpPr>
          <p:spPr>
            <a:xfrm rot="16200000">
              <a:off x="2909606" y="3545289"/>
              <a:ext cx="2750400" cy="1165609"/>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FA8857B8-E188-9D42-6178-D21AA2551D36}"/>
                </a:ext>
              </a:extLst>
            </p:cNvPr>
            <p:cNvSpPr txBox="1"/>
            <p:nvPr/>
          </p:nvSpPr>
          <p:spPr>
            <a:xfrm>
              <a:off x="1620076" y="2899998"/>
              <a:ext cx="1889760" cy="3393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GB" sz="2400" b="1" dirty="0">
                  <a:ln/>
                  <a:solidFill>
                    <a:schemeClr val="accent3"/>
                  </a:solidFill>
                  <a:latin typeface="Avenir Next LT Pro Demi" panose="020B0704020202020204" pitchFamily="34" charset="0"/>
                </a:rPr>
                <a:t>Invent + Iterate</a:t>
              </a:r>
            </a:p>
          </p:txBody>
        </p:sp>
        <p:sp>
          <p:nvSpPr>
            <p:cNvPr id="5" name="TextBox 4">
              <a:extLst>
                <a:ext uri="{FF2B5EF4-FFF2-40B4-BE49-F238E27FC236}">
                  <a16:creationId xmlns:a16="http://schemas.microsoft.com/office/drawing/2014/main" id="{7929CE46-0D2D-8001-7F83-920FC0C6A9DE}"/>
                </a:ext>
              </a:extLst>
            </p:cNvPr>
            <p:cNvSpPr txBox="1"/>
            <p:nvPr/>
          </p:nvSpPr>
          <p:spPr>
            <a:xfrm>
              <a:off x="1915937" y="3705066"/>
              <a:ext cx="1166400" cy="3393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GB" sz="2400" b="1" dirty="0">
                  <a:ln/>
                  <a:solidFill>
                    <a:schemeClr val="accent3"/>
                  </a:solidFill>
                  <a:latin typeface="Avenir Next LT Pro Demi" panose="020B0704020202020204" pitchFamily="34" charset="0"/>
                </a:rPr>
                <a:t>Evaluate</a:t>
              </a:r>
            </a:p>
          </p:txBody>
        </p:sp>
        <p:sp>
          <p:nvSpPr>
            <p:cNvPr id="6" name="TextBox 5">
              <a:extLst>
                <a:ext uri="{FF2B5EF4-FFF2-40B4-BE49-F238E27FC236}">
                  <a16:creationId xmlns:a16="http://schemas.microsoft.com/office/drawing/2014/main" id="{A69316C4-B00F-D5D7-773C-44FCE2D606D7}"/>
                </a:ext>
              </a:extLst>
            </p:cNvPr>
            <p:cNvSpPr txBox="1"/>
            <p:nvPr/>
          </p:nvSpPr>
          <p:spPr>
            <a:xfrm>
              <a:off x="1534632" y="5017274"/>
              <a:ext cx="2167368" cy="3393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GB" sz="2400" b="1" dirty="0">
                  <a:ln/>
                  <a:solidFill>
                    <a:schemeClr val="accent3"/>
                  </a:solidFill>
                  <a:latin typeface="Avenir Next LT Pro Demi" panose="020B0704020202020204" pitchFamily="34" charset="0"/>
                </a:rPr>
                <a:t>Adopt + Spread</a:t>
              </a:r>
            </a:p>
          </p:txBody>
        </p:sp>
        <p:pic>
          <p:nvPicPr>
            <p:cNvPr id="8" name="Picture 7" descr="Blue text on a black background&#10;&#10;Description automatically generated">
              <a:extLst>
                <a:ext uri="{FF2B5EF4-FFF2-40B4-BE49-F238E27FC236}">
                  <a16:creationId xmlns:a16="http://schemas.microsoft.com/office/drawing/2014/main" id="{DBB362BA-252E-85D4-95B3-BD5CAF16E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741" y="4483621"/>
              <a:ext cx="2822020" cy="399850"/>
            </a:xfrm>
            <a:prstGeom prst="rect">
              <a:avLst/>
            </a:prstGeom>
          </p:spPr>
        </p:pic>
        <p:pic>
          <p:nvPicPr>
            <p:cNvPr id="9" name="Picture 8" descr="A logo with blue text&#10;&#10;Description automatically generated">
              <a:extLst>
                <a:ext uri="{FF2B5EF4-FFF2-40B4-BE49-F238E27FC236}">
                  <a16:creationId xmlns:a16="http://schemas.microsoft.com/office/drawing/2014/main" id="{EB3D3722-9C9F-B079-97B9-20BA23733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255" y="5608250"/>
              <a:ext cx="1510019" cy="458291"/>
            </a:xfrm>
            <a:prstGeom prst="rect">
              <a:avLst/>
            </a:prstGeom>
          </p:spPr>
        </p:pic>
      </p:grpSp>
      <p:pic>
        <p:nvPicPr>
          <p:cNvPr id="42" name="Picture 41" descr="A white letter on a black background&#10;&#10;Description automatically generated">
            <a:extLst>
              <a:ext uri="{FF2B5EF4-FFF2-40B4-BE49-F238E27FC236}">
                <a16:creationId xmlns:a16="http://schemas.microsoft.com/office/drawing/2014/main" id="{FEFCC488-FFA5-93AC-62A4-1CBE7103A8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337"/>
          <a:stretch/>
        </p:blipFill>
        <p:spPr>
          <a:xfrm>
            <a:off x="10972983" y="6161592"/>
            <a:ext cx="701566" cy="412823"/>
          </a:xfrm>
          <a:prstGeom prst="rect">
            <a:avLst/>
          </a:prstGeom>
        </p:spPr>
      </p:pic>
      <p:sp>
        <p:nvSpPr>
          <p:cNvPr id="44" name="Speech Bubble: Rectangle with Corners Rounded 43">
            <a:extLst>
              <a:ext uri="{FF2B5EF4-FFF2-40B4-BE49-F238E27FC236}">
                <a16:creationId xmlns:a16="http://schemas.microsoft.com/office/drawing/2014/main" id="{2A9C18FA-6688-A51A-EDBE-629FC4457CAE}"/>
              </a:ext>
            </a:extLst>
          </p:cNvPr>
          <p:cNvSpPr/>
          <p:nvPr/>
        </p:nvSpPr>
        <p:spPr>
          <a:xfrm>
            <a:off x="7289006" y="811042"/>
            <a:ext cx="3217127" cy="708321"/>
          </a:xfrm>
          <a:prstGeom prst="wedgeRoundRectCallout">
            <a:avLst>
              <a:gd name="adj1" fmla="val 38371"/>
              <a:gd name="adj2" fmla="val 7149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solidFill>
                  <a:schemeClr val="bg1"/>
                </a:solidFill>
                <a:latin typeface="Avenir Next LT Pro Demi" panose="020B0704020202020204" pitchFamily="34" charset="0"/>
              </a:rPr>
              <a:t>How we relate</a:t>
            </a:r>
          </a:p>
        </p:txBody>
      </p:sp>
    </p:spTree>
    <p:extLst>
      <p:ext uri="{BB962C8B-B14F-4D97-AF65-F5344CB8AC3E}">
        <p14:creationId xmlns:p14="http://schemas.microsoft.com/office/powerpoint/2010/main" val="300616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E21557-D8D1-09DD-5218-2A1E8E113754}"/>
              </a:ext>
            </a:extLst>
          </p:cNvPr>
          <p:cNvSpPr/>
          <p:nvPr/>
        </p:nvSpPr>
        <p:spPr>
          <a:xfrm>
            <a:off x="0" y="0"/>
            <a:ext cx="4287611"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4">
            <a:extLst>
              <a:ext uri="{FF2B5EF4-FFF2-40B4-BE49-F238E27FC236}">
                <a16:creationId xmlns:a16="http://schemas.microsoft.com/office/drawing/2014/main" id="{D3BF06B6-2497-5293-F587-846788374220}"/>
              </a:ext>
            </a:extLst>
          </p:cNvPr>
          <p:cNvSpPr txBox="1">
            <a:spLocks/>
          </p:cNvSpPr>
          <p:nvPr/>
        </p:nvSpPr>
        <p:spPr>
          <a:xfrm>
            <a:off x="397373" y="994316"/>
            <a:ext cx="3562389" cy="771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chemeClr val="tx1"/>
                </a:solidFill>
                <a:latin typeface="Avenir Book" panose="02000503020000020003" pitchFamily="2" charset="0"/>
                <a:ea typeface="+mj-ea"/>
                <a:cs typeface="+mj-cs"/>
              </a:defRPr>
            </a:lvl1pPr>
          </a:lstStyle>
          <a:p>
            <a:r>
              <a:rPr lang="en-GB" sz="2400" u="none" strike="noStrike" baseline="0" dirty="0">
                <a:solidFill>
                  <a:schemeClr val="bg1"/>
                </a:solidFill>
                <a:latin typeface="Avenir Next LT Pro Demi" panose="020B0704020202020204" pitchFamily="34" charset="0"/>
              </a:rPr>
              <a:t>How does collaboration        work in practice?</a:t>
            </a:r>
            <a:endParaRPr lang="en-GB" sz="2400" dirty="0">
              <a:solidFill>
                <a:schemeClr val="bg1"/>
              </a:solidFill>
              <a:latin typeface="Avenir Next LT Pro Demi" panose="020B0704020202020204" pitchFamily="34" charset="0"/>
            </a:endParaRPr>
          </a:p>
        </p:txBody>
      </p:sp>
      <p:sp>
        <p:nvSpPr>
          <p:cNvPr id="14" name="Text Placeholder 7">
            <a:extLst>
              <a:ext uri="{FF2B5EF4-FFF2-40B4-BE49-F238E27FC236}">
                <a16:creationId xmlns:a16="http://schemas.microsoft.com/office/drawing/2014/main" id="{8C548D54-7E2F-337D-67D6-4E6AF208AFB8}"/>
              </a:ext>
            </a:extLst>
          </p:cNvPr>
          <p:cNvSpPr txBox="1">
            <a:spLocks/>
          </p:cNvSpPr>
          <p:nvPr/>
        </p:nvSpPr>
        <p:spPr>
          <a:xfrm>
            <a:off x="382772" y="2325691"/>
            <a:ext cx="3415067" cy="3832516"/>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u="none" strike="noStrike" baseline="0" dirty="0">
                <a:solidFill>
                  <a:schemeClr val="bg1"/>
                </a:solidFill>
                <a:latin typeface="Avenir Next LT Pro Demi" panose="020B0704020202020204" pitchFamily="34" charset="0"/>
              </a:rPr>
              <a:t>Innovation in diabetes</a:t>
            </a:r>
          </a:p>
          <a:p>
            <a:pPr marL="0" indent="0">
              <a:buNone/>
            </a:pPr>
            <a:endParaRPr lang="en-GB" sz="1200" dirty="0">
              <a:solidFill>
                <a:schemeClr val="bg1"/>
              </a:solidFill>
              <a:latin typeface="+mn-lt"/>
            </a:endParaRPr>
          </a:p>
          <a:p>
            <a:pPr marL="0" indent="0">
              <a:lnSpc>
                <a:spcPct val="100000"/>
              </a:lnSpc>
              <a:buNone/>
            </a:pPr>
            <a:r>
              <a:rPr lang="en-GB" sz="1800" dirty="0">
                <a:solidFill>
                  <a:schemeClr val="bg1"/>
                </a:solidFill>
                <a:latin typeface="+mn-lt"/>
              </a:rPr>
              <a:t>All three organisations are </a:t>
            </a:r>
            <a:r>
              <a:rPr lang="en-GB" sz="1800" dirty="0">
                <a:solidFill>
                  <a:schemeClr val="bg1"/>
                </a:solidFill>
                <a:latin typeface="Avenir Next LT Pro Demi" panose="020B0704020202020204" pitchFamily="34" charset="0"/>
              </a:rPr>
              <a:t>working together </a:t>
            </a:r>
            <a:r>
              <a:rPr lang="en-GB" sz="1800" dirty="0">
                <a:solidFill>
                  <a:schemeClr val="bg1"/>
                </a:solidFill>
                <a:latin typeface="+mn-lt"/>
              </a:rPr>
              <a:t>to improve outcomes for south Londoners in </a:t>
            </a:r>
            <a:r>
              <a:rPr lang="en-GB" sz="1800" dirty="0">
                <a:solidFill>
                  <a:schemeClr val="bg1"/>
                </a:solidFill>
                <a:latin typeface="Avenir Next LT Pro Demi" panose="020B0704020202020204" pitchFamily="34" charset="0"/>
              </a:rPr>
              <a:t>diabetes</a:t>
            </a:r>
            <a:r>
              <a:rPr lang="en-GB" sz="1800" dirty="0">
                <a:solidFill>
                  <a:schemeClr val="bg1"/>
                </a:solidFill>
                <a:latin typeface="+mn-lt"/>
              </a:rPr>
              <a:t> through innovation in </a:t>
            </a:r>
            <a:r>
              <a:rPr lang="en-GB" sz="1800" dirty="0">
                <a:solidFill>
                  <a:schemeClr val="bg1"/>
                </a:solidFill>
                <a:latin typeface="Avenir Next LT Pro Demi" panose="020B0704020202020204" pitchFamily="34" charset="0"/>
              </a:rPr>
              <a:t>education</a:t>
            </a:r>
            <a:r>
              <a:rPr lang="en-GB" sz="1800" dirty="0">
                <a:solidFill>
                  <a:schemeClr val="bg1"/>
                </a:solidFill>
                <a:latin typeface="+mn-lt"/>
              </a:rPr>
              <a:t> and a greater focus on </a:t>
            </a:r>
            <a:r>
              <a:rPr lang="en-GB" sz="1800" dirty="0">
                <a:solidFill>
                  <a:schemeClr val="bg1"/>
                </a:solidFill>
                <a:latin typeface="Avenir Next LT Pro Demi" panose="020B0704020202020204" pitchFamily="34" charset="0"/>
              </a:rPr>
              <a:t>mental health</a:t>
            </a:r>
            <a:r>
              <a:rPr lang="en-GB" sz="1800" dirty="0">
                <a:solidFill>
                  <a:schemeClr val="bg1"/>
                </a:solidFill>
                <a:latin typeface="+mn-lt"/>
              </a:rPr>
              <a:t>.</a:t>
            </a:r>
          </a:p>
        </p:txBody>
      </p:sp>
      <p:cxnSp>
        <p:nvCxnSpPr>
          <p:cNvPr id="15" name="Straight Connector 14">
            <a:extLst>
              <a:ext uri="{FF2B5EF4-FFF2-40B4-BE49-F238E27FC236}">
                <a16:creationId xmlns:a16="http://schemas.microsoft.com/office/drawing/2014/main" id="{D4BD6059-E9B9-D981-5D6D-1F271C0810C0}"/>
              </a:ext>
            </a:extLst>
          </p:cNvPr>
          <p:cNvCxnSpPr>
            <a:cxnSpLocks/>
          </p:cNvCxnSpPr>
          <p:nvPr/>
        </p:nvCxnSpPr>
        <p:spPr>
          <a:xfrm>
            <a:off x="467833" y="1976846"/>
            <a:ext cx="32720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A355EB7-4041-CAAA-4BD9-7AB8FAF25096}"/>
              </a:ext>
            </a:extLst>
          </p:cNvPr>
          <p:cNvGrpSpPr/>
          <p:nvPr/>
        </p:nvGrpSpPr>
        <p:grpSpPr>
          <a:xfrm>
            <a:off x="4670383" y="425847"/>
            <a:ext cx="6960515" cy="5598213"/>
            <a:chOff x="4661488" y="510907"/>
            <a:chExt cx="6960515" cy="5598213"/>
          </a:xfrm>
        </p:grpSpPr>
        <p:grpSp>
          <p:nvGrpSpPr>
            <p:cNvPr id="41" name="Group 40">
              <a:extLst>
                <a:ext uri="{FF2B5EF4-FFF2-40B4-BE49-F238E27FC236}">
                  <a16:creationId xmlns:a16="http://schemas.microsoft.com/office/drawing/2014/main" id="{D4E3B4A5-0A73-4C62-24C5-3360524052C3}"/>
                </a:ext>
              </a:extLst>
            </p:cNvPr>
            <p:cNvGrpSpPr/>
            <p:nvPr/>
          </p:nvGrpSpPr>
          <p:grpSpPr>
            <a:xfrm>
              <a:off x="4661488" y="510907"/>
              <a:ext cx="6908800" cy="1716320"/>
              <a:chOff x="4661488" y="510907"/>
              <a:chExt cx="6908800" cy="1716320"/>
            </a:xfrm>
          </p:grpSpPr>
          <p:sp>
            <p:nvSpPr>
              <p:cNvPr id="36" name="Freeform: Shape 35">
                <a:extLst>
                  <a:ext uri="{FF2B5EF4-FFF2-40B4-BE49-F238E27FC236}">
                    <a16:creationId xmlns:a16="http://schemas.microsoft.com/office/drawing/2014/main" id="{5FA40F75-AC2E-32A3-8CEF-1D9F3BF0BA88}"/>
                  </a:ext>
                </a:extLst>
              </p:cNvPr>
              <p:cNvSpPr/>
              <p:nvPr/>
            </p:nvSpPr>
            <p:spPr>
              <a:xfrm>
                <a:off x="4661488" y="510907"/>
                <a:ext cx="6908800" cy="1716320"/>
              </a:xfrm>
              <a:custGeom>
                <a:avLst/>
                <a:gdLst>
                  <a:gd name="connsiteX0" fmla="*/ 0 w 6908800"/>
                  <a:gd name="connsiteY0" fmla="*/ 171632 h 1716320"/>
                  <a:gd name="connsiteX1" fmla="*/ 171632 w 6908800"/>
                  <a:gd name="connsiteY1" fmla="*/ 0 h 1716320"/>
                  <a:gd name="connsiteX2" fmla="*/ 6737168 w 6908800"/>
                  <a:gd name="connsiteY2" fmla="*/ 0 h 1716320"/>
                  <a:gd name="connsiteX3" fmla="*/ 6908800 w 6908800"/>
                  <a:gd name="connsiteY3" fmla="*/ 171632 h 1716320"/>
                  <a:gd name="connsiteX4" fmla="*/ 6908800 w 6908800"/>
                  <a:gd name="connsiteY4" fmla="*/ 1544688 h 1716320"/>
                  <a:gd name="connsiteX5" fmla="*/ 6737168 w 6908800"/>
                  <a:gd name="connsiteY5" fmla="*/ 1716320 h 1716320"/>
                  <a:gd name="connsiteX6" fmla="*/ 171632 w 6908800"/>
                  <a:gd name="connsiteY6" fmla="*/ 1716320 h 1716320"/>
                  <a:gd name="connsiteX7" fmla="*/ 0 w 6908800"/>
                  <a:gd name="connsiteY7" fmla="*/ 1544688 h 1716320"/>
                  <a:gd name="connsiteX8" fmla="*/ 0 w 6908800"/>
                  <a:gd name="connsiteY8" fmla="*/ 171632 h 17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716320">
                    <a:moveTo>
                      <a:pt x="0" y="171632"/>
                    </a:moveTo>
                    <a:cubicBezTo>
                      <a:pt x="0" y="76842"/>
                      <a:pt x="76842" y="0"/>
                      <a:pt x="171632" y="0"/>
                    </a:cubicBezTo>
                    <a:lnTo>
                      <a:pt x="6737168" y="0"/>
                    </a:lnTo>
                    <a:cubicBezTo>
                      <a:pt x="6831958" y="0"/>
                      <a:pt x="6908800" y="76842"/>
                      <a:pt x="6908800" y="171632"/>
                    </a:cubicBezTo>
                    <a:lnTo>
                      <a:pt x="6908800" y="1544688"/>
                    </a:lnTo>
                    <a:cubicBezTo>
                      <a:pt x="6908800" y="1639478"/>
                      <a:pt x="6831958" y="1716320"/>
                      <a:pt x="6737168" y="1716320"/>
                    </a:cubicBezTo>
                    <a:lnTo>
                      <a:pt x="171632" y="1716320"/>
                    </a:lnTo>
                    <a:cubicBezTo>
                      <a:pt x="76842" y="1716320"/>
                      <a:pt x="0" y="1639478"/>
                      <a:pt x="0" y="1544688"/>
                    </a:cubicBezTo>
                    <a:lnTo>
                      <a:pt x="0" y="171632"/>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03609" tIns="103609" rIns="1855114" bIns="103609" numCol="1" spcCol="1270" anchor="ctr" anchorCtr="0">
                <a:noAutofit/>
              </a:bodyPr>
              <a:lstStyle/>
              <a:p>
                <a:pPr marL="0" lvl="0" indent="0" algn="l" defTabSz="622300">
                  <a:lnSpc>
                    <a:spcPct val="90000"/>
                  </a:lnSpc>
                  <a:spcBef>
                    <a:spcPct val="0"/>
                  </a:spcBef>
                  <a:spcAft>
                    <a:spcPct val="35000"/>
                  </a:spcAft>
                  <a:buNone/>
                </a:pPr>
                <a:endParaRPr lang="en-GB" sz="1400" kern="1200" dirty="0"/>
              </a:p>
            </p:txBody>
          </p:sp>
          <p:sp>
            <p:nvSpPr>
              <p:cNvPr id="30" name="TextBox 29">
                <a:extLst>
                  <a:ext uri="{FF2B5EF4-FFF2-40B4-BE49-F238E27FC236}">
                    <a16:creationId xmlns:a16="http://schemas.microsoft.com/office/drawing/2014/main" id="{38A794F3-7287-BE99-5F23-C954F5E674C1}"/>
                  </a:ext>
                </a:extLst>
              </p:cNvPr>
              <p:cNvSpPr txBox="1"/>
              <p:nvPr/>
            </p:nvSpPr>
            <p:spPr>
              <a:xfrm>
                <a:off x="5237152" y="904309"/>
                <a:ext cx="5901069" cy="738664"/>
              </a:xfrm>
              <a:prstGeom prst="rect">
                <a:avLst/>
              </a:prstGeom>
              <a:noFill/>
            </p:spPr>
            <p:txBody>
              <a:bodyPr wrap="square" rtlCol="0">
                <a:spAutoFit/>
              </a:bodyPr>
              <a:lstStyle/>
              <a:p>
                <a:r>
                  <a:rPr lang="en-GB" sz="1400" dirty="0">
                    <a:solidFill>
                      <a:schemeClr val="bg1"/>
                    </a:solidFill>
                    <a:latin typeface="Avenir Next LT Pro Demi" panose="020B0704020202020204" pitchFamily="34" charset="0"/>
                  </a:rPr>
                  <a:t>KHP  discovered </a:t>
                </a:r>
                <a:r>
                  <a:rPr lang="en-GB" sz="1400" dirty="0">
                    <a:solidFill>
                      <a:schemeClr val="bg1"/>
                    </a:solidFill>
                  </a:rPr>
                  <a:t>new ways of integrating physical and mental health care in diabetes, as research evidence shows that diabetes is commonly associated with various types of psychological distress.</a:t>
                </a:r>
              </a:p>
            </p:txBody>
          </p:sp>
        </p:grpSp>
        <p:grpSp>
          <p:nvGrpSpPr>
            <p:cNvPr id="43" name="Group 42">
              <a:extLst>
                <a:ext uri="{FF2B5EF4-FFF2-40B4-BE49-F238E27FC236}">
                  <a16:creationId xmlns:a16="http://schemas.microsoft.com/office/drawing/2014/main" id="{5F41E4CA-5CB6-83E8-416C-6F7D8E58F421}"/>
                </a:ext>
              </a:extLst>
            </p:cNvPr>
            <p:cNvGrpSpPr/>
            <p:nvPr/>
          </p:nvGrpSpPr>
          <p:grpSpPr>
            <a:xfrm>
              <a:off x="4661488" y="2451853"/>
              <a:ext cx="6908800" cy="1716320"/>
              <a:chOff x="4616963" y="2439513"/>
              <a:chExt cx="6908800" cy="1716320"/>
            </a:xfrm>
          </p:grpSpPr>
          <p:sp>
            <p:nvSpPr>
              <p:cNvPr id="37" name="Freeform: Shape 36">
                <a:extLst>
                  <a:ext uri="{FF2B5EF4-FFF2-40B4-BE49-F238E27FC236}">
                    <a16:creationId xmlns:a16="http://schemas.microsoft.com/office/drawing/2014/main" id="{A98C218A-CA53-DA4F-11A0-6F13F311432A}"/>
                  </a:ext>
                </a:extLst>
              </p:cNvPr>
              <p:cNvSpPr/>
              <p:nvPr/>
            </p:nvSpPr>
            <p:spPr>
              <a:xfrm>
                <a:off x="4616963" y="2439513"/>
                <a:ext cx="6908800" cy="1716320"/>
              </a:xfrm>
              <a:custGeom>
                <a:avLst/>
                <a:gdLst>
                  <a:gd name="connsiteX0" fmla="*/ 0 w 6908800"/>
                  <a:gd name="connsiteY0" fmla="*/ 171632 h 1716320"/>
                  <a:gd name="connsiteX1" fmla="*/ 171632 w 6908800"/>
                  <a:gd name="connsiteY1" fmla="*/ 0 h 1716320"/>
                  <a:gd name="connsiteX2" fmla="*/ 6737168 w 6908800"/>
                  <a:gd name="connsiteY2" fmla="*/ 0 h 1716320"/>
                  <a:gd name="connsiteX3" fmla="*/ 6908800 w 6908800"/>
                  <a:gd name="connsiteY3" fmla="*/ 171632 h 1716320"/>
                  <a:gd name="connsiteX4" fmla="*/ 6908800 w 6908800"/>
                  <a:gd name="connsiteY4" fmla="*/ 1544688 h 1716320"/>
                  <a:gd name="connsiteX5" fmla="*/ 6737168 w 6908800"/>
                  <a:gd name="connsiteY5" fmla="*/ 1716320 h 1716320"/>
                  <a:gd name="connsiteX6" fmla="*/ 171632 w 6908800"/>
                  <a:gd name="connsiteY6" fmla="*/ 1716320 h 1716320"/>
                  <a:gd name="connsiteX7" fmla="*/ 0 w 6908800"/>
                  <a:gd name="connsiteY7" fmla="*/ 1544688 h 1716320"/>
                  <a:gd name="connsiteX8" fmla="*/ 0 w 6908800"/>
                  <a:gd name="connsiteY8" fmla="*/ 171632 h 17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716320">
                    <a:moveTo>
                      <a:pt x="0" y="171632"/>
                    </a:moveTo>
                    <a:cubicBezTo>
                      <a:pt x="0" y="76842"/>
                      <a:pt x="76842" y="0"/>
                      <a:pt x="171632" y="0"/>
                    </a:cubicBezTo>
                    <a:lnTo>
                      <a:pt x="6737168" y="0"/>
                    </a:lnTo>
                    <a:cubicBezTo>
                      <a:pt x="6831958" y="0"/>
                      <a:pt x="6908800" y="76842"/>
                      <a:pt x="6908800" y="171632"/>
                    </a:cubicBezTo>
                    <a:lnTo>
                      <a:pt x="6908800" y="1544688"/>
                    </a:lnTo>
                    <a:cubicBezTo>
                      <a:pt x="6908800" y="1639478"/>
                      <a:pt x="6831958" y="1716320"/>
                      <a:pt x="6737168" y="1716320"/>
                    </a:cubicBezTo>
                    <a:lnTo>
                      <a:pt x="171632" y="1716320"/>
                    </a:lnTo>
                    <a:cubicBezTo>
                      <a:pt x="76842" y="1716320"/>
                      <a:pt x="0" y="1639478"/>
                      <a:pt x="0" y="1544688"/>
                    </a:cubicBezTo>
                    <a:lnTo>
                      <a:pt x="0" y="17163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03609" tIns="103609" rIns="1828818" bIns="103609" numCol="1" spcCol="1270" anchor="ctr" anchorCtr="0">
                <a:noAutofit/>
              </a:bodyPr>
              <a:lstStyle/>
              <a:p>
                <a:pPr marL="0" lvl="0" indent="0" algn="l" defTabSz="622300">
                  <a:lnSpc>
                    <a:spcPct val="90000"/>
                  </a:lnSpc>
                  <a:spcBef>
                    <a:spcPct val="0"/>
                  </a:spcBef>
                  <a:spcAft>
                    <a:spcPct val="35000"/>
                  </a:spcAft>
                  <a:buNone/>
                </a:pPr>
                <a:endParaRPr lang="en-GB" sz="1400" kern="1200" dirty="0"/>
              </a:p>
            </p:txBody>
          </p:sp>
          <p:sp>
            <p:nvSpPr>
              <p:cNvPr id="31" name="TextBox 30">
                <a:extLst>
                  <a:ext uri="{FF2B5EF4-FFF2-40B4-BE49-F238E27FC236}">
                    <a16:creationId xmlns:a16="http://schemas.microsoft.com/office/drawing/2014/main" id="{53F06960-96F7-2E40-E249-3EFE864B0D94}"/>
                  </a:ext>
                </a:extLst>
              </p:cNvPr>
              <p:cNvSpPr txBox="1"/>
              <p:nvPr/>
            </p:nvSpPr>
            <p:spPr>
              <a:xfrm>
                <a:off x="4849638" y="2605175"/>
                <a:ext cx="6676096" cy="1384995"/>
              </a:xfrm>
              <a:prstGeom prst="rect">
                <a:avLst/>
              </a:prstGeom>
              <a:noFill/>
            </p:spPr>
            <p:txBody>
              <a:bodyPr wrap="square" rtlCol="0">
                <a:spAutoFit/>
              </a:bodyPr>
              <a:lstStyle/>
              <a:p>
                <a:r>
                  <a:rPr lang="en-GB" sz="1400" dirty="0">
                    <a:solidFill>
                      <a:schemeClr val="bg1"/>
                    </a:solidFill>
                    <a:latin typeface="Avenir Next LT Pro Demi" panose="020B0704020202020204" pitchFamily="34" charset="0"/>
                  </a:rPr>
                  <a:t>ARC South London’s research </a:t>
                </a:r>
                <a:r>
                  <a:rPr lang="en-GB" sz="1400" dirty="0">
                    <a:solidFill>
                      <a:schemeClr val="bg1"/>
                    </a:solidFill>
                  </a:rPr>
                  <a:t>provided real world evidence on why south Londoners are missing out on vital diabetes education and revealed the potential for improvement if south Londoners could access education more flexibly, including offering more digital alternatives. Its applied research looked at local population needs in-depth and highlighted the need for education that is culturally relevant for people with African and Caribbean backgrounds.</a:t>
                </a:r>
              </a:p>
            </p:txBody>
          </p:sp>
        </p:grpSp>
        <p:grpSp>
          <p:nvGrpSpPr>
            <p:cNvPr id="45" name="Group 44">
              <a:extLst>
                <a:ext uri="{FF2B5EF4-FFF2-40B4-BE49-F238E27FC236}">
                  <a16:creationId xmlns:a16="http://schemas.microsoft.com/office/drawing/2014/main" id="{75857650-358C-7247-6CA5-2AAE94944723}"/>
                </a:ext>
              </a:extLst>
            </p:cNvPr>
            <p:cNvGrpSpPr/>
            <p:nvPr/>
          </p:nvGrpSpPr>
          <p:grpSpPr>
            <a:xfrm>
              <a:off x="4670405" y="4392800"/>
              <a:ext cx="6951598" cy="1716320"/>
              <a:chOff x="4670405" y="4392800"/>
              <a:chExt cx="6951598" cy="1716320"/>
            </a:xfrm>
          </p:grpSpPr>
          <p:sp>
            <p:nvSpPr>
              <p:cNvPr id="38" name="Freeform: Shape 37">
                <a:extLst>
                  <a:ext uri="{FF2B5EF4-FFF2-40B4-BE49-F238E27FC236}">
                    <a16:creationId xmlns:a16="http://schemas.microsoft.com/office/drawing/2014/main" id="{D26C1A90-0EA0-9857-A866-56039C0C6D72}"/>
                  </a:ext>
                </a:extLst>
              </p:cNvPr>
              <p:cNvSpPr/>
              <p:nvPr/>
            </p:nvSpPr>
            <p:spPr>
              <a:xfrm>
                <a:off x="4670405" y="4392800"/>
                <a:ext cx="6908800" cy="1716320"/>
              </a:xfrm>
              <a:custGeom>
                <a:avLst/>
                <a:gdLst>
                  <a:gd name="connsiteX0" fmla="*/ 0 w 6908800"/>
                  <a:gd name="connsiteY0" fmla="*/ 171632 h 1716320"/>
                  <a:gd name="connsiteX1" fmla="*/ 171632 w 6908800"/>
                  <a:gd name="connsiteY1" fmla="*/ 0 h 1716320"/>
                  <a:gd name="connsiteX2" fmla="*/ 6737168 w 6908800"/>
                  <a:gd name="connsiteY2" fmla="*/ 0 h 1716320"/>
                  <a:gd name="connsiteX3" fmla="*/ 6908800 w 6908800"/>
                  <a:gd name="connsiteY3" fmla="*/ 171632 h 1716320"/>
                  <a:gd name="connsiteX4" fmla="*/ 6908800 w 6908800"/>
                  <a:gd name="connsiteY4" fmla="*/ 1544688 h 1716320"/>
                  <a:gd name="connsiteX5" fmla="*/ 6737168 w 6908800"/>
                  <a:gd name="connsiteY5" fmla="*/ 1716320 h 1716320"/>
                  <a:gd name="connsiteX6" fmla="*/ 171632 w 6908800"/>
                  <a:gd name="connsiteY6" fmla="*/ 1716320 h 1716320"/>
                  <a:gd name="connsiteX7" fmla="*/ 0 w 6908800"/>
                  <a:gd name="connsiteY7" fmla="*/ 1544688 h 1716320"/>
                  <a:gd name="connsiteX8" fmla="*/ 0 w 6908800"/>
                  <a:gd name="connsiteY8" fmla="*/ 171632 h 17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716320">
                    <a:moveTo>
                      <a:pt x="0" y="171632"/>
                    </a:moveTo>
                    <a:cubicBezTo>
                      <a:pt x="0" y="76842"/>
                      <a:pt x="76842" y="0"/>
                      <a:pt x="171632" y="0"/>
                    </a:cubicBezTo>
                    <a:lnTo>
                      <a:pt x="6737168" y="0"/>
                    </a:lnTo>
                    <a:cubicBezTo>
                      <a:pt x="6831958" y="0"/>
                      <a:pt x="6908800" y="76842"/>
                      <a:pt x="6908800" y="171632"/>
                    </a:cubicBezTo>
                    <a:lnTo>
                      <a:pt x="6908800" y="1544688"/>
                    </a:lnTo>
                    <a:cubicBezTo>
                      <a:pt x="6908800" y="1639478"/>
                      <a:pt x="6831958" y="1716320"/>
                      <a:pt x="6737168" y="1716320"/>
                    </a:cubicBezTo>
                    <a:lnTo>
                      <a:pt x="171632" y="1716320"/>
                    </a:lnTo>
                    <a:cubicBezTo>
                      <a:pt x="76842" y="1716320"/>
                      <a:pt x="0" y="1639478"/>
                      <a:pt x="0" y="1544688"/>
                    </a:cubicBezTo>
                    <a:lnTo>
                      <a:pt x="0" y="171632"/>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103609" tIns="103609" rIns="1828818" bIns="103609" numCol="1" spcCol="1270" anchor="ctr" anchorCtr="0">
                <a:noAutofit/>
              </a:bodyPr>
              <a:lstStyle/>
              <a:p>
                <a:pPr marL="0" lvl="0" indent="0" algn="l" defTabSz="622300">
                  <a:lnSpc>
                    <a:spcPct val="90000"/>
                  </a:lnSpc>
                  <a:spcBef>
                    <a:spcPct val="0"/>
                  </a:spcBef>
                  <a:spcAft>
                    <a:spcPct val="35000"/>
                  </a:spcAft>
                  <a:buNone/>
                </a:pPr>
                <a:endParaRPr lang="en-GB" sz="1400" kern="1200" dirty="0"/>
              </a:p>
            </p:txBody>
          </p:sp>
          <p:sp>
            <p:nvSpPr>
              <p:cNvPr id="33" name="TextBox 32">
                <a:extLst>
                  <a:ext uri="{FF2B5EF4-FFF2-40B4-BE49-F238E27FC236}">
                    <a16:creationId xmlns:a16="http://schemas.microsoft.com/office/drawing/2014/main" id="{6EA9FC75-79E8-E9EB-2672-94DD79BA4AF3}"/>
                  </a:ext>
                </a:extLst>
              </p:cNvPr>
              <p:cNvSpPr txBox="1"/>
              <p:nvPr/>
            </p:nvSpPr>
            <p:spPr>
              <a:xfrm>
                <a:off x="4753370" y="4561816"/>
                <a:ext cx="6868633" cy="1384995"/>
              </a:xfrm>
              <a:prstGeom prst="rect">
                <a:avLst/>
              </a:prstGeom>
              <a:noFill/>
            </p:spPr>
            <p:txBody>
              <a:bodyPr wrap="square" rtlCol="0">
                <a:spAutoFit/>
              </a:bodyPr>
              <a:lstStyle/>
              <a:p>
                <a:r>
                  <a:rPr lang="en-GB" sz="1400" dirty="0">
                    <a:solidFill>
                      <a:schemeClr val="bg1"/>
                    </a:solidFill>
                    <a:latin typeface="Avenir Next LT Pro Demi" panose="020B0704020202020204" pitchFamily="34" charset="0"/>
                  </a:rPr>
                  <a:t>Using this discovery and research, HIN</a:t>
                </a:r>
                <a:r>
                  <a:rPr lang="en-GB" sz="1400" dirty="0">
                    <a:solidFill>
                      <a:schemeClr val="bg1"/>
                    </a:solidFill>
                  </a:rPr>
                  <a:t> has worked with south London health teams to develop and implement an innovative intervention called </a:t>
                </a:r>
                <a:r>
                  <a:rPr lang="en-GB" sz="1400" dirty="0">
                    <a:solidFill>
                      <a:schemeClr val="bg1"/>
                    </a:solidFill>
                    <a:hlinkClick r:id="rId3">
                      <a:extLst>
                        <a:ext uri="{A12FA001-AC4F-418D-AE19-62706E023703}">
                          <ahyp:hlinkClr xmlns:ahyp="http://schemas.microsoft.com/office/drawing/2018/hyperlinkcolor" val="tx"/>
                        </a:ext>
                      </a:extLst>
                    </a:hlinkClick>
                  </a:rPr>
                  <a:t>Diabetes Book &amp; Learn</a:t>
                </a:r>
                <a:r>
                  <a:rPr lang="en-GB" sz="1400" dirty="0">
                    <a:solidFill>
                      <a:schemeClr val="bg1"/>
                    </a:solidFill>
                  </a:rPr>
                  <a:t>, which also includes access to psychological support. This has radically improved access to patient education, increasing flexibility of education, increasing digital options and supporting the local ICSs to commission culturally relevant diabetes courses for people with African and Caribbean backgrounds. </a:t>
                </a:r>
              </a:p>
            </p:txBody>
          </p:sp>
        </p:grpSp>
        <p:sp>
          <p:nvSpPr>
            <p:cNvPr id="39" name="Freeform: Shape 38">
              <a:extLst>
                <a:ext uri="{FF2B5EF4-FFF2-40B4-BE49-F238E27FC236}">
                  <a16:creationId xmlns:a16="http://schemas.microsoft.com/office/drawing/2014/main" id="{C2E792AF-12C6-AE47-7F09-A50643869B4A}"/>
                </a:ext>
              </a:extLst>
            </p:cNvPr>
            <p:cNvSpPr/>
            <p:nvPr/>
          </p:nvSpPr>
          <p:spPr>
            <a:xfrm>
              <a:off x="10151393" y="2052480"/>
              <a:ext cx="1115608" cy="584043"/>
            </a:xfrm>
            <a:custGeom>
              <a:avLst/>
              <a:gdLst>
                <a:gd name="connsiteX0" fmla="*/ 0 w 1115608"/>
                <a:gd name="connsiteY0" fmla="*/ 321224 h 584043"/>
                <a:gd name="connsiteX1" fmla="*/ 251012 w 1115608"/>
                <a:gd name="connsiteY1" fmla="*/ 321224 h 584043"/>
                <a:gd name="connsiteX2" fmla="*/ 251012 w 1115608"/>
                <a:gd name="connsiteY2" fmla="*/ 0 h 584043"/>
                <a:gd name="connsiteX3" fmla="*/ 864596 w 1115608"/>
                <a:gd name="connsiteY3" fmla="*/ 0 h 584043"/>
                <a:gd name="connsiteX4" fmla="*/ 864596 w 1115608"/>
                <a:gd name="connsiteY4" fmla="*/ 321224 h 584043"/>
                <a:gd name="connsiteX5" fmla="*/ 1115608 w 1115608"/>
                <a:gd name="connsiteY5" fmla="*/ 321224 h 584043"/>
                <a:gd name="connsiteX6" fmla="*/ 557804 w 1115608"/>
                <a:gd name="connsiteY6" fmla="*/ 584043 h 584043"/>
                <a:gd name="connsiteX7" fmla="*/ 0 w 1115608"/>
                <a:gd name="connsiteY7" fmla="*/ 321224 h 58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608" h="584043">
                  <a:moveTo>
                    <a:pt x="0" y="321224"/>
                  </a:moveTo>
                  <a:lnTo>
                    <a:pt x="251012" y="321224"/>
                  </a:lnTo>
                  <a:lnTo>
                    <a:pt x="251012" y="0"/>
                  </a:lnTo>
                  <a:lnTo>
                    <a:pt x="864596" y="0"/>
                  </a:lnTo>
                  <a:lnTo>
                    <a:pt x="864596" y="321224"/>
                  </a:lnTo>
                  <a:lnTo>
                    <a:pt x="1115608" y="321224"/>
                  </a:lnTo>
                  <a:lnTo>
                    <a:pt x="557804" y="584043"/>
                  </a:lnTo>
                  <a:lnTo>
                    <a:pt x="0" y="3212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4032" tIns="33020" rIns="284032" bIns="177571" numCol="1" spcCol="1270" anchor="ctr" anchorCtr="0">
              <a:noAutofit/>
            </a:bodyPr>
            <a:lstStyle/>
            <a:p>
              <a:pPr marL="0" lvl="0" indent="0" algn="ctr" defTabSz="1155700">
                <a:lnSpc>
                  <a:spcPct val="90000"/>
                </a:lnSpc>
                <a:spcBef>
                  <a:spcPct val="0"/>
                </a:spcBef>
                <a:spcAft>
                  <a:spcPct val="35000"/>
                </a:spcAft>
                <a:buNone/>
              </a:pPr>
              <a:endParaRPr lang="en-GB" sz="2600" kern="1200"/>
            </a:p>
          </p:txBody>
        </p:sp>
        <p:sp>
          <p:nvSpPr>
            <p:cNvPr id="40" name="Freeform: Shape 39">
              <a:extLst>
                <a:ext uri="{FF2B5EF4-FFF2-40B4-BE49-F238E27FC236}">
                  <a16:creationId xmlns:a16="http://schemas.microsoft.com/office/drawing/2014/main" id="{AE8CF791-C90E-4607-22B5-4068BAA6EB91}"/>
                </a:ext>
              </a:extLst>
            </p:cNvPr>
            <p:cNvSpPr/>
            <p:nvPr/>
          </p:nvSpPr>
          <p:spPr>
            <a:xfrm>
              <a:off x="10117365" y="3990169"/>
              <a:ext cx="1115608" cy="511517"/>
            </a:xfrm>
            <a:custGeom>
              <a:avLst/>
              <a:gdLst>
                <a:gd name="connsiteX0" fmla="*/ 0 w 1115608"/>
                <a:gd name="connsiteY0" fmla="*/ 281334 h 511517"/>
                <a:gd name="connsiteX1" fmla="*/ 251012 w 1115608"/>
                <a:gd name="connsiteY1" fmla="*/ 281334 h 511517"/>
                <a:gd name="connsiteX2" fmla="*/ 251012 w 1115608"/>
                <a:gd name="connsiteY2" fmla="*/ 0 h 511517"/>
                <a:gd name="connsiteX3" fmla="*/ 864596 w 1115608"/>
                <a:gd name="connsiteY3" fmla="*/ 0 h 511517"/>
                <a:gd name="connsiteX4" fmla="*/ 864596 w 1115608"/>
                <a:gd name="connsiteY4" fmla="*/ 281334 h 511517"/>
                <a:gd name="connsiteX5" fmla="*/ 1115608 w 1115608"/>
                <a:gd name="connsiteY5" fmla="*/ 281334 h 511517"/>
                <a:gd name="connsiteX6" fmla="*/ 557804 w 1115608"/>
                <a:gd name="connsiteY6" fmla="*/ 511517 h 511517"/>
                <a:gd name="connsiteX7" fmla="*/ 0 w 1115608"/>
                <a:gd name="connsiteY7" fmla="*/ 281334 h 51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608" h="511517">
                  <a:moveTo>
                    <a:pt x="0" y="281334"/>
                  </a:moveTo>
                  <a:lnTo>
                    <a:pt x="251012" y="281334"/>
                  </a:lnTo>
                  <a:lnTo>
                    <a:pt x="251012" y="0"/>
                  </a:lnTo>
                  <a:lnTo>
                    <a:pt x="864596" y="0"/>
                  </a:lnTo>
                  <a:lnTo>
                    <a:pt x="864596" y="281334"/>
                  </a:lnTo>
                  <a:lnTo>
                    <a:pt x="1115608" y="281334"/>
                  </a:lnTo>
                  <a:lnTo>
                    <a:pt x="557804" y="511517"/>
                  </a:lnTo>
                  <a:lnTo>
                    <a:pt x="0" y="28133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0222" tIns="29210" rIns="280222" bIns="155810" numCol="1" spcCol="1270" anchor="ctr" anchorCtr="0">
              <a:noAutofit/>
            </a:bodyPr>
            <a:lstStyle/>
            <a:p>
              <a:pPr marL="0" lvl="0" indent="0" algn="ctr" defTabSz="1022350">
                <a:lnSpc>
                  <a:spcPct val="90000"/>
                </a:lnSpc>
                <a:spcBef>
                  <a:spcPct val="0"/>
                </a:spcBef>
                <a:spcAft>
                  <a:spcPct val="35000"/>
                </a:spcAft>
                <a:buNone/>
              </a:pPr>
              <a:endParaRPr lang="en-GB" sz="2300" kern="1200"/>
            </a:p>
          </p:txBody>
        </p:sp>
      </p:grpSp>
    </p:spTree>
    <p:extLst>
      <p:ext uri="{BB962C8B-B14F-4D97-AF65-F5344CB8AC3E}">
        <p14:creationId xmlns:p14="http://schemas.microsoft.com/office/powerpoint/2010/main" val="69508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B6F574B-09D9-AE65-015F-59F184A592D9}"/>
              </a:ext>
            </a:extLst>
          </p:cNvPr>
          <p:cNvSpPr>
            <a:spLocks noGrp="1"/>
          </p:cNvSpPr>
          <p:nvPr>
            <p:ph type="title"/>
          </p:nvPr>
        </p:nvSpPr>
        <p:spPr>
          <a:xfrm>
            <a:off x="6094105" y="802955"/>
            <a:ext cx="4977976" cy="1454051"/>
          </a:xfrm>
        </p:spPr>
        <p:txBody>
          <a:bodyPr>
            <a:normAutofit/>
          </a:bodyPr>
          <a:lstStyle/>
          <a:p>
            <a:r>
              <a:rPr lang="en-GB" sz="3600" dirty="0">
                <a:solidFill>
                  <a:srgbClr val="FFC000"/>
                </a:solidFill>
              </a:rPr>
              <a:t>Welcome to the Network! </a:t>
            </a:r>
          </a:p>
        </p:txBody>
      </p:sp>
      <p:pic>
        <p:nvPicPr>
          <p:cNvPr id="10" name="Graphic 9" descr="Boardroom with solid fill">
            <a:extLst>
              <a:ext uri="{FF2B5EF4-FFF2-40B4-BE49-F238E27FC236}">
                <a16:creationId xmlns:a16="http://schemas.microsoft.com/office/drawing/2014/main" id="{100ADB16-3A6B-C28A-96FC-7EF6FC361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951" y="1793846"/>
            <a:ext cx="3620021" cy="3620021"/>
          </a:xfrm>
          <a:prstGeom prst="rect">
            <a:avLst/>
          </a:prstGeom>
        </p:spPr>
      </p:pic>
      <p:sp>
        <p:nvSpPr>
          <p:cNvPr id="21" name="Content Placeholder 5">
            <a:extLst>
              <a:ext uri="{FF2B5EF4-FFF2-40B4-BE49-F238E27FC236}">
                <a16:creationId xmlns:a16="http://schemas.microsoft.com/office/drawing/2014/main" id="{7B2F0835-E1E4-0F1B-1D89-50D7E7F98546}"/>
              </a:ext>
            </a:extLst>
          </p:cNvPr>
          <p:cNvSpPr>
            <a:spLocks noGrp="1"/>
          </p:cNvSpPr>
          <p:nvPr>
            <p:ph idx="1"/>
          </p:nvPr>
        </p:nvSpPr>
        <p:spPr>
          <a:xfrm>
            <a:off x="6090574" y="1966304"/>
            <a:ext cx="4977578" cy="4668252"/>
          </a:xfrm>
        </p:spPr>
        <p:txBody>
          <a:bodyPr anchor="ctr">
            <a:normAutofit/>
          </a:bodyPr>
          <a:lstStyle/>
          <a:p>
            <a:r>
              <a:rPr lang="en-GB" sz="1800" b="1" dirty="0">
                <a:solidFill>
                  <a:schemeClr val="tx2"/>
                </a:solidFill>
              </a:rPr>
              <a:t>We want to</a:t>
            </a:r>
            <a:r>
              <a:rPr lang="en-GB" sz="1800" b="1" dirty="0">
                <a:solidFill>
                  <a:schemeClr val="tx2"/>
                </a:solidFill>
                <a:effectLst/>
                <a:ea typeface="Calibri" panose="020F0502020204030204" pitchFamily="34" charset="0"/>
              </a:rPr>
              <a:t> build awareness of and expand opportunities to take part in research.</a:t>
            </a:r>
            <a:endParaRPr lang="en-GB" sz="1800" b="1" dirty="0">
              <a:solidFill>
                <a:schemeClr val="tx2"/>
              </a:solidFill>
            </a:endParaRPr>
          </a:p>
          <a:p>
            <a:r>
              <a:rPr lang="en-GB" sz="1800" dirty="0">
                <a:solidFill>
                  <a:schemeClr val="tx2"/>
                </a:solidFill>
              </a:rPr>
              <a:t>Meetings will be advertised on Eventbrite and on social media (Instagram, X and LinkedIn) </a:t>
            </a:r>
          </a:p>
          <a:p>
            <a:r>
              <a:rPr lang="en-GB" sz="1800" dirty="0">
                <a:solidFill>
                  <a:schemeClr val="tx2"/>
                </a:solidFill>
              </a:rPr>
              <a:t>Follow </a:t>
            </a:r>
            <a:r>
              <a:rPr lang="en-GB" sz="1800" dirty="0">
                <a:solidFill>
                  <a:srgbClr val="FFC000"/>
                </a:solidFill>
              </a:rPr>
              <a:t>@nhsswl </a:t>
            </a:r>
            <a:r>
              <a:rPr lang="en-GB" sz="1800" dirty="0">
                <a:solidFill>
                  <a:schemeClr val="tx2"/>
                </a:solidFill>
              </a:rPr>
              <a:t>on Instagram and </a:t>
            </a:r>
            <a:r>
              <a:rPr lang="en-GB" sz="1800" dirty="0">
                <a:solidFill>
                  <a:srgbClr val="FFC000"/>
                </a:solidFill>
              </a:rPr>
              <a:t>@SWLNHS </a:t>
            </a:r>
            <a:r>
              <a:rPr lang="en-GB" sz="1800" dirty="0">
                <a:solidFill>
                  <a:schemeClr val="tx2"/>
                </a:solidFill>
              </a:rPr>
              <a:t>on X</a:t>
            </a:r>
            <a:endParaRPr lang="en-GB" sz="1800" b="1" dirty="0">
              <a:solidFill>
                <a:schemeClr val="tx2"/>
              </a:solidFill>
              <a:effectLst/>
              <a:latin typeface="Roboto" panose="02000000000000000000" pitchFamily="2" charset="0"/>
            </a:endParaRPr>
          </a:p>
          <a:p>
            <a:r>
              <a:rPr lang="en-GB" sz="1800" dirty="0">
                <a:solidFill>
                  <a:schemeClr val="tx2"/>
                </a:solidFill>
              </a:rPr>
              <a:t>Any thoughts for research methods to cover, please email SWL Health Improvement Team on </a:t>
            </a:r>
            <a:r>
              <a:rPr lang="en-GB" sz="1800" dirty="0">
                <a:solidFill>
                  <a:schemeClr val="tx2"/>
                </a:solidFill>
                <a:hlinkClick r:id="rId4"/>
              </a:rPr>
              <a:t>HealthImprovementTeam@swlondon.nhs.uk</a:t>
            </a:r>
            <a:endParaRPr lang="en-GB" sz="1800" dirty="0">
              <a:solidFill>
                <a:schemeClr val="tx2"/>
              </a:solidFill>
            </a:endParaRPr>
          </a:p>
          <a:p>
            <a:r>
              <a:rPr lang="en-GB" sz="1800" dirty="0">
                <a:solidFill>
                  <a:schemeClr val="tx2"/>
                </a:solidFill>
              </a:rPr>
              <a:t>To register interest for future meetings, please use:</a:t>
            </a:r>
          </a:p>
          <a:p>
            <a:pPr marL="0" indent="0">
              <a:buNone/>
            </a:pPr>
            <a:r>
              <a:rPr lang="en-GB" sz="1800" dirty="0">
                <a:solidFill>
                  <a:schemeClr val="tx2"/>
                </a:solidFill>
                <a:hlinkClick r:id="rId5"/>
              </a:rPr>
              <a:t>https://forms.office.com/e/D8dxcBFmuS</a:t>
            </a:r>
            <a:r>
              <a:rPr lang="en-GB" sz="1800" dirty="0">
                <a:solidFill>
                  <a:schemeClr val="tx2"/>
                </a:solidFill>
              </a:rPr>
              <a:t> </a:t>
            </a:r>
          </a:p>
          <a:p>
            <a:endParaRPr lang="en-GB" sz="1800" dirty="0">
              <a:solidFill>
                <a:schemeClr val="tx2"/>
              </a:solidFill>
            </a:endParaRP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6077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F9FE-DA63-9048-F86F-F9AE612FBF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1F1AAD-0701-0958-3DCE-DD2F29FBEC1E}"/>
              </a:ext>
            </a:extLst>
          </p:cNvPr>
          <p:cNvSpPr txBox="1"/>
          <p:nvPr/>
        </p:nvSpPr>
        <p:spPr>
          <a:xfrm>
            <a:off x="157920" y="109971"/>
            <a:ext cx="1980277" cy="715089"/>
          </a:xfrm>
          <a:prstGeom prst="flowChartAlternateProcess">
            <a:avLst/>
          </a:prstGeom>
          <a:solidFill>
            <a:schemeClr val="accent1">
              <a:lumMod val="50000"/>
            </a:schemeClr>
          </a:solidFill>
          <a:ln w="19050">
            <a:solidFill>
              <a:schemeClr val="accent1">
                <a:lumMod val="50000"/>
              </a:schemeClr>
            </a:solidFill>
          </a:ln>
        </p:spPr>
        <p:txBody>
          <a:bodyPr wrap="square" rtlCol="0">
            <a:spAutoFit/>
          </a:bodyPr>
          <a:lstStyle/>
          <a:p>
            <a:r>
              <a:rPr lang="en-GB" b="1" dirty="0">
                <a:solidFill>
                  <a:schemeClr val="bg1"/>
                </a:solidFill>
                <a:effectLst/>
                <a:latin typeface="Avenir Next LT Pro Demi" panose="020B0704020202020204" pitchFamily="34" charset="0"/>
                <a:ea typeface="Times New Roman" panose="02020603050405020304" pitchFamily="18" charset="0"/>
                <a:cs typeface="Calibri" panose="020F0502020204030204" pitchFamily="34" charset="0"/>
              </a:rPr>
              <a:t>South London’s </a:t>
            </a:r>
          </a:p>
          <a:p>
            <a:r>
              <a:rPr lang="en-GB" b="1" dirty="0">
                <a:solidFill>
                  <a:schemeClr val="bg1"/>
                </a:solidFill>
                <a:latin typeface="Avenir Next LT Pro Demi" panose="020B0704020202020204" pitchFamily="34" charset="0"/>
                <a:cs typeface="Calibri" panose="020F0502020204030204" pitchFamily="34" charset="0"/>
              </a:rPr>
              <a:t>Ecosystem</a:t>
            </a:r>
            <a:endParaRPr lang="en-GB" b="1" dirty="0">
              <a:solidFill>
                <a:schemeClr val="bg1"/>
              </a:solidFill>
              <a:latin typeface="Avenir Next LT Pro Demi" panose="020B0704020202020204" pitchFamily="34" charset="0"/>
            </a:endParaRPr>
          </a:p>
        </p:txBody>
      </p:sp>
      <p:pic>
        <p:nvPicPr>
          <p:cNvPr id="450" name="Picture 449">
            <a:extLst>
              <a:ext uri="{FF2B5EF4-FFF2-40B4-BE49-F238E27FC236}">
                <a16:creationId xmlns:a16="http://schemas.microsoft.com/office/drawing/2014/main" id="{1E2177DF-3EBA-E6D6-6DCC-925E7BEC1695}"/>
              </a:ext>
            </a:extLst>
          </p:cNvPr>
          <p:cNvPicPr>
            <a:picLocks noChangeAspect="1"/>
          </p:cNvPicPr>
          <p:nvPr/>
        </p:nvPicPr>
        <p:blipFill rotWithShape="1">
          <a:blip r:embed="rId2"/>
          <a:srcRect l="-19942" t="-13820" r="-19942" b="-14490"/>
          <a:stretch/>
        </p:blipFill>
        <p:spPr>
          <a:xfrm>
            <a:off x="2282099" y="207258"/>
            <a:ext cx="1131962" cy="526172"/>
          </a:xfrm>
          <a:prstGeom prst="flowChartAlternateProcess">
            <a:avLst/>
          </a:prstGeom>
          <a:solidFill>
            <a:schemeClr val="bg1"/>
          </a:solidFill>
          <a:ln w="19050">
            <a:solidFill>
              <a:schemeClr val="accent3"/>
            </a:solidFill>
          </a:ln>
        </p:spPr>
      </p:pic>
      <p:pic>
        <p:nvPicPr>
          <p:cNvPr id="10" name="Picture 9" descr="Blue text on a black background&#10;&#10;Description automatically generated">
            <a:extLst>
              <a:ext uri="{FF2B5EF4-FFF2-40B4-BE49-F238E27FC236}">
                <a16:creationId xmlns:a16="http://schemas.microsoft.com/office/drawing/2014/main" id="{935E15C9-9E58-A6A8-B5A4-10D92F95FCBE}"/>
              </a:ext>
            </a:extLst>
          </p:cNvPr>
          <p:cNvPicPr>
            <a:picLocks noChangeAspect="1"/>
          </p:cNvPicPr>
          <p:nvPr/>
        </p:nvPicPr>
        <p:blipFill rotWithShape="1">
          <a:blip r:embed="rId3">
            <a:extLst>
              <a:ext uri="{28A0092B-C50C-407E-A947-70E740481C1C}">
                <a14:useLocalDpi xmlns:a14="http://schemas.microsoft.com/office/drawing/2010/main" val="0"/>
              </a:ext>
            </a:extLst>
          </a:blip>
          <a:srcRect l="-10203" t="-16657" r="-13402" b="-14390"/>
          <a:stretch/>
        </p:blipFill>
        <p:spPr>
          <a:xfrm>
            <a:off x="3489486" y="209447"/>
            <a:ext cx="1133036" cy="526172"/>
          </a:xfrm>
          <a:prstGeom prst="flowChartAlternateProcess">
            <a:avLst/>
          </a:prstGeom>
          <a:solidFill>
            <a:schemeClr val="bg1"/>
          </a:solidFill>
          <a:ln w="19050">
            <a:solidFill>
              <a:schemeClr val="accent1"/>
            </a:solidFill>
          </a:ln>
        </p:spPr>
      </p:pic>
      <p:pic>
        <p:nvPicPr>
          <p:cNvPr id="697" name="Picture 696" descr="A green and blue logo&#10;&#10;Description automatically generated">
            <a:extLst>
              <a:ext uri="{FF2B5EF4-FFF2-40B4-BE49-F238E27FC236}">
                <a16:creationId xmlns:a16="http://schemas.microsoft.com/office/drawing/2014/main" id="{4EC21B45-8E33-97A5-F71E-6993AA7289B1}"/>
              </a:ext>
            </a:extLst>
          </p:cNvPr>
          <p:cNvPicPr>
            <a:picLocks noChangeAspect="1"/>
          </p:cNvPicPr>
          <p:nvPr/>
        </p:nvPicPr>
        <p:blipFill rotWithShape="1">
          <a:blip r:embed="rId4">
            <a:extLst>
              <a:ext uri="{28A0092B-C50C-407E-A947-70E740481C1C}">
                <a14:useLocalDpi xmlns:a14="http://schemas.microsoft.com/office/drawing/2010/main" val="0"/>
              </a:ext>
            </a:extLst>
          </a:blip>
          <a:srcRect l="-2600" t="-11681" r="-1854" b="-16399"/>
          <a:stretch/>
        </p:blipFill>
        <p:spPr>
          <a:xfrm>
            <a:off x="85965" y="6250108"/>
            <a:ext cx="1454670" cy="517993"/>
          </a:xfrm>
          <a:prstGeom prst="flowChartAlternateProcess">
            <a:avLst/>
          </a:prstGeom>
          <a:solidFill>
            <a:schemeClr val="bg1"/>
          </a:solidFill>
          <a:ln w="19050">
            <a:solidFill>
              <a:schemeClr val="accent2"/>
            </a:solidFill>
          </a:ln>
        </p:spPr>
      </p:pic>
      <p:pic>
        <p:nvPicPr>
          <p:cNvPr id="698" name="Picture 697" descr="A blue text on a black background&#10;&#10;Description automatically generated">
            <a:extLst>
              <a:ext uri="{FF2B5EF4-FFF2-40B4-BE49-F238E27FC236}">
                <a16:creationId xmlns:a16="http://schemas.microsoft.com/office/drawing/2014/main" id="{0D5E3F24-DFC2-52BF-36D8-A6B1FF61CFD7}"/>
              </a:ext>
            </a:extLst>
          </p:cNvPr>
          <p:cNvPicPr>
            <a:picLocks noChangeAspect="1"/>
          </p:cNvPicPr>
          <p:nvPr/>
        </p:nvPicPr>
        <p:blipFill rotWithShape="1">
          <a:blip r:embed="rId5">
            <a:extLst>
              <a:ext uri="{28A0092B-C50C-407E-A947-70E740481C1C}">
                <a14:useLocalDpi xmlns:a14="http://schemas.microsoft.com/office/drawing/2010/main" val="0"/>
              </a:ext>
            </a:extLst>
          </a:blip>
          <a:srcRect l="-9221" t="-43594" r="-4357" b="-53082"/>
          <a:stretch/>
        </p:blipFill>
        <p:spPr>
          <a:xfrm>
            <a:off x="1638513" y="6246653"/>
            <a:ext cx="1454400" cy="524903"/>
          </a:xfrm>
          <a:prstGeom prst="flowChartAlternateProcess">
            <a:avLst/>
          </a:prstGeom>
          <a:solidFill>
            <a:schemeClr val="bg1"/>
          </a:solidFill>
          <a:ln w="19050">
            <a:solidFill>
              <a:schemeClr val="tx2"/>
            </a:solidFill>
          </a:ln>
        </p:spPr>
      </p:pic>
      <p:pic>
        <p:nvPicPr>
          <p:cNvPr id="699" name="Picture 698" descr="A logo for a health company&#10;&#10;Description automatically generated">
            <a:extLst>
              <a:ext uri="{FF2B5EF4-FFF2-40B4-BE49-F238E27FC236}">
                <a16:creationId xmlns:a16="http://schemas.microsoft.com/office/drawing/2014/main" id="{2C9FD260-E3C9-E13C-79E7-CC0F9080E7FC}"/>
              </a:ext>
            </a:extLst>
          </p:cNvPr>
          <p:cNvPicPr>
            <a:picLocks noChangeAspect="1"/>
          </p:cNvPicPr>
          <p:nvPr/>
        </p:nvPicPr>
        <p:blipFill rotWithShape="1">
          <a:blip r:embed="rId6">
            <a:extLst>
              <a:ext uri="{28A0092B-C50C-407E-A947-70E740481C1C}">
                <a14:useLocalDpi xmlns:a14="http://schemas.microsoft.com/office/drawing/2010/main" val="0"/>
              </a:ext>
            </a:extLst>
          </a:blip>
          <a:srcRect l="4038" t="2791" r="3254" b="-3131"/>
          <a:stretch/>
        </p:blipFill>
        <p:spPr>
          <a:xfrm>
            <a:off x="3190791" y="6246652"/>
            <a:ext cx="1454400" cy="524904"/>
          </a:xfrm>
          <a:prstGeom prst="flowChartAlternateProcess">
            <a:avLst/>
          </a:prstGeom>
          <a:solidFill>
            <a:schemeClr val="bg1"/>
          </a:solidFill>
          <a:ln w="19050">
            <a:solidFill>
              <a:schemeClr val="accent4">
                <a:lumMod val="50000"/>
              </a:schemeClr>
            </a:solidFill>
          </a:ln>
        </p:spPr>
      </p:pic>
      <p:pic>
        <p:nvPicPr>
          <p:cNvPr id="700" name="Picture 699" descr="A close-up of a logo&#10;&#10;Description automatically generated">
            <a:extLst>
              <a:ext uri="{FF2B5EF4-FFF2-40B4-BE49-F238E27FC236}">
                <a16:creationId xmlns:a16="http://schemas.microsoft.com/office/drawing/2014/main" id="{2960AE49-7E75-CE3C-4695-765D3E96D96D}"/>
              </a:ext>
            </a:extLst>
          </p:cNvPr>
          <p:cNvPicPr>
            <a:picLocks noChangeAspect="1"/>
          </p:cNvPicPr>
          <p:nvPr/>
        </p:nvPicPr>
        <p:blipFill rotWithShape="1">
          <a:blip r:embed="rId7">
            <a:extLst>
              <a:ext uri="{28A0092B-C50C-407E-A947-70E740481C1C}">
                <a14:useLocalDpi xmlns:a14="http://schemas.microsoft.com/office/drawing/2010/main" val="0"/>
              </a:ext>
            </a:extLst>
          </a:blip>
          <a:srcRect l="908" t="15373" r="-139" b="19853"/>
          <a:stretch/>
        </p:blipFill>
        <p:spPr>
          <a:xfrm>
            <a:off x="4743068" y="6246652"/>
            <a:ext cx="1454400" cy="524904"/>
          </a:xfrm>
          <a:prstGeom prst="flowChartAlternateProcess">
            <a:avLst/>
          </a:prstGeom>
          <a:solidFill>
            <a:schemeClr val="bg1"/>
          </a:solidFill>
          <a:ln w="19050">
            <a:solidFill>
              <a:schemeClr val="accent4">
                <a:lumMod val="50000"/>
              </a:schemeClr>
            </a:solidFill>
          </a:ln>
        </p:spPr>
      </p:pic>
      <p:grpSp>
        <p:nvGrpSpPr>
          <p:cNvPr id="14" name="Group 13">
            <a:extLst>
              <a:ext uri="{FF2B5EF4-FFF2-40B4-BE49-F238E27FC236}">
                <a16:creationId xmlns:a16="http://schemas.microsoft.com/office/drawing/2014/main" id="{82012716-E295-FF0C-E42A-35B26300E671}"/>
              </a:ext>
            </a:extLst>
          </p:cNvPr>
          <p:cNvGrpSpPr/>
          <p:nvPr/>
        </p:nvGrpSpPr>
        <p:grpSpPr>
          <a:xfrm>
            <a:off x="10229604" y="82103"/>
            <a:ext cx="1769843" cy="2368540"/>
            <a:chOff x="10494861" y="1042581"/>
            <a:chExt cx="1769843" cy="2368540"/>
          </a:xfrm>
        </p:grpSpPr>
        <p:sp>
          <p:nvSpPr>
            <p:cNvPr id="8" name="TextBox 7">
              <a:extLst>
                <a:ext uri="{FF2B5EF4-FFF2-40B4-BE49-F238E27FC236}">
                  <a16:creationId xmlns:a16="http://schemas.microsoft.com/office/drawing/2014/main" id="{63C46102-3E96-F50B-F74F-60D32D27CD46}"/>
                </a:ext>
              </a:extLst>
            </p:cNvPr>
            <p:cNvSpPr txBox="1"/>
            <p:nvPr/>
          </p:nvSpPr>
          <p:spPr>
            <a:xfrm>
              <a:off x="10762025" y="1349018"/>
              <a:ext cx="1423759" cy="2062103"/>
            </a:xfrm>
            <a:prstGeom prst="rect">
              <a:avLst/>
            </a:prstGeom>
            <a:solidFill>
              <a:srgbClr val="00468A">
                <a:alpha val="10196"/>
              </a:srgbClr>
            </a:solidFill>
          </p:spPr>
          <p:txBody>
            <a:bodyPr wrap="square" rtlCol="0">
              <a:spAutoFit/>
            </a:bodyPr>
            <a:lstStyle/>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Croydon Health Services</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Epsom and St Helier University Hospitals </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Guy’s and St Thomas’</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King’s College Hospital</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Kingston Hospital </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Lewisham and Greenwich</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London Ambulance Service</a:t>
              </a:r>
            </a:p>
            <a:p>
              <a:pPr marL="171450" indent="-171450">
                <a:buClr>
                  <a:srgbClr val="00468A"/>
                </a:buClr>
                <a:buFont typeface="Courier New" panose="02070309020205020404" pitchFamily="49" charset="0"/>
                <a:buChar char="o"/>
              </a:pPr>
              <a:r>
                <a:rPr lang="en-GB" sz="800" dirty="0" err="1">
                  <a:latin typeface="Avenir Next LT Pro" panose="020B0504020202020204" pitchFamily="34" charset="0"/>
                </a:rPr>
                <a:t>Oxleas</a:t>
              </a:r>
              <a:r>
                <a:rPr lang="en-GB" sz="800" dirty="0">
                  <a:latin typeface="Avenir Next LT Pro" panose="020B0504020202020204" pitchFamily="34" charset="0"/>
                </a:rPr>
                <a:t> NHS Foundation Trust</a:t>
              </a:r>
            </a:p>
            <a:p>
              <a:pPr marL="171450" indent="-171450">
                <a:buClr>
                  <a:srgbClr val="00468A"/>
                </a:buClr>
                <a:buFont typeface="Courier New" panose="02070309020205020404" pitchFamily="49" charset="0"/>
                <a:buChar char="o"/>
              </a:pPr>
              <a:r>
                <a:rPr lang="en-GB" sz="800" dirty="0">
                  <a:latin typeface="Avenir Next LT Pro" panose="020B0504020202020204" pitchFamily="34" charset="0"/>
                </a:rPr>
                <a:t>St George’s University Hospitals </a:t>
              </a:r>
            </a:p>
          </p:txBody>
        </p:sp>
        <p:grpSp>
          <p:nvGrpSpPr>
            <p:cNvPr id="721" name="Group 720">
              <a:extLst>
                <a:ext uri="{FF2B5EF4-FFF2-40B4-BE49-F238E27FC236}">
                  <a16:creationId xmlns:a16="http://schemas.microsoft.com/office/drawing/2014/main" id="{0A9F8273-ADEC-CBCC-1BF2-DAC5B293AF55}"/>
                </a:ext>
              </a:extLst>
            </p:cNvPr>
            <p:cNvGrpSpPr/>
            <p:nvPr/>
          </p:nvGrpSpPr>
          <p:grpSpPr>
            <a:xfrm>
              <a:off x="10494861" y="1042581"/>
              <a:ext cx="1769843" cy="360000"/>
              <a:chOff x="-3973500" y="-830593"/>
              <a:chExt cx="1689536" cy="360000"/>
            </a:xfrm>
          </p:grpSpPr>
          <p:sp>
            <p:nvSpPr>
              <p:cNvPr id="120" name="Flowchart: Alternate Process 119">
                <a:extLst>
                  <a:ext uri="{FF2B5EF4-FFF2-40B4-BE49-F238E27FC236}">
                    <a16:creationId xmlns:a16="http://schemas.microsoft.com/office/drawing/2014/main" id="{A67FA320-C560-3C0F-8013-BB6D33EDCBFF}"/>
                  </a:ext>
                </a:extLst>
              </p:cNvPr>
              <p:cNvSpPr/>
              <p:nvPr/>
            </p:nvSpPr>
            <p:spPr>
              <a:xfrm>
                <a:off x="-3797700" y="-802643"/>
                <a:ext cx="1513736" cy="305898"/>
              </a:xfrm>
              <a:prstGeom prst="flowChartAlternateProcess">
                <a:avLst/>
              </a:prstGeom>
              <a:solidFill>
                <a:schemeClr val="tx1">
                  <a:lumMod val="7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latin typeface="Avenir Next LT Pro Demi" panose="020F0502020204030204" pitchFamily="34" charset="0"/>
                  </a:rPr>
                  <a:t>NHS Trusts</a:t>
                </a:r>
              </a:p>
            </p:txBody>
          </p:sp>
          <p:grpSp>
            <p:nvGrpSpPr>
              <p:cNvPr id="706" name="Group 705">
                <a:extLst>
                  <a:ext uri="{FF2B5EF4-FFF2-40B4-BE49-F238E27FC236}">
                    <a16:creationId xmlns:a16="http://schemas.microsoft.com/office/drawing/2014/main" id="{ACFB0FA6-2F1B-6314-5530-6DAF9B0E90A7}"/>
                  </a:ext>
                </a:extLst>
              </p:cNvPr>
              <p:cNvGrpSpPr/>
              <p:nvPr/>
            </p:nvGrpSpPr>
            <p:grpSpPr>
              <a:xfrm>
                <a:off x="-3973500" y="-830593"/>
                <a:ext cx="360000" cy="360000"/>
                <a:chOff x="-4267711" y="-745144"/>
                <a:chExt cx="360000" cy="360000"/>
              </a:xfrm>
            </p:grpSpPr>
            <p:sp>
              <p:nvSpPr>
                <p:cNvPr id="705" name="Oval 704">
                  <a:extLst>
                    <a:ext uri="{FF2B5EF4-FFF2-40B4-BE49-F238E27FC236}">
                      <a16:creationId xmlns:a16="http://schemas.microsoft.com/office/drawing/2014/main" id="{AAF2F35A-AA14-5A58-D83E-003767DFB35B}"/>
                    </a:ext>
                  </a:extLst>
                </p:cNvPr>
                <p:cNvSpPr/>
                <p:nvPr/>
              </p:nvSpPr>
              <p:spPr>
                <a:xfrm>
                  <a:off x="-4267711" y="-745144"/>
                  <a:ext cx="360000" cy="360000"/>
                </a:xfrm>
                <a:prstGeom prst="ellipse">
                  <a:avLst/>
                </a:prstGeom>
                <a:solidFill>
                  <a:schemeClr val="bg1"/>
                </a:solidFill>
                <a:ln w="19050">
                  <a:solidFill>
                    <a:srgbClr val="00468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17" name="Picture 16" descr="A blue and white logo&#10;&#10;Description automatically generated">
                  <a:extLst>
                    <a:ext uri="{FF2B5EF4-FFF2-40B4-BE49-F238E27FC236}">
                      <a16:creationId xmlns:a16="http://schemas.microsoft.com/office/drawing/2014/main" id="{73208A22-46E6-93A2-93F7-0AD17F0123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9448" y="-617933"/>
                  <a:ext cx="263474" cy="105579"/>
                </a:xfrm>
                <a:prstGeom prst="rect">
                  <a:avLst/>
                </a:prstGeom>
                <a:effectLst/>
              </p:spPr>
            </p:pic>
          </p:grpSp>
        </p:grpSp>
      </p:grpSp>
      <p:grpSp>
        <p:nvGrpSpPr>
          <p:cNvPr id="5" name="Group 4">
            <a:extLst>
              <a:ext uri="{FF2B5EF4-FFF2-40B4-BE49-F238E27FC236}">
                <a16:creationId xmlns:a16="http://schemas.microsoft.com/office/drawing/2014/main" id="{66D809A5-668B-551A-EC0E-6EE29AE3EF42}"/>
              </a:ext>
            </a:extLst>
          </p:cNvPr>
          <p:cNvGrpSpPr/>
          <p:nvPr/>
        </p:nvGrpSpPr>
        <p:grpSpPr>
          <a:xfrm>
            <a:off x="10190545" y="2478110"/>
            <a:ext cx="1846686" cy="2842221"/>
            <a:chOff x="8370027" y="4251274"/>
            <a:chExt cx="1846686" cy="2842221"/>
          </a:xfrm>
        </p:grpSpPr>
        <p:grpSp>
          <p:nvGrpSpPr>
            <p:cNvPr id="703" name="Group 702">
              <a:extLst>
                <a:ext uri="{FF2B5EF4-FFF2-40B4-BE49-F238E27FC236}">
                  <a16:creationId xmlns:a16="http://schemas.microsoft.com/office/drawing/2014/main" id="{BBD92522-B13D-E058-4B3D-5ED855946D8B}"/>
                </a:ext>
              </a:extLst>
            </p:cNvPr>
            <p:cNvGrpSpPr/>
            <p:nvPr/>
          </p:nvGrpSpPr>
          <p:grpSpPr>
            <a:xfrm>
              <a:off x="8370027" y="4251274"/>
              <a:ext cx="1846686" cy="432000"/>
              <a:chOff x="-1895064" y="3798814"/>
              <a:chExt cx="1846686" cy="432000"/>
            </a:xfrm>
          </p:grpSpPr>
          <p:sp>
            <p:nvSpPr>
              <p:cNvPr id="229" name="Flowchart: Alternate Process 228">
                <a:extLst>
                  <a:ext uri="{FF2B5EF4-FFF2-40B4-BE49-F238E27FC236}">
                    <a16:creationId xmlns:a16="http://schemas.microsoft.com/office/drawing/2014/main" id="{987CEDEC-6D74-5562-2522-745F81114CDA}"/>
                  </a:ext>
                </a:extLst>
              </p:cNvPr>
              <p:cNvSpPr/>
              <p:nvPr/>
            </p:nvSpPr>
            <p:spPr>
              <a:xfrm>
                <a:off x="-1596378" y="3823542"/>
                <a:ext cx="1548000" cy="397412"/>
              </a:xfrm>
              <a:prstGeom prst="flowChartAlternateProcess">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100" dirty="0">
                    <a:latin typeface="Avenir Next LT Pro Demi" panose="020F0502020204030204" pitchFamily="34" charset="0"/>
                  </a:rPr>
                  <a:t>Research and </a:t>
                </a:r>
              </a:p>
              <a:p>
                <a:pPr algn="r"/>
                <a:r>
                  <a:rPr lang="en-GB" sz="1100" dirty="0">
                    <a:latin typeface="Avenir Next LT Pro Demi" panose="020F0502020204030204" pitchFamily="34" charset="0"/>
                  </a:rPr>
                  <a:t> education partners</a:t>
                </a:r>
              </a:p>
            </p:txBody>
          </p:sp>
          <p:grpSp>
            <p:nvGrpSpPr>
              <p:cNvPr id="11" name="Group 10">
                <a:extLst>
                  <a:ext uri="{FF2B5EF4-FFF2-40B4-BE49-F238E27FC236}">
                    <a16:creationId xmlns:a16="http://schemas.microsoft.com/office/drawing/2014/main" id="{AA1A8360-8FF4-B6FA-B7FA-8C08214A99BC}"/>
                  </a:ext>
                </a:extLst>
              </p:cNvPr>
              <p:cNvGrpSpPr/>
              <p:nvPr/>
            </p:nvGrpSpPr>
            <p:grpSpPr>
              <a:xfrm>
                <a:off x="-1895064" y="3798814"/>
                <a:ext cx="432000" cy="432000"/>
                <a:chOff x="6719427" y="-92662"/>
                <a:chExt cx="1288800" cy="1310400"/>
              </a:xfrm>
              <a:effectLst/>
            </p:grpSpPr>
            <p:sp>
              <p:nvSpPr>
                <p:cNvPr id="24" name="Oval 23">
                  <a:extLst>
                    <a:ext uri="{FF2B5EF4-FFF2-40B4-BE49-F238E27FC236}">
                      <a16:creationId xmlns:a16="http://schemas.microsoft.com/office/drawing/2014/main" id="{4B75FAC1-03FD-AF9F-79BB-A7CBB32F5555}"/>
                    </a:ext>
                  </a:extLst>
                </p:cNvPr>
                <p:cNvSpPr/>
                <p:nvPr/>
              </p:nvSpPr>
              <p:spPr>
                <a:xfrm>
                  <a:off x="6719427" y="-9266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25" name="Graphic 24" descr="Graduation cap with solid fill">
                  <a:extLst>
                    <a:ext uri="{FF2B5EF4-FFF2-40B4-BE49-F238E27FC236}">
                      <a16:creationId xmlns:a16="http://schemas.microsoft.com/office/drawing/2014/main" id="{317DD6D9-0831-CB67-77D7-5575FEA8FBB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900" b="18246"/>
                <a:stretch/>
              </p:blipFill>
              <p:spPr>
                <a:xfrm>
                  <a:off x="6818745" y="157273"/>
                  <a:ext cx="1090167" cy="810531"/>
                </a:xfrm>
                <a:prstGeom prst="rect">
                  <a:avLst/>
                </a:prstGeom>
              </p:spPr>
            </p:pic>
          </p:grpSp>
        </p:grpSp>
        <p:sp>
          <p:nvSpPr>
            <p:cNvPr id="6" name="TextBox 5">
              <a:extLst>
                <a:ext uri="{FF2B5EF4-FFF2-40B4-BE49-F238E27FC236}">
                  <a16:creationId xmlns:a16="http://schemas.microsoft.com/office/drawing/2014/main" id="{1C6D56D5-832E-C607-CB9C-CB96F7966EDE}"/>
                </a:ext>
              </a:extLst>
            </p:cNvPr>
            <p:cNvSpPr txBox="1"/>
            <p:nvPr/>
          </p:nvSpPr>
          <p:spPr>
            <a:xfrm>
              <a:off x="8695776" y="4662060"/>
              <a:ext cx="1423759" cy="2431435"/>
            </a:xfrm>
            <a:prstGeom prst="rect">
              <a:avLst/>
            </a:prstGeom>
            <a:solidFill>
              <a:schemeClr val="accent5">
                <a:lumMod val="75000"/>
                <a:alpha val="10196"/>
              </a:schemeClr>
            </a:solidFill>
          </p:spPr>
          <p:txBody>
            <a:bodyPr wrap="square" rtlCol="0">
              <a:spAutoFit/>
            </a:bodyPr>
            <a:lstStyle/>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Goldsmiths University of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King’s College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Kingston University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London South Bank University </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Ravensbourne University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Roehampton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Royal College of Art</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St George’s University of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St Mary’s University Twickenham London</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Warwick Business School </a:t>
              </a:r>
            </a:p>
            <a:p>
              <a:pPr marL="171450" indent="-171450">
                <a:buClr>
                  <a:schemeClr val="accent5">
                    <a:lumMod val="75000"/>
                  </a:schemeClr>
                </a:buClr>
                <a:buFont typeface="Courier New" panose="02070309020205020404" pitchFamily="49" charset="0"/>
                <a:buChar char="o"/>
              </a:pPr>
              <a:r>
                <a:rPr lang="en-GB" sz="800" dirty="0">
                  <a:latin typeface="Avenir Next LT Pro" panose="020B0504020202020204" pitchFamily="34" charset="0"/>
                </a:rPr>
                <a:t>University of Greenwich</a:t>
              </a:r>
            </a:p>
          </p:txBody>
        </p:sp>
      </p:grpSp>
      <p:grpSp>
        <p:nvGrpSpPr>
          <p:cNvPr id="4" name="Group 3">
            <a:extLst>
              <a:ext uri="{FF2B5EF4-FFF2-40B4-BE49-F238E27FC236}">
                <a16:creationId xmlns:a16="http://schemas.microsoft.com/office/drawing/2014/main" id="{1918E932-693C-B837-03FB-24A1C7D2F560}"/>
              </a:ext>
            </a:extLst>
          </p:cNvPr>
          <p:cNvGrpSpPr/>
          <p:nvPr/>
        </p:nvGrpSpPr>
        <p:grpSpPr>
          <a:xfrm>
            <a:off x="8317645" y="95339"/>
            <a:ext cx="1788009" cy="1264106"/>
            <a:chOff x="10286724" y="3651591"/>
            <a:chExt cx="1788009" cy="1264106"/>
          </a:xfrm>
        </p:grpSpPr>
        <p:grpSp>
          <p:nvGrpSpPr>
            <p:cNvPr id="711" name="Group 710">
              <a:extLst>
                <a:ext uri="{FF2B5EF4-FFF2-40B4-BE49-F238E27FC236}">
                  <a16:creationId xmlns:a16="http://schemas.microsoft.com/office/drawing/2014/main" id="{0AD8554A-C2BB-8B17-2057-0D804B6A51C0}"/>
                </a:ext>
              </a:extLst>
            </p:cNvPr>
            <p:cNvGrpSpPr/>
            <p:nvPr/>
          </p:nvGrpSpPr>
          <p:grpSpPr>
            <a:xfrm>
              <a:off x="10286724" y="3651591"/>
              <a:ext cx="1788009" cy="360000"/>
              <a:chOff x="-4175980" y="4095368"/>
              <a:chExt cx="1788009" cy="360000"/>
            </a:xfrm>
          </p:grpSpPr>
          <p:sp>
            <p:nvSpPr>
              <p:cNvPr id="121" name="Flowchart: Alternate Process 120">
                <a:extLst>
                  <a:ext uri="{FF2B5EF4-FFF2-40B4-BE49-F238E27FC236}">
                    <a16:creationId xmlns:a16="http://schemas.microsoft.com/office/drawing/2014/main" id="{E69EFF53-7719-02F1-35FE-1EAF8CF13D8D}"/>
                  </a:ext>
                </a:extLst>
              </p:cNvPr>
              <p:cNvSpPr/>
              <p:nvPr/>
            </p:nvSpPr>
            <p:spPr>
              <a:xfrm>
                <a:off x="-3975571" y="4122419"/>
                <a:ext cx="1587600" cy="305898"/>
              </a:xfrm>
              <a:prstGeom prst="flowChartAlternateProcess">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100" dirty="0">
                    <a:latin typeface="Avenir Next LT Pro Demi" panose="020F0502020204030204" pitchFamily="34" charset="0"/>
                  </a:rPr>
                  <a:t>Community Trusts</a:t>
                </a:r>
              </a:p>
            </p:txBody>
          </p:sp>
          <p:grpSp>
            <p:nvGrpSpPr>
              <p:cNvPr id="16" name="Group 15">
                <a:extLst>
                  <a:ext uri="{FF2B5EF4-FFF2-40B4-BE49-F238E27FC236}">
                    <a16:creationId xmlns:a16="http://schemas.microsoft.com/office/drawing/2014/main" id="{1EA26ACB-739D-AECC-386C-645FA459CD8B}"/>
                  </a:ext>
                </a:extLst>
              </p:cNvPr>
              <p:cNvGrpSpPr/>
              <p:nvPr/>
            </p:nvGrpSpPr>
            <p:grpSpPr>
              <a:xfrm>
                <a:off x="-4175980" y="4095368"/>
                <a:ext cx="360000" cy="360000"/>
                <a:chOff x="9611651" y="-54315"/>
                <a:chExt cx="1288800" cy="1310400"/>
              </a:xfrm>
              <a:effectLst/>
            </p:grpSpPr>
            <p:sp>
              <p:nvSpPr>
                <p:cNvPr id="18" name="Oval 17">
                  <a:extLst>
                    <a:ext uri="{FF2B5EF4-FFF2-40B4-BE49-F238E27FC236}">
                      <a16:creationId xmlns:a16="http://schemas.microsoft.com/office/drawing/2014/main" id="{EB0D9687-246A-618B-4BC3-07907778B832}"/>
                    </a:ext>
                  </a:extLst>
                </p:cNvPr>
                <p:cNvSpPr/>
                <p:nvPr/>
              </p:nvSpPr>
              <p:spPr>
                <a:xfrm>
                  <a:off x="9611651" y="-54315"/>
                  <a:ext cx="1288800" cy="1310400"/>
                </a:xfrm>
                <a:prstGeom prst="ellipse">
                  <a:avLst/>
                </a:prstGeom>
                <a:ln w="19050">
                  <a:solidFill>
                    <a:srgbClr val="8343E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19" name="Graphic 18" descr="User with solid fill">
                  <a:extLst>
                    <a:ext uri="{FF2B5EF4-FFF2-40B4-BE49-F238E27FC236}">
                      <a16:creationId xmlns:a16="http://schemas.microsoft.com/office/drawing/2014/main" id="{D26B26FD-A41B-C9C9-1D1C-E561DCEF44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61579" y="81731"/>
                  <a:ext cx="988944" cy="988944"/>
                </a:xfrm>
                <a:prstGeom prst="rect">
                  <a:avLst/>
                </a:prstGeom>
              </p:spPr>
            </p:pic>
          </p:grpSp>
        </p:grpSp>
        <p:sp>
          <p:nvSpPr>
            <p:cNvPr id="2" name="TextBox 1">
              <a:extLst>
                <a:ext uri="{FF2B5EF4-FFF2-40B4-BE49-F238E27FC236}">
                  <a16:creationId xmlns:a16="http://schemas.microsoft.com/office/drawing/2014/main" id="{20AE4626-484B-998F-504C-03FA45619A23}"/>
                </a:ext>
              </a:extLst>
            </p:cNvPr>
            <p:cNvSpPr txBox="1"/>
            <p:nvPr/>
          </p:nvSpPr>
          <p:spPr>
            <a:xfrm>
              <a:off x="10568216" y="3961590"/>
              <a:ext cx="1423759" cy="954107"/>
            </a:xfrm>
            <a:prstGeom prst="rect">
              <a:avLst/>
            </a:prstGeom>
            <a:solidFill>
              <a:srgbClr val="8343E4">
                <a:alpha val="10196"/>
              </a:srgbClr>
            </a:solidFill>
          </p:spPr>
          <p:txBody>
            <a:bodyPr wrap="square" rtlCol="0">
              <a:spAutoFit/>
            </a:bodyPr>
            <a:lstStyle/>
            <a:p>
              <a:pPr marL="171450" indent="-171450">
                <a:buClr>
                  <a:srgbClr val="8343E4"/>
                </a:buClr>
                <a:buFont typeface="Courier New" panose="02070309020205020404" pitchFamily="49" charset="0"/>
                <a:buChar char="o"/>
              </a:pPr>
              <a:r>
                <a:rPr lang="en-GB" sz="800" dirty="0">
                  <a:latin typeface="Avenir Next LT Pro" panose="020B0504020202020204" pitchFamily="34" charset="0"/>
                </a:rPr>
                <a:t>Bromley Healthcare</a:t>
              </a:r>
            </a:p>
            <a:p>
              <a:pPr marL="171450" indent="-171450">
                <a:buClr>
                  <a:srgbClr val="8343E4"/>
                </a:buClr>
                <a:buFont typeface="Courier New" panose="02070309020205020404" pitchFamily="49" charset="0"/>
                <a:buChar char="o"/>
              </a:pPr>
              <a:r>
                <a:rPr lang="en-GB" sz="800" dirty="0">
                  <a:latin typeface="Avenir Next LT Pro" panose="020B0504020202020204" pitchFamily="34" charset="0"/>
                </a:rPr>
                <a:t>NHS Hounslow and Richmond Community Healthcare</a:t>
              </a:r>
            </a:p>
            <a:p>
              <a:pPr marL="171450" indent="-171450">
                <a:buClr>
                  <a:srgbClr val="8343E4"/>
                </a:buClr>
                <a:buFont typeface="Courier New" panose="02070309020205020404" pitchFamily="49" charset="0"/>
                <a:buChar char="o"/>
              </a:pPr>
              <a:r>
                <a:rPr lang="en-GB" sz="800" dirty="0">
                  <a:latin typeface="Avenir Next LT Pro" panose="020B0504020202020204" pitchFamily="34" charset="0"/>
                </a:rPr>
                <a:t>Royal Hospital for Neuro-disability</a:t>
              </a:r>
            </a:p>
            <a:p>
              <a:pPr marL="171450" indent="-171450">
                <a:buClr>
                  <a:srgbClr val="8343E4"/>
                </a:buClr>
                <a:buFont typeface="Courier New" panose="02070309020205020404" pitchFamily="49" charset="0"/>
                <a:buChar char="o"/>
              </a:pPr>
              <a:r>
                <a:rPr lang="en-GB" sz="800" dirty="0">
                  <a:latin typeface="Avenir Next LT Pro" panose="020B0504020202020204" pitchFamily="34" charset="0"/>
                </a:rPr>
                <a:t>Your Healthcare</a:t>
              </a:r>
            </a:p>
          </p:txBody>
        </p:sp>
      </p:grpSp>
      <p:grpSp>
        <p:nvGrpSpPr>
          <p:cNvPr id="13" name="Group 12">
            <a:extLst>
              <a:ext uri="{FF2B5EF4-FFF2-40B4-BE49-F238E27FC236}">
                <a16:creationId xmlns:a16="http://schemas.microsoft.com/office/drawing/2014/main" id="{ABDD751D-0929-5DDF-47D3-C09D8F2AD162}"/>
              </a:ext>
            </a:extLst>
          </p:cNvPr>
          <p:cNvGrpSpPr/>
          <p:nvPr/>
        </p:nvGrpSpPr>
        <p:grpSpPr>
          <a:xfrm>
            <a:off x="8336004" y="1427100"/>
            <a:ext cx="1847667" cy="1039434"/>
            <a:chOff x="10208216" y="2857949"/>
            <a:chExt cx="1847667" cy="1039434"/>
          </a:xfrm>
        </p:grpSpPr>
        <p:grpSp>
          <p:nvGrpSpPr>
            <p:cNvPr id="712" name="Group 711">
              <a:extLst>
                <a:ext uri="{FF2B5EF4-FFF2-40B4-BE49-F238E27FC236}">
                  <a16:creationId xmlns:a16="http://schemas.microsoft.com/office/drawing/2014/main" id="{23B65085-E271-0AEA-233E-80863CCC7237}"/>
                </a:ext>
              </a:extLst>
            </p:cNvPr>
            <p:cNvGrpSpPr/>
            <p:nvPr/>
          </p:nvGrpSpPr>
          <p:grpSpPr>
            <a:xfrm>
              <a:off x="10208216" y="2857949"/>
              <a:ext cx="1847667" cy="360000"/>
              <a:chOff x="-4253608" y="2921634"/>
              <a:chExt cx="1847667" cy="360000"/>
            </a:xfrm>
          </p:grpSpPr>
          <p:sp>
            <p:nvSpPr>
              <p:cNvPr id="123" name="Flowchart: Alternate Process 122">
                <a:extLst>
                  <a:ext uri="{FF2B5EF4-FFF2-40B4-BE49-F238E27FC236}">
                    <a16:creationId xmlns:a16="http://schemas.microsoft.com/office/drawing/2014/main" id="{FD258EBD-3AA5-7B4E-3208-8E0DE3B26069}"/>
                  </a:ext>
                </a:extLst>
              </p:cNvPr>
              <p:cNvSpPr/>
              <p:nvPr/>
            </p:nvSpPr>
            <p:spPr>
              <a:xfrm>
                <a:off x="-4061941" y="2948843"/>
                <a:ext cx="1656000" cy="305583"/>
              </a:xfrm>
              <a:prstGeom prst="flowChartAlternateProcess">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100" dirty="0">
                    <a:latin typeface="Avenir Next LT Pro Demi" panose="020F0502020204030204" pitchFamily="34" charset="0"/>
                  </a:rPr>
                  <a:t>Mental Health Trusts</a:t>
                </a:r>
              </a:p>
            </p:txBody>
          </p:sp>
          <p:grpSp>
            <p:nvGrpSpPr>
              <p:cNvPr id="12" name="Group 11">
                <a:extLst>
                  <a:ext uri="{FF2B5EF4-FFF2-40B4-BE49-F238E27FC236}">
                    <a16:creationId xmlns:a16="http://schemas.microsoft.com/office/drawing/2014/main" id="{3FAF0B0D-BD95-4F7E-A3EF-2878F2E65848}"/>
                  </a:ext>
                </a:extLst>
              </p:cNvPr>
              <p:cNvGrpSpPr/>
              <p:nvPr/>
            </p:nvGrpSpPr>
            <p:grpSpPr>
              <a:xfrm>
                <a:off x="-4253608" y="2921634"/>
                <a:ext cx="360000" cy="360000"/>
                <a:chOff x="10972866" y="-34202"/>
                <a:chExt cx="1288800" cy="1310400"/>
              </a:xfrm>
              <a:effectLst/>
            </p:grpSpPr>
            <p:sp>
              <p:nvSpPr>
                <p:cNvPr id="22" name="Oval 21">
                  <a:extLst>
                    <a:ext uri="{FF2B5EF4-FFF2-40B4-BE49-F238E27FC236}">
                      <a16:creationId xmlns:a16="http://schemas.microsoft.com/office/drawing/2014/main" id="{1ACAA354-2651-7998-0258-3F3CD37E9CF1}"/>
                    </a:ext>
                  </a:extLst>
                </p:cNvPr>
                <p:cNvSpPr/>
                <p:nvPr/>
              </p:nvSpPr>
              <p:spPr>
                <a:xfrm>
                  <a:off x="10972866" y="-34202"/>
                  <a:ext cx="1288800" cy="1310400"/>
                </a:xfrm>
                <a:prstGeom prst="ellipse">
                  <a:avLst/>
                </a:prstGeom>
                <a:ln w="190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23" name="Graphic 22" descr="Brain with solid fill">
                  <a:extLst>
                    <a:ext uri="{FF2B5EF4-FFF2-40B4-BE49-F238E27FC236}">
                      <a16:creationId xmlns:a16="http://schemas.microsoft.com/office/drawing/2014/main" id="{D36852F5-7E1A-FF57-ED86-5C50B222A1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39936" y="123555"/>
                  <a:ext cx="954659" cy="954659"/>
                </a:xfrm>
                <a:prstGeom prst="rect">
                  <a:avLst/>
                </a:prstGeom>
              </p:spPr>
            </p:pic>
          </p:grpSp>
        </p:grpSp>
        <p:sp>
          <p:nvSpPr>
            <p:cNvPr id="7" name="TextBox 6">
              <a:extLst>
                <a:ext uri="{FF2B5EF4-FFF2-40B4-BE49-F238E27FC236}">
                  <a16:creationId xmlns:a16="http://schemas.microsoft.com/office/drawing/2014/main" id="{2844D9F8-249A-B3E1-D6AA-C51FABA14EDA}"/>
                </a:ext>
              </a:extLst>
            </p:cNvPr>
            <p:cNvSpPr txBox="1"/>
            <p:nvPr/>
          </p:nvSpPr>
          <p:spPr>
            <a:xfrm>
              <a:off x="10494862" y="3189497"/>
              <a:ext cx="1423759" cy="707886"/>
            </a:xfrm>
            <a:prstGeom prst="rect">
              <a:avLst/>
            </a:prstGeom>
            <a:solidFill>
              <a:schemeClr val="accent6">
                <a:alpha val="10196"/>
              </a:schemeClr>
            </a:solidFill>
          </p:spPr>
          <p:txBody>
            <a:bodyPr wrap="square" rtlCol="0">
              <a:spAutoFit/>
            </a:bodyPr>
            <a:lstStyle/>
            <a:p>
              <a:pPr marL="171450" indent="-171450">
                <a:buClr>
                  <a:schemeClr val="accent6"/>
                </a:buClr>
                <a:buFont typeface="Courier New" panose="02070309020205020404" pitchFamily="49" charset="0"/>
                <a:buChar char="o"/>
              </a:pPr>
              <a:r>
                <a:rPr lang="en-GB" sz="800" dirty="0">
                  <a:latin typeface="Avenir Next LT Pro" panose="020B0504020202020204" pitchFamily="34" charset="0"/>
                </a:rPr>
                <a:t>South London and Maudsley</a:t>
              </a:r>
            </a:p>
            <a:p>
              <a:pPr marL="171450" indent="-171450">
                <a:buClr>
                  <a:schemeClr val="accent6"/>
                </a:buClr>
                <a:buFont typeface="Courier New" panose="02070309020205020404" pitchFamily="49" charset="0"/>
                <a:buChar char="o"/>
              </a:pPr>
              <a:r>
                <a:rPr lang="en-GB" sz="800" dirty="0">
                  <a:latin typeface="Avenir Next LT Pro" panose="020B0504020202020204" pitchFamily="34" charset="0"/>
                </a:rPr>
                <a:t>South West London and St George’s Mental Health</a:t>
              </a:r>
            </a:p>
          </p:txBody>
        </p:sp>
      </p:grpSp>
      <p:grpSp>
        <p:nvGrpSpPr>
          <p:cNvPr id="15" name="Group 14">
            <a:extLst>
              <a:ext uri="{FF2B5EF4-FFF2-40B4-BE49-F238E27FC236}">
                <a16:creationId xmlns:a16="http://schemas.microsoft.com/office/drawing/2014/main" id="{B5A641C5-2936-9D48-EE50-40E947982D6B}"/>
              </a:ext>
            </a:extLst>
          </p:cNvPr>
          <p:cNvGrpSpPr/>
          <p:nvPr/>
        </p:nvGrpSpPr>
        <p:grpSpPr>
          <a:xfrm>
            <a:off x="8361309" y="2585507"/>
            <a:ext cx="1793550" cy="4212963"/>
            <a:chOff x="8408109" y="1046564"/>
            <a:chExt cx="1793550" cy="4212963"/>
          </a:xfrm>
        </p:grpSpPr>
        <p:grpSp>
          <p:nvGrpSpPr>
            <p:cNvPr id="704" name="Group 703">
              <a:extLst>
                <a:ext uri="{FF2B5EF4-FFF2-40B4-BE49-F238E27FC236}">
                  <a16:creationId xmlns:a16="http://schemas.microsoft.com/office/drawing/2014/main" id="{A447EFC2-E911-0D19-0864-97DE1A5438CA}"/>
                </a:ext>
              </a:extLst>
            </p:cNvPr>
            <p:cNvGrpSpPr/>
            <p:nvPr/>
          </p:nvGrpSpPr>
          <p:grpSpPr>
            <a:xfrm>
              <a:off x="8408109" y="1046564"/>
              <a:ext cx="1793550" cy="360000"/>
              <a:chOff x="-2549113" y="-774447"/>
              <a:chExt cx="1691736" cy="360000"/>
            </a:xfrm>
          </p:grpSpPr>
          <p:sp>
            <p:nvSpPr>
              <p:cNvPr id="334" name="Flowchart: Alternate Process 333">
                <a:extLst>
                  <a:ext uri="{FF2B5EF4-FFF2-40B4-BE49-F238E27FC236}">
                    <a16:creationId xmlns:a16="http://schemas.microsoft.com/office/drawing/2014/main" id="{74DF48B6-A0D1-41A4-2A6E-FDD43EC8167A}"/>
                  </a:ext>
                </a:extLst>
              </p:cNvPr>
              <p:cNvSpPr/>
              <p:nvPr/>
            </p:nvSpPr>
            <p:spPr>
              <a:xfrm>
                <a:off x="-2453327" y="-747894"/>
                <a:ext cx="1595950" cy="306894"/>
              </a:xfrm>
              <a:prstGeom prst="flowChartAlternateProcess">
                <a:avLst/>
              </a:prstGeom>
              <a:solidFill>
                <a:srgbClr val="62971A"/>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100" dirty="0">
                    <a:solidFill>
                      <a:srgbClr val="62971A"/>
                    </a:solidFill>
                    <a:latin typeface="Avenir Next LT Pro Demi" panose="020F0502020204030204" pitchFamily="34" charset="0"/>
                  </a:rPr>
                  <a:t>     </a:t>
                </a:r>
                <a:r>
                  <a:rPr lang="en-GB" sz="1100" dirty="0">
                    <a:solidFill>
                      <a:schemeClr val="bg1"/>
                    </a:solidFill>
                    <a:latin typeface="Avenir Next LT Pro Demi" panose="020F0502020204030204" pitchFamily="34" charset="0"/>
                  </a:rPr>
                  <a:t>Research partners</a:t>
                </a:r>
              </a:p>
            </p:txBody>
          </p:sp>
          <p:grpSp>
            <p:nvGrpSpPr>
              <p:cNvPr id="702" name="Group 701">
                <a:extLst>
                  <a:ext uri="{FF2B5EF4-FFF2-40B4-BE49-F238E27FC236}">
                    <a16:creationId xmlns:a16="http://schemas.microsoft.com/office/drawing/2014/main" id="{1F8B2FAB-432B-5492-7589-98AE553197D8}"/>
                  </a:ext>
                </a:extLst>
              </p:cNvPr>
              <p:cNvGrpSpPr/>
              <p:nvPr/>
            </p:nvGrpSpPr>
            <p:grpSpPr>
              <a:xfrm>
                <a:off x="-2549113" y="-774447"/>
                <a:ext cx="360000" cy="360000"/>
                <a:chOff x="-2638576" y="-180887"/>
                <a:chExt cx="321704" cy="325278"/>
              </a:xfrm>
            </p:grpSpPr>
            <p:sp>
              <p:nvSpPr>
                <p:cNvPr id="20" name="Oval 19">
                  <a:extLst>
                    <a:ext uri="{FF2B5EF4-FFF2-40B4-BE49-F238E27FC236}">
                      <a16:creationId xmlns:a16="http://schemas.microsoft.com/office/drawing/2014/main" id="{F8CA922C-2A9C-EA7B-F577-30DDE2573A6D}"/>
                    </a:ext>
                  </a:extLst>
                </p:cNvPr>
                <p:cNvSpPr/>
                <p:nvPr/>
              </p:nvSpPr>
              <p:spPr>
                <a:xfrm>
                  <a:off x="-2638576" y="-180887"/>
                  <a:ext cx="321704" cy="325278"/>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21" name="Graphic 20" descr="DNA with solid fill">
                  <a:extLst>
                    <a:ext uri="{FF2B5EF4-FFF2-40B4-BE49-F238E27FC236}">
                      <a16:creationId xmlns:a16="http://schemas.microsoft.com/office/drawing/2014/main" id="{9A3F6200-CA8E-3B3B-6D69-1E81F22903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2595366" y="-138253"/>
                  <a:ext cx="231013" cy="229600"/>
                </a:xfrm>
                <a:prstGeom prst="rect">
                  <a:avLst/>
                </a:prstGeom>
              </p:spPr>
            </p:pic>
          </p:grpSp>
        </p:grpSp>
        <p:sp>
          <p:nvSpPr>
            <p:cNvPr id="9" name="TextBox 8">
              <a:extLst>
                <a:ext uri="{FF2B5EF4-FFF2-40B4-BE49-F238E27FC236}">
                  <a16:creationId xmlns:a16="http://schemas.microsoft.com/office/drawing/2014/main" id="{FF4C4727-8E83-4A1D-E9C6-F713B7E30F40}"/>
                </a:ext>
              </a:extLst>
            </p:cNvPr>
            <p:cNvSpPr txBox="1"/>
            <p:nvPr/>
          </p:nvSpPr>
          <p:spPr>
            <a:xfrm>
              <a:off x="8694637" y="1350765"/>
              <a:ext cx="1423759" cy="3908762"/>
            </a:xfrm>
            <a:prstGeom prst="rect">
              <a:avLst/>
            </a:prstGeom>
            <a:solidFill>
              <a:srgbClr val="62971A">
                <a:alpha val="10196"/>
              </a:srgbClr>
            </a:solidFill>
          </p:spPr>
          <p:txBody>
            <a:bodyPr wrap="square" rtlCol="0">
              <a:spAutoFit/>
            </a:bodyPr>
            <a:lstStyle/>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AI Centre for Value Based Healthcare</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ICR: The Institute of Cancer Research</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KITEC: King's Technology Evaluation Centre</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LIHE: London Institute for Healthcare Engineering </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MAISI: Manufacture of Active Implants and Surgical Instruments </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Cardiovascular MedTech Co-operative</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a:t>
              </a:r>
              <a:r>
                <a:rPr lang="en-GB" sz="800" dirty="0" err="1">
                  <a:latin typeface="Avenir Next LT Pro" panose="020B0504020202020204" pitchFamily="34" charset="0"/>
                </a:rPr>
                <a:t>HealthTech</a:t>
              </a:r>
              <a:r>
                <a:rPr lang="en-GB" sz="800" dirty="0">
                  <a:latin typeface="Avenir Next LT Pro" panose="020B0504020202020204" pitchFamily="34" charset="0"/>
                </a:rPr>
                <a:t> Research Centre into dementia and brain health </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King’s Clinical Research Facility</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Maudsley Biomedical Research Centre</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Policy Research Unity Mental health</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NIHR St George’s Clinical Research Facility </a:t>
              </a:r>
            </a:p>
            <a:p>
              <a:pPr marL="171450" indent="-171450">
                <a:buClr>
                  <a:srgbClr val="62971A"/>
                </a:buClr>
                <a:buFont typeface="Courier New" panose="02070309020205020404" pitchFamily="49" charset="0"/>
                <a:buChar char="o"/>
              </a:pPr>
              <a:r>
                <a:rPr lang="en-GB" sz="800" dirty="0">
                  <a:latin typeface="Avenir Next LT Pro" panose="020B0504020202020204" pitchFamily="34" charset="0"/>
                </a:rPr>
                <a:t>REACT Institute  </a:t>
              </a:r>
            </a:p>
          </p:txBody>
        </p:sp>
      </p:grpSp>
      <p:grpSp>
        <p:nvGrpSpPr>
          <p:cNvPr id="27" name="Group 26">
            <a:extLst>
              <a:ext uri="{FF2B5EF4-FFF2-40B4-BE49-F238E27FC236}">
                <a16:creationId xmlns:a16="http://schemas.microsoft.com/office/drawing/2014/main" id="{796DE9C5-A6C6-0A73-2871-F9E1418C625A}"/>
              </a:ext>
            </a:extLst>
          </p:cNvPr>
          <p:cNvGrpSpPr/>
          <p:nvPr/>
        </p:nvGrpSpPr>
        <p:grpSpPr>
          <a:xfrm>
            <a:off x="191282" y="678235"/>
            <a:ext cx="8291574" cy="5845029"/>
            <a:chOff x="191282" y="678235"/>
            <a:chExt cx="8291574" cy="5845029"/>
          </a:xfrm>
        </p:grpSpPr>
        <p:pic>
          <p:nvPicPr>
            <p:cNvPr id="26" name="Picture 25" descr="A map of different colors&#10;&#10;Description automatically generated">
              <a:extLst>
                <a:ext uri="{FF2B5EF4-FFF2-40B4-BE49-F238E27FC236}">
                  <a16:creationId xmlns:a16="http://schemas.microsoft.com/office/drawing/2014/main" id="{97808052-A683-52E9-18AC-BD060A084D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76570" y="678235"/>
              <a:ext cx="7306286" cy="5845029"/>
            </a:xfrm>
            <a:prstGeom prst="rect">
              <a:avLst/>
            </a:prstGeom>
          </p:spPr>
        </p:pic>
        <p:grpSp>
          <p:nvGrpSpPr>
            <p:cNvPr id="742" name="Group 741">
              <a:extLst>
                <a:ext uri="{FF2B5EF4-FFF2-40B4-BE49-F238E27FC236}">
                  <a16:creationId xmlns:a16="http://schemas.microsoft.com/office/drawing/2014/main" id="{A58343AF-6E3C-B763-F9FE-864E279DB1FC}"/>
                </a:ext>
              </a:extLst>
            </p:cNvPr>
            <p:cNvGrpSpPr/>
            <p:nvPr/>
          </p:nvGrpSpPr>
          <p:grpSpPr>
            <a:xfrm>
              <a:off x="191282" y="1180474"/>
              <a:ext cx="7498973" cy="4825336"/>
              <a:chOff x="211932" y="1163381"/>
              <a:chExt cx="8810320" cy="5669144"/>
            </a:xfrm>
          </p:grpSpPr>
          <p:grpSp>
            <p:nvGrpSpPr>
              <p:cNvPr id="84" name="Group 83">
                <a:extLst>
                  <a:ext uri="{FF2B5EF4-FFF2-40B4-BE49-F238E27FC236}">
                    <a16:creationId xmlns:a16="http://schemas.microsoft.com/office/drawing/2014/main" id="{DF426CBF-288E-2BFB-CC7A-BA4D8591B765}"/>
                  </a:ext>
                </a:extLst>
              </p:cNvPr>
              <p:cNvGrpSpPr/>
              <p:nvPr/>
            </p:nvGrpSpPr>
            <p:grpSpPr>
              <a:xfrm>
                <a:off x="2685382" y="4372864"/>
                <a:ext cx="180000" cy="180000"/>
                <a:chOff x="9611651" y="-54315"/>
                <a:chExt cx="1288800" cy="1310400"/>
              </a:xfrm>
              <a:effectLst>
                <a:outerShdw blurRad="50800" dist="38100" dir="5400000" algn="t" rotWithShape="0">
                  <a:prstClr val="black">
                    <a:alpha val="40000"/>
                  </a:prstClr>
                </a:outerShdw>
              </a:effectLst>
            </p:grpSpPr>
            <p:sp>
              <p:nvSpPr>
                <p:cNvPr id="557" name="Oval 556">
                  <a:extLst>
                    <a:ext uri="{FF2B5EF4-FFF2-40B4-BE49-F238E27FC236}">
                      <a16:creationId xmlns:a16="http://schemas.microsoft.com/office/drawing/2014/main" id="{B0AA1120-7BC7-9998-16A1-1CDC8FAC18EA}"/>
                    </a:ext>
                  </a:extLst>
                </p:cNvPr>
                <p:cNvSpPr/>
                <p:nvPr/>
              </p:nvSpPr>
              <p:spPr>
                <a:xfrm>
                  <a:off x="9611651" y="-54315"/>
                  <a:ext cx="1288800" cy="1310400"/>
                </a:xfrm>
                <a:prstGeom prst="ellipse">
                  <a:avLst/>
                </a:prstGeom>
                <a:ln w="19050">
                  <a:solidFill>
                    <a:srgbClr val="8343E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558" name="Graphic 557" descr="User with solid fill">
                  <a:extLst>
                    <a:ext uri="{FF2B5EF4-FFF2-40B4-BE49-F238E27FC236}">
                      <a16:creationId xmlns:a16="http://schemas.microsoft.com/office/drawing/2014/main" id="{F2B5846E-1533-F064-B3C7-92434941484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61579" y="81731"/>
                  <a:ext cx="988944" cy="988944"/>
                </a:xfrm>
                <a:prstGeom prst="rect">
                  <a:avLst/>
                </a:prstGeom>
              </p:spPr>
            </p:pic>
          </p:grpSp>
          <p:grpSp>
            <p:nvGrpSpPr>
              <p:cNvPr id="97" name="Group 96">
                <a:extLst>
                  <a:ext uri="{FF2B5EF4-FFF2-40B4-BE49-F238E27FC236}">
                    <a16:creationId xmlns:a16="http://schemas.microsoft.com/office/drawing/2014/main" id="{DC3F0429-F6D0-731D-78D2-DAED1364D7B3}"/>
                  </a:ext>
                </a:extLst>
              </p:cNvPr>
              <p:cNvGrpSpPr/>
              <p:nvPr/>
            </p:nvGrpSpPr>
            <p:grpSpPr>
              <a:xfrm>
                <a:off x="8152689" y="4658536"/>
                <a:ext cx="180000" cy="180000"/>
                <a:chOff x="9611651" y="-54315"/>
                <a:chExt cx="1288800" cy="1310400"/>
              </a:xfrm>
              <a:effectLst>
                <a:outerShdw blurRad="50800" dist="38100" dir="5400000" algn="t" rotWithShape="0">
                  <a:prstClr val="black">
                    <a:alpha val="40000"/>
                  </a:prstClr>
                </a:outerShdw>
              </a:effectLst>
            </p:grpSpPr>
            <p:sp>
              <p:nvSpPr>
                <p:cNvPr id="531" name="Oval 530">
                  <a:extLst>
                    <a:ext uri="{FF2B5EF4-FFF2-40B4-BE49-F238E27FC236}">
                      <a16:creationId xmlns:a16="http://schemas.microsoft.com/office/drawing/2014/main" id="{B243F473-564E-8967-21B5-9E9A3D3943FA}"/>
                    </a:ext>
                  </a:extLst>
                </p:cNvPr>
                <p:cNvSpPr/>
                <p:nvPr/>
              </p:nvSpPr>
              <p:spPr>
                <a:xfrm>
                  <a:off x="9611651" y="-54315"/>
                  <a:ext cx="1288800" cy="1310400"/>
                </a:xfrm>
                <a:prstGeom prst="ellipse">
                  <a:avLst/>
                </a:prstGeom>
                <a:ln w="19050">
                  <a:solidFill>
                    <a:srgbClr val="8343E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532" name="Graphic 531" descr="User with solid fill">
                  <a:extLst>
                    <a:ext uri="{FF2B5EF4-FFF2-40B4-BE49-F238E27FC236}">
                      <a16:creationId xmlns:a16="http://schemas.microsoft.com/office/drawing/2014/main" id="{FAC70B2B-9555-D35F-49F6-632403FD0B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761579" y="81731"/>
                  <a:ext cx="988944" cy="988944"/>
                </a:xfrm>
                <a:prstGeom prst="rect">
                  <a:avLst/>
                </a:prstGeom>
              </p:spPr>
            </p:pic>
          </p:grpSp>
          <p:grpSp>
            <p:nvGrpSpPr>
              <p:cNvPr id="116" name="Group 115">
                <a:extLst>
                  <a:ext uri="{FF2B5EF4-FFF2-40B4-BE49-F238E27FC236}">
                    <a16:creationId xmlns:a16="http://schemas.microsoft.com/office/drawing/2014/main" id="{FEC53B45-AA27-6B0D-6F4B-80DDE720B2E0}"/>
                  </a:ext>
                </a:extLst>
              </p:cNvPr>
              <p:cNvGrpSpPr/>
              <p:nvPr/>
            </p:nvGrpSpPr>
            <p:grpSpPr>
              <a:xfrm>
                <a:off x="3744673" y="2948946"/>
                <a:ext cx="180000" cy="180000"/>
                <a:chOff x="9611651" y="-54315"/>
                <a:chExt cx="1288800" cy="1310400"/>
              </a:xfrm>
              <a:effectLst>
                <a:outerShdw blurRad="50800" dist="38100" dir="5400000" algn="t" rotWithShape="0">
                  <a:prstClr val="black">
                    <a:alpha val="40000"/>
                  </a:prstClr>
                </a:outerShdw>
              </a:effectLst>
            </p:grpSpPr>
            <p:sp>
              <p:nvSpPr>
                <p:cNvPr id="527" name="Oval 526">
                  <a:extLst>
                    <a:ext uri="{FF2B5EF4-FFF2-40B4-BE49-F238E27FC236}">
                      <a16:creationId xmlns:a16="http://schemas.microsoft.com/office/drawing/2014/main" id="{A1101E20-1A94-8DD6-06B7-0BBF6E3850EA}"/>
                    </a:ext>
                  </a:extLst>
                </p:cNvPr>
                <p:cNvSpPr/>
                <p:nvPr/>
              </p:nvSpPr>
              <p:spPr>
                <a:xfrm>
                  <a:off x="9611651" y="-54315"/>
                  <a:ext cx="1288800" cy="1310400"/>
                </a:xfrm>
                <a:prstGeom prst="ellipse">
                  <a:avLst/>
                </a:prstGeom>
                <a:ln w="19050">
                  <a:solidFill>
                    <a:srgbClr val="8343E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528" name="Graphic 527" descr="User with solid fill">
                  <a:extLst>
                    <a:ext uri="{FF2B5EF4-FFF2-40B4-BE49-F238E27FC236}">
                      <a16:creationId xmlns:a16="http://schemas.microsoft.com/office/drawing/2014/main" id="{847BEA14-C761-45E5-7502-91B15F408E6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61579" y="81731"/>
                  <a:ext cx="988944" cy="988944"/>
                </a:xfrm>
                <a:prstGeom prst="rect">
                  <a:avLst/>
                </a:prstGeom>
              </p:spPr>
            </p:pic>
          </p:grpSp>
          <p:grpSp>
            <p:nvGrpSpPr>
              <p:cNvPr id="515" name="Group 514">
                <a:extLst>
                  <a:ext uri="{FF2B5EF4-FFF2-40B4-BE49-F238E27FC236}">
                    <a16:creationId xmlns:a16="http://schemas.microsoft.com/office/drawing/2014/main" id="{86577CE3-80CF-1A8D-F612-26D2931CBFE7}"/>
                  </a:ext>
                </a:extLst>
              </p:cNvPr>
              <p:cNvGrpSpPr/>
              <p:nvPr/>
            </p:nvGrpSpPr>
            <p:grpSpPr>
              <a:xfrm>
                <a:off x="2103612" y="3460123"/>
                <a:ext cx="180000" cy="180000"/>
                <a:chOff x="9709090" y="-54315"/>
                <a:chExt cx="1288802" cy="1310400"/>
              </a:xfrm>
              <a:effectLst>
                <a:outerShdw blurRad="50800" dist="38100" dir="5400000" algn="t" rotWithShape="0">
                  <a:prstClr val="black">
                    <a:alpha val="40000"/>
                  </a:prstClr>
                </a:outerShdw>
              </a:effectLst>
            </p:grpSpPr>
            <p:sp>
              <p:nvSpPr>
                <p:cNvPr id="521" name="Oval 520">
                  <a:extLst>
                    <a:ext uri="{FF2B5EF4-FFF2-40B4-BE49-F238E27FC236}">
                      <a16:creationId xmlns:a16="http://schemas.microsoft.com/office/drawing/2014/main" id="{6F13146A-AE51-DC9F-5CD5-5C49A6534394}"/>
                    </a:ext>
                  </a:extLst>
                </p:cNvPr>
                <p:cNvSpPr/>
                <p:nvPr/>
              </p:nvSpPr>
              <p:spPr>
                <a:xfrm>
                  <a:off x="9709090" y="-54315"/>
                  <a:ext cx="1288802" cy="1310400"/>
                </a:xfrm>
                <a:prstGeom prst="ellipse">
                  <a:avLst/>
                </a:prstGeom>
                <a:ln w="19050">
                  <a:solidFill>
                    <a:srgbClr val="8343E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522" name="Graphic 521" descr="User with solid fill">
                  <a:extLst>
                    <a:ext uri="{FF2B5EF4-FFF2-40B4-BE49-F238E27FC236}">
                      <a16:creationId xmlns:a16="http://schemas.microsoft.com/office/drawing/2014/main" id="{23B1C1A9-16C9-50C7-1D34-91D04C92E5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859003" y="81731"/>
                  <a:ext cx="988947" cy="988946"/>
                </a:xfrm>
                <a:prstGeom prst="rect">
                  <a:avLst/>
                </a:prstGeom>
              </p:spPr>
            </p:pic>
          </p:grpSp>
          <mc:AlternateContent xmlns:mc="http://schemas.openxmlformats.org/markup-compatibility/2006" xmlns:p14="http://schemas.microsoft.com/office/powerpoint/2010/main">
            <mc:Choice Requires="p14">
              <p:contentPart p14:bwMode="auto" r:id="rId22">
                <p14:nvContentPartPr>
                  <p14:cNvPr id="224" name="Ink 223">
                    <a:extLst>
                      <a:ext uri="{FF2B5EF4-FFF2-40B4-BE49-F238E27FC236}">
                        <a16:creationId xmlns:a16="http://schemas.microsoft.com/office/drawing/2014/main" id="{06E8B619-83A1-E8B2-E0C0-BC591F754649}"/>
                      </a:ext>
                    </a:extLst>
                  </p14:cNvPr>
                  <p14:cNvContentPartPr/>
                  <p14:nvPr/>
                </p14:nvContentPartPr>
                <p14:xfrm>
                  <a:off x="5800690" y="6785540"/>
                  <a:ext cx="24577" cy="46985"/>
                </p14:xfrm>
              </p:contentPart>
            </mc:Choice>
            <mc:Fallback xmlns="">
              <p:pic>
                <p:nvPicPr>
                  <p:cNvPr id="224" name="Ink 223">
                    <a:extLst>
                      <a:ext uri="{FF2B5EF4-FFF2-40B4-BE49-F238E27FC236}">
                        <a16:creationId xmlns:a16="http://schemas.microsoft.com/office/drawing/2014/main" id="{50D127B8-4035-7607-E1EB-6D3E3389BBB2}"/>
                      </a:ext>
                    </a:extLst>
                  </p:cNvPr>
                  <p:cNvPicPr/>
                  <p:nvPr/>
                </p:nvPicPr>
                <p:blipFill>
                  <a:blip r:embed="rId23"/>
                  <a:stretch>
                    <a:fillRect/>
                  </a:stretch>
                </p:blipFill>
                <p:spPr>
                  <a:xfrm>
                    <a:off x="5793951" y="6778654"/>
                    <a:ext cx="38055" cy="60756"/>
                  </a:xfrm>
                  <a:prstGeom prst="rect">
                    <a:avLst/>
                  </a:prstGeom>
                </p:spPr>
              </p:pic>
            </mc:Fallback>
          </mc:AlternateContent>
          <p:pic>
            <p:nvPicPr>
              <p:cNvPr id="238" name="Picture 237" descr="A blue and white logo&#10;&#10;Description automatically generated">
                <a:extLst>
                  <a:ext uri="{FF2B5EF4-FFF2-40B4-BE49-F238E27FC236}">
                    <a16:creationId xmlns:a16="http://schemas.microsoft.com/office/drawing/2014/main" id="{6FC1EF29-E559-3B8F-C9CF-08F3B4D5D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7614" y="2783432"/>
                <a:ext cx="325270" cy="130340"/>
              </a:xfrm>
              <a:prstGeom prst="rect">
                <a:avLst/>
              </a:prstGeom>
              <a:effectLst>
                <a:outerShdw blurRad="50800" dist="38100" dir="5400000" algn="t" rotWithShape="0">
                  <a:prstClr val="black">
                    <a:alpha val="40000"/>
                  </a:prstClr>
                </a:outerShdw>
              </a:effectLst>
            </p:spPr>
          </p:pic>
          <p:pic>
            <p:nvPicPr>
              <p:cNvPr id="239" name="Picture 238" descr="A blue and white logo&#10;&#10;Description automatically generated">
                <a:extLst>
                  <a:ext uri="{FF2B5EF4-FFF2-40B4-BE49-F238E27FC236}">
                    <a16:creationId xmlns:a16="http://schemas.microsoft.com/office/drawing/2014/main" id="{42290E0F-FF70-9EEF-99FC-81B8B9D50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2660" y="1998564"/>
                <a:ext cx="325270" cy="130340"/>
              </a:xfrm>
              <a:prstGeom prst="rect">
                <a:avLst/>
              </a:prstGeom>
              <a:effectLst>
                <a:outerShdw blurRad="50800" dist="38100" dir="5400000" algn="t" rotWithShape="0">
                  <a:prstClr val="black">
                    <a:alpha val="40000"/>
                  </a:prstClr>
                </a:outerShdw>
              </a:effectLst>
            </p:spPr>
          </p:pic>
          <p:pic>
            <p:nvPicPr>
              <p:cNvPr id="241" name="Picture 240" descr="A blue and white logo&#10;&#10;Description automatically generated">
                <a:extLst>
                  <a:ext uri="{FF2B5EF4-FFF2-40B4-BE49-F238E27FC236}">
                    <a16:creationId xmlns:a16="http://schemas.microsoft.com/office/drawing/2014/main" id="{AE129A7C-DF60-0931-E011-2CF653561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8312" y="3419061"/>
                <a:ext cx="325270" cy="130340"/>
              </a:xfrm>
              <a:prstGeom prst="rect">
                <a:avLst/>
              </a:prstGeom>
              <a:effectLst>
                <a:outerShdw blurRad="50800" dist="38100" dir="5400000" algn="t" rotWithShape="0">
                  <a:prstClr val="black">
                    <a:alpha val="40000"/>
                  </a:prstClr>
                </a:outerShdw>
              </a:effectLst>
            </p:spPr>
          </p:pic>
          <p:pic>
            <p:nvPicPr>
              <p:cNvPr id="242" name="Picture 241" descr="A blue and white logo&#10;&#10;Description automatically generated">
                <a:extLst>
                  <a:ext uri="{FF2B5EF4-FFF2-40B4-BE49-F238E27FC236}">
                    <a16:creationId xmlns:a16="http://schemas.microsoft.com/office/drawing/2014/main" id="{4D2525AA-51C5-661B-CC8B-814FF6017B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1491" y="4372037"/>
                <a:ext cx="325270" cy="130340"/>
              </a:xfrm>
              <a:prstGeom prst="rect">
                <a:avLst/>
              </a:prstGeom>
              <a:effectLst>
                <a:outerShdw blurRad="50800" dist="38100" dir="5400000" algn="t" rotWithShape="0">
                  <a:prstClr val="black">
                    <a:alpha val="40000"/>
                  </a:prstClr>
                </a:outerShdw>
              </a:effectLst>
            </p:spPr>
          </p:pic>
          <p:pic>
            <p:nvPicPr>
              <p:cNvPr id="243" name="Picture 242" descr="A blue and white logo&#10;&#10;Description automatically generated">
                <a:extLst>
                  <a:ext uri="{FF2B5EF4-FFF2-40B4-BE49-F238E27FC236}">
                    <a16:creationId xmlns:a16="http://schemas.microsoft.com/office/drawing/2014/main" id="{74457CDC-C0EB-F6D6-7A03-763D7C880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3779" y="3972201"/>
                <a:ext cx="325270" cy="130340"/>
              </a:xfrm>
              <a:prstGeom prst="rect">
                <a:avLst/>
              </a:prstGeom>
              <a:effectLst>
                <a:outerShdw blurRad="50800" dist="38100" dir="5400000" algn="t" rotWithShape="0">
                  <a:prstClr val="black">
                    <a:alpha val="40000"/>
                  </a:prstClr>
                </a:outerShdw>
              </a:effectLst>
            </p:spPr>
          </p:pic>
          <p:pic>
            <p:nvPicPr>
              <p:cNvPr id="244" name="Picture 243" descr="A blue and white logo&#10;&#10;Description automatically generated">
                <a:extLst>
                  <a:ext uri="{FF2B5EF4-FFF2-40B4-BE49-F238E27FC236}">
                    <a16:creationId xmlns:a16="http://schemas.microsoft.com/office/drawing/2014/main" id="{93FD4B46-86B5-046E-3BA5-CE5848B03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1606" y="5223462"/>
                <a:ext cx="325270" cy="130340"/>
              </a:xfrm>
              <a:prstGeom prst="rect">
                <a:avLst/>
              </a:prstGeom>
              <a:effectLst>
                <a:outerShdw blurRad="50800" dist="38100" dir="5400000" algn="t" rotWithShape="0">
                  <a:prstClr val="black">
                    <a:alpha val="40000"/>
                  </a:prstClr>
                </a:outerShdw>
              </a:effectLst>
            </p:spPr>
          </p:pic>
          <p:pic>
            <p:nvPicPr>
              <p:cNvPr id="245" name="Picture 244" descr="A blue and white logo&#10;&#10;Description automatically generated">
                <a:extLst>
                  <a:ext uri="{FF2B5EF4-FFF2-40B4-BE49-F238E27FC236}">
                    <a16:creationId xmlns:a16="http://schemas.microsoft.com/office/drawing/2014/main" id="{5B54DC9E-D325-E93C-6BBD-6819B486A4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1526" y="3551895"/>
                <a:ext cx="325270" cy="130340"/>
              </a:xfrm>
              <a:prstGeom prst="rect">
                <a:avLst/>
              </a:prstGeom>
              <a:effectLst>
                <a:outerShdw blurRad="50800" dist="38100" dir="5400000" algn="t" rotWithShape="0">
                  <a:prstClr val="black">
                    <a:alpha val="40000"/>
                  </a:prstClr>
                </a:outerShdw>
              </a:effectLst>
            </p:spPr>
          </p:pic>
          <p:pic>
            <p:nvPicPr>
              <p:cNvPr id="248" name="Picture 247" descr="A blue and white logo&#10;&#10;Description automatically generated">
                <a:extLst>
                  <a:ext uri="{FF2B5EF4-FFF2-40B4-BE49-F238E27FC236}">
                    <a16:creationId xmlns:a16="http://schemas.microsoft.com/office/drawing/2014/main" id="{ED05864D-C29E-8C0B-7F75-947BD2FB8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055" y="2437815"/>
                <a:ext cx="325270" cy="130340"/>
              </a:xfrm>
              <a:prstGeom prst="rect">
                <a:avLst/>
              </a:prstGeom>
              <a:effectLst>
                <a:outerShdw blurRad="50800" dist="38100" dir="5400000" algn="t" rotWithShape="0">
                  <a:prstClr val="black">
                    <a:alpha val="40000"/>
                  </a:prstClr>
                </a:outerShdw>
              </a:effectLst>
            </p:spPr>
          </p:pic>
          <p:pic>
            <p:nvPicPr>
              <p:cNvPr id="249" name="Picture 248" descr="A blue and white logo&#10;&#10;Description automatically generated">
                <a:extLst>
                  <a:ext uri="{FF2B5EF4-FFF2-40B4-BE49-F238E27FC236}">
                    <a16:creationId xmlns:a16="http://schemas.microsoft.com/office/drawing/2014/main" id="{FC875087-2726-8783-BC75-4AB4768546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063" y="2890863"/>
                <a:ext cx="325270" cy="130340"/>
              </a:xfrm>
              <a:prstGeom prst="rect">
                <a:avLst/>
              </a:prstGeom>
              <a:effectLst>
                <a:outerShdw blurRad="50800" dist="38100" dir="5400000" algn="t" rotWithShape="0">
                  <a:prstClr val="black">
                    <a:alpha val="40000"/>
                  </a:prstClr>
                </a:outerShdw>
              </a:effectLst>
            </p:spPr>
          </p:pic>
          <p:pic>
            <p:nvPicPr>
              <p:cNvPr id="250" name="Picture 249" descr="A blue and white logo&#10;&#10;Description automatically generated">
                <a:extLst>
                  <a:ext uri="{FF2B5EF4-FFF2-40B4-BE49-F238E27FC236}">
                    <a16:creationId xmlns:a16="http://schemas.microsoft.com/office/drawing/2014/main" id="{A21D8E05-B253-D8E0-9F43-4B0FAAE357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0449" y="2708294"/>
                <a:ext cx="325270" cy="130340"/>
              </a:xfrm>
              <a:prstGeom prst="rect">
                <a:avLst/>
              </a:prstGeom>
              <a:effectLst>
                <a:outerShdw blurRad="50800" dist="38100" dir="5400000" algn="t" rotWithShape="0">
                  <a:prstClr val="black">
                    <a:alpha val="40000"/>
                  </a:prstClr>
                </a:outerShdw>
              </a:effectLst>
            </p:spPr>
          </p:pic>
          <p:pic>
            <p:nvPicPr>
              <p:cNvPr id="251" name="Picture 250" descr="A blue and white logo&#10;&#10;Description automatically generated">
                <a:extLst>
                  <a:ext uri="{FF2B5EF4-FFF2-40B4-BE49-F238E27FC236}">
                    <a16:creationId xmlns:a16="http://schemas.microsoft.com/office/drawing/2014/main" id="{199C14A4-7A83-970F-71B2-0D4D9195E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892" y="2031667"/>
                <a:ext cx="325270" cy="130340"/>
              </a:xfrm>
              <a:prstGeom prst="rect">
                <a:avLst/>
              </a:prstGeom>
              <a:effectLst>
                <a:outerShdw blurRad="50800" dist="38100" dir="5400000" algn="t" rotWithShape="0">
                  <a:prstClr val="black">
                    <a:alpha val="40000"/>
                  </a:prstClr>
                </a:outerShdw>
              </a:effectLst>
            </p:spPr>
          </p:pic>
          <p:pic>
            <p:nvPicPr>
              <p:cNvPr id="252" name="Picture 251" descr="A blue and white logo&#10;&#10;Description automatically generated">
                <a:extLst>
                  <a:ext uri="{FF2B5EF4-FFF2-40B4-BE49-F238E27FC236}">
                    <a16:creationId xmlns:a16="http://schemas.microsoft.com/office/drawing/2014/main" id="{69828678-1F26-BC01-8531-222342A56D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617" y="3571864"/>
                <a:ext cx="325270" cy="130340"/>
              </a:xfrm>
              <a:prstGeom prst="rect">
                <a:avLst/>
              </a:prstGeom>
              <a:effectLst>
                <a:outerShdw blurRad="50800" dist="38100" dir="5400000" algn="t" rotWithShape="0">
                  <a:prstClr val="black">
                    <a:alpha val="40000"/>
                  </a:prstClr>
                </a:outerShdw>
              </a:effectLst>
            </p:spPr>
          </p:pic>
          <p:pic>
            <p:nvPicPr>
              <p:cNvPr id="253" name="Picture 252" descr="A blue and white logo&#10;&#10;Description automatically generated">
                <a:extLst>
                  <a:ext uri="{FF2B5EF4-FFF2-40B4-BE49-F238E27FC236}">
                    <a16:creationId xmlns:a16="http://schemas.microsoft.com/office/drawing/2014/main" id="{4AB4BD18-E505-4C36-DF57-7E9584D76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4060" y="5223462"/>
                <a:ext cx="325270" cy="130340"/>
              </a:xfrm>
              <a:prstGeom prst="rect">
                <a:avLst/>
              </a:prstGeom>
              <a:effectLst>
                <a:outerShdw blurRad="50800" dist="38100" dir="5400000" algn="t" rotWithShape="0">
                  <a:prstClr val="black">
                    <a:alpha val="40000"/>
                  </a:prstClr>
                </a:outerShdw>
              </a:effectLst>
            </p:spPr>
          </p:pic>
          <p:pic>
            <p:nvPicPr>
              <p:cNvPr id="254" name="Picture 253" descr="A blue and white logo&#10;&#10;Description automatically generated">
                <a:extLst>
                  <a:ext uri="{FF2B5EF4-FFF2-40B4-BE49-F238E27FC236}">
                    <a16:creationId xmlns:a16="http://schemas.microsoft.com/office/drawing/2014/main" id="{C677C4DD-1867-DEFF-2985-C5D5BF5D4B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8358" y="3733604"/>
                <a:ext cx="325270" cy="130340"/>
              </a:xfrm>
              <a:prstGeom prst="rect">
                <a:avLst/>
              </a:prstGeom>
              <a:effectLst>
                <a:outerShdw blurRad="50800" dist="38100" dir="5400000" algn="t" rotWithShape="0">
                  <a:prstClr val="black">
                    <a:alpha val="40000"/>
                  </a:prstClr>
                </a:outerShdw>
              </a:effectLst>
            </p:spPr>
          </p:pic>
          <p:pic>
            <p:nvPicPr>
              <p:cNvPr id="255" name="Picture 254" descr="A blue and white logo&#10;&#10;Description automatically generated">
                <a:extLst>
                  <a:ext uri="{FF2B5EF4-FFF2-40B4-BE49-F238E27FC236}">
                    <a16:creationId xmlns:a16="http://schemas.microsoft.com/office/drawing/2014/main" id="{FFD6225C-CA39-9FC2-F97E-8181121E1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359" y="2882418"/>
                <a:ext cx="325270" cy="130340"/>
              </a:xfrm>
              <a:prstGeom prst="rect">
                <a:avLst/>
              </a:prstGeom>
              <a:effectLst>
                <a:outerShdw blurRad="50800" dist="38100" dir="5400000" algn="t" rotWithShape="0">
                  <a:prstClr val="black">
                    <a:alpha val="40000"/>
                  </a:prstClr>
                </a:outerShdw>
              </a:effectLst>
            </p:spPr>
          </p:pic>
          <p:pic>
            <p:nvPicPr>
              <p:cNvPr id="320" name="Picture 319" descr="A blue and white logo&#10;&#10;Description automatically generated">
                <a:extLst>
                  <a:ext uri="{FF2B5EF4-FFF2-40B4-BE49-F238E27FC236}">
                    <a16:creationId xmlns:a16="http://schemas.microsoft.com/office/drawing/2014/main" id="{BBDF51E4-D29A-B780-B568-C5F2163D1D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6942" y="2968780"/>
                <a:ext cx="325270" cy="130340"/>
              </a:xfrm>
              <a:prstGeom prst="rect">
                <a:avLst/>
              </a:prstGeom>
              <a:effectLst>
                <a:outerShdw blurRad="50800" dist="38100" dir="5400000" algn="t" rotWithShape="0">
                  <a:prstClr val="black">
                    <a:alpha val="40000"/>
                  </a:prstClr>
                </a:outerShdw>
              </a:effectLst>
            </p:spPr>
          </p:pic>
          <p:pic>
            <p:nvPicPr>
              <p:cNvPr id="325" name="Picture 324" descr="A blue and white logo&#10;&#10;Description automatically generated">
                <a:extLst>
                  <a:ext uri="{FF2B5EF4-FFF2-40B4-BE49-F238E27FC236}">
                    <a16:creationId xmlns:a16="http://schemas.microsoft.com/office/drawing/2014/main" id="{4ADDAC37-B943-7642-EB14-8D8115DAA1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532" y="4578462"/>
                <a:ext cx="325270" cy="130340"/>
              </a:xfrm>
              <a:prstGeom prst="rect">
                <a:avLst/>
              </a:prstGeom>
              <a:effectLst>
                <a:outerShdw blurRad="50800" dist="38100" dir="5400000" algn="t" rotWithShape="0">
                  <a:prstClr val="black">
                    <a:alpha val="40000"/>
                  </a:prstClr>
                </a:outerShdw>
              </a:effectLst>
            </p:spPr>
          </p:pic>
          <p:pic>
            <p:nvPicPr>
              <p:cNvPr id="329" name="Picture 328" descr="A blue and white logo&#10;&#10;Description automatically generated">
                <a:extLst>
                  <a:ext uri="{FF2B5EF4-FFF2-40B4-BE49-F238E27FC236}">
                    <a16:creationId xmlns:a16="http://schemas.microsoft.com/office/drawing/2014/main" id="{5BC19753-7302-BCEF-22A4-8C3E7B47EB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982" y="3383091"/>
                <a:ext cx="325270" cy="130340"/>
              </a:xfrm>
              <a:prstGeom prst="rect">
                <a:avLst/>
              </a:prstGeom>
              <a:effectLst>
                <a:outerShdw blurRad="50800" dist="38100" dir="5400000" algn="t" rotWithShape="0">
                  <a:prstClr val="black">
                    <a:alpha val="40000"/>
                  </a:prstClr>
                </a:outerShdw>
              </a:effectLst>
            </p:spPr>
          </p:pic>
          <p:sp>
            <p:nvSpPr>
              <p:cNvPr id="331" name="AutoShape 2" descr="South West London ICS logo">
                <a:extLst>
                  <a:ext uri="{FF2B5EF4-FFF2-40B4-BE49-F238E27FC236}">
                    <a16:creationId xmlns:a16="http://schemas.microsoft.com/office/drawing/2014/main" id="{EAC476C0-67BF-F9F3-5A85-5E821D3A9335}"/>
                  </a:ext>
                </a:extLst>
              </p:cNvPr>
              <p:cNvSpPr>
                <a:spLocks noChangeAspect="1" noChangeArrowheads="1"/>
              </p:cNvSpPr>
              <p:nvPr/>
            </p:nvSpPr>
            <p:spPr bwMode="auto">
              <a:xfrm>
                <a:off x="4610725" y="2937880"/>
                <a:ext cx="336475" cy="33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726" name="Group 725">
                <a:extLst>
                  <a:ext uri="{FF2B5EF4-FFF2-40B4-BE49-F238E27FC236}">
                    <a16:creationId xmlns:a16="http://schemas.microsoft.com/office/drawing/2014/main" id="{9AFEE686-8102-7D01-20A3-F2AE26BD4CC5}"/>
                  </a:ext>
                </a:extLst>
              </p:cNvPr>
              <p:cNvGrpSpPr/>
              <p:nvPr/>
            </p:nvGrpSpPr>
            <p:grpSpPr>
              <a:xfrm>
                <a:off x="211932" y="1163381"/>
                <a:ext cx="1696674" cy="1942805"/>
                <a:chOff x="9449382" y="777371"/>
                <a:chExt cx="1696674" cy="1942805"/>
              </a:xfrm>
            </p:grpSpPr>
            <p:sp>
              <p:nvSpPr>
                <p:cNvPr id="222" name="Rectangle: Rounded Corners 221">
                  <a:extLst>
                    <a:ext uri="{FF2B5EF4-FFF2-40B4-BE49-F238E27FC236}">
                      <a16:creationId xmlns:a16="http://schemas.microsoft.com/office/drawing/2014/main" id="{6AF9E847-EF7A-10DB-4BAA-FD1943FC02BA}"/>
                    </a:ext>
                  </a:extLst>
                </p:cNvPr>
                <p:cNvSpPr/>
                <p:nvPr/>
              </p:nvSpPr>
              <p:spPr>
                <a:xfrm>
                  <a:off x="9449382" y="777371"/>
                  <a:ext cx="1696674" cy="1942805"/>
                </a:xfrm>
                <a:prstGeom prst="round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Flowchart: Alternate Process 409">
                  <a:extLst>
                    <a:ext uri="{FF2B5EF4-FFF2-40B4-BE49-F238E27FC236}">
                      <a16:creationId xmlns:a16="http://schemas.microsoft.com/office/drawing/2014/main" id="{58CEDA44-4079-EF26-7F86-9DF251B6E019}"/>
                    </a:ext>
                  </a:extLst>
                </p:cNvPr>
                <p:cNvSpPr/>
                <p:nvPr/>
              </p:nvSpPr>
              <p:spPr>
                <a:xfrm>
                  <a:off x="9521906" y="1841427"/>
                  <a:ext cx="1518879" cy="349722"/>
                </a:xfrm>
                <a:prstGeom prst="flowChartAlternateProces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Avenir Next LT Pro Demi" panose="020B0704020202020204" pitchFamily="34" charset="0"/>
                    </a:rPr>
                    <a:t>MedTech Hub</a:t>
                  </a:r>
                </a:p>
              </p:txBody>
            </p:sp>
            <p:sp>
              <p:nvSpPr>
                <p:cNvPr id="341" name="Flowchart: Alternate Process 340">
                  <a:extLst>
                    <a:ext uri="{FF2B5EF4-FFF2-40B4-BE49-F238E27FC236}">
                      <a16:creationId xmlns:a16="http://schemas.microsoft.com/office/drawing/2014/main" id="{7BAEC5A7-22A1-A0D1-2113-BEB800D71808}"/>
                    </a:ext>
                  </a:extLst>
                </p:cNvPr>
                <p:cNvSpPr/>
                <p:nvPr/>
              </p:nvSpPr>
              <p:spPr>
                <a:xfrm>
                  <a:off x="9521906" y="2234027"/>
                  <a:ext cx="1520248" cy="349722"/>
                </a:xfrm>
                <a:prstGeom prst="flowChartAlternateProces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Avenir Next LT Pro Demi" panose="020B0704020202020204" pitchFamily="34" charset="0"/>
                    </a:rPr>
                    <a:t>Mind and </a:t>
                  </a:r>
                </a:p>
                <a:p>
                  <a:pPr algn="ctr"/>
                  <a:r>
                    <a:rPr lang="en-GB" sz="1000" dirty="0">
                      <a:latin typeface="Avenir Next LT Pro Demi" panose="020B0704020202020204" pitchFamily="34" charset="0"/>
                    </a:rPr>
                    <a:t>Body Hub</a:t>
                  </a:r>
                </a:p>
              </p:txBody>
            </p:sp>
            <p:pic>
              <p:nvPicPr>
                <p:cNvPr id="344" name="Picture 343" descr="A purple logo with white text&#10;&#10;Description automatically generated">
                  <a:extLst>
                    <a:ext uri="{FF2B5EF4-FFF2-40B4-BE49-F238E27FC236}">
                      <a16:creationId xmlns:a16="http://schemas.microsoft.com/office/drawing/2014/main" id="{4D33B217-B932-2B22-D289-EFA9944A4DEC}"/>
                    </a:ext>
                  </a:extLst>
                </p:cNvPr>
                <p:cNvPicPr>
                  <a:picLocks noChangeAspect="1"/>
                </p:cNvPicPr>
                <p:nvPr/>
              </p:nvPicPr>
              <p:blipFill rotWithShape="1">
                <a:blip r:embed="rId24">
                  <a:extLst>
                    <a:ext uri="{28A0092B-C50C-407E-A947-70E740481C1C}">
                      <a14:useLocalDpi xmlns:a14="http://schemas.microsoft.com/office/drawing/2010/main" val="0"/>
                    </a:ext>
                  </a:extLst>
                </a:blip>
                <a:srcRect l="-2185" t="-3679" r="-2940" b="-2161"/>
                <a:stretch/>
              </p:blipFill>
              <p:spPr>
                <a:xfrm>
                  <a:off x="9554677" y="895242"/>
                  <a:ext cx="1453335" cy="477988"/>
                </a:xfrm>
                <a:prstGeom prst="flowChartAlternateProcess">
                  <a:avLst/>
                </a:prstGeom>
                <a:solidFill>
                  <a:schemeClr val="bg1"/>
                </a:solidFill>
                <a:ln w="19050">
                  <a:noFill/>
                </a:ln>
              </p:spPr>
            </p:pic>
            <p:sp>
              <p:nvSpPr>
                <p:cNvPr id="349" name="Flowchart: Alternate Process 348">
                  <a:extLst>
                    <a:ext uri="{FF2B5EF4-FFF2-40B4-BE49-F238E27FC236}">
                      <a16:creationId xmlns:a16="http://schemas.microsoft.com/office/drawing/2014/main" id="{D7C94170-E392-F194-DBC0-1A91218303AB}"/>
                    </a:ext>
                  </a:extLst>
                </p:cNvPr>
                <p:cNvSpPr/>
                <p:nvPr/>
              </p:nvSpPr>
              <p:spPr>
                <a:xfrm>
                  <a:off x="9521905" y="1435250"/>
                  <a:ext cx="1518879" cy="348853"/>
                </a:xfrm>
                <a:prstGeom prst="flowChartAlternateProces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Avenir Next LT Pro Demi" panose="020B0704020202020204" pitchFamily="34" charset="0"/>
                    </a:rPr>
                    <a:t>BioMedical Hub</a:t>
                  </a:r>
                </a:p>
              </p:txBody>
            </p:sp>
          </p:grpSp>
          <p:cxnSp>
            <p:nvCxnSpPr>
              <p:cNvPr id="398" name="Straight Connector 397">
                <a:extLst>
                  <a:ext uri="{FF2B5EF4-FFF2-40B4-BE49-F238E27FC236}">
                    <a16:creationId xmlns:a16="http://schemas.microsoft.com/office/drawing/2014/main" id="{C512B816-54ED-59C1-6CB7-7C5CF062764E}"/>
                  </a:ext>
                </a:extLst>
              </p:cNvPr>
              <p:cNvCxnSpPr>
                <a:cxnSpLocks/>
              </p:cNvCxnSpPr>
              <p:nvPr/>
            </p:nvCxnSpPr>
            <p:spPr>
              <a:xfrm flipV="1">
                <a:off x="5509918" y="4836944"/>
                <a:ext cx="0" cy="68587"/>
              </a:xfrm>
              <a:prstGeom prst="line">
                <a:avLst/>
              </a:prstGeom>
              <a:ln w="19050">
                <a:solidFill>
                  <a:srgbClr val="62971A"/>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65" name="Flowchart: Connector 364">
                <a:extLst>
                  <a:ext uri="{FF2B5EF4-FFF2-40B4-BE49-F238E27FC236}">
                    <a16:creationId xmlns:a16="http://schemas.microsoft.com/office/drawing/2014/main" id="{CD417356-422D-96BA-B7A0-307B8E90F3F7}"/>
                  </a:ext>
                </a:extLst>
              </p:cNvPr>
              <p:cNvSpPr/>
              <p:nvPr/>
            </p:nvSpPr>
            <p:spPr>
              <a:xfrm>
                <a:off x="3906331" y="4531554"/>
                <a:ext cx="1026843" cy="1026843"/>
              </a:xfrm>
              <a:prstGeom prst="flowChartConnector">
                <a:avLst/>
              </a:prstGeom>
              <a:solidFill>
                <a:schemeClr val="bg1">
                  <a:lumMod val="50000"/>
                  <a:alpha val="30196"/>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4" name="Group 433">
                <a:extLst>
                  <a:ext uri="{FF2B5EF4-FFF2-40B4-BE49-F238E27FC236}">
                    <a16:creationId xmlns:a16="http://schemas.microsoft.com/office/drawing/2014/main" id="{C60681E9-1C6B-A4D5-AFFD-1467AADEDA51}"/>
                  </a:ext>
                </a:extLst>
              </p:cNvPr>
              <p:cNvGrpSpPr/>
              <p:nvPr/>
            </p:nvGrpSpPr>
            <p:grpSpPr>
              <a:xfrm>
                <a:off x="4688732" y="5212755"/>
                <a:ext cx="180000" cy="180000"/>
                <a:chOff x="8116053" y="-84331"/>
                <a:chExt cx="1288447" cy="1310775"/>
              </a:xfrm>
              <a:effectLst/>
            </p:grpSpPr>
            <p:sp>
              <p:nvSpPr>
                <p:cNvPr id="435" name="Oval 434">
                  <a:extLst>
                    <a:ext uri="{FF2B5EF4-FFF2-40B4-BE49-F238E27FC236}">
                      <a16:creationId xmlns:a16="http://schemas.microsoft.com/office/drawing/2014/main" id="{1ED0ED67-435F-3CE7-5774-E5E1CC12872B}"/>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436" name="Graphic 435" descr="DNA with solid fill">
                  <a:extLst>
                    <a:ext uri="{FF2B5EF4-FFF2-40B4-BE49-F238E27FC236}">
                      <a16:creationId xmlns:a16="http://schemas.microsoft.com/office/drawing/2014/main" id="{52DAC622-0A14-D86F-5D78-5D8924450E7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437" name="Group 436">
                <a:extLst>
                  <a:ext uri="{FF2B5EF4-FFF2-40B4-BE49-F238E27FC236}">
                    <a16:creationId xmlns:a16="http://schemas.microsoft.com/office/drawing/2014/main" id="{5A73D11C-2147-B18E-FAAB-A8E477A8EC14}"/>
                  </a:ext>
                </a:extLst>
              </p:cNvPr>
              <p:cNvGrpSpPr/>
              <p:nvPr/>
            </p:nvGrpSpPr>
            <p:grpSpPr>
              <a:xfrm>
                <a:off x="5446085" y="4865574"/>
                <a:ext cx="180000" cy="180000"/>
                <a:chOff x="8116053" y="-84331"/>
                <a:chExt cx="1288447" cy="1310775"/>
              </a:xfrm>
              <a:effectLst/>
            </p:grpSpPr>
            <p:sp>
              <p:nvSpPr>
                <p:cNvPr id="438" name="Oval 437">
                  <a:extLst>
                    <a:ext uri="{FF2B5EF4-FFF2-40B4-BE49-F238E27FC236}">
                      <a16:creationId xmlns:a16="http://schemas.microsoft.com/office/drawing/2014/main" id="{DAAE8CC8-EC3D-5532-8AE9-1CC4A7DD7461}"/>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439" name="Graphic 438" descr="DNA with solid fill">
                  <a:extLst>
                    <a:ext uri="{FF2B5EF4-FFF2-40B4-BE49-F238E27FC236}">
                      <a16:creationId xmlns:a16="http://schemas.microsoft.com/office/drawing/2014/main" id="{D9F77F25-9046-8CC6-2F47-4B33FF325C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440" name="Group 439">
                <a:extLst>
                  <a:ext uri="{FF2B5EF4-FFF2-40B4-BE49-F238E27FC236}">
                    <a16:creationId xmlns:a16="http://schemas.microsoft.com/office/drawing/2014/main" id="{BE3C1ED8-6D7E-CE4F-A550-ED6D913BD2F1}"/>
                  </a:ext>
                </a:extLst>
              </p:cNvPr>
              <p:cNvGrpSpPr/>
              <p:nvPr/>
            </p:nvGrpSpPr>
            <p:grpSpPr>
              <a:xfrm>
                <a:off x="4534304" y="3564008"/>
                <a:ext cx="180000" cy="180000"/>
                <a:chOff x="8116053" y="-84331"/>
                <a:chExt cx="1288447" cy="1310775"/>
              </a:xfrm>
              <a:effectLst/>
            </p:grpSpPr>
            <p:sp>
              <p:nvSpPr>
                <p:cNvPr id="441" name="Oval 440">
                  <a:extLst>
                    <a:ext uri="{FF2B5EF4-FFF2-40B4-BE49-F238E27FC236}">
                      <a16:creationId xmlns:a16="http://schemas.microsoft.com/office/drawing/2014/main" id="{22623D97-B847-FC01-6A03-5FEDB87C341D}"/>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442" name="Graphic 441" descr="DNA with solid fill">
                  <a:extLst>
                    <a:ext uri="{FF2B5EF4-FFF2-40B4-BE49-F238E27FC236}">
                      <a16:creationId xmlns:a16="http://schemas.microsoft.com/office/drawing/2014/main" id="{82DC8C45-323F-A093-0AE0-8AB283F3AE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443" name="Group 442">
                <a:extLst>
                  <a:ext uri="{FF2B5EF4-FFF2-40B4-BE49-F238E27FC236}">
                    <a16:creationId xmlns:a16="http://schemas.microsoft.com/office/drawing/2014/main" id="{1A0DEADB-755D-665C-059C-942A7FA1FD96}"/>
                  </a:ext>
                </a:extLst>
              </p:cNvPr>
              <p:cNvGrpSpPr/>
              <p:nvPr/>
            </p:nvGrpSpPr>
            <p:grpSpPr>
              <a:xfrm>
                <a:off x="5104383" y="2146433"/>
                <a:ext cx="180000" cy="180000"/>
                <a:chOff x="8116053" y="-84331"/>
                <a:chExt cx="1288447" cy="1310775"/>
              </a:xfrm>
              <a:effectLst/>
            </p:grpSpPr>
            <p:sp>
              <p:nvSpPr>
                <p:cNvPr id="444" name="Oval 443">
                  <a:extLst>
                    <a:ext uri="{FF2B5EF4-FFF2-40B4-BE49-F238E27FC236}">
                      <a16:creationId xmlns:a16="http://schemas.microsoft.com/office/drawing/2014/main" id="{06658F23-2D3B-C840-C4BD-545909855076}"/>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445" name="Graphic 444" descr="DNA with solid fill">
                  <a:extLst>
                    <a:ext uri="{FF2B5EF4-FFF2-40B4-BE49-F238E27FC236}">
                      <a16:creationId xmlns:a16="http://schemas.microsoft.com/office/drawing/2014/main" id="{2E7936DA-25F9-BF97-2F4C-EA42CC840A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446" name="Group 445">
                <a:extLst>
                  <a:ext uri="{FF2B5EF4-FFF2-40B4-BE49-F238E27FC236}">
                    <a16:creationId xmlns:a16="http://schemas.microsoft.com/office/drawing/2014/main" id="{DEBD9B01-9175-1B75-155F-EE807441B472}"/>
                  </a:ext>
                </a:extLst>
              </p:cNvPr>
              <p:cNvGrpSpPr/>
              <p:nvPr/>
            </p:nvGrpSpPr>
            <p:grpSpPr>
              <a:xfrm>
                <a:off x="5614450" y="2512446"/>
                <a:ext cx="180000" cy="180000"/>
                <a:chOff x="8116053" y="-84331"/>
                <a:chExt cx="1288447" cy="1310775"/>
              </a:xfrm>
              <a:effectLst/>
            </p:grpSpPr>
            <p:sp>
              <p:nvSpPr>
                <p:cNvPr id="447" name="Oval 446">
                  <a:extLst>
                    <a:ext uri="{FF2B5EF4-FFF2-40B4-BE49-F238E27FC236}">
                      <a16:creationId xmlns:a16="http://schemas.microsoft.com/office/drawing/2014/main" id="{217E673B-1F77-5245-FDE8-FD4D5F07F739}"/>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640" name="Graphic 639" descr="DNA with solid fill">
                  <a:extLst>
                    <a:ext uri="{FF2B5EF4-FFF2-40B4-BE49-F238E27FC236}">
                      <a16:creationId xmlns:a16="http://schemas.microsoft.com/office/drawing/2014/main" id="{D3EDC44A-F52F-35C2-9A2D-C60779087C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641" name="Group 640">
                <a:extLst>
                  <a:ext uri="{FF2B5EF4-FFF2-40B4-BE49-F238E27FC236}">
                    <a16:creationId xmlns:a16="http://schemas.microsoft.com/office/drawing/2014/main" id="{330BBF8B-F676-1965-28AE-E9AA1405C966}"/>
                  </a:ext>
                </a:extLst>
              </p:cNvPr>
              <p:cNvGrpSpPr/>
              <p:nvPr/>
            </p:nvGrpSpPr>
            <p:grpSpPr>
              <a:xfrm>
                <a:off x="5743617" y="1921668"/>
                <a:ext cx="180000" cy="180000"/>
                <a:chOff x="8116053" y="-84331"/>
                <a:chExt cx="1288447" cy="1310775"/>
              </a:xfrm>
              <a:effectLst/>
            </p:grpSpPr>
            <p:sp>
              <p:nvSpPr>
                <p:cNvPr id="642" name="Oval 641">
                  <a:extLst>
                    <a:ext uri="{FF2B5EF4-FFF2-40B4-BE49-F238E27FC236}">
                      <a16:creationId xmlns:a16="http://schemas.microsoft.com/office/drawing/2014/main" id="{9FBF0CD1-8DED-5759-4B94-FA1E7D7CA770}"/>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643" name="Graphic 642" descr="DNA with solid fill">
                  <a:extLst>
                    <a:ext uri="{FF2B5EF4-FFF2-40B4-BE49-F238E27FC236}">
                      <a16:creationId xmlns:a16="http://schemas.microsoft.com/office/drawing/2014/main" id="{A70F8A0E-7339-BB73-C763-8900AFAE29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644" name="Group 643">
                <a:extLst>
                  <a:ext uri="{FF2B5EF4-FFF2-40B4-BE49-F238E27FC236}">
                    <a16:creationId xmlns:a16="http://schemas.microsoft.com/office/drawing/2014/main" id="{34628443-341A-6FF7-EA35-B71B3E38C999}"/>
                  </a:ext>
                </a:extLst>
              </p:cNvPr>
              <p:cNvGrpSpPr/>
              <p:nvPr/>
            </p:nvGrpSpPr>
            <p:grpSpPr>
              <a:xfrm>
                <a:off x="5188107" y="2014460"/>
                <a:ext cx="180000" cy="180000"/>
                <a:chOff x="8116053" y="-84331"/>
                <a:chExt cx="1288447" cy="1310775"/>
              </a:xfrm>
              <a:effectLst/>
            </p:grpSpPr>
            <p:sp>
              <p:nvSpPr>
                <p:cNvPr id="645" name="Oval 644">
                  <a:extLst>
                    <a:ext uri="{FF2B5EF4-FFF2-40B4-BE49-F238E27FC236}">
                      <a16:creationId xmlns:a16="http://schemas.microsoft.com/office/drawing/2014/main" id="{BA23D457-137E-276E-AE3E-DD02EAD293D4}"/>
                    </a:ext>
                  </a:extLst>
                </p:cNvPr>
                <p:cNvSpPr/>
                <p:nvPr/>
              </p:nvSpPr>
              <p:spPr>
                <a:xfrm>
                  <a:off x="8116053" y="-84331"/>
                  <a:ext cx="1288447" cy="1310775"/>
                </a:xfrm>
                <a:prstGeom prst="ellipse">
                  <a:avLst/>
                </a:prstGeom>
                <a:ln w="19050">
                  <a:solidFill>
                    <a:srgbClr val="62971A"/>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pic>
              <p:nvPicPr>
                <p:cNvPr id="646" name="Graphic 645" descr="DNA with solid fill">
                  <a:extLst>
                    <a:ext uri="{FF2B5EF4-FFF2-40B4-BE49-F238E27FC236}">
                      <a16:creationId xmlns:a16="http://schemas.microsoft.com/office/drawing/2014/main" id="{6BAB74B4-CA74-E77C-15CF-0C275B1C81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6528">
                  <a:off x="8289109" y="87470"/>
                  <a:ext cx="925222" cy="925222"/>
                </a:xfrm>
                <a:prstGeom prst="rect">
                  <a:avLst/>
                </a:prstGeom>
              </p:spPr>
            </p:pic>
          </p:grpSp>
          <p:grpSp>
            <p:nvGrpSpPr>
              <p:cNvPr id="647" name="Group 646">
                <a:extLst>
                  <a:ext uri="{FF2B5EF4-FFF2-40B4-BE49-F238E27FC236}">
                    <a16:creationId xmlns:a16="http://schemas.microsoft.com/office/drawing/2014/main" id="{305D3E8B-27AC-4099-437A-4E8639ACB4C4}"/>
                  </a:ext>
                </a:extLst>
              </p:cNvPr>
              <p:cNvGrpSpPr/>
              <p:nvPr/>
            </p:nvGrpSpPr>
            <p:grpSpPr>
              <a:xfrm>
                <a:off x="6898352" y="1929970"/>
                <a:ext cx="180000" cy="180000"/>
                <a:chOff x="6780520" y="-70112"/>
                <a:chExt cx="1288800" cy="1310400"/>
              </a:xfrm>
              <a:effectLst/>
            </p:grpSpPr>
            <p:sp>
              <p:nvSpPr>
                <p:cNvPr id="648" name="Oval 647">
                  <a:extLst>
                    <a:ext uri="{FF2B5EF4-FFF2-40B4-BE49-F238E27FC236}">
                      <a16:creationId xmlns:a16="http://schemas.microsoft.com/office/drawing/2014/main" id="{DE6A8C80-E853-5894-C359-58063B3B1E23}"/>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49" name="Graphic 648" descr="Graduation cap with solid fill">
                  <a:extLst>
                    <a:ext uri="{FF2B5EF4-FFF2-40B4-BE49-F238E27FC236}">
                      <a16:creationId xmlns:a16="http://schemas.microsoft.com/office/drawing/2014/main" id="{0E920C6E-DA5D-798B-87B8-B31EF993D0B2}"/>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50" name="Group 649">
                <a:extLst>
                  <a:ext uri="{FF2B5EF4-FFF2-40B4-BE49-F238E27FC236}">
                    <a16:creationId xmlns:a16="http://schemas.microsoft.com/office/drawing/2014/main" id="{E838B7E7-5BDF-3370-0246-86DAA5322A10}"/>
                  </a:ext>
                </a:extLst>
              </p:cNvPr>
              <p:cNvGrpSpPr/>
              <p:nvPr/>
            </p:nvGrpSpPr>
            <p:grpSpPr>
              <a:xfrm>
                <a:off x="6734673" y="2312298"/>
                <a:ext cx="180000" cy="180000"/>
                <a:chOff x="6780520" y="-70112"/>
                <a:chExt cx="1288800" cy="1310400"/>
              </a:xfrm>
              <a:effectLst/>
            </p:grpSpPr>
            <p:sp>
              <p:nvSpPr>
                <p:cNvPr id="651" name="Oval 650">
                  <a:extLst>
                    <a:ext uri="{FF2B5EF4-FFF2-40B4-BE49-F238E27FC236}">
                      <a16:creationId xmlns:a16="http://schemas.microsoft.com/office/drawing/2014/main" id="{94FEFD92-CA55-9C51-C999-3E20C956FE46}"/>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52" name="Graphic 651" descr="Graduation cap with solid fill">
                  <a:extLst>
                    <a:ext uri="{FF2B5EF4-FFF2-40B4-BE49-F238E27FC236}">
                      <a16:creationId xmlns:a16="http://schemas.microsoft.com/office/drawing/2014/main" id="{0535330A-1B90-8FCE-43DF-6A834EDD26FD}"/>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53" name="Group 652">
                <a:extLst>
                  <a:ext uri="{FF2B5EF4-FFF2-40B4-BE49-F238E27FC236}">
                    <a16:creationId xmlns:a16="http://schemas.microsoft.com/office/drawing/2014/main" id="{A806A2F9-29A5-75F2-DF9D-144441D50483}"/>
                  </a:ext>
                </a:extLst>
              </p:cNvPr>
              <p:cNvGrpSpPr/>
              <p:nvPr/>
            </p:nvGrpSpPr>
            <p:grpSpPr>
              <a:xfrm>
                <a:off x="6318264" y="2713266"/>
                <a:ext cx="180000" cy="180000"/>
                <a:chOff x="6780520" y="-70112"/>
                <a:chExt cx="1288800" cy="1310400"/>
              </a:xfrm>
              <a:effectLst/>
            </p:grpSpPr>
            <p:sp>
              <p:nvSpPr>
                <p:cNvPr id="654" name="Oval 653">
                  <a:extLst>
                    <a:ext uri="{FF2B5EF4-FFF2-40B4-BE49-F238E27FC236}">
                      <a16:creationId xmlns:a16="http://schemas.microsoft.com/office/drawing/2014/main" id="{CB409F1B-CB81-7E72-4FD8-C84C6E8A2275}"/>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55" name="Graphic 654" descr="Graduation cap with solid fill">
                  <a:extLst>
                    <a:ext uri="{FF2B5EF4-FFF2-40B4-BE49-F238E27FC236}">
                      <a16:creationId xmlns:a16="http://schemas.microsoft.com/office/drawing/2014/main" id="{33A52564-8917-AFF5-EAC5-E7D6142C1D61}"/>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56" name="Group 655">
                <a:extLst>
                  <a:ext uri="{FF2B5EF4-FFF2-40B4-BE49-F238E27FC236}">
                    <a16:creationId xmlns:a16="http://schemas.microsoft.com/office/drawing/2014/main" id="{0BF6F714-3C9C-1BEE-409E-110907C55FC9}"/>
                  </a:ext>
                </a:extLst>
              </p:cNvPr>
              <p:cNvGrpSpPr/>
              <p:nvPr/>
            </p:nvGrpSpPr>
            <p:grpSpPr>
              <a:xfrm>
                <a:off x="5799380" y="1819867"/>
                <a:ext cx="180000" cy="180000"/>
                <a:chOff x="6780520" y="-70112"/>
                <a:chExt cx="1288800" cy="1310400"/>
              </a:xfrm>
              <a:effectLst/>
            </p:grpSpPr>
            <p:sp>
              <p:nvSpPr>
                <p:cNvPr id="657" name="Oval 656">
                  <a:extLst>
                    <a:ext uri="{FF2B5EF4-FFF2-40B4-BE49-F238E27FC236}">
                      <a16:creationId xmlns:a16="http://schemas.microsoft.com/office/drawing/2014/main" id="{5127FFC8-8F56-604C-9B5C-8FB684BF106F}"/>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58" name="Graphic 657" descr="Graduation cap with solid fill">
                  <a:extLst>
                    <a:ext uri="{FF2B5EF4-FFF2-40B4-BE49-F238E27FC236}">
                      <a16:creationId xmlns:a16="http://schemas.microsoft.com/office/drawing/2014/main" id="{F3E4BDE1-DACE-6CF2-DEDF-F901FC29994B}"/>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59" name="Group 658">
                <a:extLst>
                  <a:ext uri="{FF2B5EF4-FFF2-40B4-BE49-F238E27FC236}">
                    <a16:creationId xmlns:a16="http://schemas.microsoft.com/office/drawing/2014/main" id="{E2BE0F69-1265-05B3-9B33-7FCA101CE3C7}"/>
                  </a:ext>
                </a:extLst>
              </p:cNvPr>
              <p:cNvGrpSpPr/>
              <p:nvPr/>
            </p:nvGrpSpPr>
            <p:grpSpPr>
              <a:xfrm>
                <a:off x="5631083" y="1813867"/>
                <a:ext cx="180000" cy="180000"/>
                <a:chOff x="6780520" y="-70112"/>
                <a:chExt cx="1288800" cy="1310400"/>
              </a:xfrm>
              <a:effectLst/>
            </p:grpSpPr>
            <p:sp>
              <p:nvSpPr>
                <p:cNvPr id="660" name="Oval 659">
                  <a:extLst>
                    <a:ext uri="{FF2B5EF4-FFF2-40B4-BE49-F238E27FC236}">
                      <a16:creationId xmlns:a16="http://schemas.microsoft.com/office/drawing/2014/main" id="{BC3AD5DF-666F-9485-6BBC-7975D07FA4B5}"/>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61" name="Graphic 660" descr="Graduation cap with solid fill">
                  <a:extLst>
                    <a:ext uri="{FF2B5EF4-FFF2-40B4-BE49-F238E27FC236}">
                      <a16:creationId xmlns:a16="http://schemas.microsoft.com/office/drawing/2014/main" id="{556B1495-DFF4-CF5C-13FC-7AE7E2538277}"/>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7"/>
                    </a:ext>
                  </a:extLst>
                </a:blip>
                <a:srcRect t="19900" b="18246"/>
                <a:stretch/>
              </p:blipFill>
              <p:spPr>
                <a:xfrm>
                  <a:off x="6879837" y="179822"/>
                  <a:ext cx="1090166" cy="810531"/>
                </a:xfrm>
                <a:prstGeom prst="rect">
                  <a:avLst/>
                </a:prstGeom>
              </p:spPr>
            </p:pic>
          </p:grpSp>
          <p:grpSp>
            <p:nvGrpSpPr>
              <p:cNvPr id="662" name="Group 661">
                <a:extLst>
                  <a:ext uri="{FF2B5EF4-FFF2-40B4-BE49-F238E27FC236}">
                    <a16:creationId xmlns:a16="http://schemas.microsoft.com/office/drawing/2014/main" id="{05B9A460-C8C9-4F02-FD03-4688BD71974F}"/>
                  </a:ext>
                </a:extLst>
              </p:cNvPr>
              <p:cNvGrpSpPr/>
              <p:nvPr/>
            </p:nvGrpSpPr>
            <p:grpSpPr>
              <a:xfrm>
                <a:off x="5488838" y="1979316"/>
                <a:ext cx="180000" cy="180000"/>
                <a:chOff x="6780520" y="-70112"/>
                <a:chExt cx="1288800" cy="1310400"/>
              </a:xfrm>
              <a:effectLst/>
            </p:grpSpPr>
            <p:sp>
              <p:nvSpPr>
                <p:cNvPr id="663" name="Oval 662">
                  <a:extLst>
                    <a:ext uri="{FF2B5EF4-FFF2-40B4-BE49-F238E27FC236}">
                      <a16:creationId xmlns:a16="http://schemas.microsoft.com/office/drawing/2014/main" id="{8F13DDB7-F553-9904-ED50-029E9B4B7E80}"/>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64" name="Graphic 663" descr="Graduation cap with solid fill">
                  <a:extLst>
                    <a:ext uri="{FF2B5EF4-FFF2-40B4-BE49-F238E27FC236}">
                      <a16:creationId xmlns:a16="http://schemas.microsoft.com/office/drawing/2014/main" id="{558827E1-9106-AAB7-66BE-3121928DA121}"/>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65" name="Group 664">
                <a:extLst>
                  <a:ext uri="{FF2B5EF4-FFF2-40B4-BE49-F238E27FC236}">
                    <a16:creationId xmlns:a16="http://schemas.microsoft.com/office/drawing/2014/main" id="{365DC937-0308-9C16-5162-44314DFB1DE2}"/>
                  </a:ext>
                </a:extLst>
              </p:cNvPr>
              <p:cNvGrpSpPr/>
              <p:nvPr/>
            </p:nvGrpSpPr>
            <p:grpSpPr>
              <a:xfrm>
                <a:off x="4469194" y="2366809"/>
                <a:ext cx="180000" cy="180000"/>
                <a:chOff x="6780520" y="-70112"/>
                <a:chExt cx="1288800" cy="1310400"/>
              </a:xfrm>
              <a:effectLst/>
            </p:grpSpPr>
            <p:sp>
              <p:nvSpPr>
                <p:cNvPr id="666" name="Oval 665">
                  <a:extLst>
                    <a:ext uri="{FF2B5EF4-FFF2-40B4-BE49-F238E27FC236}">
                      <a16:creationId xmlns:a16="http://schemas.microsoft.com/office/drawing/2014/main" id="{67554D44-3C88-061A-BDCE-C3228890BF9A}"/>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67" name="Graphic 666" descr="Graduation cap with solid fill">
                  <a:extLst>
                    <a:ext uri="{FF2B5EF4-FFF2-40B4-BE49-F238E27FC236}">
                      <a16:creationId xmlns:a16="http://schemas.microsoft.com/office/drawing/2014/main" id="{DD44467A-C5D2-D00A-E59B-902251A18E92}"/>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68" name="Group 667">
                <a:extLst>
                  <a:ext uri="{FF2B5EF4-FFF2-40B4-BE49-F238E27FC236}">
                    <a16:creationId xmlns:a16="http://schemas.microsoft.com/office/drawing/2014/main" id="{B54FEB1E-6A67-4E73-F8B5-3A94368FEF0C}"/>
                  </a:ext>
                </a:extLst>
              </p:cNvPr>
              <p:cNvGrpSpPr/>
              <p:nvPr/>
            </p:nvGrpSpPr>
            <p:grpSpPr>
              <a:xfrm>
                <a:off x="4414565" y="3527065"/>
                <a:ext cx="180000" cy="180000"/>
                <a:chOff x="6780520" y="-70112"/>
                <a:chExt cx="1288800" cy="1310400"/>
              </a:xfrm>
              <a:effectLst/>
            </p:grpSpPr>
            <p:sp>
              <p:nvSpPr>
                <p:cNvPr id="669" name="Oval 668">
                  <a:extLst>
                    <a:ext uri="{FF2B5EF4-FFF2-40B4-BE49-F238E27FC236}">
                      <a16:creationId xmlns:a16="http://schemas.microsoft.com/office/drawing/2014/main" id="{6D2DD5ED-59A6-5528-5E4E-0917B5B1804A}"/>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70" name="Graphic 669" descr="Graduation cap with solid fill">
                  <a:extLst>
                    <a:ext uri="{FF2B5EF4-FFF2-40B4-BE49-F238E27FC236}">
                      <a16:creationId xmlns:a16="http://schemas.microsoft.com/office/drawing/2014/main" id="{90D1D687-1B68-9042-48FC-D2BE84A79282}"/>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71" name="Group 670">
                <a:extLst>
                  <a:ext uri="{FF2B5EF4-FFF2-40B4-BE49-F238E27FC236}">
                    <a16:creationId xmlns:a16="http://schemas.microsoft.com/office/drawing/2014/main" id="{DB1E2C34-F92A-0CF5-E39C-6F5F437723F1}"/>
                  </a:ext>
                </a:extLst>
              </p:cNvPr>
              <p:cNvGrpSpPr/>
              <p:nvPr/>
            </p:nvGrpSpPr>
            <p:grpSpPr>
              <a:xfrm>
                <a:off x="3420300" y="2926241"/>
                <a:ext cx="180000" cy="180000"/>
                <a:chOff x="6780520" y="-70112"/>
                <a:chExt cx="1288800" cy="1310400"/>
              </a:xfrm>
              <a:effectLst/>
            </p:grpSpPr>
            <p:sp>
              <p:nvSpPr>
                <p:cNvPr id="672" name="Oval 671">
                  <a:extLst>
                    <a:ext uri="{FF2B5EF4-FFF2-40B4-BE49-F238E27FC236}">
                      <a16:creationId xmlns:a16="http://schemas.microsoft.com/office/drawing/2014/main" id="{EE4E06AE-B8F5-4831-82FD-DEFDA5F1BF68}"/>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73" name="Graphic 672" descr="Graduation cap with solid fill">
                  <a:extLst>
                    <a:ext uri="{FF2B5EF4-FFF2-40B4-BE49-F238E27FC236}">
                      <a16:creationId xmlns:a16="http://schemas.microsoft.com/office/drawing/2014/main" id="{1499ACCE-0225-9050-AC63-6FECDDAFB801}"/>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74" name="Group 673">
                <a:extLst>
                  <a:ext uri="{FF2B5EF4-FFF2-40B4-BE49-F238E27FC236}">
                    <a16:creationId xmlns:a16="http://schemas.microsoft.com/office/drawing/2014/main" id="{27F098D4-77DD-116D-B478-1DCDFA552A87}"/>
                  </a:ext>
                </a:extLst>
              </p:cNvPr>
              <p:cNvGrpSpPr/>
              <p:nvPr/>
            </p:nvGrpSpPr>
            <p:grpSpPr>
              <a:xfrm>
                <a:off x="3027921" y="4215089"/>
                <a:ext cx="180000" cy="180000"/>
                <a:chOff x="6780520" y="-70112"/>
                <a:chExt cx="1288800" cy="1310400"/>
              </a:xfrm>
              <a:effectLst/>
            </p:grpSpPr>
            <p:sp>
              <p:nvSpPr>
                <p:cNvPr id="675" name="Oval 674">
                  <a:extLst>
                    <a:ext uri="{FF2B5EF4-FFF2-40B4-BE49-F238E27FC236}">
                      <a16:creationId xmlns:a16="http://schemas.microsoft.com/office/drawing/2014/main" id="{1D7C26BB-2953-0D81-1252-7F3F5A1E7370}"/>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76" name="Graphic 675" descr="Graduation cap with solid fill">
                  <a:extLst>
                    <a:ext uri="{FF2B5EF4-FFF2-40B4-BE49-F238E27FC236}">
                      <a16:creationId xmlns:a16="http://schemas.microsoft.com/office/drawing/2014/main" id="{1989876B-FC16-731D-4A00-33B6689FE9CA}"/>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p:grpSp>
            <p:nvGrpSpPr>
              <p:cNvPr id="677" name="Group 676">
                <a:extLst>
                  <a:ext uri="{FF2B5EF4-FFF2-40B4-BE49-F238E27FC236}">
                    <a16:creationId xmlns:a16="http://schemas.microsoft.com/office/drawing/2014/main" id="{9E95B673-E0C4-CEEF-7366-98BE9D0D0B3A}"/>
                  </a:ext>
                </a:extLst>
              </p:cNvPr>
              <p:cNvGrpSpPr/>
              <p:nvPr/>
            </p:nvGrpSpPr>
            <p:grpSpPr>
              <a:xfrm>
                <a:off x="2132086" y="3328957"/>
                <a:ext cx="180000" cy="180000"/>
                <a:chOff x="6780520" y="-70112"/>
                <a:chExt cx="1288800" cy="1310400"/>
              </a:xfrm>
              <a:effectLst/>
            </p:grpSpPr>
            <p:sp>
              <p:nvSpPr>
                <p:cNvPr id="678" name="Oval 677">
                  <a:extLst>
                    <a:ext uri="{FF2B5EF4-FFF2-40B4-BE49-F238E27FC236}">
                      <a16:creationId xmlns:a16="http://schemas.microsoft.com/office/drawing/2014/main" id="{07E0363E-F087-6896-0552-18E99111912C}"/>
                    </a:ext>
                  </a:extLst>
                </p:cNvPr>
                <p:cNvSpPr/>
                <p:nvPr/>
              </p:nvSpPr>
              <p:spPr>
                <a:xfrm>
                  <a:off x="6780520" y="-70112"/>
                  <a:ext cx="1288800" cy="1310400"/>
                </a:xfrm>
                <a:prstGeom prst="ellipse">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679" name="Graphic 678" descr="Graduation cap with solid fill">
                  <a:extLst>
                    <a:ext uri="{FF2B5EF4-FFF2-40B4-BE49-F238E27FC236}">
                      <a16:creationId xmlns:a16="http://schemas.microsoft.com/office/drawing/2014/main" id="{8D52019B-41AF-CC76-E6F4-77F51BBC55C4}"/>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t="19900" b="18246"/>
                <a:stretch/>
              </p:blipFill>
              <p:spPr>
                <a:xfrm>
                  <a:off x="6879837" y="179822"/>
                  <a:ext cx="1090166" cy="810531"/>
                </a:xfrm>
                <a:prstGeom prst="rect">
                  <a:avLst/>
                </a:prstGeom>
              </p:spPr>
            </p:pic>
          </p:grpSp>
          <mc:AlternateContent xmlns:mc="http://schemas.openxmlformats.org/markup-compatibility/2006" xmlns:p14="http://schemas.microsoft.com/office/powerpoint/2010/main">
            <mc:Choice Requires="p14">
              <p:contentPart p14:bwMode="auto" r:id="rId28">
                <p14:nvContentPartPr>
                  <p14:cNvPr id="383" name="Ink 382">
                    <a:extLst>
                      <a:ext uri="{FF2B5EF4-FFF2-40B4-BE49-F238E27FC236}">
                        <a16:creationId xmlns:a16="http://schemas.microsoft.com/office/drawing/2014/main" id="{89C08535-6BA4-7BC3-7710-17007D56E0A2}"/>
                      </a:ext>
                    </a:extLst>
                  </p14:cNvPr>
                  <p14:cNvContentPartPr/>
                  <p14:nvPr/>
                </p14:nvContentPartPr>
                <p14:xfrm>
                  <a:off x="5792568" y="6777424"/>
                  <a:ext cx="24472" cy="46784"/>
                </p14:xfrm>
              </p:contentPart>
            </mc:Choice>
            <mc:Fallback xmlns="">
              <p:pic>
                <p:nvPicPr>
                  <p:cNvPr id="383" name="Ink 382">
                    <a:extLst>
                      <a:ext uri="{FF2B5EF4-FFF2-40B4-BE49-F238E27FC236}">
                        <a16:creationId xmlns:a16="http://schemas.microsoft.com/office/drawing/2014/main" id="{66A78D47-36CD-73AD-912E-45765168D531}"/>
                      </a:ext>
                    </a:extLst>
                  </p:cNvPr>
                  <p:cNvPicPr/>
                  <p:nvPr/>
                </p:nvPicPr>
                <p:blipFill>
                  <a:blip r:embed="rId23"/>
                  <a:stretch>
                    <a:fillRect/>
                  </a:stretch>
                </p:blipFill>
                <p:spPr>
                  <a:xfrm>
                    <a:off x="5785858" y="6770508"/>
                    <a:ext cx="37892" cy="60616"/>
                  </a:xfrm>
                  <a:prstGeom prst="rect">
                    <a:avLst/>
                  </a:prstGeom>
                </p:spPr>
              </p:pic>
            </mc:Fallback>
          </mc:AlternateContent>
          <p:pic>
            <p:nvPicPr>
              <p:cNvPr id="32" name="Picture 31" descr="A blue and white logo&#10;&#10;Description automatically generated">
                <a:extLst>
                  <a:ext uri="{FF2B5EF4-FFF2-40B4-BE49-F238E27FC236}">
                    <a16:creationId xmlns:a16="http://schemas.microsoft.com/office/drawing/2014/main" id="{C62C8F8A-574B-DF92-340E-B5CB35FDC9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6060" y="2032938"/>
                <a:ext cx="323880" cy="129783"/>
              </a:xfrm>
              <a:prstGeom prst="flowChartAlternateProcess">
                <a:avLst/>
              </a:prstGeom>
              <a:effectLst>
                <a:outerShdw blurRad="50800" dist="38100" dir="5400000" algn="t" rotWithShape="0">
                  <a:prstClr val="black">
                    <a:alpha val="40000"/>
                  </a:prstClr>
                </a:outerShdw>
              </a:effectLst>
            </p:spPr>
          </p:pic>
          <p:sp>
            <p:nvSpPr>
              <p:cNvPr id="57" name="AutoShape 2" descr="South West London ICS logo">
                <a:extLst>
                  <a:ext uri="{FF2B5EF4-FFF2-40B4-BE49-F238E27FC236}">
                    <a16:creationId xmlns:a16="http://schemas.microsoft.com/office/drawing/2014/main" id="{3F6B011B-020D-2B14-DE3F-0F7B85229C2D}"/>
                  </a:ext>
                </a:extLst>
              </p:cNvPr>
              <p:cNvSpPr>
                <a:spLocks noChangeAspect="1" noChangeArrowheads="1"/>
              </p:cNvSpPr>
              <p:nvPr/>
            </p:nvSpPr>
            <p:spPr bwMode="auto">
              <a:xfrm>
                <a:off x="4607686" y="2946202"/>
                <a:ext cx="335038" cy="335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mc:AlternateContent xmlns:mc="http://schemas.openxmlformats.org/markup-compatibility/2006" xmlns:p14="http://schemas.microsoft.com/office/powerpoint/2010/main">
            <mc:Choice Requires="p14">
              <p:contentPart p14:bwMode="auto" r:id="rId29">
                <p14:nvContentPartPr>
                  <p14:cNvPr id="118" name="Ink 117">
                    <a:extLst>
                      <a:ext uri="{FF2B5EF4-FFF2-40B4-BE49-F238E27FC236}">
                        <a16:creationId xmlns:a16="http://schemas.microsoft.com/office/drawing/2014/main" id="{CB9276A6-E76F-B136-1F87-E0F58616641D}"/>
                      </a:ext>
                    </a:extLst>
                  </p14:cNvPr>
                  <p14:cNvContentPartPr/>
                  <p14:nvPr/>
                </p14:nvContentPartPr>
                <p14:xfrm>
                  <a:off x="5785930" y="6761078"/>
                  <a:ext cx="24472" cy="46784"/>
                </p14:xfrm>
              </p:contentPart>
            </mc:Choice>
            <mc:Fallback xmlns="">
              <p:pic>
                <p:nvPicPr>
                  <p:cNvPr id="118" name="Ink 117">
                    <a:extLst>
                      <a:ext uri="{FF2B5EF4-FFF2-40B4-BE49-F238E27FC236}">
                        <a16:creationId xmlns:a16="http://schemas.microsoft.com/office/drawing/2014/main" id="{B9938477-BFA0-A764-221B-D579F540E0FE}"/>
                      </a:ext>
                    </a:extLst>
                  </p:cNvPr>
                  <p:cNvPicPr/>
                  <p:nvPr/>
                </p:nvPicPr>
                <p:blipFill>
                  <a:blip r:embed="rId23"/>
                  <a:stretch>
                    <a:fillRect/>
                  </a:stretch>
                </p:blipFill>
                <p:spPr>
                  <a:xfrm>
                    <a:off x="5779220" y="6754162"/>
                    <a:ext cx="37892" cy="60616"/>
                  </a:xfrm>
                  <a:prstGeom prst="rect">
                    <a:avLst/>
                  </a:prstGeom>
                </p:spPr>
              </p:pic>
            </mc:Fallback>
          </mc:AlternateContent>
          <p:grpSp>
            <p:nvGrpSpPr>
              <p:cNvPr id="680" name="Group 679">
                <a:extLst>
                  <a:ext uri="{FF2B5EF4-FFF2-40B4-BE49-F238E27FC236}">
                    <a16:creationId xmlns:a16="http://schemas.microsoft.com/office/drawing/2014/main" id="{10B9FCA0-A4AE-2912-FFC6-A1C8B0B44240}"/>
                  </a:ext>
                </a:extLst>
              </p:cNvPr>
              <p:cNvGrpSpPr/>
              <p:nvPr/>
            </p:nvGrpSpPr>
            <p:grpSpPr>
              <a:xfrm>
                <a:off x="5554954" y="2418608"/>
                <a:ext cx="180000" cy="180000"/>
                <a:chOff x="10972866" y="-34202"/>
                <a:chExt cx="1288800" cy="1310400"/>
              </a:xfrm>
              <a:effectLst/>
            </p:grpSpPr>
            <p:sp>
              <p:nvSpPr>
                <p:cNvPr id="681" name="Oval 680">
                  <a:extLst>
                    <a:ext uri="{FF2B5EF4-FFF2-40B4-BE49-F238E27FC236}">
                      <a16:creationId xmlns:a16="http://schemas.microsoft.com/office/drawing/2014/main" id="{9FFC7D92-B255-7679-DFF7-DCB27389DEB9}"/>
                    </a:ext>
                  </a:extLst>
                </p:cNvPr>
                <p:cNvSpPr/>
                <p:nvPr/>
              </p:nvSpPr>
              <p:spPr>
                <a:xfrm>
                  <a:off x="10972866" y="-34202"/>
                  <a:ext cx="1288800" cy="1310400"/>
                </a:xfrm>
                <a:prstGeom prst="ellipse">
                  <a:avLst/>
                </a:prstGeom>
                <a:ln w="190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82" name="Graphic 681" descr="Brain with solid fill">
                  <a:extLst>
                    <a:ext uri="{FF2B5EF4-FFF2-40B4-BE49-F238E27FC236}">
                      <a16:creationId xmlns:a16="http://schemas.microsoft.com/office/drawing/2014/main" id="{3487C9DF-D083-1989-545B-D2352A84D9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39936" y="123555"/>
                  <a:ext cx="954659" cy="954659"/>
                </a:xfrm>
                <a:prstGeom prst="rect">
                  <a:avLst/>
                </a:prstGeom>
              </p:spPr>
            </p:pic>
          </p:grpSp>
          <p:grpSp>
            <p:nvGrpSpPr>
              <p:cNvPr id="683" name="Group 682">
                <a:extLst>
                  <a:ext uri="{FF2B5EF4-FFF2-40B4-BE49-F238E27FC236}">
                    <a16:creationId xmlns:a16="http://schemas.microsoft.com/office/drawing/2014/main" id="{B3B03244-D36C-91F8-4044-6FA37AF79549}"/>
                  </a:ext>
                </a:extLst>
              </p:cNvPr>
              <p:cNvGrpSpPr/>
              <p:nvPr/>
            </p:nvGrpSpPr>
            <p:grpSpPr>
              <a:xfrm>
                <a:off x="4322955" y="3297960"/>
                <a:ext cx="180000" cy="180000"/>
                <a:chOff x="10972866" y="-34202"/>
                <a:chExt cx="1288800" cy="1310400"/>
              </a:xfrm>
              <a:effectLst/>
            </p:grpSpPr>
            <p:sp>
              <p:nvSpPr>
                <p:cNvPr id="684" name="Oval 683">
                  <a:extLst>
                    <a:ext uri="{FF2B5EF4-FFF2-40B4-BE49-F238E27FC236}">
                      <a16:creationId xmlns:a16="http://schemas.microsoft.com/office/drawing/2014/main" id="{6DD10F91-A60C-D533-E453-4A95D9EE5FF2}"/>
                    </a:ext>
                  </a:extLst>
                </p:cNvPr>
                <p:cNvSpPr/>
                <p:nvPr/>
              </p:nvSpPr>
              <p:spPr>
                <a:xfrm>
                  <a:off x="10972866" y="-34202"/>
                  <a:ext cx="1288800" cy="1310400"/>
                </a:xfrm>
                <a:prstGeom prst="ellipse">
                  <a:avLst/>
                </a:prstGeom>
                <a:ln w="190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85" name="Graphic 684" descr="Brain with solid fill">
                  <a:extLst>
                    <a:ext uri="{FF2B5EF4-FFF2-40B4-BE49-F238E27FC236}">
                      <a16:creationId xmlns:a16="http://schemas.microsoft.com/office/drawing/2014/main" id="{B62D9932-AA88-C523-D872-D95C66D58D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39936" y="123555"/>
                  <a:ext cx="954659" cy="954659"/>
                </a:xfrm>
                <a:prstGeom prst="rect">
                  <a:avLst/>
                </a:prstGeom>
              </p:spPr>
            </p:pic>
          </p:grpSp>
          <p:sp>
            <p:nvSpPr>
              <p:cNvPr id="694" name="Flowchart: Connector 693">
                <a:extLst>
                  <a:ext uri="{FF2B5EF4-FFF2-40B4-BE49-F238E27FC236}">
                    <a16:creationId xmlns:a16="http://schemas.microsoft.com/office/drawing/2014/main" id="{7F28B56B-DA2A-111C-734D-3AC2E129E6B0}"/>
                  </a:ext>
                </a:extLst>
              </p:cNvPr>
              <p:cNvSpPr/>
              <p:nvPr/>
            </p:nvSpPr>
            <p:spPr>
              <a:xfrm>
                <a:off x="5588767" y="2576423"/>
                <a:ext cx="417595" cy="417595"/>
              </a:xfrm>
              <a:prstGeom prst="flowChartConnector">
                <a:avLst/>
              </a:prstGeom>
              <a:solidFill>
                <a:schemeClr val="bg1">
                  <a:lumMod val="50000"/>
                  <a:alpha val="30196"/>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5" name="Flowchart: Connector 694">
                <a:extLst>
                  <a:ext uri="{FF2B5EF4-FFF2-40B4-BE49-F238E27FC236}">
                    <a16:creationId xmlns:a16="http://schemas.microsoft.com/office/drawing/2014/main" id="{AEE01897-7082-D8CE-E02E-6DF8D82B1F7D}"/>
                  </a:ext>
                </a:extLst>
              </p:cNvPr>
              <p:cNvSpPr/>
              <p:nvPr/>
            </p:nvSpPr>
            <p:spPr>
              <a:xfrm>
                <a:off x="4936235" y="2023339"/>
                <a:ext cx="417595" cy="417595"/>
              </a:xfrm>
              <a:prstGeom prst="flowChartConnector">
                <a:avLst/>
              </a:prstGeom>
              <a:solidFill>
                <a:schemeClr val="bg1">
                  <a:lumMod val="50000"/>
                  <a:alpha val="30196"/>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6" name="Flowchart: Connector 695">
                <a:extLst>
                  <a:ext uri="{FF2B5EF4-FFF2-40B4-BE49-F238E27FC236}">
                    <a16:creationId xmlns:a16="http://schemas.microsoft.com/office/drawing/2014/main" id="{A2EF1EEA-5261-1D28-A9E8-5CB47E4C74C9}"/>
                  </a:ext>
                </a:extLst>
              </p:cNvPr>
              <p:cNvSpPr/>
              <p:nvPr/>
            </p:nvSpPr>
            <p:spPr>
              <a:xfrm>
                <a:off x="5629396" y="1773979"/>
                <a:ext cx="417595" cy="417595"/>
              </a:xfrm>
              <a:prstGeom prst="flowChartConnector">
                <a:avLst/>
              </a:prstGeom>
              <a:solidFill>
                <a:schemeClr val="bg1">
                  <a:lumMod val="50000"/>
                  <a:alpha val="30196"/>
                </a:schemeClr>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5" name="Straight Connector 344">
                <a:extLst>
                  <a:ext uri="{FF2B5EF4-FFF2-40B4-BE49-F238E27FC236}">
                    <a16:creationId xmlns:a16="http://schemas.microsoft.com/office/drawing/2014/main" id="{EEEAF52D-840E-4FA6-1199-D46B70BAAADE}"/>
                  </a:ext>
                </a:extLst>
              </p:cNvPr>
              <p:cNvCxnSpPr>
                <a:cxnSpLocks/>
              </p:cNvCxnSpPr>
              <p:nvPr/>
            </p:nvCxnSpPr>
            <p:spPr>
              <a:xfrm>
                <a:off x="1917883" y="2010437"/>
                <a:ext cx="3729386" cy="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9E1C0CA5-09BC-039D-B8B2-8D02E451396D}"/>
                  </a:ext>
                </a:extLst>
              </p:cNvPr>
              <p:cNvCxnSpPr>
                <a:cxnSpLocks/>
              </p:cNvCxnSpPr>
              <p:nvPr/>
            </p:nvCxnSpPr>
            <p:spPr>
              <a:xfrm flipV="1">
                <a:off x="1908606" y="2366386"/>
                <a:ext cx="3092530" cy="3473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94CE9E3B-2DAA-3C92-0850-579B996730C2}"/>
                  </a:ext>
                </a:extLst>
              </p:cNvPr>
              <p:cNvCxnSpPr>
                <a:cxnSpLocks/>
              </p:cNvCxnSpPr>
              <p:nvPr/>
            </p:nvCxnSpPr>
            <p:spPr>
              <a:xfrm>
                <a:off x="1917883" y="2811634"/>
                <a:ext cx="3678586" cy="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pic>
          <p:nvPicPr>
            <p:cNvPr id="36" name="Picture 35" descr="A blue and white logo&#10;&#10;Description automatically generated">
              <a:extLst>
                <a:ext uri="{FF2B5EF4-FFF2-40B4-BE49-F238E27FC236}">
                  <a16:creationId xmlns:a16="http://schemas.microsoft.com/office/drawing/2014/main" id="{E82AAA19-FD69-99AA-BBCB-ED0F4203A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486" y="1783330"/>
              <a:ext cx="275673" cy="110466"/>
            </a:xfrm>
            <a:prstGeom prst="flowChartAlternateProcess">
              <a:avLst/>
            </a:prstGeom>
            <a:solidFill>
              <a:srgbClr val="006747"/>
            </a:solidFill>
            <a:effectLst>
              <a:outerShdw blurRad="50800" dist="38100" dir="5400000" algn="t" rotWithShape="0">
                <a:prstClr val="black">
                  <a:alpha val="40000"/>
                </a:prstClr>
              </a:outerShdw>
            </a:effectLst>
          </p:spPr>
        </p:pic>
      </p:grpSp>
      <p:cxnSp>
        <p:nvCxnSpPr>
          <p:cNvPr id="29" name="Straight Connector 28">
            <a:extLst>
              <a:ext uri="{FF2B5EF4-FFF2-40B4-BE49-F238E27FC236}">
                <a16:creationId xmlns:a16="http://schemas.microsoft.com/office/drawing/2014/main" id="{4B53363A-F42A-3C15-7DDC-C6CA4678C2D0}"/>
              </a:ext>
            </a:extLst>
          </p:cNvPr>
          <p:cNvCxnSpPr>
            <a:cxnSpLocks/>
          </p:cNvCxnSpPr>
          <p:nvPr/>
        </p:nvCxnSpPr>
        <p:spPr>
          <a:xfrm flipH="1">
            <a:off x="1643315" y="4519681"/>
            <a:ext cx="1668628" cy="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8316A32-D378-2C00-BCBB-A2E3CCC95112}"/>
              </a:ext>
            </a:extLst>
          </p:cNvPr>
          <p:cNvGrpSpPr/>
          <p:nvPr/>
        </p:nvGrpSpPr>
        <p:grpSpPr>
          <a:xfrm>
            <a:off x="139163" y="4252485"/>
            <a:ext cx="2099168" cy="550150"/>
            <a:chOff x="-329004" y="2774816"/>
            <a:chExt cx="2099168" cy="550150"/>
          </a:xfrm>
        </p:grpSpPr>
        <p:sp>
          <p:nvSpPr>
            <p:cNvPr id="31" name="Flowchart: Alternate Process 30">
              <a:extLst>
                <a:ext uri="{FF2B5EF4-FFF2-40B4-BE49-F238E27FC236}">
                  <a16:creationId xmlns:a16="http://schemas.microsoft.com/office/drawing/2014/main" id="{2DFA8FDF-E7D7-D976-BD2D-45C039CF4723}"/>
                </a:ext>
              </a:extLst>
            </p:cNvPr>
            <p:cNvSpPr/>
            <p:nvPr/>
          </p:nvSpPr>
          <p:spPr>
            <a:xfrm>
              <a:off x="63329" y="2900490"/>
              <a:ext cx="1706835" cy="297669"/>
            </a:xfrm>
            <a:prstGeom prst="flowChartAlternateProcess">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Avenir Next LT Pro Demi" panose="020B0704020202020204" pitchFamily="34" charset="0"/>
                </a:rPr>
                <a:t>The London Cancer Hub</a:t>
              </a:r>
            </a:p>
          </p:txBody>
        </p:sp>
        <p:pic>
          <p:nvPicPr>
            <p:cNvPr id="33" name="Picture 32" descr="A letter h made out of squares&#10;&#10;Description automatically generated">
              <a:extLst>
                <a:ext uri="{FF2B5EF4-FFF2-40B4-BE49-F238E27FC236}">
                  <a16:creationId xmlns:a16="http://schemas.microsoft.com/office/drawing/2014/main" id="{27FDEEBC-6EB4-D5F4-5CA1-9CF5C3385CA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9004" y="2774816"/>
              <a:ext cx="471162" cy="550150"/>
            </a:xfrm>
            <a:prstGeom prst="flowChartAlternateProcess">
              <a:avLst/>
            </a:prstGeom>
            <a:ln w="19050">
              <a:solidFill>
                <a:srgbClr val="000000"/>
              </a:solidFill>
            </a:ln>
          </p:spPr>
        </p:pic>
      </p:grpSp>
    </p:spTree>
    <p:extLst>
      <p:ext uri="{BB962C8B-B14F-4D97-AF65-F5344CB8AC3E}">
        <p14:creationId xmlns:p14="http://schemas.microsoft.com/office/powerpoint/2010/main" val="832871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1A113-24F5-EA1D-6E4F-5DC53A43F8A7}"/>
              </a:ext>
            </a:extLst>
          </p:cNvPr>
          <p:cNvPicPr>
            <a:picLocks noChangeAspect="1"/>
          </p:cNvPicPr>
          <p:nvPr/>
        </p:nvPicPr>
        <p:blipFill>
          <a:blip r:embed="rId2"/>
          <a:stretch>
            <a:fillRect/>
          </a:stretch>
        </p:blipFill>
        <p:spPr>
          <a:xfrm>
            <a:off x="3248025" y="2843212"/>
            <a:ext cx="5695950" cy="1171575"/>
          </a:xfrm>
          <a:prstGeom prst="rect">
            <a:avLst/>
          </a:prstGeom>
        </p:spPr>
      </p:pic>
    </p:spTree>
    <p:extLst>
      <p:ext uri="{BB962C8B-B14F-4D97-AF65-F5344CB8AC3E}">
        <p14:creationId xmlns:p14="http://schemas.microsoft.com/office/powerpoint/2010/main" val="1359525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1048" y="3113115"/>
            <a:ext cx="7772400" cy="2088231"/>
          </a:xfrm>
        </p:spPr>
        <p:txBody>
          <a:bodyPr>
            <a:normAutofit/>
          </a:bodyPr>
          <a:lstStyle/>
          <a:p>
            <a:r>
              <a:rPr lang="en-GB" sz="5400" dirty="0"/>
              <a:t>South London Partnership</a:t>
            </a:r>
          </a:p>
        </p:txBody>
      </p:sp>
    </p:spTree>
    <p:extLst>
      <p:ext uri="{BB962C8B-B14F-4D97-AF65-F5344CB8AC3E}">
        <p14:creationId xmlns:p14="http://schemas.microsoft.com/office/powerpoint/2010/main" val="106799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619D8-38C3-1726-1D11-D90690934F4F}"/>
              </a:ext>
            </a:extLst>
          </p:cNvPr>
          <p:cNvSpPr>
            <a:spLocks noGrp="1"/>
          </p:cNvSpPr>
          <p:nvPr>
            <p:ph type="title"/>
          </p:nvPr>
        </p:nvSpPr>
        <p:spPr>
          <a:xfrm>
            <a:off x="1278466" y="3352800"/>
            <a:ext cx="10481733" cy="725488"/>
          </a:xfrm>
        </p:spPr>
        <p:txBody>
          <a:bodyPr/>
          <a:lstStyle/>
          <a:p>
            <a:r>
              <a:rPr lang="en-GB" dirty="0">
                <a:solidFill>
                  <a:srgbClr val="FFC000"/>
                </a:solidFill>
              </a:rPr>
              <a:t>VCSE &amp; Abundance Project</a:t>
            </a:r>
          </a:p>
        </p:txBody>
      </p:sp>
    </p:spTree>
    <p:extLst>
      <p:ext uri="{BB962C8B-B14F-4D97-AF65-F5344CB8AC3E}">
        <p14:creationId xmlns:p14="http://schemas.microsoft.com/office/powerpoint/2010/main" val="3924358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60A846C-840A-911D-CC22-F05F457E0F7D}"/>
              </a:ext>
            </a:extLst>
          </p:cNvPr>
          <p:cNvPicPr>
            <a:picLocks noGrp="1" noChangeAspect="1"/>
          </p:cNvPicPr>
          <p:nvPr>
            <p:ph sz="half" idx="2"/>
          </p:nvPr>
        </p:nvPicPr>
        <p:blipFill>
          <a:blip r:embed="rId2"/>
          <a:stretch>
            <a:fillRect/>
          </a:stretch>
        </p:blipFill>
        <p:spPr>
          <a:xfrm>
            <a:off x="1289304" y="1219092"/>
            <a:ext cx="7745969" cy="1975222"/>
          </a:xfrm>
          <a:prstGeom prst="rect">
            <a:avLst/>
          </a:prstGeom>
        </p:spPr>
      </p:pic>
      <p:sp>
        <p:nvSpPr>
          <p:cNvPr id="4" name="Content Placeholder 3">
            <a:extLst>
              <a:ext uri="{FF2B5EF4-FFF2-40B4-BE49-F238E27FC236}">
                <a16:creationId xmlns:a16="http://schemas.microsoft.com/office/drawing/2014/main" id="{3008BF7B-539C-3980-FF1C-364CA7B484DA}"/>
              </a:ext>
            </a:extLst>
          </p:cNvPr>
          <p:cNvSpPr>
            <a:spLocks noGrp="1"/>
          </p:cNvSpPr>
          <p:nvPr>
            <p:ph sz="half" idx="1"/>
          </p:nvPr>
        </p:nvSpPr>
        <p:spPr>
          <a:xfrm>
            <a:off x="1289304" y="3663687"/>
            <a:ext cx="7745969" cy="2357478"/>
          </a:xfrm>
        </p:spPr>
        <p:txBody>
          <a:bodyPr vert="horz" lIns="91440" tIns="45720" rIns="91440" bIns="45720" rtlCol="0" anchor="t">
            <a:normAutofit/>
          </a:bodyPr>
          <a:lstStyle/>
          <a:p>
            <a:r>
              <a:rPr lang="en-US" sz="1700" dirty="0"/>
              <a:t>One of our future sessions will be focused on </a:t>
            </a:r>
            <a:r>
              <a:rPr lang="en-US" sz="1700" dirty="0">
                <a:effectLst/>
              </a:rPr>
              <a:t>where to find data for VCSEs and community researchers as a follow up of the event. </a:t>
            </a:r>
          </a:p>
          <a:p>
            <a:r>
              <a:rPr lang="en-US" sz="1700" dirty="0"/>
              <a:t>Superhighways</a:t>
            </a:r>
            <a:r>
              <a:rPr lang="en-US" sz="1700" dirty="0">
                <a:effectLst/>
              </a:rPr>
              <a:t> also have some training sessions that might be relevant to community researchers coming up, see </a:t>
            </a:r>
            <a:r>
              <a:rPr lang="en-US" sz="1700" u="sng" dirty="0">
                <a:effectLst/>
                <a:hlinkClick r:id="rId3"/>
              </a:rPr>
              <a:t>https://superhighways.org.uk/training-advice-and-technical/training/</a:t>
            </a:r>
            <a:endParaRPr lang="en-US" sz="1700" dirty="0">
              <a:effectLst/>
            </a:endParaRPr>
          </a:p>
          <a:p>
            <a:endParaRPr lang="en-US" sz="1700" dirty="0"/>
          </a:p>
        </p:txBody>
      </p:sp>
    </p:spTree>
    <p:extLst>
      <p:ext uri="{BB962C8B-B14F-4D97-AF65-F5344CB8AC3E}">
        <p14:creationId xmlns:p14="http://schemas.microsoft.com/office/powerpoint/2010/main" val="4149470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3" name="Group 12">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4" name="Freeform: Shape 13">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4" name="Title 3">
            <a:extLst>
              <a:ext uri="{FF2B5EF4-FFF2-40B4-BE49-F238E27FC236}">
                <a16:creationId xmlns:a16="http://schemas.microsoft.com/office/drawing/2014/main" id="{585619D8-38C3-1726-1D11-D90690934F4F}"/>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5200" kern="1200">
                <a:solidFill>
                  <a:schemeClr val="tx2"/>
                </a:solidFill>
                <a:latin typeface="+mj-lt"/>
                <a:ea typeface="+mj-ea"/>
                <a:cs typeface="+mj-cs"/>
              </a:rPr>
              <a:t>Evaluation Ambassadors</a:t>
            </a:r>
          </a:p>
        </p:txBody>
      </p:sp>
    </p:spTree>
    <p:extLst>
      <p:ext uri="{BB962C8B-B14F-4D97-AF65-F5344CB8AC3E}">
        <p14:creationId xmlns:p14="http://schemas.microsoft.com/office/powerpoint/2010/main" val="183458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7" name="Straight Connector 1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C787E7-2F9A-9456-5157-57395D110F80}"/>
              </a:ext>
            </a:extLst>
          </p:cNvPr>
          <p:cNvSpPr>
            <a:spLocks noGrp="1"/>
          </p:cNvSpPr>
          <p:nvPr>
            <p:ph type="title"/>
          </p:nvPr>
        </p:nvSpPr>
        <p:spPr>
          <a:xfrm>
            <a:off x="1060232" y="3883014"/>
            <a:ext cx="10071536" cy="929750"/>
          </a:xfrm>
        </p:spPr>
        <p:txBody>
          <a:bodyPr vert="horz" lIns="91440" tIns="45720" rIns="91440" bIns="45720" rtlCol="0" anchor="b">
            <a:normAutofit/>
          </a:bodyPr>
          <a:lstStyle/>
          <a:p>
            <a:pPr algn="ctr"/>
            <a:r>
              <a:rPr lang="en-US" sz="4800" kern="1200">
                <a:solidFill>
                  <a:schemeClr val="tx1"/>
                </a:solidFill>
                <a:latin typeface="+mj-lt"/>
                <a:ea typeface="+mj-ea"/>
                <a:cs typeface="+mj-cs"/>
              </a:rPr>
              <a:t>South West London’s Research Cafes</a:t>
            </a:r>
          </a:p>
        </p:txBody>
      </p:sp>
      <p:pic>
        <p:nvPicPr>
          <p:cNvPr id="9" name="Content Placeholder 8" descr="A group of people posing for a photo&#10;&#10;Description automatically generated">
            <a:extLst>
              <a:ext uri="{FF2B5EF4-FFF2-40B4-BE49-F238E27FC236}">
                <a16:creationId xmlns:a16="http://schemas.microsoft.com/office/drawing/2014/main" id="{86C040E2-2241-D4C1-6EC5-D505C12C16B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4234"/>
          <a:stretch/>
        </p:blipFill>
        <p:spPr>
          <a:xfrm>
            <a:off x="897717" y="621323"/>
            <a:ext cx="5069590" cy="3024814"/>
          </a:xfrm>
          <a:prstGeom prst="rect">
            <a:avLst/>
          </a:prstGeom>
        </p:spPr>
      </p:pic>
      <p:pic>
        <p:nvPicPr>
          <p:cNvPr id="2" name="Content Placeholder 1">
            <a:extLst>
              <a:ext uri="{FF2B5EF4-FFF2-40B4-BE49-F238E27FC236}">
                <a16:creationId xmlns:a16="http://schemas.microsoft.com/office/drawing/2014/main" id="{1F03C5FC-879B-E56C-9AA1-38B7C0294D44}"/>
              </a:ext>
            </a:extLst>
          </p:cNvPr>
          <p:cNvPicPr>
            <a:picLocks noGrp="1" noChangeAspect="1"/>
          </p:cNvPicPr>
          <p:nvPr>
            <p:ph sz="half" idx="1"/>
          </p:nvPr>
        </p:nvPicPr>
        <p:blipFill rotWithShape="1">
          <a:blip r:embed="rId3"/>
          <a:srcRect t="13484" r="-3" b="6899"/>
          <a:stretch/>
        </p:blipFill>
        <p:spPr>
          <a:xfrm>
            <a:off x="6228507" y="621323"/>
            <a:ext cx="5065776" cy="3024814"/>
          </a:xfrm>
          <a:prstGeom prst="rect">
            <a:avLst/>
          </a:prstGeom>
        </p:spPr>
      </p:pic>
    </p:spTree>
    <p:extLst>
      <p:ext uri="{BB962C8B-B14F-4D97-AF65-F5344CB8AC3E}">
        <p14:creationId xmlns:p14="http://schemas.microsoft.com/office/powerpoint/2010/main" val="1761522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
          <p:cNvSpPr txBox="1">
            <a:spLocks noGrp="1"/>
          </p:cNvSpPr>
          <p:nvPr>
            <p:ph type="ctrTitle"/>
          </p:nvPr>
        </p:nvSpPr>
        <p:spPr>
          <a:xfrm>
            <a:off x="1524000" y="2625743"/>
            <a:ext cx="9144000" cy="1197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400"/>
              <a:buNone/>
            </a:pPr>
            <a:r>
              <a:rPr lang="en-US" sz="4500"/>
              <a:t>NIHR Clinical Research Network &amp; Research Delivery Network</a:t>
            </a:r>
            <a:endParaRPr/>
          </a:p>
        </p:txBody>
      </p:sp>
      <p:sp>
        <p:nvSpPr>
          <p:cNvPr id="214" name="Google Shape;214;p1"/>
          <p:cNvSpPr txBox="1">
            <a:spLocks noGrp="1"/>
          </p:cNvSpPr>
          <p:nvPr>
            <p:ph type="subTitle" idx="1"/>
          </p:nvPr>
        </p:nvSpPr>
        <p:spPr>
          <a:xfrm>
            <a:off x="1860331" y="4445876"/>
            <a:ext cx="8471200" cy="1116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67"/>
              </a:spcBef>
              <a:spcAft>
                <a:spcPts val="0"/>
              </a:spcAft>
              <a:buSzPts val="1800"/>
              <a:buNone/>
            </a:pPr>
            <a:r>
              <a:rPr lang="en-US"/>
              <a:t>James Lyddiard, Network Director</a:t>
            </a:r>
            <a:endParaRPr/>
          </a:p>
          <a:p>
            <a:pPr marL="0" lvl="0" indent="0" algn="ctr" rtl="0">
              <a:lnSpc>
                <a:spcPct val="90000"/>
              </a:lnSpc>
              <a:spcBef>
                <a:spcPts val="1067"/>
              </a:spcBef>
              <a:spcAft>
                <a:spcPts val="0"/>
              </a:spcAft>
              <a:buSzPts val="1800"/>
              <a:buNone/>
            </a:pPr>
            <a:r>
              <a:rPr lang="en-US"/>
              <a:t> RRDN South London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20" name="Google Shape;220;p2"/>
          <p:cNvGrpSpPr/>
          <p:nvPr/>
        </p:nvGrpSpPr>
        <p:grpSpPr>
          <a:xfrm>
            <a:off x="5735660" y="1283375"/>
            <a:ext cx="3172072" cy="427276"/>
            <a:chOff x="368411" y="88448"/>
            <a:chExt cx="3172072" cy="427276"/>
          </a:xfrm>
        </p:grpSpPr>
        <p:sp>
          <p:nvSpPr>
            <p:cNvPr id="221" name="Google Shape;221;p2"/>
            <p:cNvSpPr/>
            <p:nvPr/>
          </p:nvSpPr>
          <p:spPr>
            <a:xfrm>
              <a:off x="528704" y="88448"/>
              <a:ext cx="2795400" cy="42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22" name="Google Shape;222;p2"/>
            <p:cNvSpPr txBox="1"/>
            <p:nvPr/>
          </p:nvSpPr>
          <p:spPr>
            <a:xfrm>
              <a:off x="528703" y="163611"/>
              <a:ext cx="2795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Adoption</a:t>
              </a:r>
              <a:endParaRPr sz="1467" b="0" i="0" u="none" strike="noStrike" cap="none">
                <a:solidFill>
                  <a:srgbClr val="000000"/>
                </a:solidFill>
                <a:latin typeface="Arial"/>
                <a:ea typeface="Arial"/>
                <a:cs typeface="Arial"/>
                <a:sym typeface="Arial"/>
              </a:endParaRPr>
            </a:p>
          </p:txBody>
        </p:sp>
        <p:sp>
          <p:nvSpPr>
            <p:cNvPr id="223" name="Google Shape;223;p2"/>
            <p:cNvSpPr/>
            <p:nvPr/>
          </p:nvSpPr>
          <p:spPr>
            <a:xfrm>
              <a:off x="2980983" y="91224"/>
              <a:ext cx="559500" cy="4245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24" name="Google Shape;224;p2"/>
            <p:cNvSpPr/>
            <p:nvPr/>
          </p:nvSpPr>
          <p:spPr>
            <a:xfrm>
              <a:off x="368411" y="91224"/>
              <a:ext cx="559500" cy="424500"/>
            </a:xfrm>
            <a:prstGeom prst="homePlat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grpSp>
        <p:nvGrpSpPr>
          <p:cNvPr id="225" name="Google Shape;225;p2"/>
          <p:cNvGrpSpPr/>
          <p:nvPr/>
        </p:nvGrpSpPr>
        <p:grpSpPr>
          <a:xfrm>
            <a:off x="3036003" y="1283375"/>
            <a:ext cx="3172072" cy="427276"/>
            <a:chOff x="368411" y="88448"/>
            <a:chExt cx="3172072" cy="427276"/>
          </a:xfrm>
        </p:grpSpPr>
        <p:sp>
          <p:nvSpPr>
            <p:cNvPr id="226" name="Google Shape;226;p2"/>
            <p:cNvSpPr/>
            <p:nvPr/>
          </p:nvSpPr>
          <p:spPr>
            <a:xfrm>
              <a:off x="528704" y="88448"/>
              <a:ext cx="2795400" cy="42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27" name="Google Shape;227;p2"/>
            <p:cNvSpPr txBox="1"/>
            <p:nvPr/>
          </p:nvSpPr>
          <p:spPr>
            <a:xfrm>
              <a:off x="528703" y="163611"/>
              <a:ext cx="2795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Evaluation</a:t>
              </a:r>
              <a:endParaRPr sz="1467" b="0" i="0" u="none" strike="noStrike" cap="none">
                <a:solidFill>
                  <a:srgbClr val="000000"/>
                </a:solidFill>
                <a:latin typeface="Arial"/>
                <a:ea typeface="Arial"/>
                <a:cs typeface="Arial"/>
                <a:sym typeface="Arial"/>
              </a:endParaRPr>
            </a:p>
          </p:txBody>
        </p:sp>
        <p:sp>
          <p:nvSpPr>
            <p:cNvPr id="228" name="Google Shape;228;p2"/>
            <p:cNvSpPr/>
            <p:nvPr/>
          </p:nvSpPr>
          <p:spPr>
            <a:xfrm>
              <a:off x="2980983" y="91224"/>
              <a:ext cx="559500" cy="4245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29" name="Google Shape;229;p2"/>
            <p:cNvSpPr/>
            <p:nvPr/>
          </p:nvSpPr>
          <p:spPr>
            <a:xfrm>
              <a:off x="368411" y="91224"/>
              <a:ext cx="559500" cy="424500"/>
            </a:xfrm>
            <a:prstGeom prst="homePlat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230" name="Google Shape;230;p2"/>
          <p:cNvSpPr txBox="1">
            <a:spLocks noGrp="1"/>
          </p:cNvSpPr>
          <p:nvPr>
            <p:ph type="title"/>
          </p:nvPr>
        </p:nvSpPr>
        <p:spPr>
          <a:xfrm>
            <a:off x="838200" y="365127"/>
            <a:ext cx="10515600" cy="865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93E72"/>
              </a:buClr>
              <a:buSzPts val="2400"/>
              <a:buFont typeface="Arial"/>
              <a:buNone/>
            </a:pPr>
            <a:r>
              <a:rPr lang="en-US" sz="3200" b="1" i="0" u="none" strike="noStrike" cap="none">
                <a:solidFill>
                  <a:schemeClr val="dk2"/>
                </a:solidFill>
                <a:latin typeface="Lato"/>
                <a:ea typeface="Lato"/>
                <a:cs typeface="Lato"/>
                <a:sym typeface="Lato"/>
              </a:rPr>
              <a:t>The UK Research Landscape</a:t>
            </a:r>
            <a:endParaRPr/>
          </a:p>
        </p:txBody>
      </p:sp>
      <p:sp>
        <p:nvSpPr>
          <p:cNvPr id="231" name="Google Shape;231;p2"/>
          <p:cNvSpPr/>
          <p:nvPr/>
        </p:nvSpPr>
        <p:spPr>
          <a:xfrm>
            <a:off x="1276572" y="2937133"/>
            <a:ext cx="2962000" cy="427200"/>
          </a:xfrm>
          <a:prstGeom prst="rect">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32" name="Google Shape;232;p2"/>
          <p:cNvSpPr txBox="1"/>
          <p:nvPr/>
        </p:nvSpPr>
        <p:spPr>
          <a:xfrm>
            <a:off x="1276571" y="3012296"/>
            <a:ext cx="29620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Clinical Research Facilities</a:t>
            </a:r>
            <a:endParaRPr sz="1467" b="0" i="0" u="none" strike="noStrike" cap="none">
              <a:solidFill>
                <a:srgbClr val="000000"/>
              </a:solidFill>
              <a:latin typeface="Arial"/>
              <a:ea typeface="Arial"/>
              <a:cs typeface="Arial"/>
              <a:sym typeface="Arial"/>
            </a:endParaRPr>
          </a:p>
        </p:txBody>
      </p:sp>
      <p:sp>
        <p:nvSpPr>
          <p:cNvPr id="233" name="Google Shape;233;p2"/>
          <p:cNvSpPr/>
          <p:nvPr/>
        </p:nvSpPr>
        <p:spPr>
          <a:xfrm>
            <a:off x="978947" y="2463517"/>
            <a:ext cx="3259600" cy="427200"/>
          </a:xfrm>
          <a:prstGeom prst="rect">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34" name="Google Shape;234;p2"/>
          <p:cNvSpPr txBox="1"/>
          <p:nvPr/>
        </p:nvSpPr>
        <p:spPr>
          <a:xfrm>
            <a:off x="978945" y="2538680"/>
            <a:ext cx="32596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Biomedical Research Centres</a:t>
            </a:r>
            <a:endParaRPr sz="1467" b="1" i="0" u="none" strike="noStrike" cap="none">
              <a:solidFill>
                <a:schemeClr val="dk1"/>
              </a:solidFill>
              <a:latin typeface="Arial"/>
              <a:ea typeface="Arial"/>
              <a:cs typeface="Arial"/>
              <a:sym typeface="Arial"/>
            </a:endParaRPr>
          </a:p>
        </p:txBody>
      </p:sp>
      <p:sp>
        <p:nvSpPr>
          <p:cNvPr id="235" name="Google Shape;235;p2"/>
          <p:cNvSpPr/>
          <p:nvPr/>
        </p:nvSpPr>
        <p:spPr>
          <a:xfrm>
            <a:off x="1276571" y="3418992"/>
            <a:ext cx="2962000" cy="427200"/>
          </a:xfrm>
          <a:prstGeom prst="rect">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36" name="Google Shape;236;p2"/>
          <p:cNvSpPr txBox="1"/>
          <p:nvPr/>
        </p:nvSpPr>
        <p:spPr>
          <a:xfrm>
            <a:off x="1276569" y="3494155"/>
            <a:ext cx="29620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Experimental Cancer Medicine Centre</a:t>
            </a:r>
            <a:endParaRPr sz="1467" b="0" i="0" u="none" strike="noStrike" cap="none">
              <a:solidFill>
                <a:srgbClr val="000000"/>
              </a:solidFill>
              <a:latin typeface="Arial"/>
              <a:ea typeface="Arial"/>
              <a:cs typeface="Arial"/>
              <a:sym typeface="Arial"/>
            </a:endParaRPr>
          </a:p>
        </p:txBody>
      </p:sp>
      <p:sp>
        <p:nvSpPr>
          <p:cNvPr id="237" name="Google Shape;237;p2"/>
          <p:cNvSpPr/>
          <p:nvPr/>
        </p:nvSpPr>
        <p:spPr>
          <a:xfrm>
            <a:off x="1760668" y="3909567"/>
            <a:ext cx="4335600" cy="427200"/>
          </a:xfrm>
          <a:prstGeom prst="rect">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38" name="Google Shape;238;p2"/>
          <p:cNvSpPr txBox="1"/>
          <p:nvPr/>
        </p:nvSpPr>
        <p:spPr>
          <a:xfrm>
            <a:off x="1760668" y="3984733"/>
            <a:ext cx="37005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rPr>
              <a:t>HealthTech Research Centres</a:t>
            </a:r>
            <a:endParaRPr sz="1200" b="0" i="0" u="none" strike="noStrike" cap="none">
              <a:solidFill>
                <a:schemeClr val="dk1"/>
              </a:solidFill>
              <a:latin typeface="Arial"/>
              <a:ea typeface="Arial"/>
              <a:cs typeface="Arial"/>
              <a:sym typeface="Arial"/>
            </a:endParaRPr>
          </a:p>
        </p:txBody>
      </p:sp>
      <p:sp>
        <p:nvSpPr>
          <p:cNvPr id="239" name="Google Shape;239;p2"/>
          <p:cNvSpPr/>
          <p:nvPr/>
        </p:nvSpPr>
        <p:spPr>
          <a:xfrm>
            <a:off x="3399417" y="5541040"/>
            <a:ext cx="5809200" cy="427200"/>
          </a:xfrm>
          <a:prstGeom prst="rect">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40" name="Google Shape;240;p2"/>
          <p:cNvSpPr txBox="1"/>
          <p:nvPr/>
        </p:nvSpPr>
        <p:spPr>
          <a:xfrm>
            <a:off x="3399417" y="5616203"/>
            <a:ext cx="58092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Applied Research Collaborations</a:t>
            </a:r>
            <a:endParaRPr sz="1467" b="0" i="0" u="none" strike="noStrike" cap="none">
              <a:solidFill>
                <a:srgbClr val="000000"/>
              </a:solidFill>
              <a:latin typeface="Arial"/>
              <a:ea typeface="Arial"/>
              <a:cs typeface="Arial"/>
              <a:sym typeface="Arial"/>
            </a:endParaRPr>
          </a:p>
        </p:txBody>
      </p:sp>
      <p:sp>
        <p:nvSpPr>
          <p:cNvPr id="241" name="Google Shape;241;p2"/>
          <p:cNvSpPr/>
          <p:nvPr/>
        </p:nvSpPr>
        <p:spPr>
          <a:xfrm>
            <a:off x="3973157" y="4452488"/>
            <a:ext cx="2962000" cy="427200"/>
          </a:xfrm>
          <a:prstGeom prst="rect">
            <a:avLst/>
          </a:prstGeom>
          <a:solidFill>
            <a:srgbClr val="FBDF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42" name="Google Shape;242;p2"/>
          <p:cNvSpPr txBox="1"/>
          <p:nvPr/>
        </p:nvSpPr>
        <p:spPr>
          <a:xfrm>
            <a:off x="3973156" y="4527651"/>
            <a:ext cx="29620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Clinical Research Networks</a:t>
            </a:r>
            <a:endParaRPr sz="1450" b="1" i="0" u="none" strike="noStrike" cap="none">
              <a:solidFill>
                <a:schemeClr val="dk1"/>
              </a:solidFill>
              <a:latin typeface="Arial"/>
              <a:ea typeface="Arial"/>
              <a:cs typeface="Arial"/>
              <a:sym typeface="Arial"/>
            </a:endParaRPr>
          </a:p>
        </p:txBody>
      </p:sp>
      <p:sp>
        <p:nvSpPr>
          <p:cNvPr id="243" name="Google Shape;243;p2"/>
          <p:cNvSpPr/>
          <p:nvPr/>
        </p:nvSpPr>
        <p:spPr>
          <a:xfrm>
            <a:off x="4324573" y="1774299"/>
            <a:ext cx="3700400" cy="42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44" name="Google Shape;244;p2"/>
          <p:cNvSpPr txBox="1"/>
          <p:nvPr/>
        </p:nvSpPr>
        <p:spPr>
          <a:xfrm>
            <a:off x="4324573" y="1849461"/>
            <a:ext cx="37004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Late-Phase Clinical Research</a:t>
            </a:r>
            <a:endParaRPr sz="1467" b="0" i="0" u="none" strike="noStrike" cap="none">
              <a:solidFill>
                <a:srgbClr val="000000"/>
              </a:solidFill>
              <a:latin typeface="Arial"/>
              <a:ea typeface="Arial"/>
              <a:cs typeface="Arial"/>
              <a:sym typeface="Arial"/>
            </a:endParaRPr>
          </a:p>
        </p:txBody>
      </p:sp>
      <p:sp>
        <p:nvSpPr>
          <p:cNvPr id="245" name="Google Shape;245;p2"/>
          <p:cNvSpPr/>
          <p:nvPr/>
        </p:nvSpPr>
        <p:spPr>
          <a:xfrm>
            <a:off x="7935561" y="2451859"/>
            <a:ext cx="2495600" cy="2151600"/>
          </a:xfrm>
          <a:prstGeom prst="hexagon">
            <a:avLst>
              <a:gd name="adj" fmla="val 25000"/>
              <a:gd name="vf" fmla="val 115470"/>
            </a:avLst>
          </a:prstGeom>
          <a:solidFill>
            <a:srgbClr val="D1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46" name="Google Shape;246;p2"/>
          <p:cNvSpPr txBox="1"/>
          <p:nvPr/>
        </p:nvSpPr>
        <p:spPr>
          <a:xfrm>
            <a:off x="8269044" y="2749544"/>
            <a:ext cx="190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£0.5 billion</a:t>
            </a:r>
            <a:endParaRPr sz="146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investment in relevant infrastructure to support clinical research at </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all points in the development pipeline</a:t>
            </a:r>
            <a:endParaRPr sz="1467" b="0" i="0" u="none" strike="noStrike" cap="none">
              <a:solidFill>
                <a:srgbClr val="000000"/>
              </a:solidFill>
              <a:latin typeface="Arial"/>
              <a:ea typeface="Arial"/>
              <a:cs typeface="Arial"/>
              <a:sym typeface="Arial"/>
            </a:endParaRPr>
          </a:p>
        </p:txBody>
      </p:sp>
      <p:grpSp>
        <p:nvGrpSpPr>
          <p:cNvPr id="247" name="Google Shape;247;p2"/>
          <p:cNvGrpSpPr/>
          <p:nvPr/>
        </p:nvGrpSpPr>
        <p:grpSpPr>
          <a:xfrm>
            <a:off x="528703" y="1283375"/>
            <a:ext cx="3011780" cy="427276"/>
            <a:chOff x="528703" y="88448"/>
            <a:chExt cx="3011780" cy="427276"/>
          </a:xfrm>
        </p:grpSpPr>
        <p:sp>
          <p:nvSpPr>
            <p:cNvPr id="248" name="Google Shape;248;p2"/>
            <p:cNvSpPr/>
            <p:nvPr/>
          </p:nvSpPr>
          <p:spPr>
            <a:xfrm>
              <a:off x="528704" y="88448"/>
              <a:ext cx="2795400" cy="42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49" name="Google Shape;249;p2"/>
            <p:cNvSpPr txBox="1"/>
            <p:nvPr/>
          </p:nvSpPr>
          <p:spPr>
            <a:xfrm>
              <a:off x="528703" y="163611"/>
              <a:ext cx="2795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Invention</a:t>
              </a:r>
              <a:endParaRPr sz="1467" b="0" i="0" u="none" strike="noStrike" cap="none">
                <a:solidFill>
                  <a:srgbClr val="000000"/>
                </a:solidFill>
                <a:latin typeface="Arial"/>
                <a:ea typeface="Arial"/>
                <a:cs typeface="Arial"/>
                <a:sym typeface="Arial"/>
              </a:endParaRPr>
            </a:p>
          </p:txBody>
        </p:sp>
        <p:sp>
          <p:nvSpPr>
            <p:cNvPr id="250" name="Google Shape;250;p2"/>
            <p:cNvSpPr/>
            <p:nvPr/>
          </p:nvSpPr>
          <p:spPr>
            <a:xfrm>
              <a:off x="2980983" y="91224"/>
              <a:ext cx="559500" cy="4245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251" name="Google Shape;251;p2"/>
          <p:cNvSpPr/>
          <p:nvPr/>
        </p:nvSpPr>
        <p:spPr>
          <a:xfrm>
            <a:off x="527637" y="1774299"/>
            <a:ext cx="3700400" cy="42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52" name="Google Shape;252;p2"/>
          <p:cNvSpPr txBox="1"/>
          <p:nvPr/>
        </p:nvSpPr>
        <p:spPr>
          <a:xfrm>
            <a:off x="527636" y="1849461"/>
            <a:ext cx="3700400" cy="2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Early-Phase Clinical Research</a:t>
            </a:r>
            <a:endParaRPr sz="1467" b="0" i="0" u="none" strike="noStrike" cap="none">
              <a:solidFill>
                <a:srgbClr val="000000"/>
              </a:solidFill>
              <a:latin typeface="Arial"/>
              <a:ea typeface="Arial"/>
              <a:cs typeface="Arial"/>
              <a:sym typeface="Arial"/>
            </a:endParaRPr>
          </a:p>
        </p:txBody>
      </p:sp>
      <p:sp>
        <p:nvSpPr>
          <p:cNvPr id="253" name="Google Shape;253;p2"/>
          <p:cNvSpPr/>
          <p:nvPr/>
        </p:nvSpPr>
        <p:spPr>
          <a:xfrm>
            <a:off x="3973157" y="4996755"/>
            <a:ext cx="2962000" cy="427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254" name="Google Shape;254;p2"/>
          <p:cNvSpPr txBox="1"/>
          <p:nvPr/>
        </p:nvSpPr>
        <p:spPr>
          <a:xfrm>
            <a:off x="3973156" y="5071917"/>
            <a:ext cx="2962000" cy="277200"/>
          </a:xfrm>
          <a:prstGeom prst="rect">
            <a:avLst/>
          </a:prstGeom>
          <a:solidFill>
            <a:srgbClr val="D8D8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Patient Recruitment Centres</a:t>
            </a:r>
            <a:endParaRPr sz="1467"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dbdbfce126_0_0"/>
          <p:cNvSpPr txBox="1">
            <a:spLocks noGrp="1"/>
          </p:cNvSpPr>
          <p:nvPr>
            <p:ph type="title"/>
          </p:nvPr>
        </p:nvSpPr>
        <p:spPr>
          <a:xfrm>
            <a:off x="343930" y="104443"/>
            <a:ext cx="10515600" cy="86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72"/>
              </a:buClr>
              <a:buSzPts val="2400"/>
              <a:buFont typeface="Lato"/>
              <a:buNone/>
            </a:pPr>
            <a:r>
              <a:rPr lang="en-US" sz="3200" b="1">
                <a:solidFill>
                  <a:schemeClr val="dk2"/>
                </a:solidFill>
                <a:latin typeface="Lato"/>
                <a:ea typeface="Lato"/>
                <a:cs typeface="Lato"/>
                <a:sym typeface="Lato"/>
              </a:rPr>
              <a:t>15 Local Clinical Research Networks</a:t>
            </a:r>
            <a:endParaRPr/>
          </a:p>
        </p:txBody>
      </p:sp>
      <p:sp>
        <p:nvSpPr>
          <p:cNvPr id="261" name="Google Shape;261;g2dbdbfce126_0_0"/>
          <p:cNvSpPr/>
          <p:nvPr/>
        </p:nvSpPr>
        <p:spPr>
          <a:xfrm rot="10800000">
            <a:off x="6726732" y="2574071"/>
            <a:ext cx="1734900" cy="1495500"/>
          </a:xfrm>
          <a:prstGeom prst="hexagon">
            <a:avLst>
              <a:gd name="adj" fmla="val 23418"/>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lt1"/>
              </a:solidFill>
              <a:latin typeface="Arial"/>
              <a:ea typeface="Arial"/>
              <a:cs typeface="Arial"/>
              <a:sym typeface="Arial"/>
            </a:endParaRPr>
          </a:p>
        </p:txBody>
      </p:sp>
      <p:sp>
        <p:nvSpPr>
          <p:cNvPr id="262" name="Google Shape;262;g2dbdbfce126_0_0"/>
          <p:cNvSpPr/>
          <p:nvPr/>
        </p:nvSpPr>
        <p:spPr>
          <a:xfrm>
            <a:off x="6744757" y="2795509"/>
            <a:ext cx="1698900" cy="989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800" b="1" i="0" u="none" strike="noStrike" cap="none">
                <a:solidFill>
                  <a:srgbClr val="A0E4E8"/>
                </a:solidFill>
                <a:latin typeface="Lato"/>
                <a:ea typeface="Lato"/>
                <a:cs typeface="Lato"/>
                <a:sym typeface="Lato"/>
              </a:rPr>
              <a:t>15</a:t>
            </a:r>
            <a:endParaRPr sz="1467"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1200" b="1" i="0" u="none" strike="noStrike" cap="none">
                <a:solidFill>
                  <a:srgbClr val="FFFFFF"/>
                </a:solidFill>
                <a:latin typeface="Lato"/>
                <a:ea typeface="Lato"/>
                <a:cs typeface="Lato"/>
                <a:sym typeface="Lato"/>
              </a:rPr>
              <a:t>Local Clinical</a:t>
            </a:r>
            <a:br>
              <a:rPr lang="en-US" sz="1200" b="1" i="0" u="none" strike="noStrike" cap="none">
                <a:solidFill>
                  <a:srgbClr val="FFFFFF"/>
                </a:solidFill>
                <a:latin typeface="Lato"/>
                <a:ea typeface="Lato"/>
                <a:cs typeface="Lato"/>
                <a:sym typeface="Lato"/>
              </a:rPr>
            </a:br>
            <a:r>
              <a:rPr lang="en-US" sz="1200" b="1" i="0" u="none" strike="noStrike" cap="none">
                <a:solidFill>
                  <a:srgbClr val="FFFFFF"/>
                </a:solidFill>
                <a:latin typeface="Lato"/>
                <a:ea typeface="Lato"/>
                <a:cs typeface="Lato"/>
                <a:sym typeface="Lato"/>
              </a:rPr>
              <a:t>Research</a:t>
            </a:r>
            <a:br>
              <a:rPr lang="en-US" sz="1200" b="1" i="0" u="none" strike="noStrike" cap="none">
                <a:solidFill>
                  <a:srgbClr val="FFFFFF"/>
                </a:solidFill>
                <a:latin typeface="Lato"/>
                <a:ea typeface="Lato"/>
                <a:cs typeface="Lato"/>
                <a:sym typeface="Lato"/>
              </a:rPr>
            </a:br>
            <a:r>
              <a:rPr lang="en-US" sz="1200" b="1" i="0" u="none" strike="noStrike" cap="none">
                <a:solidFill>
                  <a:srgbClr val="FFFFFF"/>
                </a:solidFill>
                <a:latin typeface="Lato"/>
                <a:ea typeface="Lato"/>
                <a:cs typeface="Lato"/>
                <a:sym typeface="Lato"/>
              </a:rPr>
              <a:t>Networks</a:t>
            </a:r>
            <a:endParaRPr sz="1467" b="0" i="0" u="none" strike="noStrike" cap="none">
              <a:solidFill>
                <a:schemeClr val="dk1"/>
              </a:solidFill>
              <a:latin typeface="Arial"/>
              <a:ea typeface="Arial"/>
              <a:cs typeface="Arial"/>
              <a:sym typeface="Arial"/>
            </a:endParaRPr>
          </a:p>
        </p:txBody>
      </p:sp>
      <p:sp>
        <p:nvSpPr>
          <p:cNvPr id="263" name="Google Shape;263;g2dbdbfce126_0_0"/>
          <p:cNvSpPr txBox="1">
            <a:spLocks noGrp="1"/>
          </p:cNvSpPr>
          <p:nvPr>
            <p:ph type="body" idx="1"/>
          </p:nvPr>
        </p:nvSpPr>
        <p:spPr>
          <a:xfrm>
            <a:off x="120461" y="995354"/>
            <a:ext cx="6646200" cy="5712600"/>
          </a:xfrm>
          <a:prstGeom prst="rect">
            <a:avLst/>
          </a:prstGeom>
          <a:noFill/>
          <a:ln>
            <a:noFill/>
          </a:ln>
        </p:spPr>
        <p:txBody>
          <a:bodyPr spcFirstLastPara="1" wrap="square" lIns="91425" tIns="45700" rIns="91425" bIns="45700" anchor="t" anchorCtr="0">
            <a:noAutofit/>
          </a:bodyPr>
          <a:lstStyle/>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2014: a national network supporting clinical research</a:t>
            </a:r>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1 NIHR CRN Coordinating Centre</a:t>
            </a:r>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&gt; 6,000 staff in NHS hospitals, health and social care settings</a:t>
            </a:r>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Relationships with public health and social care providers</a:t>
            </a:r>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Strategic funding allocations </a:t>
            </a:r>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Cross-NIHR work to address population health needs</a:t>
            </a:r>
            <a:endParaRPr sz="2000">
              <a:solidFill>
                <a:srgbClr val="143C64"/>
              </a:solidFill>
              <a:latin typeface="Lato"/>
              <a:ea typeface="Lato"/>
              <a:cs typeface="Lato"/>
              <a:sym typeface="Lato"/>
            </a:endParaRPr>
          </a:p>
          <a:p>
            <a:pPr marL="219709" lvl="0" indent="-219709" algn="l" rtl="0">
              <a:lnSpc>
                <a:spcPct val="90000"/>
              </a:lnSpc>
              <a:spcBef>
                <a:spcPts val="1600"/>
              </a:spcBef>
              <a:spcAft>
                <a:spcPts val="0"/>
              </a:spcAft>
              <a:buClr>
                <a:srgbClr val="193E72"/>
              </a:buClr>
              <a:buSzPts val="1400"/>
              <a:buChar char="•"/>
            </a:pPr>
            <a:r>
              <a:rPr lang="en-US" sz="2000">
                <a:solidFill>
                  <a:srgbClr val="143C64"/>
                </a:solidFill>
                <a:latin typeface="Lato"/>
                <a:ea typeface="Lato"/>
                <a:cs typeface="Lato"/>
                <a:sym typeface="Lato"/>
              </a:rPr>
              <a:t>Teams include</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embedded and mobile research staff</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learning and development</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business intelligence</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study support service</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communications</a:t>
            </a:r>
            <a:endParaRPr/>
          </a:p>
          <a:p>
            <a:pPr marL="676910" lvl="1" indent="-219709" algn="l" rtl="0">
              <a:lnSpc>
                <a:spcPct val="100000"/>
              </a:lnSpc>
              <a:spcBef>
                <a:spcPts val="0"/>
              </a:spcBef>
              <a:spcAft>
                <a:spcPts val="0"/>
              </a:spcAft>
              <a:buClr>
                <a:srgbClr val="193E72"/>
              </a:buClr>
              <a:buSzPts val="1400"/>
              <a:buChar char="•"/>
            </a:pPr>
            <a:r>
              <a:rPr lang="en-US" sz="1450">
                <a:solidFill>
                  <a:schemeClr val="accent1"/>
                </a:solidFill>
              </a:rPr>
              <a:t>public and patient engagement (PPIE)</a:t>
            </a:r>
            <a:endParaRPr sz="1450">
              <a:solidFill>
                <a:schemeClr val="accent1"/>
              </a:solidFill>
            </a:endParaRPr>
          </a:p>
        </p:txBody>
      </p:sp>
      <p:pic>
        <p:nvPicPr>
          <p:cNvPr id="264" name="Google Shape;264;g2dbdbfce126_0_0"/>
          <p:cNvPicPr preferRelativeResize="0"/>
          <p:nvPr/>
        </p:nvPicPr>
        <p:blipFill rotWithShape="1">
          <a:blip r:embed="rId3">
            <a:alphaModFix/>
          </a:blip>
          <a:srcRect/>
          <a:stretch/>
        </p:blipFill>
        <p:spPr>
          <a:xfrm>
            <a:off x="6957391" y="1237910"/>
            <a:ext cx="5234608" cy="5250786"/>
          </a:xfrm>
          <a:prstGeom prst="rect">
            <a:avLst/>
          </a:prstGeom>
          <a:noFill/>
          <a:ln>
            <a:noFill/>
          </a:ln>
        </p:spPr>
      </p:pic>
      <p:sp>
        <p:nvSpPr>
          <p:cNvPr id="265" name="Google Shape;265;g2dbdbfce126_0_0"/>
          <p:cNvSpPr/>
          <p:nvPr/>
        </p:nvSpPr>
        <p:spPr>
          <a:xfrm rot="10800000">
            <a:off x="9574511" y="966816"/>
            <a:ext cx="1734900" cy="1495800"/>
          </a:xfrm>
          <a:prstGeom prst="hexagon">
            <a:avLst>
              <a:gd name="adj" fmla="val 23418"/>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lt1"/>
              </a:solidFill>
              <a:latin typeface="Arial"/>
              <a:ea typeface="Arial"/>
              <a:cs typeface="Arial"/>
              <a:sym typeface="Arial"/>
            </a:endParaRPr>
          </a:p>
        </p:txBody>
      </p:sp>
      <p:sp>
        <p:nvSpPr>
          <p:cNvPr id="266" name="Google Shape;266;g2dbdbfce126_0_0"/>
          <p:cNvSpPr/>
          <p:nvPr/>
        </p:nvSpPr>
        <p:spPr>
          <a:xfrm>
            <a:off x="9612633" y="1123761"/>
            <a:ext cx="1698600" cy="989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400" b="1" i="0" u="none" strike="noStrike" cap="none">
                <a:solidFill>
                  <a:srgbClr val="82CAEB"/>
                </a:solidFill>
                <a:latin typeface="Lato"/>
                <a:ea typeface="Lato"/>
                <a:cs typeface="Lato"/>
                <a:sym typeface="Lato"/>
              </a:rPr>
              <a:t> </a:t>
            </a:r>
            <a:r>
              <a:rPr lang="en-US" sz="2800" b="1" i="0" u="none" strike="noStrike" cap="none">
                <a:solidFill>
                  <a:srgbClr val="82CAEB"/>
                </a:solidFill>
                <a:latin typeface="Lato"/>
                <a:ea typeface="Lato"/>
                <a:cs typeface="Lato"/>
                <a:sym typeface="Lato"/>
              </a:rPr>
              <a:t>1</a:t>
            </a:r>
            <a:endParaRPr sz="2800" b="0" i="0" u="none" strike="noStrike" cap="none">
              <a:solidFill>
                <a:srgbClr val="82CAEB"/>
              </a:solidFill>
              <a:latin typeface="Lato"/>
              <a:ea typeface="Lato"/>
              <a:cs typeface="Lato"/>
              <a:sym typeface="Lato"/>
            </a:endParaRPr>
          </a:p>
          <a:p>
            <a:pPr marL="0" marR="0" lvl="0" indent="0" algn="ctr" rtl="0">
              <a:spcBef>
                <a:spcPts val="0"/>
              </a:spcBef>
              <a:spcAft>
                <a:spcPts val="0"/>
              </a:spcAft>
              <a:buNone/>
            </a:pPr>
            <a:r>
              <a:rPr lang="en-US" sz="1200" b="1" i="0" u="none" strike="noStrike" cap="none">
                <a:solidFill>
                  <a:srgbClr val="FFFFFF"/>
                </a:solidFill>
                <a:latin typeface="Lato"/>
                <a:ea typeface="Lato"/>
                <a:cs typeface="Lato"/>
                <a:sym typeface="Lato"/>
              </a:rPr>
              <a:t>National</a:t>
            </a:r>
            <a:br>
              <a:rPr lang="en-US" sz="1200" b="1" i="0" u="none" strike="noStrike" cap="none">
                <a:solidFill>
                  <a:schemeClr val="dk1"/>
                </a:solidFill>
                <a:latin typeface="Lato"/>
                <a:ea typeface="Lato"/>
                <a:cs typeface="Lato"/>
                <a:sym typeface="Lato"/>
              </a:rPr>
            </a:br>
            <a:r>
              <a:rPr lang="en-US" sz="1200" b="1" i="0" u="none" strike="noStrike" cap="none">
                <a:solidFill>
                  <a:srgbClr val="FFFFFF"/>
                </a:solidFill>
                <a:latin typeface="Lato"/>
                <a:ea typeface="Lato"/>
                <a:cs typeface="Lato"/>
                <a:sym typeface="Lato"/>
              </a:rPr>
              <a:t>CRN Coordinating</a:t>
            </a:r>
            <a:br>
              <a:rPr lang="en-US" sz="1200" b="1" i="0" u="none" strike="noStrike" cap="none">
                <a:solidFill>
                  <a:schemeClr val="dk1"/>
                </a:solidFill>
                <a:latin typeface="Lato"/>
                <a:ea typeface="Lato"/>
                <a:cs typeface="Lato"/>
                <a:sym typeface="Lato"/>
              </a:rPr>
            </a:br>
            <a:r>
              <a:rPr lang="en-US" sz="1200" b="1" i="0" u="none" strike="noStrike" cap="none">
                <a:solidFill>
                  <a:srgbClr val="FFFFFF"/>
                </a:solidFill>
                <a:latin typeface="Lato"/>
                <a:ea typeface="Lato"/>
                <a:cs typeface="Lato"/>
                <a:sym typeface="Lato"/>
              </a:rPr>
              <a:t>Centre</a:t>
            </a:r>
            <a:endParaRPr sz="145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dbdbfce126_0_11"/>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72"/>
              </a:buClr>
              <a:buSzPts val="2400"/>
              <a:buFont typeface="Lato"/>
              <a:buNone/>
            </a:pPr>
            <a:r>
              <a:rPr lang="en-US" sz="3200" b="1">
                <a:solidFill>
                  <a:schemeClr val="dk2"/>
                </a:solidFill>
                <a:latin typeface="Lato"/>
                <a:ea typeface="Lato"/>
                <a:cs typeface="Lato"/>
                <a:sym typeface="Lato"/>
              </a:rPr>
              <a:t>30 Clinical Research Specialties</a:t>
            </a:r>
            <a:endParaRPr/>
          </a:p>
        </p:txBody>
      </p:sp>
      <p:sp>
        <p:nvSpPr>
          <p:cNvPr id="273" name="Google Shape;273;g2dbdbfce126_0_11"/>
          <p:cNvSpPr/>
          <p:nvPr/>
        </p:nvSpPr>
        <p:spPr>
          <a:xfrm rot="10800000">
            <a:off x="8231340" y="3142133"/>
            <a:ext cx="1734900" cy="1495500"/>
          </a:xfrm>
          <a:prstGeom prst="hexagon">
            <a:avLst>
              <a:gd name="adj" fmla="val 23418"/>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chemeClr val="lt1"/>
              </a:solidFill>
              <a:latin typeface="Arial"/>
              <a:ea typeface="Arial"/>
              <a:cs typeface="Arial"/>
              <a:sym typeface="Arial"/>
            </a:endParaRPr>
          </a:p>
        </p:txBody>
      </p:sp>
      <p:sp>
        <p:nvSpPr>
          <p:cNvPr id="274" name="Google Shape;274;g2dbdbfce126_0_11"/>
          <p:cNvSpPr/>
          <p:nvPr/>
        </p:nvSpPr>
        <p:spPr>
          <a:xfrm>
            <a:off x="8249365" y="3334821"/>
            <a:ext cx="1698900" cy="989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800" b="1" i="0" u="none" strike="noStrike" cap="none">
                <a:solidFill>
                  <a:srgbClr val="A0E4E8"/>
                </a:solidFill>
                <a:latin typeface="Lato"/>
                <a:ea typeface="Lato"/>
                <a:cs typeface="Lato"/>
                <a:sym typeface="Lato"/>
              </a:rPr>
              <a:t>30</a:t>
            </a:r>
            <a:endParaRPr sz="1467"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1200" b="1" i="0" u="none" strike="noStrike" cap="none">
                <a:solidFill>
                  <a:srgbClr val="FFFFFF"/>
                </a:solidFill>
                <a:latin typeface="Lato"/>
                <a:ea typeface="Lato"/>
                <a:cs typeface="Lato"/>
                <a:sym typeface="Lato"/>
              </a:rPr>
              <a:t>Clinical Research Specialties</a:t>
            </a:r>
            <a:endParaRPr sz="1467" b="0" i="0" u="none" strike="noStrike" cap="none">
              <a:solidFill>
                <a:schemeClr val="dk1"/>
              </a:solidFill>
              <a:latin typeface="Arial"/>
              <a:ea typeface="Arial"/>
              <a:cs typeface="Arial"/>
              <a:sym typeface="Arial"/>
            </a:endParaRPr>
          </a:p>
        </p:txBody>
      </p:sp>
      <p:sp>
        <p:nvSpPr>
          <p:cNvPr id="275" name="Google Shape;275;g2dbdbfce126_0_11"/>
          <p:cNvSpPr txBox="1"/>
          <p:nvPr/>
        </p:nvSpPr>
        <p:spPr>
          <a:xfrm>
            <a:off x="838200" y="2147623"/>
            <a:ext cx="4295100" cy="342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467" b="0" i="0" u="none" strike="noStrike" cap="none">
                <a:solidFill>
                  <a:srgbClr val="193E72"/>
                </a:solidFill>
                <a:latin typeface="Lato"/>
                <a:ea typeface="Lato"/>
                <a:cs typeface="Lato"/>
                <a:sym typeface="Lato"/>
              </a:rPr>
              <a:t>Ageing</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Anaesthesia, perioperative medicine</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and pain management</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Cancer</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Cardiovascular disease</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Children</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Critical care</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Dementias and neurodegeneration</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Dermatology</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Diabetes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Ear, nose and throat</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Gastroenterology</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Genetics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Haematology</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Health services and delivery research</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Hepatology</a:t>
            </a:r>
            <a:br>
              <a:rPr lang="en-US" sz="1467" b="0" i="0" u="none" strike="noStrike" cap="none">
                <a:solidFill>
                  <a:srgbClr val="193E72"/>
                </a:solidFill>
                <a:latin typeface="Lato"/>
                <a:ea typeface="Lato"/>
                <a:cs typeface="Lato"/>
                <a:sym typeface="Lato"/>
              </a:rPr>
            </a:br>
            <a:endParaRPr sz="1467" b="0" i="0" u="none" strike="noStrike" cap="none">
              <a:solidFill>
                <a:srgbClr val="193E72"/>
              </a:solidFill>
              <a:latin typeface="Lato"/>
              <a:ea typeface="Lato"/>
              <a:cs typeface="Lato"/>
              <a:sym typeface="Lato"/>
            </a:endParaRPr>
          </a:p>
          <a:p>
            <a:pPr marL="0" marR="0" lvl="0" indent="0" algn="l" rtl="0">
              <a:spcBef>
                <a:spcPts val="0"/>
              </a:spcBef>
              <a:spcAft>
                <a:spcPts val="0"/>
              </a:spcAft>
              <a:buNone/>
            </a:pPr>
            <a:endParaRPr sz="1467" b="0" i="0" u="none" strike="noStrike" cap="none">
              <a:solidFill>
                <a:srgbClr val="193E72"/>
              </a:solidFill>
              <a:latin typeface="Lato"/>
              <a:ea typeface="Lato"/>
              <a:cs typeface="Lato"/>
              <a:sym typeface="Lato"/>
            </a:endParaRPr>
          </a:p>
          <a:p>
            <a:pPr marL="338658" marR="0" lvl="0" indent="-203194" algn="l" rtl="0">
              <a:spcBef>
                <a:spcPts val="800"/>
              </a:spcBef>
              <a:spcAft>
                <a:spcPts val="0"/>
              </a:spcAft>
              <a:buNone/>
            </a:pPr>
            <a:endParaRPr sz="1467" b="0" i="0" u="none" strike="noStrike" cap="none">
              <a:solidFill>
                <a:srgbClr val="193E72"/>
              </a:solidFill>
              <a:latin typeface="Lato"/>
              <a:ea typeface="Lato"/>
              <a:cs typeface="Lato"/>
              <a:sym typeface="Lato"/>
            </a:endParaRPr>
          </a:p>
        </p:txBody>
      </p:sp>
      <p:sp>
        <p:nvSpPr>
          <p:cNvPr id="276" name="Google Shape;276;g2dbdbfce126_0_11"/>
          <p:cNvSpPr txBox="1"/>
          <p:nvPr/>
        </p:nvSpPr>
        <p:spPr>
          <a:xfrm>
            <a:off x="4573331" y="2147523"/>
            <a:ext cx="4295100" cy="342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467" b="0" i="0" u="none" strike="noStrike" cap="none">
                <a:solidFill>
                  <a:srgbClr val="193E72"/>
                </a:solidFill>
                <a:latin typeface="Lato"/>
                <a:ea typeface="Lato"/>
                <a:cs typeface="Lato"/>
                <a:sym typeface="Lato"/>
              </a:rPr>
              <a:t>Infectious diseases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and microbiology</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Mental health</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Metabolic and endocrine disorders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Musculoskeletal disorders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Neurological disorders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Ophthalmology</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Oral and dental health</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Primary care</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Public health</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Renal disorders</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Reproductive health and childbirth</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Respiratory disorders</a:t>
            </a:r>
            <a:endParaRPr sz="1467" b="0" i="0" u="none" strike="noStrike" cap="none">
              <a:solidFill>
                <a:srgbClr val="193E72"/>
              </a:solidFill>
              <a:latin typeface="Lato"/>
              <a:ea typeface="Lato"/>
              <a:cs typeface="Lato"/>
              <a:sym typeface="Lato"/>
            </a:endParaRPr>
          </a:p>
          <a:p>
            <a:pPr marL="0" marR="0" lvl="0" indent="0" algn="l" rtl="0">
              <a:spcBef>
                <a:spcPts val="0"/>
              </a:spcBef>
              <a:spcAft>
                <a:spcPts val="0"/>
              </a:spcAft>
              <a:buNone/>
            </a:pPr>
            <a:r>
              <a:rPr lang="en-US" sz="1467" b="0" i="0" u="none" strike="noStrike" cap="none">
                <a:solidFill>
                  <a:srgbClr val="193E72"/>
                </a:solidFill>
                <a:latin typeface="Lato"/>
                <a:ea typeface="Lato"/>
                <a:cs typeface="Lato"/>
                <a:sym typeface="Lato"/>
              </a:rPr>
              <a:t>Stroke</a:t>
            </a:r>
            <a:br>
              <a:rPr lang="en-US" sz="1467" b="0" i="0" u="none" strike="noStrike" cap="none">
                <a:solidFill>
                  <a:srgbClr val="193E72"/>
                </a:solidFill>
                <a:latin typeface="Lato"/>
                <a:ea typeface="Lato"/>
                <a:cs typeface="Lato"/>
                <a:sym typeface="Lato"/>
              </a:rPr>
            </a:br>
            <a:r>
              <a:rPr lang="en-US" sz="1467" b="0" i="0" u="none" strike="noStrike" cap="none">
                <a:solidFill>
                  <a:srgbClr val="193E72"/>
                </a:solidFill>
                <a:latin typeface="Lato"/>
                <a:ea typeface="Lato"/>
                <a:cs typeface="Lato"/>
                <a:sym typeface="Lato"/>
              </a:rPr>
              <a:t>Surgery</a:t>
            </a:r>
            <a:endParaRPr sz="1467" b="0" i="0" u="none" strike="noStrike" cap="none">
              <a:solidFill>
                <a:srgbClr val="193E72"/>
              </a:solidFill>
              <a:latin typeface="Lato"/>
              <a:ea typeface="Lato"/>
              <a:cs typeface="Lato"/>
              <a:sym typeface="Lato"/>
            </a:endParaRPr>
          </a:p>
          <a:p>
            <a:pPr marL="0" marR="0" lvl="0" indent="0" algn="l" rtl="0">
              <a:spcBef>
                <a:spcPts val="0"/>
              </a:spcBef>
              <a:spcAft>
                <a:spcPts val="0"/>
              </a:spcAft>
              <a:buNone/>
            </a:pPr>
            <a:r>
              <a:rPr lang="en-US" sz="1467" b="0" i="0" u="none" strike="noStrike" cap="none">
                <a:solidFill>
                  <a:srgbClr val="193E72"/>
                </a:solidFill>
                <a:latin typeface="Lato"/>
                <a:ea typeface="Lato"/>
                <a:cs typeface="Lato"/>
                <a:sym typeface="Lato"/>
              </a:rPr>
              <a:t>Trauma and emergency care</a:t>
            </a:r>
            <a:endParaRPr sz="1467" b="0" i="0" u="none" strike="noStrike" cap="none">
              <a:solidFill>
                <a:srgbClr val="193E72"/>
              </a:solidFill>
              <a:latin typeface="Lato"/>
              <a:ea typeface="Lato"/>
              <a:cs typeface="Lato"/>
              <a:sym typeface="Lato"/>
            </a:endParaRPr>
          </a:p>
          <a:p>
            <a:pPr marL="338658" marR="0" lvl="0" indent="-203194" algn="l" rtl="0">
              <a:spcBef>
                <a:spcPts val="800"/>
              </a:spcBef>
              <a:spcAft>
                <a:spcPts val="0"/>
              </a:spcAft>
              <a:buNone/>
            </a:pPr>
            <a:endParaRPr sz="1467" b="0" i="0" u="none" strike="noStrike" cap="none">
              <a:solidFill>
                <a:srgbClr val="193E72"/>
              </a:solidFill>
              <a:latin typeface="Lato"/>
              <a:ea typeface="Lato"/>
              <a:cs typeface="Lato"/>
              <a:sym typeface="Lato"/>
            </a:endParaRPr>
          </a:p>
        </p:txBody>
      </p:sp>
      <p:sp>
        <p:nvSpPr>
          <p:cNvPr id="277" name="Google Shape;277;g2dbdbfce126_0_11"/>
          <p:cNvSpPr/>
          <p:nvPr/>
        </p:nvSpPr>
        <p:spPr>
          <a:xfrm>
            <a:off x="8840740" y="2172720"/>
            <a:ext cx="329100" cy="284100"/>
          </a:xfrm>
          <a:prstGeom prst="hexagon">
            <a:avLst>
              <a:gd name="adj" fmla="val 23418"/>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nvGrpSpPr>
          <p:cNvPr id="278" name="Google Shape;278;g2dbdbfce126_0_11"/>
          <p:cNvGrpSpPr/>
          <p:nvPr/>
        </p:nvGrpSpPr>
        <p:grpSpPr>
          <a:xfrm>
            <a:off x="10141140" y="1885267"/>
            <a:ext cx="388800" cy="335100"/>
            <a:chOff x="10141141" y="1885266"/>
            <a:chExt cx="388800" cy="335100"/>
          </a:xfrm>
        </p:grpSpPr>
        <p:sp>
          <p:nvSpPr>
            <p:cNvPr id="279" name="Google Shape;279;g2dbdbfce126_0_11"/>
            <p:cNvSpPr/>
            <p:nvPr/>
          </p:nvSpPr>
          <p:spPr>
            <a:xfrm rot="10800000">
              <a:off x="10141141" y="1885266"/>
              <a:ext cx="388800" cy="335100"/>
            </a:xfrm>
            <a:prstGeom prst="hexagon">
              <a:avLst>
                <a:gd name="adj" fmla="val 25000"/>
                <a:gd name="vf" fmla="val 11547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0" name="Google Shape;280;g2dbdbfce126_0_11"/>
            <p:cNvSpPr/>
            <p:nvPr/>
          </p:nvSpPr>
          <p:spPr>
            <a:xfrm rot="10800000">
              <a:off x="10216565" y="1954253"/>
              <a:ext cx="232500" cy="200400"/>
            </a:xfrm>
            <a:prstGeom prst="hexagon">
              <a:avLst>
                <a:gd name="adj" fmla="val 25000"/>
                <a:gd name="vf" fmla="val 115470"/>
              </a:avLst>
            </a:prstGeom>
            <a:solidFill>
              <a:srgbClr val="D1D9E2"/>
            </a:solid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281" name="Google Shape;281;g2dbdbfce126_0_11"/>
          <p:cNvSpPr/>
          <p:nvPr/>
        </p:nvSpPr>
        <p:spPr>
          <a:xfrm>
            <a:off x="10632411" y="2219057"/>
            <a:ext cx="231600" cy="200100"/>
          </a:xfrm>
          <a:prstGeom prst="hexagon">
            <a:avLst>
              <a:gd name="adj" fmla="val 25000"/>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2" name="Google Shape;282;g2dbdbfce126_0_11"/>
          <p:cNvSpPr/>
          <p:nvPr/>
        </p:nvSpPr>
        <p:spPr>
          <a:xfrm>
            <a:off x="7982692" y="4783629"/>
            <a:ext cx="388800" cy="335100"/>
          </a:xfrm>
          <a:prstGeom prst="hexagon">
            <a:avLst>
              <a:gd name="adj" fmla="val 25000"/>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3" name="Google Shape;283;g2dbdbfce126_0_11"/>
          <p:cNvSpPr/>
          <p:nvPr/>
        </p:nvSpPr>
        <p:spPr>
          <a:xfrm>
            <a:off x="10619567" y="797441"/>
            <a:ext cx="771600" cy="665100"/>
          </a:xfrm>
          <a:prstGeom prst="hexagon">
            <a:avLst>
              <a:gd name="adj" fmla="val 25000"/>
              <a:gd name="vf" fmla="val 11547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nvGrpSpPr>
          <p:cNvPr id="284" name="Google Shape;284;g2dbdbfce126_0_11"/>
          <p:cNvGrpSpPr/>
          <p:nvPr/>
        </p:nvGrpSpPr>
        <p:grpSpPr>
          <a:xfrm>
            <a:off x="8387978" y="5010026"/>
            <a:ext cx="783471" cy="675260"/>
            <a:chOff x="10141141" y="1885266"/>
            <a:chExt cx="388800" cy="335100"/>
          </a:xfrm>
        </p:grpSpPr>
        <p:sp>
          <p:nvSpPr>
            <p:cNvPr id="285" name="Google Shape;285;g2dbdbfce126_0_11"/>
            <p:cNvSpPr/>
            <p:nvPr/>
          </p:nvSpPr>
          <p:spPr>
            <a:xfrm rot="10800000">
              <a:off x="10141141" y="1885266"/>
              <a:ext cx="388800" cy="335100"/>
            </a:xfrm>
            <a:prstGeom prst="hexagon">
              <a:avLst>
                <a:gd name="adj" fmla="val 25000"/>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6" name="Google Shape;286;g2dbdbfce126_0_11"/>
            <p:cNvSpPr/>
            <p:nvPr/>
          </p:nvSpPr>
          <p:spPr>
            <a:xfrm rot="10800000">
              <a:off x="10216565" y="1954253"/>
              <a:ext cx="232500" cy="200400"/>
            </a:xfrm>
            <a:prstGeom prst="hexagon">
              <a:avLst>
                <a:gd name="adj" fmla="val 25000"/>
                <a:gd name="vf" fmla="val 115470"/>
              </a:avLst>
            </a:prstGeom>
            <a:solidFill>
              <a:srgbClr val="D1D9E2"/>
            </a:solidFill>
            <a:ln w="444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287" name="Google Shape;287;g2dbdbfce126_0_11"/>
          <p:cNvSpPr/>
          <p:nvPr/>
        </p:nvSpPr>
        <p:spPr>
          <a:xfrm>
            <a:off x="7624556" y="1368452"/>
            <a:ext cx="231600" cy="200100"/>
          </a:xfrm>
          <a:prstGeom prst="hexagon">
            <a:avLst>
              <a:gd name="adj" fmla="val 25000"/>
              <a:gd name="vf" fmla="val 115470"/>
            </a:avLst>
          </a:prstGeom>
          <a:solidFill>
            <a:srgbClr val="D1D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8" name="Google Shape;288;g2dbdbfce126_0_11"/>
          <p:cNvSpPr/>
          <p:nvPr/>
        </p:nvSpPr>
        <p:spPr>
          <a:xfrm>
            <a:off x="10027577" y="4008711"/>
            <a:ext cx="457200" cy="394500"/>
          </a:xfrm>
          <a:prstGeom prst="hexagon">
            <a:avLst>
              <a:gd name="adj" fmla="val 25000"/>
              <a:gd name="vf" fmla="val 115470"/>
            </a:avLst>
          </a:prstGeom>
          <a:solidFill>
            <a:srgbClr val="C0D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89" name="Google Shape;289;g2dbdbfce126_0_11"/>
          <p:cNvSpPr/>
          <p:nvPr/>
        </p:nvSpPr>
        <p:spPr>
          <a:xfrm>
            <a:off x="9084571" y="2496599"/>
            <a:ext cx="2343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b="1" i="0" u="none" strike="noStrike" cap="none">
                <a:solidFill>
                  <a:srgbClr val="C0DFE3"/>
                </a:solidFill>
                <a:latin typeface="Lato"/>
                <a:ea typeface="Lato"/>
                <a:cs typeface="Lato"/>
                <a:sym typeface="Lato"/>
              </a:rPr>
              <a:t>Cardiovascular disease</a:t>
            </a:r>
            <a:endParaRPr sz="1867" b="1">
              <a:solidFill>
                <a:srgbClr val="C0DFE3"/>
              </a:solidFill>
              <a:latin typeface="Arial"/>
              <a:ea typeface="Arial"/>
              <a:cs typeface="Arial"/>
              <a:sym typeface="Arial"/>
            </a:endParaRPr>
          </a:p>
        </p:txBody>
      </p:sp>
      <p:sp>
        <p:nvSpPr>
          <p:cNvPr id="290" name="Google Shape;290;g2dbdbfce126_0_11"/>
          <p:cNvSpPr/>
          <p:nvPr/>
        </p:nvSpPr>
        <p:spPr>
          <a:xfrm>
            <a:off x="8083000" y="1274967"/>
            <a:ext cx="1190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b="1">
                <a:solidFill>
                  <a:srgbClr val="C5C4E2"/>
                </a:solidFill>
                <a:latin typeface="Lato"/>
                <a:ea typeface="Lato"/>
                <a:cs typeface="Lato"/>
                <a:sym typeface="Lato"/>
              </a:rPr>
              <a:t>Diabetes</a:t>
            </a:r>
            <a:endParaRPr sz="1867" b="1">
              <a:solidFill>
                <a:srgbClr val="C5C4E2"/>
              </a:solidFill>
              <a:latin typeface="Arial"/>
              <a:ea typeface="Arial"/>
              <a:cs typeface="Arial"/>
              <a:sym typeface="Arial"/>
            </a:endParaRPr>
          </a:p>
        </p:txBody>
      </p:sp>
      <p:sp>
        <p:nvSpPr>
          <p:cNvPr id="291" name="Google Shape;291;g2dbdbfce126_0_11"/>
          <p:cNvSpPr/>
          <p:nvPr/>
        </p:nvSpPr>
        <p:spPr>
          <a:xfrm>
            <a:off x="9373064" y="5133685"/>
            <a:ext cx="1536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b="1">
                <a:solidFill>
                  <a:srgbClr val="C5C4E2"/>
                </a:solidFill>
                <a:latin typeface="Lato"/>
                <a:ea typeface="Lato"/>
                <a:cs typeface="Lato"/>
                <a:sym typeface="Lato"/>
              </a:rPr>
              <a:t>Mental health</a:t>
            </a:r>
            <a:endParaRPr sz="1867" b="1">
              <a:solidFill>
                <a:srgbClr val="C5C4E2"/>
              </a:solidFill>
              <a:latin typeface="Arial"/>
              <a:ea typeface="Arial"/>
              <a:cs typeface="Arial"/>
              <a:sym typeface="Arial"/>
            </a:endParaRPr>
          </a:p>
        </p:txBody>
      </p:sp>
      <p:sp>
        <p:nvSpPr>
          <p:cNvPr id="292" name="Google Shape;292;g2dbdbfce126_0_11"/>
          <p:cNvSpPr/>
          <p:nvPr/>
        </p:nvSpPr>
        <p:spPr>
          <a:xfrm>
            <a:off x="9568399" y="673167"/>
            <a:ext cx="916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b="1">
                <a:solidFill>
                  <a:srgbClr val="C0DFE3"/>
                </a:solidFill>
                <a:latin typeface="Lato"/>
                <a:ea typeface="Lato"/>
                <a:cs typeface="Lato"/>
                <a:sym typeface="Lato"/>
              </a:rPr>
              <a:t>Stroke</a:t>
            </a:r>
            <a:endParaRPr sz="1867" b="1">
              <a:solidFill>
                <a:srgbClr val="C0DFE3"/>
              </a:solidFill>
              <a:latin typeface="Arial"/>
              <a:ea typeface="Arial"/>
              <a:cs typeface="Arial"/>
              <a:sym typeface="Arial"/>
            </a:endParaRPr>
          </a:p>
        </p:txBody>
      </p:sp>
      <p:sp>
        <p:nvSpPr>
          <p:cNvPr id="293" name="Google Shape;293;g2dbdbfce126_0_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TotalTime>
  <Words>3958</Words>
  <Application>Microsoft Office PowerPoint</Application>
  <PresentationFormat>Widescreen</PresentationFormat>
  <Paragraphs>465</Paragraphs>
  <Slides>34</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Aptos</vt:lpstr>
      <vt:lpstr>Aptos Display</vt:lpstr>
      <vt:lpstr>Arial</vt:lpstr>
      <vt:lpstr>Avenir Book</vt:lpstr>
      <vt:lpstr>Avenir Next LT Pro</vt:lpstr>
      <vt:lpstr>Avenir Next LT Pro Demi</vt:lpstr>
      <vt:lpstr>Calibri</vt:lpstr>
      <vt:lpstr>Courier New</vt:lpstr>
      <vt:lpstr>Helvetica Light</vt:lpstr>
      <vt:lpstr>Lato</vt:lpstr>
      <vt:lpstr>Lato Black</vt:lpstr>
      <vt:lpstr>Roboto</vt:lpstr>
      <vt:lpstr>Verdana</vt:lpstr>
      <vt:lpstr>Office Theme</vt:lpstr>
      <vt:lpstr>1_Office Theme</vt:lpstr>
      <vt:lpstr>PowerPoint Presentation</vt:lpstr>
      <vt:lpstr>Outline of the Day </vt:lpstr>
      <vt:lpstr>Welcome to the Network! </vt:lpstr>
      <vt:lpstr>Evaluation Ambassadors</vt:lpstr>
      <vt:lpstr>South West London’s Research Cafes</vt:lpstr>
      <vt:lpstr>NIHR Clinical Research Network &amp; Research Delivery Network</vt:lpstr>
      <vt:lpstr>The UK Research Landscape</vt:lpstr>
      <vt:lpstr>15 Local Clinical Research Networks</vt:lpstr>
      <vt:lpstr>30 Clinical Research Specialties</vt:lpstr>
      <vt:lpstr>Performing at Scale</vt:lpstr>
      <vt:lpstr>CRN Study Support Service</vt:lpstr>
      <vt:lpstr>NIHR CRN Key Statistics 2022-2023</vt:lpstr>
      <vt:lpstr>NIHR CRN Key Statistics 2022-2023 </vt:lpstr>
      <vt:lpstr>CRN Impact: Delivering Breakthroughs</vt:lpstr>
      <vt:lpstr>CRN Impact: Delivering Results in Practice</vt:lpstr>
      <vt:lpstr>https://bepartofresearch.nihr.ac.uk   https://www.joindementiaresearch.nihr.ac.uk   https://www.nihr.ac.uk/patients-carers-and-the-public/i-want-to-help-with-research/research-champions   </vt:lpstr>
      <vt:lpstr>PowerPoint Presentation</vt:lpstr>
      <vt:lpstr>What is the NIHR Research Delivery Network here to do?</vt:lpstr>
      <vt:lpstr>PowerPoint Presentation</vt:lpstr>
      <vt:lpstr>Why are we transforming our services?</vt:lpstr>
      <vt:lpstr>How will we operate?</vt:lpstr>
      <vt:lpstr>PowerPoint Presentation</vt:lpstr>
      <vt:lpstr>  Thank you!  Questions</vt:lpstr>
      <vt:lpstr>PowerPoint Presentation</vt:lpstr>
      <vt:lpstr>PowerPoint Presentation</vt:lpstr>
      <vt:lpstr>SWL Research Support Network Launch</vt:lpstr>
      <vt:lpstr>PowerPoint Presentation</vt:lpstr>
      <vt:lpstr>Working together for  research  and innovation  in south London</vt:lpstr>
      <vt:lpstr>PowerPoint Presentation</vt:lpstr>
      <vt:lpstr>PowerPoint Presentation</vt:lpstr>
      <vt:lpstr>PowerPoint Presentation</vt:lpstr>
      <vt:lpstr>South London Partnership</vt:lpstr>
      <vt:lpstr>VCSE &amp; Abundance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Heffernan (NHS South West London ICB)</dc:creator>
  <cp:lastModifiedBy>Catherine Heffernan (NHS South West London ICB)</cp:lastModifiedBy>
  <cp:revision>1</cp:revision>
  <dcterms:created xsi:type="dcterms:W3CDTF">2024-05-13T13:39:22Z</dcterms:created>
  <dcterms:modified xsi:type="dcterms:W3CDTF">2024-05-14T14:41:07Z</dcterms:modified>
</cp:coreProperties>
</file>