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1" r:id="rId3"/>
  </p:sldMasterIdLst>
  <p:notesMasterIdLst>
    <p:notesMasterId r:id="rId29"/>
  </p:notesMasterIdLst>
  <p:sldIdLst>
    <p:sldId id="257" r:id="rId4"/>
    <p:sldId id="331" r:id="rId5"/>
    <p:sldId id="332" r:id="rId6"/>
    <p:sldId id="333" r:id="rId7"/>
    <p:sldId id="358" r:id="rId8"/>
    <p:sldId id="359" r:id="rId9"/>
    <p:sldId id="361" r:id="rId10"/>
    <p:sldId id="362" r:id="rId11"/>
    <p:sldId id="357" r:id="rId12"/>
    <p:sldId id="334" r:id="rId13"/>
    <p:sldId id="256" r:id="rId14"/>
    <p:sldId id="271" r:id="rId15"/>
    <p:sldId id="363" r:id="rId16"/>
    <p:sldId id="275" r:id="rId17"/>
    <p:sldId id="277" r:id="rId18"/>
    <p:sldId id="258" r:id="rId19"/>
    <p:sldId id="264" r:id="rId20"/>
    <p:sldId id="263" r:id="rId21"/>
    <p:sldId id="259" r:id="rId22"/>
    <p:sldId id="261" r:id="rId23"/>
    <p:sldId id="262" r:id="rId24"/>
    <p:sldId id="265" r:id="rId25"/>
    <p:sldId id="269" r:id="rId26"/>
    <p:sldId id="280" r:id="rId27"/>
    <p:sldId id="3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36">
          <p15:clr>
            <a:srgbClr val="A4A3A4"/>
          </p15:clr>
        </p15:guide>
        <p15:guide id="3" orient="horz" pos="1117">
          <p15:clr>
            <a:srgbClr val="A4A3A4"/>
          </p15:clr>
        </p15:guide>
        <p15:guide id="4" orient="horz" pos="1162">
          <p15:clr>
            <a:srgbClr val="A4A3A4"/>
          </p15:clr>
        </p15:guide>
        <p15:guide id="5" orient="horz" pos="3793">
          <p15:clr>
            <a:srgbClr val="A4A3A4"/>
          </p15:clr>
        </p15:guide>
        <p15:guide id="6" pos="5556">
          <p15:clr>
            <a:srgbClr val="A4A3A4"/>
          </p15:clr>
        </p15:guide>
        <p15:guide id="7" pos="567">
          <p15:clr>
            <a:srgbClr val="A4A3A4"/>
          </p15:clr>
        </p15:guide>
        <p15:guide id="8" pos="1247">
          <p15:clr>
            <a:srgbClr val="A4A3A4"/>
          </p15:clr>
        </p15:guide>
        <p15:guide id="9" pos="4876">
          <p15:clr>
            <a:srgbClr val="A4A3A4"/>
          </p15:clr>
        </p15:guide>
        <p15:guide id="10" pos="3061">
          <p15:clr>
            <a:srgbClr val="A4A3A4"/>
          </p15:clr>
        </p15:guide>
        <p15:guide id="11" pos="2880">
          <p15:clr>
            <a:srgbClr val="A4A3A4"/>
          </p15:clr>
        </p15:guide>
        <p15:guide id="12" orient="horz" pos="3385" userDrawn="1">
          <p15:clr>
            <a:srgbClr val="A4A3A4"/>
          </p15:clr>
        </p15:guide>
        <p15:guide id="13" pos="3470" userDrawn="1">
          <p15:clr>
            <a:srgbClr val="A4A3A4"/>
          </p15:clr>
        </p15:guide>
        <p15:guide id="14" pos="2789" userDrawn="1">
          <p15:clr>
            <a:srgbClr val="A4A3A4"/>
          </p15:clr>
        </p15:guide>
        <p15:guide id="15" pos="4059" userDrawn="1">
          <p15:clr>
            <a:srgbClr val="A4A3A4"/>
          </p15:clr>
        </p15:guide>
        <p15:guide id="16" orient="horz" pos="15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8C03C-60D5-4DB5-8FE0-4AADE4627044}" v="4" dt="2025-05-07T14:55:44.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31" autoAdjust="0"/>
    <p:restoredTop sz="59796" autoAdjust="0"/>
  </p:normalViewPr>
  <p:slideViewPr>
    <p:cSldViewPr showGuides="1">
      <p:cViewPr varScale="1">
        <p:scale>
          <a:sx n="73" d="100"/>
          <a:sy n="73" d="100"/>
        </p:scale>
        <p:origin x="976" y="192"/>
      </p:cViewPr>
      <p:guideLst>
        <p:guide orient="horz" pos="2160"/>
        <p:guide orient="horz" pos="436"/>
        <p:guide orient="horz" pos="1117"/>
        <p:guide orient="horz" pos="1162"/>
        <p:guide orient="horz" pos="3793"/>
        <p:guide pos="5556"/>
        <p:guide pos="567"/>
        <p:guide pos="1247"/>
        <p:guide pos="4876"/>
        <p:guide pos="3061"/>
        <p:guide pos="2880"/>
        <p:guide orient="horz" pos="3385"/>
        <p:guide pos="3470"/>
        <p:guide pos="2789"/>
        <p:guide pos="4059"/>
        <p:guide orient="horz" pos="1525"/>
      </p:guideLst>
    </p:cSldViewPr>
  </p:slideViewPr>
  <p:notesTextViewPr>
    <p:cViewPr>
      <p:scale>
        <a:sx n="1" d="1"/>
        <a:sy n="1" d="1"/>
      </p:scale>
      <p:origin x="0" y="0"/>
    </p:cViewPr>
  </p:notesTextViewPr>
  <p:notesViewPr>
    <p:cSldViewPr showGuides="1">
      <p:cViewPr varScale="1">
        <p:scale>
          <a:sx n="110" d="100"/>
          <a:sy n="110" d="100"/>
        </p:scale>
        <p:origin x="254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89B67-3C06-4484-8139-F932B6BBDAB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BD25AD-301B-4A44-B4E6-D13DFFB07B7D}">
      <dgm:prSet/>
      <dgm:spPr/>
      <dgm:t>
        <a:bodyPr/>
        <a:lstStyle/>
        <a:p>
          <a:pPr>
            <a:defRPr cap="all"/>
          </a:pPr>
          <a:r>
            <a:rPr lang="en-US"/>
            <a:t>• Recruited through trusted networks</a:t>
          </a:r>
        </a:p>
      </dgm:t>
    </dgm:pt>
    <dgm:pt modelId="{C8882760-20E3-45EC-B6B3-7B0C6360356D}" type="parTrans" cxnId="{CF86190E-CC9B-460B-974A-B08A95003A54}">
      <dgm:prSet/>
      <dgm:spPr/>
      <dgm:t>
        <a:bodyPr/>
        <a:lstStyle/>
        <a:p>
          <a:endParaRPr lang="en-US"/>
        </a:p>
      </dgm:t>
    </dgm:pt>
    <dgm:pt modelId="{6375D155-C902-4471-838C-F76E37DE6794}" type="sibTrans" cxnId="{CF86190E-CC9B-460B-974A-B08A95003A54}">
      <dgm:prSet/>
      <dgm:spPr/>
      <dgm:t>
        <a:bodyPr/>
        <a:lstStyle/>
        <a:p>
          <a:endParaRPr lang="en-US"/>
        </a:p>
      </dgm:t>
    </dgm:pt>
    <dgm:pt modelId="{DFEA6014-FA82-44AD-A019-C3E40B8A9263}">
      <dgm:prSet/>
      <dgm:spPr/>
      <dgm:t>
        <a:bodyPr/>
        <a:lstStyle/>
        <a:p>
          <a:pPr>
            <a:defRPr cap="all"/>
          </a:pPr>
          <a:r>
            <a:rPr lang="en-US"/>
            <a:t>• Flexible participation (1:1s, venues)</a:t>
          </a:r>
        </a:p>
      </dgm:t>
    </dgm:pt>
    <dgm:pt modelId="{58CD1B23-8340-4B87-9962-9ED0DE41AD88}" type="parTrans" cxnId="{309FB624-8CF0-4F58-A7CC-F9C0C4C45AB6}">
      <dgm:prSet/>
      <dgm:spPr/>
      <dgm:t>
        <a:bodyPr/>
        <a:lstStyle/>
        <a:p>
          <a:endParaRPr lang="en-US"/>
        </a:p>
      </dgm:t>
    </dgm:pt>
    <dgm:pt modelId="{FF849B45-CD41-4179-B765-8FB7BCE850BA}" type="sibTrans" cxnId="{309FB624-8CF0-4F58-A7CC-F9C0C4C45AB6}">
      <dgm:prSet/>
      <dgm:spPr/>
      <dgm:t>
        <a:bodyPr/>
        <a:lstStyle/>
        <a:p>
          <a:endParaRPr lang="en-US"/>
        </a:p>
      </dgm:t>
    </dgm:pt>
    <dgm:pt modelId="{495FD247-CE8C-48EC-B441-8B5E7F5BE894}">
      <dgm:prSet/>
      <dgm:spPr/>
      <dgm:t>
        <a:bodyPr/>
        <a:lstStyle/>
        <a:p>
          <a:pPr>
            <a:defRPr cap="all"/>
          </a:pPr>
          <a:r>
            <a:rPr lang="en-US"/>
            <a:t>• Community co-design</a:t>
          </a:r>
        </a:p>
      </dgm:t>
    </dgm:pt>
    <dgm:pt modelId="{15915A34-917E-4A64-8D88-DC126E5643E0}" type="parTrans" cxnId="{0EC9CE0B-9C47-4EA5-9954-A52925A6ED67}">
      <dgm:prSet/>
      <dgm:spPr/>
      <dgm:t>
        <a:bodyPr/>
        <a:lstStyle/>
        <a:p>
          <a:endParaRPr lang="en-US"/>
        </a:p>
      </dgm:t>
    </dgm:pt>
    <dgm:pt modelId="{5F8AC0A9-4E9D-4FBC-96FB-F32E3651E16B}" type="sibTrans" cxnId="{0EC9CE0B-9C47-4EA5-9954-A52925A6ED67}">
      <dgm:prSet/>
      <dgm:spPr/>
      <dgm:t>
        <a:bodyPr/>
        <a:lstStyle/>
        <a:p>
          <a:endParaRPr lang="en-US"/>
        </a:p>
      </dgm:t>
    </dgm:pt>
    <dgm:pt modelId="{B505CE4E-13E9-4300-BF7C-9E5588D8E139}">
      <dgm:prSet/>
      <dgm:spPr/>
      <dgm:t>
        <a:bodyPr/>
        <a:lstStyle/>
        <a:p>
          <a:pPr>
            <a:defRPr cap="all"/>
          </a:pPr>
          <a:r>
            <a:rPr lang="en-US"/>
            <a:t>• Valued stories, not just stats</a:t>
          </a:r>
        </a:p>
      </dgm:t>
    </dgm:pt>
    <dgm:pt modelId="{278EA2EB-0218-4944-B911-EC385DFE94E4}" type="parTrans" cxnId="{A18508F8-FDA9-4D04-A7E0-E9CA19BC480A}">
      <dgm:prSet/>
      <dgm:spPr/>
      <dgm:t>
        <a:bodyPr/>
        <a:lstStyle/>
        <a:p>
          <a:endParaRPr lang="en-US"/>
        </a:p>
      </dgm:t>
    </dgm:pt>
    <dgm:pt modelId="{EF7B9C13-5640-4B41-BC83-577ADF2BC12E}" type="sibTrans" cxnId="{A18508F8-FDA9-4D04-A7E0-E9CA19BC480A}">
      <dgm:prSet/>
      <dgm:spPr/>
      <dgm:t>
        <a:bodyPr/>
        <a:lstStyle/>
        <a:p>
          <a:endParaRPr lang="en-US"/>
        </a:p>
      </dgm:t>
    </dgm:pt>
    <dgm:pt modelId="{B84A61C8-408B-4C9F-BCD0-3450941D1B5C}" type="pres">
      <dgm:prSet presAssocID="{3BA89B67-3C06-4484-8139-F932B6BBDABC}" presName="root" presStyleCnt="0">
        <dgm:presLayoutVars>
          <dgm:dir/>
          <dgm:resizeHandles val="exact"/>
        </dgm:presLayoutVars>
      </dgm:prSet>
      <dgm:spPr/>
    </dgm:pt>
    <dgm:pt modelId="{B436A457-3931-448E-80E7-A69B1446F4A2}" type="pres">
      <dgm:prSet presAssocID="{64BD25AD-301B-4A44-B4E6-D13DFFB07B7D}" presName="compNode" presStyleCnt="0"/>
      <dgm:spPr/>
    </dgm:pt>
    <dgm:pt modelId="{7A56DA71-A613-4A50-994D-9E92360D9261}" type="pres">
      <dgm:prSet presAssocID="{64BD25AD-301B-4A44-B4E6-D13DFFB07B7D}" presName="iconBgRect" presStyleLbl="bgShp" presStyleIdx="0" presStyleCnt="4"/>
      <dgm:spPr/>
    </dgm:pt>
    <dgm:pt modelId="{D20D7511-4664-4B7C-BDE4-1D1F373535E4}" type="pres">
      <dgm:prSet presAssocID="{64BD25AD-301B-4A44-B4E6-D13DFFB07B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799AE3B1-6B64-40ED-9CCD-AF2080D17075}" type="pres">
      <dgm:prSet presAssocID="{64BD25AD-301B-4A44-B4E6-D13DFFB07B7D}" presName="spaceRect" presStyleCnt="0"/>
      <dgm:spPr/>
    </dgm:pt>
    <dgm:pt modelId="{A95C0A91-6C03-43F3-848B-7CCF86AEE02B}" type="pres">
      <dgm:prSet presAssocID="{64BD25AD-301B-4A44-B4E6-D13DFFB07B7D}" presName="textRect" presStyleLbl="revTx" presStyleIdx="0" presStyleCnt="4">
        <dgm:presLayoutVars>
          <dgm:chMax val="1"/>
          <dgm:chPref val="1"/>
        </dgm:presLayoutVars>
      </dgm:prSet>
      <dgm:spPr/>
    </dgm:pt>
    <dgm:pt modelId="{871318FA-5373-4838-9FAE-067FCEEA66FF}" type="pres">
      <dgm:prSet presAssocID="{6375D155-C902-4471-838C-F76E37DE6794}" presName="sibTrans" presStyleCnt="0"/>
      <dgm:spPr/>
    </dgm:pt>
    <dgm:pt modelId="{5CE62020-09E5-447A-9A09-1F4DACC41CEB}" type="pres">
      <dgm:prSet presAssocID="{DFEA6014-FA82-44AD-A019-C3E40B8A9263}" presName="compNode" presStyleCnt="0"/>
      <dgm:spPr/>
    </dgm:pt>
    <dgm:pt modelId="{A39507E4-1FCA-4A18-A9B8-87AEF79E9F97}" type="pres">
      <dgm:prSet presAssocID="{DFEA6014-FA82-44AD-A019-C3E40B8A9263}" presName="iconBgRect" presStyleLbl="bgShp" presStyleIdx="1" presStyleCnt="4"/>
      <dgm:spPr/>
    </dgm:pt>
    <dgm:pt modelId="{3CDA8AEB-1829-4216-B3D6-BC80B4D29E09}" type="pres">
      <dgm:prSet presAssocID="{DFEA6014-FA82-44AD-A019-C3E40B8A92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94A0E470-4573-4788-B20E-5006DF32545D}" type="pres">
      <dgm:prSet presAssocID="{DFEA6014-FA82-44AD-A019-C3E40B8A9263}" presName="spaceRect" presStyleCnt="0"/>
      <dgm:spPr/>
    </dgm:pt>
    <dgm:pt modelId="{325AC249-7311-40FE-BC7B-CFD54EA10193}" type="pres">
      <dgm:prSet presAssocID="{DFEA6014-FA82-44AD-A019-C3E40B8A9263}" presName="textRect" presStyleLbl="revTx" presStyleIdx="1" presStyleCnt="4">
        <dgm:presLayoutVars>
          <dgm:chMax val="1"/>
          <dgm:chPref val="1"/>
        </dgm:presLayoutVars>
      </dgm:prSet>
      <dgm:spPr/>
    </dgm:pt>
    <dgm:pt modelId="{10D8C851-1BB4-4A55-BD9E-46531C98428C}" type="pres">
      <dgm:prSet presAssocID="{FF849B45-CD41-4179-B765-8FB7BCE850BA}" presName="sibTrans" presStyleCnt="0"/>
      <dgm:spPr/>
    </dgm:pt>
    <dgm:pt modelId="{2A352869-C0A0-40ED-BA68-EFA05C64605A}" type="pres">
      <dgm:prSet presAssocID="{495FD247-CE8C-48EC-B441-8B5E7F5BE894}" presName="compNode" presStyleCnt="0"/>
      <dgm:spPr/>
    </dgm:pt>
    <dgm:pt modelId="{41C00487-7241-4BCC-9BAB-66BE25B52B0E}" type="pres">
      <dgm:prSet presAssocID="{495FD247-CE8C-48EC-B441-8B5E7F5BE894}" presName="iconBgRect" presStyleLbl="bgShp" presStyleIdx="2" presStyleCnt="4"/>
      <dgm:spPr/>
    </dgm:pt>
    <dgm:pt modelId="{84A15504-0A6D-40EA-BA21-C87FB3C76D32}" type="pres">
      <dgm:prSet presAssocID="{495FD247-CE8C-48EC-B441-8B5E7F5BE8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FA6CE5D7-FFCA-4208-962F-E21125E60A34}" type="pres">
      <dgm:prSet presAssocID="{495FD247-CE8C-48EC-B441-8B5E7F5BE894}" presName="spaceRect" presStyleCnt="0"/>
      <dgm:spPr/>
    </dgm:pt>
    <dgm:pt modelId="{94836D92-E2F4-4BB9-AC9A-60921297FF95}" type="pres">
      <dgm:prSet presAssocID="{495FD247-CE8C-48EC-B441-8B5E7F5BE894}" presName="textRect" presStyleLbl="revTx" presStyleIdx="2" presStyleCnt="4">
        <dgm:presLayoutVars>
          <dgm:chMax val="1"/>
          <dgm:chPref val="1"/>
        </dgm:presLayoutVars>
      </dgm:prSet>
      <dgm:spPr/>
    </dgm:pt>
    <dgm:pt modelId="{A6E04FEB-01B3-49D7-AB4A-E342E33EB857}" type="pres">
      <dgm:prSet presAssocID="{5F8AC0A9-4E9D-4FBC-96FB-F32E3651E16B}" presName="sibTrans" presStyleCnt="0"/>
      <dgm:spPr/>
    </dgm:pt>
    <dgm:pt modelId="{A0DCF341-7690-4DBD-8AC7-0968ADE31DEB}" type="pres">
      <dgm:prSet presAssocID="{B505CE4E-13E9-4300-BF7C-9E5588D8E139}" presName="compNode" presStyleCnt="0"/>
      <dgm:spPr/>
    </dgm:pt>
    <dgm:pt modelId="{B3B08BE3-CDDF-4661-AC01-3FA219ED87C3}" type="pres">
      <dgm:prSet presAssocID="{B505CE4E-13E9-4300-BF7C-9E5588D8E139}" presName="iconBgRect" presStyleLbl="bgShp" presStyleIdx="3" presStyleCnt="4"/>
      <dgm:spPr/>
    </dgm:pt>
    <dgm:pt modelId="{0317A133-40D4-4D5B-BA1E-F6F5907959F8}" type="pres">
      <dgm:prSet presAssocID="{B505CE4E-13E9-4300-BF7C-9E5588D8E1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8E957217-0126-466D-B4DD-FD6D6A28427E}" type="pres">
      <dgm:prSet presAssocID="{B505CE4E-13E9-4300-BF7C-9E5588D8E139}" presName="spaceRect" presStyleCnt="0"/>
      <dgm:spPr/>
    </dgm:pt>
    <dgm:pt modelId="{B280974C-49E4-4CD9-8F9D-A636692B953F}" type="pres">
      <dgm:prSet presAssocID="{B505CE4E-13E9-4300-BF7C-9E5588D8E139}" presName="textRect" presStyleLbl="revTx" presStyleIdx="3" presStyleCnt="4">
        <dgm:presLayoutVars>
          <dgm:chMax val="1"/>
          <dgm:chPref val="1"/>
        </dgm:presLayoutVars>
      </dgm:prSet>
      <dgm:spPr/>
    </dgm:pt>
  </dgm:ptLst>
  <dgm:cxnLst>
    <dgm:cxn modelId="{0EC9CE0B-9C47-4EA5-9954-A52925A6ED67}" srcId="{3BA89B67-3C06-4484-8139-F932B6BBDABC}" destId="{495FD247-CE8C-48EC-B441-8B5E7F5BE894}" srcOrd="2" destOrd="0" parTransId="{15915A34-917E-4A64-8D88-DC126E5643E0}" sibTransId="{5F8AC0A9-4E9D-4FBC-96FB-F32E3651E16B}"/>
    <dgm:cxn modelId="{CF86190E-CC9B-460B-974A-B08A95003A54}" srcId="{3BA89B67-3C06-4484-8139-F932B6BBDABC}" destId="{64BD25AD-301B-4A44-B4E6-D13DFFB07B7D}" srcOrd="0" destOrd="0" parTransId="{C8882760-20E3-45EC-B6B3-7B0C6360356D}" sibTransId="{6375D155-C902-4471-838C-F76E37DE6794}"/>
    <dgm:cxn modelId="{309FB624-8CF0-4F58-A7CC-F9C0C4C45AB6}" srcId="{3BA89B67-3C06-4484-8139-F932B6BBDABC}" destId="{DFEA6014-FA82-44AD-A019-C3E40B8A9263}" srcOrd="1" destOrd="0" parTransId="{58CD1B23-8340-4B87-9962-9ED0DE41AD88}" sibTransId="{FF849B45-CD41-4179-B765-8FB7BCE850BA}"/>
    <dgm:cxn modelId="{AC843E2D-47D2-4198-89A6-583546316D7B}" type="presOf" srcId="{DFEA6014-FA82-44AD-A019-C3E40B8A9263}" destId="{325AC249-7311-40FE-BC7B-CFD54EA10193}" srcOrd="0" destOrd="0" presId="urn:microsoft.com/office/officeart/2018/5/layout/IconCircleLabelList"/>
    <dgm:cxn modelId="{9F745C4B-31EC-4964-8415-336FB357DA8A}" type="presOf" srcId="{64BD25AD-301B-4A44-B4E6-D13DFFB07B7D}" destId="{A95C0A91-6C03-43F3-848B-7CCF86AEE02B}" srcOrd="0" destOrd="0" presId="urn:microsoft.com/office/officeart/2018/5/layout/IconCircleLabelList"/>
    <dgm:cxn modelId="{4BA87A61-6947-42A5-8244-3A88E6567863}" type="presOf" srcId="{B505CE4E-13E9-4300-BF7C-9E5588D8E139}" destId="{B280974C-49E4-4CD9-8F9D-A636692B953F}" srcOrd="0" destOrd="0" presId="urn:microsoft.com/office/officeart/2018/5/layout/IconCircleLabelList"/>
    <dgm:cxn modelId="{A6A5AE85-189B-45DD-92FC-C599B4A381CF}" type="presOf" srcId="{495FD247-CE8C-48EC-B441-8B5E7F5BE894}" destId="{94836D92-E2F4-4BB9-AC9A-60921297FF95}" srcOrd="0" destOrd="0" presId="urn:microsoft.com/office/officeart/2018/5/layout/IconCircleLabelList"/>
    <dgm:cxn modelId="{1B27C29C-5125-4DB9-A2E9-EF420E7A66C9}" type="presOf" srcId="{3BA89B67-3C06-4484-8139-F932B6BBDABC}" destId="{B84A61C8-408B-4C9F-BCD0-3450941D1B5C}" srcOrd="0" destOrd="0" presId="urn:microsoft.com/office/officeart/2018/5/layout/IconCircleLabelList"/>
    <dgm:cxn modelId="{A18508F8-FDA9-4D04-A7E0-E9CA19BC480A}" srcId="{3BA89B67-3C06-4484-8139-F932B6BBDABC}" destId="{B505CE4E-13E9-4300-BF7C-9E5588D8E139}" srcOrd="3" destOrd="0" parTransId="{278EA2EB-0218-4944-B911-EC385DFE94E4}" sibTransId="{EF7B9C13-5640-4B41-BC83-577ADF2BC12E}"/>
    <dgm:cxn modelId="{2B76C5B4-D7DA-4170-A6D4-D3C66B4824C1}" type="presParOf" srcId="{B84A61C8-408B-4C9F-BCD0-3450941D1B5C}" destId="{B436A457-3931-448E-80E7-A69B1446F4A2}" srcOrd="0" destOrd="0" presId="urn:microsoft.com/office/officeart/2018/5/layout/IconCircleLabelList"/>
    <dgm:cxn modelId="{70197FCD-B390-474B-B23C-5F56E77BC5CC}" type="presParOf" srcId="{B436A457-3931-448E-80E7-A69B1446F4A2}" destId="{7A56DA71-A613-4A50-994D-9E92360D9261}" srcOrd="0" destOrd="0" presId="urn:microsoft.com/office/officeart/2018/5/layout/IconCircleLabelList"/>
    <dgm:cxn modelId="{2FD1E188-743B-4C80-A1F1-102A7273D94D}" type="presParOf" srcId="{B436A457-3931-448E-80E7-A69B1446F4A2}" destId="{D20D7511-4664-4B7C-BDE4-1D1F373535E4}" srcOrd="1" destOrd="0" presId="urn:microsoft.com/office/officeart/2018/5/layout/IconCircleLabelList"/>
    <dgm:cxn modelId="{474F578A-EE6F-4389-8FA9-CEE242EC7BF8}" type="presParOf" srcId="{B436A457-3931-448E-80E7-A69B1446F4A2}" destId="{799AE3B1-6B64-40ED-9CCD-AF2080D17075}" srcOrd="2" destOrd="0" presId="urn:microsoft.com/office/officeart/2018/5/layout/IconCircleLabelList"/>
    <dgm:cxn modelId="{EBDBC1E6-84CD-42A4-A573-EBD5D2B53562}" type="presParOf" srcId="{B436A457-3931-448E-80E7-A69B1446F4A2}" destId="{A95C0A91-6C03-43F3-848B-7CCF86AEE02B}" srcOrd="3" destOrd="0" presId="urn:microsoft.com/office/officeart/2018/5/layout/IconCircleLabelList"/>
    <dgm:cxn modelId="{961340D3-BD43-4A78-9D64-53074F49E080}" type="presParOf" srcId="{B84A61C8-408B-4C9F-BCD0-3450941D1B5C}" destId="{871318FA-5373-4838-9FAE-067FCEEA66FF}" srcOrd="1" destOrd="0" presId="urn:microsoft.com/office/officeart/2018/5/layout/IconCircleLabelList"/>
    <dgm:cxn modelId="{6CD59598-D856-4ADB-A89E-EDA7F26CF389}" type="presParOf" srcId="{B84A61C8-408B-4C9F-BCD0-3450941D1B5C}" destId="{5CE62020-09E5-447A-9A09-1F4DACC41CEB}" srcOrd="2" destOrd="0" presId="urn:microsoft.com/office/officeart/2018/5/layout/IconCircleLabelList"/>
    <dgm:cxn modelId="{91993BEC-AA32-4640-8DF8-61C34B180DA2}" type="presParOf" srcId="{5CE62020-09E5-447A-9A09-1F4DACC41CEB}" destId="{A39507E4-1FCA-4A18-A9B8-87AEF79E9F97}" srcOrd="0" destOrd="0" presId="urn:microsoft.com/office/officeart/2018/5/layout/IconCircleLabelList"/>
    <dgm:cxn modelId="{6185F8D9-82E1-43F9-B728-036A79386C9B}" type="presParOf" srcId="{5CE62020-09E5-447A-9A09-1F4DACC41CEB}" destId="{3CDA8AEB-1829-4216-B3D6-BC80B4D29E09}" srcOrd="1" destOrd="0" presId="urn:microsoft.com/office/officeart/2018/5/layout/IconCircleLabelList"/>
    <dgm:cxn modelId="{EFFF611D-3170-4EFE-822F-549F32E79BAF}" type="presParOf" srcId="{5CE62020-09E5-447A-9A09-1F4DACC41CEB}" destId="{94A0E470-4573-4788-B20E-5006DF32545D}" srcOrd="2" destOrd="0" presId="urn:microsoft.com/office/officeart/2018/5/layout/IconCircleLabelList"/>
    <dgm:cxn modelId="{FB1AE568-A3E0-469E-90ED-57E95E12DC6E}" type="presParOf" srcId="{5CE62020-09E5-447A-9A09-1F4DACC41CEB}" destId="{325AC249-7311-40FE-BC7B-CFD54EA10193}" srcOrd="3" destOrd="0" presId="urn:microsoft.com/office/officeart/2018/5/layout/IconCircleLabelList"/>
    <dgm:cxn modelId="{D63B8A2B-D0A9-470D-8CB7-72A45827EB49}" type="presParOf" srcId="{B84A61C8-408B-4C9F-BCD0-3450941D1B5C}" destId="{10D8C851-1BB4-4A55-BD9E-46531C98428C}" srcOrd="3" destOrd="0" presId="urn:microsoft.com/office/officeart/2018/5/layout/IconCircleLabelList"/>
    <dgm:cxn modelId="{04E84248-73E7-4A04-B864-AFF87579FD32}" type="presParOf" srcId="{B84A61C8-408B-4C9F-BCD0-3450941D1B5C}" destId="{2A352869-C0A0-40ED-BA68-EFA05C64605A}" srcOrd="4" destOrd="0" presId="urn:microsoft.com/office/officeart/2018/5/layout/IconCircleLabelList"/>
    <dgm:cxn modelId="{D40940A2-C990-4501-957C-F1378EF133A9}" type="presParOf" srcId="{2A352869-C0A0-40ED-BA68-EFA05C64605A}" destId="{41C00487-7241-4BCC-9BAB-66BE25B52B0E}" srcOrd="0" destOrd="0" presId="urn:microsoft.com/office/officeart/2018/5/layout/IconCircleLabelList"/>
    <dgm:cxn modelId="{F6695FC2-917C-4DC1-B457-4481FFDEE258}" type="presParOf" srcId="{2A352869-C0A0-40ED-BA68-EFA05C64605A}" destId="{84A15504-0A6D-40EA-BA21-C87FB3C76D32}" srcOrd="1" destOrd="0" presId="urn:microsoft.com/office/officeart/2018/5/layout/IconCircleLabelList"/>
    <dgm:cxn modelId="{3FF02654-834E-4F1A-A90E-82E2250F2A48}" type="presParOf" srcId="{2A352869-C0A0-40ED-BA68-EFA05C64605A}" destId="{FA6CE5D7-FFCA-4208-962F-E21125E60A34}" srcOrd="2" destOrd="0" presId="urn:microsoft.com/office/officeart/2018/5/layout/IconCircleLabelList"/>
    <dgm:cxn modelId="{A7053FEE-B928-49FB-9544-D4A0E02BC69A}" type="presParOf" srcId="{2A352869-C0A0-40ED-BA68-EFA05C64605A}" destId="{94836D92-E2F4-4BB9-AC9A-60921297FF95}" srcOrd="3" destOrd="0" presId="urn:microsoft.com/office/officeart/2018/5/layout/IconCircleLabelList"/>
    <dgm:cxn modelId="{ED7D105D-FB0E-4537-923D-7B48F7C28F78}" type="presParOf" srcId="{B84A61C8-408B-4C9F-BCD0-3450941D1B5C}" destId="{A6E04FEB-01B3-49D7-AB4A-E342E33EB857}" srcOrd="5" destOrd="0" presId="urn:microsoft.com/office/officeart/2018/5/layout/IconCircleLabelList"/>
    <dgm:cxn modelId="{7DB92EE5-CD5A-4004-AC3B-4B6178C3F90B}" type="presParOf" srcId="{B84A61C8-408B-4C9F-BCD0-3450941D1B5C}" destId="{A0DCF341-7690-4DBD-8AC7-0968ADE31DEB}" srcOrd="6" destOrd="0" presId="urn:microsoft.com/office/officeart/2018/5/layout/IconCircleLabelList"/>
    <dgm:cxn modelId="{537AC426-DC3F-4943-9D3B-0A9B526023FB}" type="presParOf" srcId="{A0DCF341-7690-4DBD-8AC7-0968ADE31DEB}" destId="{B3B08BE3-CDDF-4661-AC01-3FA219ED87C3}" srcOrd="0" destOrd="0" presId="urn:microsoft.com/office/officeart/2018/5/layout/IconCircleLabelList"/>
    <dgm:cxn modelId="{55873572-5789-4BB4-B647-576C81F70663}" type="presParOf" srcId="{A0DCF341-7690-4DBD-8AC7-0968ADE31DEB}" destId="{0317A133-40D4-4D5B-BA1E-F6F5907959F8}" srcOrd="1" destOrd="0" presId="urn:microsoft.com/office/officeart/2018/5/layout/IconCircleLabelList"/>
    <dgm:cxn modelId="{35C0B4CF-B149-4039-930F-591E51078758}" type="presParOf" srcId="{A0DCF341-7690-4DBD-8AC7-0968ADE31DEB}" destId="{8E957217-0126-466D-B4DD-FD6D6A28427E}" srcOrd="2" destOrd="0" presId="urn:microsoft.com/office/officeart/2018/5/layout/IconCircleLabelList"/>
    <dgm:cxn modelId="{1779520C-8A8F-45C4-A094-81B484933C2E}" type="presParOf" srcId="{A0DCF341-7690-4DBD-8AC7-0968ADE31DEB}" destId="{B280974C-49E4-4CD9-8F9D-A636692B953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F8BEC-3801-4953-9C63-408B6C32F70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B4FC75-92BC-4664-8BCD-2C5B7A83E1C6}">
      <dgm:prSet/>
      <dgm:spPr/>
      <dgm:t>
        <a:bodyPr/>
        <a:lstStyle/>
        <a:p>
          <a:r>
            <a:rPr lang="en-US"/>
            <a:t>Cultural Sensitivity: Recognising differing worldviews.</a:t>
          </a:r>
        </a:p>
      </dgm:t>
    </dgm:pt>
    <dgm:pt modelId="{FE627189-3CE8-4C10-A677-9BE51B1FEE8A}" type="parTrans" cxnId="{4738AC7E-820A-463F-9BF0-D1CAB41F26B7}">
      <dgm:prSet/>
      <dgm:spPr/>
      <dgm:t>
        <a:bodyPr/>
        <a:lstStyle/>
        <a:p>
          <a:endParaRPr lang="en-US"/>
        </a:p>
      </dgm:t>
    </dgm:pt>
    <dgm:pt modelId="{8FF69506-8161-446A-95EF-4D21341FDEFC}" type="sibTrans" cxnId="{4738AC7E-820A-463F-9BF0-D1CAB41F26B7}">
      <dgm:prSet/>
      <dgm:spPr/>
      <dgm:t>
        <a:bodyPr/>
        <a:lstStyle/>
        <a:p>
          <a:endParaRPr lang="en-US"/>
        </a:p>
      </dgm:t>
    </dgm:pt>
    <dgm:pt modelId="{D2DF335B-1924-4F36-933E-4619CB5F6E32}">
      <dgm:prSet/>
      <dgm:spPr/>
      <dgm:t>
        <a:bodyPr/>
        <a:lstStyle/>
        <a:p>
          <a:r>
            <a:rPr lang="en-US"/>
            <a:t>Cultural Appropriateness: Designing tools that fit those worldviews.</a:t>
          </a:r>
        </a:p>
      </dgm:t>
    </dgm:pt>
    <dgm:pt modelId="{DCBC65A7-0CC3-4113-B43D-E7F5AACD11AF}" type="parTrans" cxnId="{98D0E30C-9B6B-42B7-9E3D-42CC6A6EBAB7}">
      <dgm:prSet/>
      <dgm:spPr/>
      <dgm:t>
        <a:bodyPr/>
        <a:lstStyle/>
        <a:p>
          <a:endParaRPr lang="en-US"/>
        </a:p>
      </dgm:t>
    </dgm:pt>
    <dgm:pt modelId="{D73769D1-88F9-4224-9B28-C1CC83A79F3B}" type="sibTrans" cxnId="{98D0E30C-9B6B-42B7-9E3D-42CC6A6EBAB7}">
      <dgm:prSet/>
      <dgm:spPr/>
      <dgm:t>
        <a:bodyPr/>
        <a:lstStyle/>
        <a:p>
          <a:endParaRPr lang="en-US"/>
        </a:p>
      </dgm:t>
    </dgm:pt>
    <dgm:pt modelId="{1FF57CDA-0360-4213-93EC-D615F998EC93}">
      <dgm:prSet/>
      <dgm:spPr/>
      <dgm:t>
        <a:bodyPr/>
        <a:lstStyle/>
        <a:p>
          <a:r>
            <a:rPr lang="en-US"/>
            <a:t>Quote: 'Translated forms are no use if the concepts don’t make sense.'</a:t>
          </a:r>
        </a:p>
      </dgm:t>
    </dgm:pt>
    <dgm:pt modelId="{8F6D8458-D353-40A3-8317-E79507CCF6FC}" type="parTrans" cxnId="{B52466B5-2F04-492A-B6B6-6AFF273428DF}">
      <dgm:prSet/>
      <dgm:spPr/>
      <dgm:t>
        <a:bodyPr/>
        <a:lstStyle/>
        <a:p>
          <a:endParaRPr lang="en-US"/>
        </a:p>
      </dgm:t>
    </dgm:pt>
    <dgm:pt modelId="{EBF0E808-D48D-4BAF-9D64-9D49DC77F213}" type="sibTrans" cxnId="{B52466B5-2F04-492A-B6B6-6AFF273428DF}">
      <dgm:prSet/>
      <dgm:spPr/>
      <dgm:t>
        <a:bodyPr/>
        <a:lstStyle/>
        <a:p>
          <a:endParaRPr lang="en-US"/>
        </a:p>
      </dgm:t>
    </dgm:pt>
    <dgm:pt modelId="{B6EF5780-E5C7-4767-8F19-45C01F50B912}" type="pres">
      <dgm:prSet presAssocID="{2F5F8BEC-3801-4953-9C63-408B6C32F70C}" presName="root" presStyleCnt="0">
        <dgm:presLayoutVars>
          <dgm:dir/>
          <dgm:resizeHandles val="exact"/>
        </dgm:presLayoutVars>
      </dgm:prSet>
      <dgm:spPr/>
    </dgm:pt>
    <dgm:pt modelId="{BA6EF004-79BD-4743-BCC6-EC7E519B09E3}" type="pres">
      <dgm:prSet presAssocID="{16B4FC75-92BC-4664-8BCD-2C5B7A83E1C6}" presName="compNode" presStyleCnt="0"/>
      <dgm:spPr/>
    </dgm:pt>
    <dgm:pt modelId="{2F48BD93-F723-4252-99F6-BB18795A44F4}" type="pres">
      <dgm:prSet presAssocID="{16B4FC75-92BC-4664-8BCD-2C5B7A83E1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013DB176-48BF-49C6-9861-55B86B34FCC0}" type="pres">
      <dgm:prSet presAssocID="{16B4FC75-92BC-4664-8BCD-2C5B7A83E1C6}" presName="spaceRect" presStyleCnt="0"/>
      <dgm:spPr/>
    </dgm:pt>
    <dgm:pt modelId="{FBA6EE2F-8B76-44CA-8087-F9507619F938}" type="pres">
      <dgm:prSet presAssocID="{16B4FC75-92BC-4664-8BCD-2C5B7A83E1C6}" presName="textRect" presStyleLbl="revTx" presStyleIdx="0" presStyleCnt="3">
        <dgm:presLayoutVars>
          <dgm:chMax val="1"/>
          <dgm:chPref val="1"/>
        </dgm:presLayoutVars>
      </dgm:prSet>
      <dgm:spPr/>
    </dgm:pt>
    <dgm:pt modelId="{55D8F889-9775-4D16-8813-754EA17804BC}" type="pres">
      <dgm:prSet presAssocID="{8FF69506-8161-446A-95EF-4D21341FDEFC}" presName="sibTrans" presStyleCnt="0"/>
      <dgm:spPr/>
    </dgm:pt>
    <dgm:pt modelId="{2602D087-AF89-4608-B8E1-52F77FDB7567}" type="pres">
      <dgm:prSet presAssocID="{D2DF335B-1924-4F36-933E-4619CB5F6E32}" presName="compNode" presStyleCnt="0"/>
      <dgm:spPr/>
    </dgm:pt>
    <dgm:pt modelId="{C7D9EBB5-2694-4D1F-9DA0-9A6AF572AF10}" type="pres">
      <dgm:prSet presAssocID="{D2DF335B-1924-4F36-933E-4619CB5F6E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lette"/>
        </a:ext>
      </dgm:extLst>
    </dgm:pt>
    <dgm:pt modelId="{AC1F6513-3F99-4774-A57A-5E5AF0958A3E}" type="pres">
      <dgm:prSet presAssocID="{D2DF335B-1924-4F36-933E-4619CB5F6E32}" presName="spaceRect" presStyleCnt="0"/>
      <dgm:spPr/>
    </dgm:pt>
    <dgm:pt modelId="{A5E74D44-5004-481A-BE62-B30AA060F6F4}" type="pres">
      <dgm:prSet presAssocID="{D2DF335B-1924-4F36-933E-4619CB5F6E32}" presName="textRect" presStyleLbl="revTx" presStyleIdx="1" presStyleCnt="3">
        <dgm:presLayoutVars>
          <dgm:chMax val="1"/>
          <dgm:chPref val="1"/>
        </dgm:presLayoutVars>
      </dgm:prSet>
      <dgm:spPr/>
    </dgm:pt>
    <dgm:pt modelId="{60E7FFE2-BDA0-4889-B86B-59781246D071}" type="pres">
      <dgm:prSet presAssocID="{D73769D1-88F9-4224-9B28-C1CC83A79F3B}" presName="sibTrans" presStyleCnt="0"/>
      <dgm:spPr/>
    </dgm:pt>
    <dgm:pt modelId="{9AF9DE4B-0D37-4908-9BC4-8819AC684B79}" type="pres">
      <dgm:prSet presAssocID="{1FF57CDA-0360-4213-93EC-D615F998EC93}" presName="compNode" presStyleCnt="0"/>
      <dgm:spPr/>
    </dgm:pt>
    <dgm:pt modelId="{89A8661B-D767-440F-8EC5-63D85F9CAC1D}" type="pres">
      <dgm:prSet presAssocID="{1FF57CDA-0360-4213-93EC-D615F998EC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FE861338-5E0E-49F8-8F4D-C46E32ED3392}" type="pres">
      <dgm:prSet presAssocID="{1FF57CDA-0360-4213-93EC-D615F998EC93}" presName="spaceRect" presStyleCnt="0"/>
      <dgm:spPr/>
    </dgm:pt>
    <dgm:pt modelId="{B62C27F6-C596-4E7A-95DA-09E7D858B104}" type="pres">
      <dgm:prSet presAssocID="{1FF57CDA-0360-4213-93EC-D615F998EC93}" presName="textRect" presStyleLbl="revTx" presStyleIdx="2" presStyleCnt="3">
        <dgm:presLayoutVars>
          <dgm:chMax val="1"/>
          <dgm:chPref val="1"/>
        </dgm:presLayoutVars>
      </dgm:prSet>
      <dgm:spPr/>
    </dgm:pt>
  </dgm:ptLst>
  <dgm:cxnLst>
    <dgm:cxn modelId="{98D0E30C-9B6B-42B7-9E3D-42CC6A6EBAB7}" srcId="{2F5F8BEC-3801-4953-9C63-408B6C32F70C}" destId="{D2DF335B-1924-4F36-933E-4619CB5F6E32}" srcOrd="1" destOrd="0" parTransId="{DCBC65A7-0CC3-4113-B43D-E7F5AACD11AF}" sibTransId="{D73769D1-88F9-4224-9B28-C1CC83A79F3B}"/>
    <dgm:cxn modelId="{F835F825-2A06-4C22-80AC-22091B1E9785}" type="presOf" srcId="{1FF57CDA-0360-4213-93EC-D615F998EC93}" destId="{B62C27F6-C596-4E7A-95DA-09E7D858B104}" srcOrd="0" destOrd="0" presId="urn:microsoft.com/office/officeart/2018/2/layout/IconLabelList"/>
    <dgm:cxn modelId="{8390F860-FB14-4478-9D0D-1997E3FF17EB}" type="presOf" srcId="{16B4FC75-92BC-4664-8BCD-2C5B7A83E1C6}" destId="{FBA6EE2F-8B76-44CA-8087-F9507619F938}" srcOrd="0" destOrd="0" presId="urn:microsoft.com/office/officeart/2018/2/layout/IconLabelList"/>
    <dgm:cxn modelId="{4738AC7E-820A-463F-9BF0-D1CAB41F26B7}" srcId="{2F5F8BEC-3801-4953-9C63-408B6C32F70C}" destId="{16B4FC75-92BC-4664-8BCD-2C5B7A83E1C6}" srcOrd="0" destOrd="0" parTransId="{FE627189-3CE8-4C10-A677-9BE51B1FEE8A}" sibTransId="{8FF69506-8161-446A-95EF-4D21341FDEFC}"/>
    <dgm:cxn modelId="{EAE7F3AC-A5E6-493E-9D04-ADA188DEF075}" type="presOf" srcId="{D2DF335B-1924-4F36-933E-4619CB5F6E32}" destId="{A5E74D44-5004-481A-BE62-B30AA060F6F4}" srcOrd="0" destOrd="0" presId="urn:microsoft.com/office/officeart/2018/2/layout/IconLabelList"/>
    <dgm:cxn modelId="{B52466B5-2F04-492A-B6B6-6AFF273428DF}" srcId="{2F5F8BEC-3801-4953-9C63-408B6C32F70C}" destId="{1FF57CDA-0360-4213-93EC-D615F998EC93}" srcOrd="2" destOrd="0" parTransId="{8F6D8458-D353-40A3-8317-E79507CCF6FC}" sibTransId="{EBF0E808-D48D-4BAF-9D64-9D49DC77F213}"/>
    <dgm:cxn modelId="{7FE8CAD7-22F6-4144-A784-517275E62DA7}" type="presOf" srcId="{2F5F8BEC-3801-4953-9C63-408B6C32F70C}" destId="{B6EF5780-E5C7-4767-8F19-45C01F50B912}" srcOrd="0" destOrd="0" presId="urn:microsoft.com/office/officeart/2018/2/layout/IconLabelList"/>
    <dgm:cxn modelId="{B1C9E8A2-D3C2-44E5-8FB5-EBC1D0462653}" type="presParOf" srcId="{B6EF5780-E5C7-4767-8F19-45C01F50B912}" destId="{BA6EF004-79BD-4743-BCC6-EC7E519B09E3}" srcOrd="0" destOrd="0" presId="urn:microsoft.com/office/officeart/2018/2/layout/IconLabelList"/>
    <dgm:cxn modelId="{5290267C-FAF2-4295-A3F9-FFC5D6330405}" type="presParOf" srcId="{BA6EF004-79BD-4743-BCC6-EC7E519B09E3}" destId="{2F48BD93-F723-4252-99F6-BB18795A44F4}" srcOrd="0" destOrd="0" presId="urn:microsoft.com/office/officeart/2018/2/layout/IconLabelList"/>
    <dgm:cxn modelId="{72C31852-4605-4F6A-B10B-0EE0E1D90632}" type="presParOf" srcId="{BA6EF004-79BD-4743-BCC6-EC7E519B09E3}" destId="{013DB176-48BF-49C6-9861-55B86B34FCC0}" srcOrd="1" destOrd="0" presId="urn:microsoft.com/office/officeart/2018/2/layout/IconLabelList"/>
    <dgm:cxn modelId="{35D73F8C-0AD9-444F-B890-4F2B3193BFA2}" type="presParOf" srcId="{BA6EF004-79BD-4743-BCC6-EC7E519B09E3}" destId="{FBA6EE2F-8B76-44CA-8087-F9507619F938}" srcOrd="2" destOrd="0" presId="urn:microsoft.com/office/officeart/2018/2/layout/IconLabelList"/>
    <dgm:cxn modelId="{306A1128-15C4-4BEF-827B-3FEE35CBF6CC}" type="presParOf" srcId="{B6EF5780-E5C7-4767-8F19-45C01F50B912}" destId="{55D8F889-9775-4D16-8813-754EA17804BC}" srcOrd="1" destOrd="0" presId="urn:microsoft.com/office/officeart/2018/2/layout/IconLabelList"/>
    <dgm:cxn modelId="{A0B729CD-9738-452E-BF14-1ECEF001A3F3}" type="presParOf" srcId="{B6EF5780-E5C7-4767-8F19-45C01F50B912}" destId="{2602D087-AF89-4608-B8E1-52F77FDB7567}" srcOrd="2" destOrd="0" presId="urn:microsoft.com/office/officeart/2018/2/layout/IconLabelList"/>
    <dgm:cxn modelId="{396B3636-E456-4371-BD0D-3BFDE2A5A51B}" type="presParOf" srcId="{2602D087-AF89-4608-B8E1-52F77FDB7567}" destId="{C7D9EBB5-2694-4D1F-9DA0-9A6AF572AF10}" srcOrd="0" destOrd="0" presId="urn:microsoft.com/office/officeart/2018/2/layout/IconLabelList"/>
    <dgm:cxn modelId="{56AC1CE5-AA2F-4319-8EB1-FE0CDC50878B}" type="presParOf" srcId="{2602D087-AF89-4608-B8E1-52F77FDB7567}" destId="{AC1F6513-3F99-4774-A57A-5E5AF0958A3E}" srcOrd="1" destOrd="0" presId="urn:microsoft.com/office/officeart/2018/2/layout/IconLabelList"/>
    <dgm:cxn modelId="{698F01A2-40F3-4798-BF84-F7560536EC08}" type="presParOf" srcId="{2602D087-AF89-4608-B8E1-52F77FDB7567}" destId="{A5E74D44-5004-481A-BE62-B30AA060F6F4}" srcOrd="2" destOrd="0" presId="urn:microsoft.com/office/officeart/2018/2/layout/IconLabelList"/>
    <dgm:cxn modelId="{DB68B9C4-F775-46F2-8F89-02EC92773AE0}" type="presParOf" srcId="{B6EF5780-E5C7-4767-8F19-45C01F50B912}" destId="{60E7FFE2-BDA0-4889-B86B-59781246D071}" srcOrd="3" destOrd="0" presId="urn:microsoft.com/office/officeart/2018/2/layout/IconLabelList"/>
    <dgm:cxn modelId="{F6725477-B93B-4F9A-9444-EF129C533E77}" type="presParOf" srcId="{B6EF5780-E5C7-4767-8F19-45C01F50B912}" destId="{9AF9DE4B-0D37-4908-9BC4-8819AC684B79}" srcOrd="4" destOrd="0" presId="urn:microsoft.com/office/officeart/2018/2/layout/IconLabelList"/>
    <dgm:cxn modelId="{0A1E6820-73A0-4C2F-AC90-5BBD190CC0EF}" type="presParOf" srcId="{9AF9DE4B-0D37-4908-9BC4-8819AC684B79}" destId="{89A8661B-D767-440F-8EC5-63D85F9CAC1D}" srcOrd="0" destOrd="0" presId="urn:microsoft.com/office/officeart/2018/2/layout/IconLabelList"/>
    <dgm:cxn modelId="{7ACF2F11-7009-4E40-A41C-6B3AFC90CB86}" type="presParOf" srcId="{9AF9DE4B-0D37-4908-9BC4-8819AC684B79}" destId="{FE861338-5E0E-49F8-8F4D-C46E32ED3392}" srcOrd="1" destOrd="0" presId="urn:microsoft.com/office/officeart/2018/2/layout/IconLabelList"/>
    <dgm:cxn modelId="{6F1346D5-9A94-4939-913D-F1AF0D09DE17}" type="presParOf" srcId="{9AF9DE4B-0D37-4908-9BC4-8819AC684B79}" destId="{B62C27F6-C596-4E7A-95DA-09E7D858B10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094D6-EA42-4263-9776-B27BCB75FDD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B78FC543-9BB5-47D6-8A6F-84595DC430ED}">
      <dgm:prSet/>
      <dgm:spPr/>
      <dgm:t>
        <a:bodyPr/>
        <a:lstStyle/>
        <a:p>
          <a:r>
            <a:rPr lang="en-US"/>
            <a:t>• Race + Neurodivergence</a:t>
          </a:r>
        </a:p>
      </dgm:t>
    </dgm:pt>
    <dgm:pt modelId="{F9202A66-42C9-4473-9418-392D6EAA3DA1}" type="parTrans" cxnId="{5140C366-B8A8-4FAB-B39D-B550539A6587}">
      <dgm:prSet/>
      <dgm:spPr/>
      <dgm:t>
        <a:bodyPr/>
        <a:lstStyle/>
        <a:p>
          <a:endParaRPr lang="en-US"/>
        </a:p>
      </dgm:t>
    </dgm:pt>
    <dgm:pt modelId="{530886AA-9B67-461B-9D7B-D5583B6CEF50}" type="sibTrans" cxnId="{5140C366-B8A8-4FAB-B39D-B550539A6587}">
      <dgm:prSet/>
      <dgm:spPr/>
      <dgm:t>
        <a:bodyPr/>
        <a:lstStyle/>
        <a:p>
          <a:endParaRPr lang="en-US"/>
        </a:p>
      </dgm:t>
    </dgm:pt>
    <dgm:pt modelId="{AD78AE8B-B8FC-4289-A848-6BD200DF728B}">
      <dgm:prSet/>
      <dgm:spPr/>
      <dgm:t>
        <a:bodyPr/>
        <a:lstStyle/>
        <a:p>
          <a:r>
            <a:rPr lang="en-US"/>
            <a:t>• Gender + Care roles</a:t>
          </a:r>
        </a:p>
      </dgm:t>
    </dgm:pt>
    <dgm:pt modelId="{E9EF5409-29F7-4735-BF04-3104755ED948}" type="parTrans" cxnId="{098161A0-8778-4D41-B943-F042B2FB742F}">
      <dgm:prSet/>
      <dgm:spPr/>
      <dgm:t>
        <a:bodyPr/>
        <a:lstStyle/>
        <a:p>
          <a:endParaRPr lang="en-US"/>
        </a:p>
      </dgm:t>
    </dgm:pt>
    <dgm:pt modelId="{7BAA7603-4795-4D8D-A2D8-7FB3B29B105E}" type="sibTrans" cxnId="{098161A0-8778-4D41-B943-F042B2FB742F}">
      <dgm:prSet/>
      <dgm:spPr/>
      <dgm:t>
        <a:bodyPr/>
        <a:lstStyle/>
        <a:p>
          <a:endParaRPr lang="en-US"/>
        </a:p>
      </dgm:t>
    </dgm:pt>
    <dgm:pt modelId="{30EE8B4B-FA44-4AB5-BEE8-B8763B2E7895}">
      <dgm:prSet/>
      <dgm:spPr/>
      <dgm:t>
        <a:bodyPr/>
        <a:lstStyle/>
        <a:p>
          <a:r>
            <a:rPr lang="en-US"/>
            <a:t>• Class + Access to services</a:t>
          </a:r>
        </a:p>
      </dgm:t>
    </dgm:pt>
    <dgm:pt modelId="{5D53D8D9-2F3F-4E49-9D8E-16C156D3F525}" type="parTrans" cxnId="{04941ECA-6A7A-45A6-813A-2E0325544AB7}">
      <dgm:prSet/>
      <dgm:spPr/>
      <dgm:t>
        <a:bodyPr/>
        <a:lstStyle/>
        <a:p>
          <a:endParaRPr lang="en-US"/>
        </a:p>
      </dgm:t>
    </dgm:pt>
    <dgm:pt modelId="{66B058A7-BF2C-4350-9E65-DC490BE70B76}" type="sibTrans" cxnId="{04941ECA-6A7A-45A6-813A-2E0325544AB7}">
      <dgm:prSet/>
      <dgm:spPr/>
      <dgm:t>
        <a:bodyPr/>
        <a:lstStyle/>
        <a:p>
          <a:endParaRPr lang="en-US"/>
        </a:p>
      </dgm:t>
    </dgm:pt>
    <dgm:pt modelId="{CC52906D-1DC2-4CD1-8D17-18B22180F52C}">
      <dgm:prSet/>
      <dgm:spPr/>
      <dgm:t>
        <a:bodyPr/>
        <a:lstStyle/>
        <a:p>
          <a:r>
            <a:rPr lang="en-US"/>
            <a:t>Quote: 'If I had money, I could’ve got him assessed years ago.'</a:t>
          </a:r>
        </a:p>
      </dgm:t>
    </dgm:pt>
    <dgm:pt modelId="{FA520206-DE1D-4085-BE9B-B852631A56E1}" type="parTrans" cxnId="{5AFD5861-5904-41A9-A508-30B676B93D41}">
      <dgm:prSet/>
      <dgm:spPr/>
      <dgm:t>
        <a:bodyPr/>
        <a:lstStyle/>
        <a:p>
          <a:endParaRPr lang="en-US"/>
        </a:p>
      </dgm:t>
    </dgm:pt>
    <dgm:pt modelId="{61FC4A06-8BE1-4678-81F3-67692435D028}" type="sibTrans" cxnId="{5AFD5861-5904-41A9-A508-30B676B93D41}">
      <dgm:prSet/>
      <dgm:spPr/>
      <dgm:t>
        <a:bodyPr/>
        <a:lstStyle/>
        <a:p>
          <a:endParaRPr lang="en-US"/>
        </a:p>
      </dgm:t>
    </dgm:pt>
    <dgm:pt modelId="{8BD9EE75-5D15-4503-A59A-E195FFB119C4}" type="pres">
      <dgm:prSet presAssocID="{154094D6-EA42-4263-9776-B27BCB75FDD2}" presName="matrix" presStyleCnt="0">
        <dgm:presLayoutVars>
          <dgm:chMax val="1"/>
          <dgm:dir/>
          <dgm:resizeHandles val="exact"/>
        </dgm:presLayoutVars>
      </dgm:prSet>
      <dgm:spPr/>
    </dgm:pt>
    <dgm:pt modelId="{B48AF134-17C3-4B30-98CA-D2B4363D835D}" type="pres">
      <dgm:prSet presAssocID="{154094D6-EA42-4263-9776-B27BCB75FDD2}" presName="diamond" presStyleLbl="bgShp" presStyleIdx="0" presStyleCnt="1"/>
      <dgm:spPr/>
    </dgm:pt>
    <dgm:pt modelId="{C9E5715E-A008-43C9-AFF5-4B9855BE483F}" type="pres">
      <dgm:prSet presAssocID="{154094D6-EA42-4263-9776-B27BCB75FDD2}" presName="quad1" presStyleLbl="node1" presStyleIdx="0" presStyleCnt="4">
        <dgm:presLayoutVars>
          <dgm:chMax val="0"/>
          <dgm:chPref val="0"/>
          <dgm:bulletEnabled val="1"/>
        </dgm:presLayoutVars>
      </dgm:prSet>
      <dgm:spPr/>
    </dgm:pt>
    <dgm:pt modelId="{2ABF0E15-C5FA-4553-9A65-2C4FEC2471B3}" type="pres">
      <dgm:prSet presAssocID="{154094D6-EA42-4263-9776-B27BCB75FDD2}" presName="quad2" presStyleLbl="node1" presStyleIdx="1" presStyleCnt="4">
        <dgm:presLayoutVars>
          <dgm:chMax val="0"/>
          <dgm:chPref val="0"/>
          <dgm:bulletEnabled val="1"/>
        </dgm:presLayoutVars>
      </dgm:prSet>
      <dgm:spPr/>
    </dgm:pt>
    <dgm:pt modelId="{D032A2A6-D3C5-440A-BE5C-AE751395FFFF}" type="pres">
      <dgm:prSet presAssocID="{154094D6-EA42-4263-9776-B27BCB75FDD2}" presName="quad3" presStyleLbl="node1" presStyleIdx="2" presStyleCnt="4">
        <dgm:presLayoutVars>
          <dgm:chMax val="0"/>
          <dgm:chPref val="0"/>
          <dgm:bulletEnabled val="1"/>
        </dgm:presLayoutVars>
      </dgm:prSet>
      <dgm:spPr/>
    </dgm:pt>
    <dgm:pt modelId="{852FABF7-2B87-4539-BF67-1B14B72F4B3F}" type="pres">
      <dgm:prSet presAssocID="{154094D6-EA42-4263-9776-B27BCB75FDD2}" presName="quad4" presStyleLbl="node1" presStyleIdx="3" presStyleCnt="4">
        <dgm:presLayoutVars>
          <dgm:chMax val="0"/>
          <dgm:chPref val="0"/>
          <dgm:bulletEnabled val="1"/>
        </dgm:presLayoutVars>
      </dgm:prSet>
      <dgm:spPr/>
    </dgm:pt>
  </dgm:ptLst>
  <dgm:cxnLst>
    <dgm:cxn modelId="{5AFD5861-5904-41A9-A508-30B676B93D41}" srcId="{154094D6-EA42-4263-9776-B27BCB75FDD2}" destId="{CC52906D-1DC2-4CD1-8D17-18B22180F52C}" srcOrd="3" destOrd="0" parTransId="{FA520206-DE1D-4085-BE9B-B852631A56E1}" sibTransId="{61FC4A06-8BE1-4678-81F3-67692435D028}"/>
    <dgm:cxn modelId="{5140C366-B8A8-4FAB-B39D-B550539A6587}" srcId="{154094D6-EA42-4263-9776-B27BCB75FDD2}" destId="{B78FC543-9BB5-47D6-8A6F-84595DC430ED}" srcOrd="0" destOrd="0" parTransId="{F9202A66-42C9-4473-9418-392D6EAA3DA1}" sibTransId="{530886AA-9B67-461B-9D7B-D5583B6CEF50}"/>
    <dgm:cxn modelId="{4ED8BB6D-1A16-42E5-A05B-68127F60A83D}" type="presOf" srcId="{154094D6-EA42-4263-9776-B27BCB75FDD2}" destId="{8BD9EE75-5D15-4503-A59A-E195FFB119C4}" srcOrd="0" destOrd="0" presId="urn:microsoft.com/office/officeart/2005/8/layout/matrix3"/>
    <dgm:cxn modelId="{6E2E6378-F2D4-4A22-BD7E-7EEDC7BB5978}" type="presOf" srcId="{B78FC543-9BB5-47D6-8A6F-84595DC430ED}" destId="{C9E5715E-A008-43C9-AFF5-4B9855BE483F}" srcOrd="0" destOrd="0" presId="urn:microsoft.com/office/officeart/2005/8/layout/matrix3"/>
    <dgm:cxn modelId="{A418007B-FC16-4FD2-A96A-87F473B0EF60}" type="presOf" srcId="{30EE8B4B-FA44-4AB5-BEE8-B8763B2E7895}" destId="{D032A2A6-D3C5-440A-BE5C-AE751395FFFF}" srcOrd="0" destOrd="0" presId="urn:microsoft.com/office/officeart/2005/8/layout/matrix3"/>
    <dgm:cxn modelId="{D37F997F-9FF3-469F-971E-5C56EDDF9FEE}" type="presOf" srcId="{CC52906D-1DC2-4CD1-8D17-18B22180F52C}" destId="{852FABF7-2B87-4539-BF67-1B14B72F4B3F}" srcOrd="0" destOrd="0" presId="urn:microsoft.com/office/officeart/2005/8/layout/matrix3"/>
    <dgm:cxn modelId="{098161A0-8778-4D41-B943-F042B2FB742F}" srcId="{154094D6-EA42-4263-9776-B27BCB75FDD2}" destId="{AD78AE8B-B8FC-4289-A848-6BD200DF728B}" srcOrd="1" destOrd="0" parTransId="{E9EF5409-29F7-4735-BF04-3104755ED948}" sibTransId="{7BAA7603-4795-4D8D-A2D8-7FB3B29B105E}"/>
    <dgm:cxn modelId="{F771C0B8-9F7F-4113-90FE-72E4A73ECAD6}" type="presOf" srcId="{AD78AE8B-B8FC-4289-A848-6BD200DF728B}" destId="{2ABF0E15-C5FA-4553-9A65-2C4FEC2471B3}" srcOrd="0" destOrd="0" presId="urn:microsoft.com/office/officeart/2005/8/layout/matrix3"/>
    <dgm:cxn modelId="{04941ECA-6A7A-45A6-813A-2E0325544AB7}" srcId="{154094D6-EA42-4263-9776-B27BCB75FDD2}" destId="{30EE8B4B-FA44-4AB5-BEE8-B8763B2E7895}" srcOrd="2" destOrd="0" parTransId="{5D53D8D9-2F3F-4E49-9D8E-16C156D3F525}" sibTransId="{66B058A7-BF2C-4350-9E65-DC490BE70B76}"/>
    <dgm:cxn modelId="{1C94ECA8-52AA-40F8-9E18-0632E1E37222}" type="presParOf" srcId="{8BD9EE75-5D15-4503-A59A-E195FFB119C4}" destId="{B48AF134-17C3-4B30-98CA-D2B4363D835D}" srcOrd="0" destOrd="0" presId="urn:microsoft.com/office/officeart/2005/8/layout/matrix3"/>
    <dgm:cxn modelId="{1E4821F4-86B8-478E-91DE-321D6A4AE575}" type="presParOf" srcId="{8BD9EE75-5D15-4503-A59A-E195FFB119C4}" destId="{C9E5715E-A008-43C9-AFF5-4B9855BE483F}" srcOrd="1" destOrd="0" presId="urn:microsoft.com/office/officeart/2005/8/layout/matrix3"/>
    <dgm:cxn modelId="{779D473D-03F5-4D47-8F82-229D176724A5}" type="presParOf" srcId="{8BD9EE75-5D15-4503-A59A-E195FFB119C4}" destId="{2ABF0E15-C5FA-4553-9A65-2C4FEC2471B3}" srcOrd="2" destOrd="0" presId="urn:microsoft.com/office/officeart/2005/8/layout/matrix3"/>
    <dgm:cxn modelId="{1585D516-C8D8-43ED-BE1E-29BCB2B67F98}" type="presParOf" srcId="{8BD9EE75-5D15-4503-A59A-E195FFB119C4}" destId="{D032A2A6-D3C5-440A-BE5C-AE751395FFFF}" srcOrd="3" destOrd="0" presId="urn:microsoft.com/office/officeart/2005/8/layout/matrix3"/>
    <dgm:cxn modelId="{C2A9162F-229A-4D56-B00A-03ECFDDA1B2E}" type="presParOf" srcId="{8BD9EE75-5D15-4503-A59A-E195FFB119C4}" destId="{852FABF7-2B87-4539-BF67-1B14B72F4B3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4F504D-6580-40D7-A8D4-A9DA192B0672}"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5723F48-E3EC-41B0-BADD-A44AB3C5028D}">
      <dgm:prSet/>
      <dgm:spPr/>
      <dgm:t>
        <a:bodyPr/>
        <a:lstStyle/>
        <a:p>
          <a:r>
            <a:rPr lang="en-US"/>
            <a:t>1. Build trust</a:t>
          </a:r>
        </a:p>
      </dgm:t>
    </dgm:pt>
    <dgm:pt modelId="{EFE04ED4-E698-4719-A658-F175131DFCA4}" type="parTrans" cxnId="{C1C36DF9-7919-47A6-87BC-053A381DFF6D}">
      <dgm:prSet/>
      <dgm:spPr/>
      <dgm:t>
        <a:bodyPr/>
        <a:lstStyle/>
        <a:p>
          <a:endParaRPr lang="en-US"/>
        </a:p>
      </dgm:t>
    </dgm:pt>
    <dgm:pt modelId="{FB55AD8D-7F61-4D31-9503-46829159D760}" type="sibTrans" cxnId="{C1C36DF9-7919-47A6-87BC-053A381DFF6D}">
      <dgm:prSet phldrT="1" phldr="0"/>
      <dgm:spPr/>
      <dgm:t>
        <a:bodyPr/>
        <a:lstStyle/>
        <a:p>
          <a:r>
            <a:rPr lang="en-US"/>
            <a:t>1</a:t>
          </a:r>
        </a:p>
      </dgm:t>
    </dgm:pt>
    <dgm:pt modelId="{BAFC66F1-1284-4519-A61B-68AA72D959B5}">
      <dgm:prSet/>
      <dgm:spPr/>
      <dgm:t>
        <a:bodyPr/>
        <a:lstStyle/>
        <a:p>
          <a:r>
            <a:rPr lang="en-US"/>
            <a:t>2. Use community facilitators</a:t>
          </a:r>
        </a:p>
      </dgm:t>
    </dgm:pt>
    <dgm:pt modelId="{DDC23CC7-9D16-4A42-9AC2-CD7DED8FE0F0}" type="parTrans" cxnId="{010D214B-1FFE-4D9A-A52D-E364F28CB34E}">
      <dgm:prSet/>
      <dgm:spPr/>
      <dgm:t>
        <a:bodyPr/>
        <a:lstStyle/>
        <a:p>
          <a:endParaRPr lang="en-US"/>
        </a:p>
      </dgm:t>
    </dgm:pt>
    <dgm:pt modelId="{EA8DCE44-2490-4A13-B5F0-0518D6D565C1}" type="sibTrans" cxnId="{010D214B-1FFE-4D9A-A52D-E364F28CB34E}">
      <dgm:prSet phldrT="2" phldr="0"/>
      <dgm:spPr/>
      <dgm:t>
        <a:bodyPr/>
        <a:lstStyle/>
        <a:p>
          <a:r>
            <a:rPr lang="en-US"/>
            <a:t>2</a:t>
          </a:r>
        </a:p>
      </dgm:t>
    </dgm:pt>
    <dgm:pt modelId="{C58AE190-5F63-4F35-AD3A-A2FB16880CF4}">
      <dgm:prSet/>
      <dgm:spPr/>
      <dgm:t>
        <a:bodyPr/>
        <a:lstStyle/>
        <a:p>
          <a:r>
            <a:rPr lang="en-US"/>
            <a:t>3. Be flexible and accessible</a:t>
          </a:r>
        </a:p>
      </dgm:t>
    </dgm:pt>
    <dgm:pt modelId="{63A60161-6EC9-4AC2-B533-306936E1C7A2}" type="parTrans" cxnId="{A224079A-A4EB-4A9B-A6B3-6B3EA622A868}">
      <dgm:prSet/>
      <dgm:spPr/>
      <dgm:t>
        <a:bodyPr/>
        <a:lstStyle/>
        <a:p>
          <a:endParaRPr lang="en-US"/>
        </a:p>
      </dgm:t>
    </dgm:pt>
    <dgm:pt modelId="{15735E79-08C5-4D9B-8B11-F664ECD70393}" type="sibTrans" cxnId="{A224079A-A4EB-4A9B-A6B3-6B3EA622A868}">
      <dgm:prSet phldrT="3" phldr="0"/>
      <dgm:spPr/>
      <dgm:t>
        <a:bodyPr/>
        <a:lstStyle/>
        <a:p>
          <a:r>
            <a:rPr lang="en-US"/>
            <a:t>3</a:t>
          </a:r>
        </a:p>
      </dgm:t>
    </dgm:pt>
    <dgm:pt modelId="{7DEFA832-BA58-45D8-A5D6-BD73352DE9CC}">
      <dgm:prSet/>
      <dgm:spPr/>
      <dgm:t>
        <a:bodyPr/>
        <a:lstStyle/>
        <a:p>
          <a:r>
            <a:rPr lang="en-US"/>
            <a:t>4. Share back findings</a:t>
          </a:r>
        </a:p>
      </dgm:t>
    </dgm:pt>
    <dgm:pt modelId="{67415FA9-0771-441B-B92C-4646F3F906B0}" type="parTrans" cxnId="{D6BCA6C9-61C2-4A0A-81E8-2234117D1252}">
      <dgm:prSet/>
      <dgm:spPr/>
      <dgm:t>
        <a:bodyPr/>
        <a:lstStyle/>
        <a:p>
          <a:endParaRPr lang="en-US"/>
        </a:p>
      </dgm:t>
    </dgm:pt>
    <dgm:pt modelId="{FD96B8A8-99D2-4AA9-B74E-1C5F0535948F}" type="sibTrans" cxnId="{D6BCA6C9-61C2-4A0A-81E8-2234117D1252}">
      <dgm:prSet phldrT="4" phldr="0"/>
      <dgm:spPr/>
      <dgm:t>
        <a:bodyPr/>
        <a:lstStyle/>
        <a:p>
          <a:r>
            <a:rPr lang="en-US"/>
            <a:t>4</a:t>
          </a:r>
        </a:p>
      </dgm:t>
    </dgm:pt>
    <dgm:pt modelId="{20F973D4-A6F7-4024-A87E-8ED8820A3C84}">
      <dgm:prSet/>
      <dgm:spPr/>
      <dgm:t>
        <a:bodyPr/>
        <a:lstStyle/>
        <a:p>
          <a:r>
            <a:rPr lang="en-US"/>
            <a:t>5. Apply an intersectional lens</a:t>
          </a:r>
        </a:p>
      </dgm:t>
    </dgm:pt>
    <dgm:pt modelId="{1D976320-54F7-4645-A0C3-375AB93597F9}" type="parTrans" cxnId="{A2B25663-50EC-4BD3-B9A2-2E5696B21962}">
      <dgm:prSet/>
      <dgm:spPr/>
      <dgm:t>
        <a:bodyPr/>
        <a:lstStyle/>
        <a:p>
          <a:endParaRPr lang="en-US"/>
        </a:p>
      </dgm:t>
    </dgm:pt>
    <dgm:pt modelId="{8489DC5D-4047-4517-80A8-3A5B78D8F06C}" type="sibTrans" cxnId="{A2B25663-50EC-4BD3-B9A2-2E5696B21962}">
      <dgm:prSet phldrT="5" phldr="0"/>
      <dgm:spPr/>
      <dgm:t>
        <a:bodyPr/>
        <a:lstStyle/>
        <a:p>
          <a:r>
            <a:rPr lang="en-US"/>
            <a:t>5</a:t>
          </a:r>
        </a:p>
      </dgm:t>
    </dgm:pt>
    <dgm:pt modelId="{C10CCF71-306A-4175-9923-01536856A269}" type="pres">
      <dgm:prSet presAssocID="{0A4F504D-6580-40D7-A8D4-A9DA192B0672}" presName="Name0" presStyleCnt="0">
        <dgm:presLayoutVars>
          <dgm:animLvl val="lvl"/>
          <dgm:resizeHandles val="exact"/>
        </dgm:presLayoutVars>
      </dgm:prSet>
      <dgm:spPr/>
    </dgm:pt>
    <dgm:pt modelId="{300D03FB-9B1A-4B97-9895-32FECA32BF31}" type="pres">
      <dgm:prSet presAssocID="{75723F48-E3EC-41B0-BADD-A44AB3C5028D}" presName="compositeNode" presStyleCnt="0">
        <dgm:presLayoutVars>
          <dgm:bulletEnabled val="1"/>
        </dgm:presLayoutVars>
      </dgm:prSet>
      <dgm:spPr/>
    </dgm:pt>
    <dgm:pt modelId="{362D049B-3238-471A-BB54-10B48DEB3472}" type="pres">
      <dgm:prSet presAssocID="{75723F48-E3EC-41B0-BADD-A44AB3C5028D}" presName="bgRect" presStyleLbl="bgAccFollowNode1" presStyleIdx="0" presStyleCnt="5"/>
      <dgm:spPr/>
    </dgm:pt>
    <dgm:pt modelId="{7B2A155A-980D-405E-91AD-48CA8EC6FE23}" type="pres">
      <dgm:prSet presAssocID="{FB55AD8D-7F61-4D31-9503-46829159D760}" presName="sibTransNodeCircle" presStyleLbl="alignNode1" presStyleIdx="0" presStyleCnt="10">
        <dgm:presLayoutVars>
          <dgm:chMax val="0"/>
          <dgm:bulletEnabled/>
        </dgm:presLayoutVars>
      </dgm:prSet>
      <dgm:spPr/>
    </dgm:pt>
    <dgm:pt modelId="{13D18BAD-18BA-4AEF-AD2E-8413F4629BC5}" type="pres">
      <dgm:prSet presAssocID="{75723F48-E3EC-41B0-BADD-A44AB3C5028D}" presName="bottomLine" presStyleLbl="alignNode1" presStyleIdx="1" presStyleCnt="10">
        <dgm:presLayoutVars/>
      </dgm:prSet>
      <dgm:spPr/>
    </dgm:pt>
    <dgm:pt modelId="{FEEA585A-DC0B-4C14-906A-823DEF211752}" type="pres">
      <dgm:prSet presAssocID="{75723F48-E3EC-41B0-BADD-A44AB3C5028D}" presName="nodeText" presStyleLbl="bgAccFollowNode1" presStyleIdx="0" presStyleCnt="5">
        <dgm:presLayoutVars>
          <dgm:bulletEnabled val="1"/>
        </dgm:presLayoutVars>
      </dgm:prSet>
      <dgm:spPr/>
    </dgm:pt>
    <dgm:pt modelId="{56E42B84-F00A-4A17-8018-65E24761C8CF}" type="pres">
      <dgm:prSet presAssocID="{FB55AD8D-7F61-4D31-9503-46829159D760}" presName="sibTrans" presStyleCnt="0"/>
      <dgm:spPr/>
    </dgm:pt>
    <dgm:pt modelId="{98C4D418-C9CF-4F86-8190-318879960482}" type="pres">
      <dgm:prSet presAssocID="{BAFC66F1-1284-4519-A61B-68AA72D959B5}" presName="compositeNode" presStyleCnt="0">
        <dgm:presLayoutVars>
          <dgm:bulletEnabled val="1"/>
        </dgm:presLayoutVars>
      </dgm:prSet>
      <dgm:spPr/>
    </dgm:pt>
    <dgm:pt modelId="{B08FAA5E-B696-4180-A5A0-1DDBD0589AB3}" type="pres">
      <dgm:prSet presAssocID="{BAFC66F1-1284-4519-A61B-68AA72D959B5}" presName="bgRect" presStyleLbl="bgAccFollowNode1" presStyleIdx="1" presStyleCnt="5"/>
      <dgm:spPr/>
    </dgm:pt>
    <dgm:pt modelId="{AD5EA7D7-36F5-4742-9C73-72BC12DBC00B}" type="pres">
      <dgm:prSet presAssocID="{EA8DCE44-2490-4A13-B5F0-0518D6D565C1}" presName="sibTransNodeCircle" presStyleLbl="alignNode1" presStyleIdx="2" presStyleCnt="10">
        <dgm:presLayoutVars>
          <dgm:chMax val="0"/>
          <dgm:bulletEnabled/>
        </dgm:presLayoutVars>
      </dgm:prSet>
      <dgm:spPr/>
    </dgm:pt>
    <dgm:pt modelId="{50CA34BB-E5E8-45E2-B02B-8EF79B490747}" type="pres">
      <dgm:prSet presAssocID="{BAFC66F1-1284-4519-A61B-68AA72D959B5}" presName="bottomLine" presStyleLbl="alignNode1" presStyleIdx="3" presStyleCnt="10">
        <dgm:presLayoutVars/>
      </dgm:prSet>
      <dgm:spPr/>
    </dgm:pt>
    <dgm:pt modelId="{83C402F6-8F28-431F-9668-7C63569BAF00}" type="pres">
      <dgm:prSet presAssocID="{BAFC66F1-1284-4519-A61B-68AA72D959B5}" presName="nodeText" presStyleLbl="bgAccFollowNode1" presStyleIdx="1" presStyleCnt="5">
        <dgm:presLayoutVars>
          <dgm:bulletEnabled val="1"/>
        </dgm:presLayoutVars>
      </dgm:prSet>
      <dgm:spPr/>
    </dgm:pt>
    <dgm:pt modelId="{66486944-AEDF-41E7-92F9-CE4EA534E172}" type="pres">
      <dgm:prSet presAssocID="{EA8DCE44-2490-4A13-B5F0-0518D6D565C1}" presName="sibTrans" presStyleCnt="0"/>
      <dgm:spPr/>
    </dgm:pt>
    <dgm:pt modelId="{B91EBE84-3178-4247-B778-89A192C940C3}" type="pres">
      <dgm:prSet presAssocID="{C58AE190-5F63-4F35-AD3A-A2FB16880CF4}" presName="compositeNode" presStyleCnt="0">
        <dgm:presLayoutVars>
          <dgm:bulletEnabled val="1"/>
        </dgm:presLayoutVars>
      </dgm:prSet>
      <dgm:spPr/>
    </dgm:pt>
    <dgm:pt modelId="{FF29ED24-D860-4442-91DA-47F16F8596F7}" type="pres">
      <dgm:prSet presAssocID="{C58AE190-5F63-4F35-AD3A-A2FB16880CF4}" presName="bgRect" presStyleLbl="bgAccFollowNode1" presStyleIdx="2" presStyleCnt="5"/>
      <dgm:spPr/>
    </dgm:pt>
    <dgm:pt modelId="{F6607B0B-0AEC-4BE5-B068-5A9AD6904F4E}" type="pres">
      <dgm:prSet presAssocID="{15735E79-08C5-4D9B-8B11-F664ECD70393}" presName="sibTransNodeCircle" presStyleLbl="alignNode1" presStyleIdx="4" presStyleCnt="10">
        <dgm:presLayoutVars>
          <dgm:chMax val="0"/>
          <dgm:bulletEnabled/>
        </dgm:presLayoutVars>
      </dgm:prSet>
      <dgm:spPr/>
    </dgm:pt>
    <dgm:pt modelId="{F2261CDC-6AD5-48F6-923B-CFE28BE478F2}" type="pres">
      <dgm:prSet presAssocID="{C58AE190-5F63-4F35-AD3A-A2FB16880CF4}" presName="bottomLine" presStyleLbl="alignNode1" presStyleIdx="5" presStyleCnt="10">
        <dgm:presLayoutVars/>
      </dgm:prSet>
      <dgm:spPr/>
    </dgm:pt>
    <dgm:pt modelId="{4BDC043F-A5F8-4BE1-9C01-5EC995B89EA3}" type="pres">
      <dgm:prSet presAssocID="{C58AE190-5F63-4F35-AD3A-A2FB16880CF4}" presName="nodeText" presStyleLbl="bgAccFollowNode1" presStyleIdx="2" presStyleCnt="5">
        <dgm:presLayoutVars>
          <dgm:bulletEnabled val="1"/>
        </dgm:presLayoutVars>
      </dgm:prSet>
      <dgm:spPr/>
    </dgm:pt>
    <dgm:pt modelId="{B6A793BD-1B96-4084-8346-CF9813B2D5BB}" type="pres">
      <dgm:prSet presAssocID="{15735E79-08C5-4D9B-8B11-F664ECD70393}" presName="sibTrans" presStyleCnt="0"/>
      <dgm:spPr/>
    </dgm:pt>
    <dgm:pt modelId="{D178CBA5-01E4-437F-84EF-C66F85A46E35}" type="pres">
      <dgm:prSet presAssocID="{7DEFA832-BA58-45D8-A5D6-BD73352DE9CC}" presName="compositeNode" presStyleCnt="0">
        <dgm:presLayoutVars>
          <dgm:bulletEnabled val="1"/>
        </dgm:presLayoutVars>
      </dgm:prSet>
      <dgm:spPr/>
    </dgm:pt>
    <dgm:pt modelId="{297A1441-0C6F-49FD-A12C-175FE14D46C5}" type="pres">
      <dgm:prSet presAssocID="{7DEFA832-BA58-45D8-A5D6-BD73352DE9CC}" presName="bgRect" presStyleLbl="bgAccFollowNode1" presStyleIdx="3" presStyleCnt="5"/>
      <dgm:spPr/>
    </dgm:pt>
    <dgm:pt modelId="{100D7060-5582-4877-8589-BBBDF3178693}" type="pres">
      <dgm:prSet presAssocID="{FD96B8A8-99D2-4AA9-B74E-1C5F0535948F}" presName="sibTransNodeCircle" presStyleLbl="alignNode1" presStyleIdx="6" presStyleCnt="10">
        <dgm:presLayoutVars>
          <dgm:chMax val="0"/>
          <dgm:bulletEnabled/>
        </dgm:presLayoutVars>
      </dgm:prSet>
      <dgm:spPr/>
    </dgm:pt>
    <dgm:pt modelId="{F51E50DE-DAD4-44E5-B0BE-0A793EE29660}" type="pres">
      <dgm:prSet presAssocID="{7DEFA832-BA58-45D8-A5D6-BD73352DE9CC}" presName="bottomLine" presStyleLbl="alignNode1" presStyleIdx="7" presStyleCnt="10">
        <dgm:presLayoutVars/>
      </dgm:prSet>
      <dgm:spPr/>
    </dgm:pt>
    <dgm:pt modelId="{3FF3EFC5-7910-47D4-AF10-5BDD1FE1D7B4}" type="pres">
      <dgm:prSet presAssocID="{7DEFA832-BA58-45D8-A5D6-BD73352DE9CC}" presName="nodeText" presStyleLbl="bgAccFollowNode1" presStyleIdx="3" presStyleCnt="5">
        <dgm:presLayoutVars>
          <dgm:bulletEnabled val="1"/>
        </dgm:presLayoutVars>
      </dgm:prSet>
      <dgm:spPr/>
    </dgm:pt>
    <dgm:pt modelId="{D106FEFB-BD81-4CDA-9B8B-1ECF512D3553}" type="pres">
      <dgm:prSet presAssocID="{FD96B8A8-99D2-4AA9-B74E-1C5F0535948F}" presName="sibTrans" presStyleCnt="0"/>
      <dgm:spPr/>
    </dgm:pt>
    <dgm:pt modelId="{1E4626B1-6C75-4BCC-9CBA-DA5BE25249E4}" type="pres">
      <dgm:prSet presAssocID="{20F973D4-A6F7-4024-A87E-8ED8820A3C84}" presName="compositeNode" presStyleCnt="0">
        <dgm:presLayoutVars>
          <dgm:bulletEnabled val="1"/>
        </dgm:presLayoutVars>
      </dgm:prSet>
      <dgm:spPr/>
    </dgm:pt>
    <dgm:pt modelId="{F7CC17EB-5B6C-46AC-ADF1-845E3D8CA5CB}" type="pres">
      <dgm:prSet presAssocID="{20F973D4-A6F7-4024-A87E-8ED8820A3C84}" presName="bgRect" presStyleLbl="bgAccFollowNode1" presStyleIdx="4" presStyleCnt="5"/>
      <dgm:spPr/>
    </dgm:pt>
    <dgm:pt modelId="{8916D145-DFDB-4688-A2C4-93EDE2625AF4}" type="pres">
      <dgm:prSet presAssocID="{8489DC5D-4047-4517-80A8-3A5B78D8F06C}" presName="sibTransNodeCircle" presStyleLbl="alignNode1" presStyleIdx="8" presStyleCnt="10">
        <dgm:presLayoutVars>
          <dgm:chMax val="0"/>
          <dgm:bulletEnabled/>
        </dgm:presLayoutVars>
      </dgm:prSet>
      <dgm:spPr/>
    </dgm:pt>
    <dgm:pt modelId="{CCDA5720-61A5-48BC-A9FC-9B4A0090C841}" type="pres">
      <dgm:prSet presAssocID="{20F973D4-A6F7-4024-A87E-8ED8820A3C84}" presName="bottomLine" presStyleLbl="alignNode1" presStyleIdx="9" presStyleCnt="10">
        <dgm:presLayoutVars/>
      </dgm:prSet>
      <dgm:spPr/>
    </dgm:pt>
    <dgm:pt modelId="{964C831C-56AD-46BF-BB72-FE44079D3CBF}" type="pres">
      <dgm:prSet presAssocID="{20F973D4-A6F7-4024-A87E-8ED8820A3C84}" presName="nodeText" presStyleLbl="bgAccFollowNode1" presStyleIdx="4" presStyleCnt="5">
        <dgm:presLayoutVars>
          <dgm:bulletEnabled val="1"/>
        </dgm:presLayoutVars>
      </dgm:prSet>
      <dgm:spPr/>
    </dgm:pt>
  </dgm:ptLst>
  <dgm:cxnLst>
    <dgm:cxn modelId="{1FD8240E-92F2-49A5-BCCE-8DEAC14C88C2}" type="presOf" srcId="{C58AE190-5F63-4F35-AD3A-A2FB16880CF4}" destId="{FF29ED24-D860-4442-91DA-47F16F8596F7}" srcOrd="0" destOrd="0" presId="urn:microsoft.com/office/officeart/2016/7/layout/BasicLinearProcessNumbered"/>
    <dgm:cxn modelId="{B5621025-0E90-4D2B-865F-9B32D97F4FC1}" type="presOf" srcId="{FB55AD8D-7F61-4D31-9503-46829159D760}" destId="{7B2A155A-980D-405E-91AD-48CA8EC6FE23}" srcOrd="0" destOrd="0" presId="urn:microsoft.com/office/officeart/2016/7/layout/BasicLinearProcessNumbered"/>
    <dgm:cxn modelId="{0706EC32-9BD3-425B-8675-06FCE9A49AA4}" type="presOf" srcId="{20F973D4-A6F7-4024-A87E-8ED8820A3C84}" destId="{964C831C-56AD-46BF-BB72-FE44079D3CBF}" srcOrd="1" destOrd="0" presId="urn:microsoft.com/office/officeart/2016/7/layout/BasicLinearProcessNumbered"/>
    <dgm:cxn modelId="{39F3EA36-DADC-432A-AEE8-A70A1B826451}" type="presOf" srcId="{EA8DCE44-2490-4A13-B5F0-0518D6D565C1}" destId="{AD5EA7D7-36F5-4742-9C73-72BC12DBC00B}" srcOrd="0" destOrd="0" presId="urn:microsoft.com/office/officeart/2016/7/layout/BasicLinearProcessNumbered"/>
    <dgm:cxn modelId="{010D214B-1FFE-4D9A-A52D-E364F28CB34E}" srcId="{0A4F504D-6580-40D7-A8D4-A9DA192B0672}" destId="{BAFC66F1-1284-4519-A61B-68AA72D959B5}" srcOrd="1" destOrd="0" parTransId="{DDC23CC7-9D16-4A42-9AC2-CD7DED8FE0F0}" sibTransId="{EA8DCE44-2490-4A13-B5F0-0518D6D565C1}"/>
    <dgm:cxn modelId="{AB5AE44B-DEED-48D4-8ACE-7859E3A1CE84}" type="presOf" srcId="{8489DC5D-4047-4517-80A8-3A5B78D8F06C}" destId="{8916D145-DFDB-4688-A2C4-93EDE2625AF4}" srcOrd="0" destOrd="0" presId="urn:microsoft.com/office/officeart/2016/7/layout/BasicLinearProcessNumbered"/>
    <dgm:cxn modelId="{329EAA4D-5E43-4EF5-8499-9F84E789A4D0}" type="presOf" srcId="{C58AE190-5F63-4F35-AD3A-A2FB16880CF4}" destId="{4BDC043F-A5F8-4BE1-9C01-5EC995B89EA3}" srcOrd="1" destOrd="0" presId="urn:microsoft.com/office/officeart/2016/7/layout/BasicLinearProcessNumbered"/>
    <dgm:cxn modelId="{A2B25663-50EC-4BD3-B9A2-2E5696B21962}" srcId="{0A4F504D-6580-40D7-A8D4-A9DA192B0672}" destId="{20F973D4-A6F7-4024-A87E-8ED8820A3C84}" srcOrd="4" destOrd="0" parTransId="{1D976320-54F7-4645-A0C3-375AB93597F9}" sibTransId="{8489DC5D-4047-4517-80A8-3A5B78D8F06C}"/>
    <dgm:cxn modelId="{2C905768-61DE-4FB3-9EC7-3B9452905F08}" type="presOf" srcId="{7DEFA832-BA58-45D8-A5D6-BD73352DE9CC}" destId="{3FF3EFC5-7910-47D4-AF10-5BDD1FE1D7B4}" srcOrd="1" destOrd="0" presId="urn:microsoft.com/office/officeart/2016/7/layout/BasicLinearProcessNumbered"/>
    <dgm:cxn modelId="{CCC1626E-463E-4978-B8EE-E9FBF7B78E7C}" type="presOf" srcId="{BAFC66F1-1284-4519-A61B-68AA72D959B5}" destId="{83C402F6-8F28-431F-9668-7C63569BAF00}" srcOrd="1" destOrd="0" presId="urn:microsoft.com/office/officeart/2016/7/layout/BasicLinearProcessNumbered"/>
    <dgm:cxn modelId="{2DFC8D8B-3A4D-4EDE-8FE2-D92609B9DB91}" type="presOf" srcId="{15735E79-08C5-4D9B-8B11-F664ECD70393}" destId="{F6607B0B-0AEC-4BE5-B068-5A9AD6904F4E}" srcOrd="0" destOrd="0" presId="urn:microsoft.com/office/officeart/2016/7/layout/BasicLinearProcessNumbered"/>
    <dgm:cxn modelId="{A224079A-A4EB-4A9B-A6B3-6B3EA622A868}" srcId="{0A4F504D-6580-40D7-A8D4-A9DA192B0672}" destId="{C58AE190-5F63-4F35-AD3A-A2FB16880CF4}" srcOrd="2" destOrd="0" parTransId="{63A60161-6EC9-4AC2-B533-306936E1C7A2}" sibTransId="{15735E79-08C5-4D9B-8B11-F664ECD70393}"/>
    <dgm:cxn modelId="{3DC124AB-B877-4AF8-9F6C-7EAEB2714189}" type="presOf" srcId="{0A4F504D-6580-40D7-A8D4-A9DA192B0672}" destId="{C10CCF71-306A-4175-9923-01536856A269}" srcOrd="0" destOrd="0" presId="urn:microsoft.com/office/officeart/2016/7/layout/BasicLinearProcessNumbered"/>
    <dgm:cxn modelId="{4E0A3FAC-FFC6-426C-8D6E-AF14C942A21B}" type="presOf" srcId="{BAFC66F1-1284-4519-A61B-68AA72D959B5}" destId="{B08FAA5E-B696-4180-A5A0-1DDBD0589AB3}" srcOrd="0" destOrd="0" presId="urn:microsoft.com/office/officeart/2016/7/layout/BasicLinearProcessNumbered"/>
    <dgm:cxn modelId="{0CE33DAD-B375-45E6-99DF-DF5673A5DD75}" type="presOf" srcId="{FD96B8A8-99D2-4AA9-B74E-1C5F0535948F}" destId="{100D7060-5582-4877-8589-BBBDF3178693}" srcOrd="0" destOrd="0" presId="urn:microsoft.com/office/officeart/2016/7/layout/BasicLinearProcessNumbered"/>
    <dgm:cxn modelId="{B2B8A1AE-5725-4DD2-BA07-F2595ED0C9CC}" type="presOf" srcId="{7DEFA832-BA58-45D8-A5D6-BD73352DE9CC}" destId="{297A1441-0C6F-49FD-A12C-175FE14D46C5}" srcOrd="0" destOrd="0" presId="urn:microsoft.com/office/officeart/2016/7/layout/BasicLinearProcessNumbered"/>
    <dgm:cxn modelId="{0B9FA6C6-8D1F-45D4-9063-9CD5C3928E3E}" type="presOf" srcId="{20F973D4-A6F7-4024-A87E-8ED8820A3C84}" destId="{F7CC17EB-5B6C-46AC-ADF1-845E3D8CA5CB}" srcOrd="0" destOrd="0" presId="urn:microsoft.com/office/officeart/2016/7/layout/BasicLinearProcessNumbered"/>
    <dgm:cxn modelId="{D6BCA6C9-61C2-4A0A-81E8-2234117D1252}" srcId="{0A4F504D-6580-40D7-A8D4-A9DA192B0672}" destId="{7DEFA832-BA58-45D8-A5D6-BD73352DE9CC}" srcOrd="3" destOrd="0" parTransId="{67415FA9-0771-441B-B92C-4646F3F906B0}" sibTransId="{FD96B8A8-99D2-4AA9-B74E-1C5F0535948F}"/>
    <dgm:cxn modelId="{7D918FDA-2FDF-42C7-829A-E82771110891}" type="presOf" srcId="{75723F48-E3EC-41B0-BADD-A44AB3C5028D}" destId="{FEEA585A-DC0B-4C14-906A-823DEF211752}" srcOrd="1" destOrd="0" presId="urn:microsoft.com/office/officeart/2016/7/layout/BasicLinearProcessNumbered"/>
    <dgm:cxn modelId="{E99DDDDA-957E-49E9-AD0C-87CB12ACD0F7}" type="presOf" srcId="{75723F48-E3EC-41B0-BADD-A44AB3C5028D}" destId="{362D049B-3238-471A-BB54-10B48DEB3472}" srcOrd="0" destOrd="0" presId="urn:microsoft.com/office/officeart/2016/7/layout/BasicLinearProcessNumbered"/>
    <dgm:cxn modelId="{C1C36DF9-7919-47A6-87BC-053A381DFF6D}" srcId="{0A4F504D-6580-40D7-A8D4-A9DA192B0672}" destId="{75723F48-E3EC-41B0-BADD-A44AB3C5028D}" srcOrd="0" destOrd="0" parTransId="{EFE04ED4-E698-4719-A658-F175131DFCA4}" sibTransId="{FB55AD8D-7F61-4D31-9503-46829159D760}"/>
    <dgm:cxn modelId="{89BDFDFD-D38C-4B0A-8589-40A95F6C5AFD}" type="presParOf" srcId="{C10CCF71-306A-4175-9923-01536856A269}" destId="{300D03FB-9B1A-4B97-9895-32FECA32BF31}" srcOrd="0" destOrd="0" presId="urn:microsoft.com/office/officeart/2016/7/layout/BasicLinearProcessNumbered"/>
    <dgm:cxn modelId="{8AD780B9-36ED-4014-8A72-1E96CFE750F6}" type="presParOf" srcId="{300D03FB-9B1A-4B97-9895-32FECA32BF31}" destId="{362D049B-3238-471A-BB54-10B48DEB3472}" srcOrd="0" destOrd="0" presId="urn:microsoft.com/office/officeart/2016/7/layout/BasicLinearProcessNumbered"/>
    <dgm:cxn modelId="{3DA55C52-66E1-4817-B3C4-3F8B3A48B4FE}" type="presParOf" srcId="{300D03FB-9B1A-4B97-9895-32FECA32BF31}" destId="{7B2A155A-980D-405E-91AD-48CA8EC6FE23}" srcOrd="1" destOrd="0" presId="urn:microsoft.com/office/officeart/2016/7/layout/BasicLinearProcessNumbered"/>
    <dgm:cxn modelId="{4EB9A1DA-22E9-4BF4-BD73-71BED27F50D1}" type="presParOf" srcId="{300D03FB-9B1A-4B97-9895-32FECA32BF31}" destId="{13D18BAD-18BA-4AEF-AD2E-8413F4629BC5}" srcOrd="2" destOrd="0" presId="urn:microsoft.com/office/officeart/2016/7/layout/BasicLinearProcessNumbered"/>
    <dgm:cxn modelId="{F90DAE73-F2B6-4FAE-8BB7-19675662AF93}" type="presParOf" srcId="{300D03FB-9B1A-4B97-9895-32FECA32BF31}" destId="{FEEA585A-DC0B-4C14-906A-823DEF211752}" srcOrd="3" destOrd="0" presId="urn:microsoft.com/office/officeart/2016/7/layout/BasicLinearProcessNumbered"/>
    <dgm:cxn modelId="{6BE8EC76-0F81-48CD-8693-3A055EB9A9D6}" type="presParOf" srcId="{C10CCF71-306A-4175-9923-01536856A269}" destId="{56E42B84-F00A-4A17-8018-65E24761C8CF}" srcOrd="1" destOrd="0" presId="urn:microsoft.com/office/officeart/2016/7/layout/BasicLinearProcessNumbered"/>
    <dgm:cxn modelId="{9A57E8B6-15F8-44B0-93C5-76E79C0270E8}" type="presParOf" srcId="{C10CCF71-306A-4175-9923-01536856A269}" destId="{98C4D418-C9CF-4F86-8190-318879960482}" srcOrd="2" destOrd="0" presId="urn:microsoft.com/office/officeart/2016/7/layout/BasicLinearProcessNumbered"/>
    <dgm:cxn modelId="{6D6E256A-4AEF-493E-A76A-76DB263452E7}" type="presParOf" srcId="{98C4D418-C9CF-4F86-8190-318879960482}" destId="{B08FAA5E-B696-4180-A5A0-1DDBD0589AB3}" srcOrd="0" destOrd="0" presId="urn:microsoft.com/office/officeart/2016/7/layout/BasicLinearProcessNumbered"/>
    <dgm:cxn modelId="{D3F635F1-9E59-41D7-A203-614A63410748}" type="presParOf" srcId="{98C4D418-C9CF-4F86-8190-318879960482}" destId="{AD5EA7D7-36F5-4742-9C73-72BC12DBC00B}" srcOrd="1" destOrd="0" presId="urn:microsoft.com/office/officeart/2016/7/layout/BasicLinearProcessNumbered"/>
    <dgm:cxn modelId="{169561DB-F726-4D06-9325-2569F54739F3}" type="presParOf" srcId="{98C4D418-C9CF-4F86-8190-318879960482}" destId="{50CA34BB-E5E8-45E2-B02B-8EF79B490747}" srcOrd="2" destOrd="0" presId="urn:microsoft.com/office/officeart/2016/7/layout/BasicLinearProcessNumbered"/>
    <dgm:cxn modelId="{7261FA24-EB62-4C07-9CBF-61D0D8E34CDD}" type="presParOf" srcId="{98C4D418-C9CF-4F86-8190-318879960482}" destId="{83C402F6-8F28-431F-9668-7C63569BAF00}" srcOrd="3" destOrd="0" presId="urn:microsoft.com/office/officeart/2016/7/layout/BasicLinearProcessNumbered"/>
    <dgm:cxn modelId="{3B1A4BF3-675F-4D0F-8A0F-DA7859EBD9A1}" type="presParOf" srcId="{C10CCF71-306A-4175-9923-01536856A269}" destId="{66486944-AEDF-41E7-92F9-CE4EA534E172}" srcOrd="3" destOrd="0" presId="urn:microsoft.com/office/officeart/2016/7/layout/BasicLinearProcessNumbered"/>
    <dgm:cxn modelId="{6BCE1580-1CFF-4985-9BFA-C48FF15959D4}" type="presParOf" srcId="{C10CCF71-306A-4175-9923-01536856A269}" destId="{B91EBE84-3178-4247-B778-89A192C940C3}" srcOrd="4" destOrd="0" presId="urn:microsoft.com/office/officeart/2016/7/layout/BasicLinearProcessNumbered"/>
    <dgm:cxn modelId="{CCE619CF-AB7B-4B45-BD6B-87C5E9171699}" type="presParOf" srcId="{B91EBE84-3178-4247-B778-89A192C940C3}" destId="{FF29ED24-D860-4442-91DA-47F16F8596F7}" srcOrd="0" destOrd="0" presId="urn:microsoft.com/office/officeart/2016/7/layout/BasicLinearProcessNumbered"/>
    <dgm:cxn modelId="{EA05CB52-89CB-4C89-9347-AF228A56446F}" type="presParOf" srcId="{B91EBE84-3178-4247-B778-89A192C940C3}" destId="{F6607B0B-0AEC-4BE5-B068-5A9AD6904F4E}" srcOrd="1" destOrd="0" presId="urn:microsoft.com/office/officeart/2016/7/layout/BasicLinearProcessNumbered"/>
    <dgm:cxn modelId="{5C5354DD-C1D7-46B5-B6EB-2131EC0C89D1}" type="presParOf" srcId="{B91EBE84-3178-4247-B778-89A192C940C3}" destId="{F2261CDC-6AD5-48F6-923B-CFE28BE478F2}" srcOrd="2" destOrd="0" presId="urn:microsoft.com/office/officeart/2016/7/layout/BasicLinearProcessNumbered"/>
    <dgm:cxn modelId="{EDAFC5FC-4E4A-484E-A1FA-8448B8BF322D}" type="presParOf" srcId="{B91EBE84-3178-4247-B778-89A192C940C3}" destId="{4BDC043F-A5F8-4BE1-9C01-5EC995B89EA3}" srcOrd="3" destOrd="0" presId="urn:microsoft.com/office/officeart/2016/7/layout/BasicLinearProcessNumbered"/>
    <dgm:cxn modelId="{681C5762-B8C7-44FD-BBF0-D6EBB1745A94}" type="presParOf" srcId="{C10CCF71-306A-4175-9923-01536856A269}" destId="{B6A793BD-1B96-4084-8346-CF9813B2D5BB}" srcOrd="5" destOrd="0" presId="urn:microsoft.com/office/officeart/2016/7/layout/BasicLinearProcessNumbered"/>
    <dgm:cxn modelId="{57619C37-26E7-4BAD-8AF6-176D922B981C}" type="presParOf" srcId="{C10CCF71-306A-4175-9923-01536856A269}" destId="{D178CBA5-01E4-437F-84EF-C66F85A46E35}" srcOrd="6" destOrd="0" presId="urn:microsoft.com/office/officeart/2016/7/layout/BasicLinearProcessNumbered"/>
    <dgm:cxn modelId="{28943874-4B03-43C7-870E-4E6B24B26EE4}" type="presParOf" srcId="{D178CBA5-01E4-437F-84EF-C66F85A46E35}" destId="{297A1441-0C6F-49FD-A12C-175FE14D46C5}" srcOrd="0" destOrd="0" presId="urn:microsoft.com/office/officeart/2016/7/layout/BasicLinearProcessNumbered"/>
    <dgm:cxn modelId="{4EDAFFE4-2255-43B6-8011-B03F0ED6D011}" type="presParOf" srcId="{D178CBA5-01E4-437F-84EF-C66F85A46E35}" destId="{100D7060-5582-4877-8589-BBBDF3178693}" srcOrd="1" destOrd="0" presId="urn:microsoft.com/office/officeart/2016/7/layout/BasicLinearProcessNumbered"/>
    <dgm:cxn modelId="{DEF2B509-961A-4CC1-B29B-1D60C8CC9886}" type="presParOf" srcId="{D178CBA5-01E4-437F-84EF-C66F85A46E35}" destId="{F51E50DE-DAD4-44E5-B0BE-0A793EE29660}" srcOrd="2" destOrd="0" presId="urn:microsoft.com/office/officeart/2016/7/layout/BasicLinearProcessNumbered"/>
    <dgm:cxn modelId="{91768EF5-D6AA-45D5-B401-D6361F2E0BD1}" type="presParOf" srcId="{D178CBA5-01E4-437F-84EF-C66F85A46E35}" destId="{3FF3EFC5-7910-47D4-AF10-5BDD1FE1D7B4}" srcOrd="3" destOrd="0" presId="urn:microsoft.com/office/officeart/2016/7/layout/BasicLinearProcessNumbered"/>
    <dgm:cxn modelId="{979FCD46-DF50-41C1-8385-2CCD88DF3475}" type="presParOf" srcId="{C10CCF71-306A-4175-9923-01536856A269}" destId="{D106FEFB-BD81-4CDA-9B8B-1ECF512D3553}" srcOrd="7" destOrd="0" presId="urn:microsoft.com/office/officeart/2016/7/layout/BasicLinearProcessNumbered"/>
    <dgm:cxn modelId="{2763BDFC-F0D4-41DD-A58A-5C26509D4C94}" type="presParOf" srcId="{C10CCF71-306A-4175-9923-01536856A269}" destId="{1E4626B1-6C75-4BCC-9CBA-DA5BE25249E4}" srcOrd="8" destOrd="0" presId="urn:microsoft.com/office/officeart/2016/7/layout/BasicLinearProcessNumbered"/>
    <dgm:cxn modelId="{D6ED58D4-3607-44CD-8C7D-AB303692C4A2}" type="presParOf" srcId="{1E4626B1-6C75-4BCC-9CBA-DA5BE25249E4}" destId="{F7CC17EB-5B6C-46AC-ADF1-845E3D8CA5CB}" srcOrd="0" destOrd="0" presId="urn:microsoft.com/office/officeart/2016/7/layout/BasicLinearProcessNumbered"/>
    <dgm:cxn modelId="{7F1BD4AE-F0DB-40A9-A53F-15B879880AFD}" type="presParOf" srcId="{1E4626B1-6C75-4BCC-9CBA-DA5BE25249E4}" destId="{8916D145-DFDB-4688-A2C4-93EDE2625AF4}" srcOrd="1" destOrd="0" presId="urn:microsoft.com/office/officeart/2016/7/layout/BasicLinearProcessNumbered"/>
    <dgm:cxn modelId="{26192A09-5382-4AFE-90D9-D8804AAC1680}" type="presParOf" srcId="{1E4626B1-6C75-4BCC-9CBA-DA5BE25249E4}" destId="{CCDA5720-61A5-48BC-A9FC-9B4A0090C841}" srcOrd="2" destOrd="0" presId="urn:microsoft.com/office/officeart/2016/7/layout/BasicLinearProcessNumbered"/>
    <dgm:cxn modelId="{6CE5CCC6-DEA1-44FF-87BA-627F310031E0}" type="presParOf" srcId="{1E4626B1-6C75-4BCC-9CBA-DA5BE25249E4}" destId="{964C831C-56AD-46BF-BB72-FE44079D3CB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6DC877-3231-4FFA-9CF4-20C8A2293EE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A633AE-F63E-4946-8396-93D746441A2A}">
      <dgm:prSet/>
      <dgm:spPr/>
      <dgm:t>
        <a:bodyPr/>
        <a:lstStyle/>
        <a:p>
          <a:r>
            <a:rPr lang="en-US"/>
            <a:t>Quote: 'If they had asked us the right way, we would’ve told them years ago.'</a:t>
          </a:r>
        </a:p>
      </dgm:t>
    </dgm:pt>
    <dgm:pt modelId="{B361444D-3511-474D-879F-7E5A36DCE5A7}" type="parTrans" cxnId="{04685C43-A83F-458C-BE59-99A3873D3A22}">
      <dgm:prSet/>
      <dgm:spPr/>
      <dgm:t>
        <a:bodyPr/>
        <a:lstStyle/>
        <a:p>
          <a:endParaRPr lang="en-US"/>
        </a:p>
      </dgm:t>
    </dgm:pt>
    <dgm:pt modelId="{D6EF5ECE-16AD-4EED-AE41-405FA8837AB0}" type="sibTrans" cxnId="{04685C43-A83F-458C-BE59-99A3873D3A22}">
      <dgm:prSet/>
      <dgm:spPr/>
      <dgm:t>
        <a:bodyPr/>
        <a:lstStyle/>
        <a:p>
          <a:endParaRPr lang="en-US"/>
        </a:p>
      </dgm:t>
    </dgm:pt>
    <dgm:pt modelId="{4E3B633E-908A-4A60-B138-F0A525EBE5DD}">
      <dgm:prSet/>
      <dgm:spPr/>
      <dgm:t>
        <a:bodyPr/>
        <a:lstStyle/>
        <a:p>
          <a:r>
            <a:rPr lang="en-US"/>
            <a:t>Challenge is systemic, not community-based.</a:t>
          </a:r>
        </a:p>
      </dgm:t>
    </dgm:pt>
    <dgm:pt modelId="{95D00F71-7693-4E99-A168-EBB3FF397A5E}" type="parTrans" cxnId="{833AC4C2-6DFE-4B78-8D18-4A1530C3767F}">
      <dgm:prSet/>
      <dgm:spPr/>
      <dgm:t>
        <a:bodyPr/>
        <a:lstStyle/>
        <a:p>
          <a:endParaRPr lang="en-US"/>
        </a:p>
      </dgm:t>
    </dgm:pt>
    <dgm:pt modelId="{3B824915-92F1-4F05-AC8E-83F1F0136813}" type="sibTrans" cxnId="{833AC4C2-6DFE-4B78-8D18-4A1530C3767F}">
      <dgm:prSet/>
      <dgm:spPr/>
      <dgm:t>
        <a:bodyPr/>
        <a:lstStyle/>
        <a:p>
          <a:endParaRPr lang="en-US"/>
        </a:p>
      </dgm:t>
    </dgm:pt>
    <dgm:pt modelId="{E2895BED-803A-44A8-83D9-FF5102E76299}">
      <dgm:prSet/>
      <dgm:spPr/>
      <dgm:t>
        <a:bodyPr/>
        <a:lstStyle/>
        <a:p>
          <a:r>
            <a:rPr lang="en-US"/>
            <a:t>Inclusive research is a necessity.</a:t>
          </a:r>
        </a:p>
      </dgm:t>
    </dgm:pt>
    <dgm:pt modelId="{9654D565-6E27-4EC1-A82A-38A0445CFA77}" type="parTrans" cxnId="{0232A41E-9A53-4734-AE41-377C1F0F5E4A}">
      <dgm:prSet/>
      <dgm:spPr/>
      <dgm:t>
        <a:bodyPr/>
        <a:lstStyle/>
        <a:p>
          <a:endParaRPr lang="en-US"/>
        </a:p>
      </dgm:t>
    </dgm:pt>
    <dgm:pt modelId="{96E83D85-38C7-4DAC-B1A2-CBB1DBA5A8FB}" type="sibTrans" cxnId="{0232A41E-9A53-4734-AE41-377C1F0F5E4A}">
      <dgm:prSet/>
      <dgm:spPr/>
      <dgm:t>
        <a:bodyPr/>
        <a:lstStyle/>
        <a:p>
          <a:endParaRPr lang="en-US"/>
        </a:p>
      </dgm:t>
    </dgm:pt>
    <dgm:pt modelId="{6FB1BECD-FD3F-4732-ACD9-659A493E3E17}" type="pres">
      <dgm:prSet presAssocID="{126DC877-3231-4FFA-9CF4-20C8A2293EE9}" presName="linear" presStyleCnt="0">
        <dgm:presLayoutVars>
          <dgm:animLvl val="lvl"/>
          <dgm:resizeHandles val="exact"/>
        </dgm:presLayoutVars>
      </dgm:prSet>
      <dgm:spPr/>
    </dgm:pt>
    <dgm:pt modelId="{055C2FA5-A08D-437F-9B21-8206EC128C63}" type="pres">
      <dgm:prSet presAssocID="{BAA633AE-F63E-4946-8396-93D746441A2A}" presName="parentText" presStyleLbl="node1" presStyleIdx="0" presStyleCnt="3">
        <dgm:presLayoutVars>
          <dgm:chMax val="0"/>
          <dgm:bulletEnabled val="1"/>
        </dgm:presLayoutVars>
      </dgm:prSet>
      <dgm:spPr/>
    </dgm:pt>
    <dgm:pt modelId="{BC4A5B92-E790-4ED2-BD6F-E44554D50FAB}" type="pres">
      <dgm:prSet presAssocID="{D6EF5ECE-16AD-4EED-AE41-405FA8837AB0}" presName="spacer" presStyleCnt="0"/>
      <dgm:spPr/>
    </dgm:pt>
    <dgm:pt modelId="{E57E6047-6A29-4B0B-A407-3C31D84248DA}" type="pres">
      <dgm:prSet presAssocID="{4E3B633E-908A-4A60-B138-F0A525EBE5DD}" presName="parentText" presStyleLbl="node1" presStyleIdx="1" presStyleCnt="3">
        <dgm:presLayoutVars>
          <dgm:chMax val="0"/>
          <dgm:bulletEnabled val="1"/>
        </dgm:presLayoutVars>
      </dgm:prSet>
      <dgm:spPr/>
    </dgm:pt>
    <dgm:pt modelId="{BB3778E5-B363-4DE4-B0FA-AC05374B47C5}" type="pres">
      <dgm:prSet presAssocID="{3B824915-92F1-4F05-AC8E-83F1F0136813}" presName="spacer" presStyleCnt="0"/>
      <dgm:spPr/>
    </dgm:pt>
    <dgm:pt modelId="{BF599193-ADEC-4976-BB5A-8505B2C07EDD}" type="pres">
      <dgm:prSet presAssocID="{E2895BED-803A-44A8-83D9-FF5102E76299}" presName="parentText" presStyleLbl="node1" presStyleIdx="2" presStyleCnt="3">
        <dgm:presLayoutVars>
          <dgm:chMax val="0"/>
          <dgm:bulletEnabled val="1"/>
        </dgm:presLayoutVars>
      </dgm:prSet>
      <dgm:spPr/>
    </dgm:pt>
  </dgm:ptLst>
  <dgm:cxnLst>
    <dgm:cxn modelId="{DEFB920A-EAC5-452B-9203-C09E15C1BE55}" type="presOf" srcId="{4E3B633E-908A-4A60-B138-F0A525EBE5DD}" destId="{E57E6047-6A29-4B0B-A407-3C31D84248DA}" srcOrd="0" destOrd="0" presId="urn:microsoft.com/office/officeart/2005/8/layout/vList2"/>
    <dgm:cxn modelId="{0232A41E-9A53-4734-AE41-377C1F0F5E4A}" srcId="{126DC877-3231-4FFA-9CF4-20C8A2293EE9}" destId="{E2895BED-803A-44A8-83D9-FF5102E76299}" srcOrd="2" destOrd="0" parTransId="{9654D565-6E27-4EC1-A82A-38A0445CFA77}" sibTransId="{96E83D85-38C7-4DAC-B1A2-CBB1DBA5A8FB}"/>
    <dgm:cxn modelId="{F5069A1F-4098-4087-B12B-B3D20A791F4B}" type="presOf" srcId="{126DC877-3231-4FFA-9CF4-20C8A2293EE9}" destId="{6FB1BECD-FD3F-4732-ACD9-659A493E3E17}" srcOrd="0" destOrd="0" presId="urn:microsoft.com/office/officeart/2005/8/layout/vList2"/>
    <dgm:cxn modelId="{04685C43-A83F-458C-BE59-99A3873D3A22}" srcId="{126DC877-3231-4FFA-9CF4-20C8A2293EE9}" destId="{BAA633AE-F63E-4946-8396-93D746441A2A}" srcOrd="0" destOrd="0" parTransId="{B361444D-3511-474D-879F-7E5A36DCE5A7}" sibTransId="{D6EF5ECE-16AD-4EED-AE41-405FA8837AB0}"/>
    <dgm:cxn modelId="{833AC4C2-6DFE-4B78-8D18-4A1530C3767F}" srcId="{126DC877-3231-4FFA-9CF4-20C8A2293EE9}" destId="{4E3B633E-908A-4A60-B138-F0A525EBE5DD}" srcOrd="1" destOrd="0" parTransId="{95D00F71-7693-4E99-A168-EBB3FF397A5E}" sibTransId="{3B824915-92F1-4F05-AC8E-83F1F0136813}"/>
    <dgm:cxn modelId="{830A09D3-5BD1-4533-9E90-90C9A236CA68}" type="presOf" srcId="{E2895BED-803A-44A8-83D9-FF5102E76299}" destId="{BF599193-ADEC-4976-BB5A-8505B2C07EDD}" srcOrd="0" destOrd="0" presId="urn:microsoft.com/office/officeart/2005/8/layout/vList2"/>
    <dgm:cxn modelId="{1A6F95E8-6834-4846-B4B4-C78A1674A619}" type="presOf" srcId="{BAA633AE-F63E-4946-8396-93D746441A2A}" destId="{055C2FA5-A08D-437F-9B21-8206EC128C63}" srcOrd="0" destOrd="0" presId="urn:microsoft.com/office/officeart/2005/8/layout/vList2"/>
    <dgm:cxn modelId="{992DFBF9-FFA6-49CE-82D3-99954E4D3050}" type="presParOf" srcId="{6FB1BECD-FD3F-4732-ACD9-659A493E3E17}" destId="{055C2FA5-A08D-437F-9B21-8206EC128C63}" srcOrd="0" destOrd="0" presId="urn:microsoft.com/office/officeart/2005/8/layout/vList2"/>
    <dgm:cxn modelId="{560DA7BB-55CE-4A4E-AA10-A86D0E8C0377}" type="presParOf" srcId="{6FB1BECD-FD3F-4732-ACD9-659A493E3E17}" destId="{BC4A5B92-E790-4ED2-BD6F-E44554D50FAB}" srcOrd="1" destOrd="0" presId="urn:microsoft.com/office/officeart/2005/8/layout/vList2"/>
    <dgm:cxn modelId="{22FE2D79-DF9C-4073-92A8-63C8DC944E4B}" type="presParOf" srcId="{6FB1BECD-FD3F-4732-ACD9-659A493E3E17}" destId="{E57E6047-6A29-4B0B-A407-3C31D84248DA}" srcOrd="2" destOrd="0" presId="urn:microsoft.com/office/officeart/2005/8/layout/vList2"/>
    <dgm:cxn modelId="{BBBC4F96-6EE9-4EA6-814F-E47A4BAF17E7}" type="presParOf" srcId="{6FB1BECD-FD3F-4732-ACD9-659A493E3E17}" destId="{BB3778E5-B363-4DE4-B0FA-AC05374B47C5}" srcOrd="3" destOrd="0" presId="urn:microsoft.com/office/officeart/2005/8/layout/vList2"/>
    <dgm:cxn modelId="{348EEB63-C1D2-4D5F-BEFA-C63719E99A99}" type="presParOf" srcId="{6FB1BECD-FD3F-4732-ACD9-659A493E3E17}" destId="{BF599193-ADEC-4976-BB5A-8505B2C07E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6DA71-A613-4A50-994D-9E92360D9261}">
      <dsp:nvSpPr>
        <dsp:cNvPr id="0" name=""/>
        <dsp:cNvSpPr/>
      </dsp:nvSpPr>
      <dsp:spPr>
        <a:xfrm>
          <a:off x="341781" y="1130473"/>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D7511-4664-4B7C-BDE4-1D1F373535E4}">
      <dsp:nvSpPr>
        <dsp:cNvPr id="0" name=""/>
        <dsp:cNvSpPr/>
      </dsp:nvSpPr>
      <dsp:spPr>
        <a:xfrm>
          <a:off x="568240" y="1356932"/>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5C0A91-6C03-43F3-848B-7CCF86AEE02B}">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Recruited through trusted networks</a:t>
          </a:r>
        </a:p>
      </dsp:txBody>
      <dsp:txXfrm>
        <a:off x="2092" y="2524067"/>
        <a:ext cx="1741992" cy="696796"/>
      </dsp:txXfrm>
    </dsp:sp>
    <dsp:sp modelId="{A39507E4-1FCA-4A18-A9B8-87AEF79E9F97}">
      <dsp:nvSpPr>
        <dsp:cNvPr id="0" name=""/>
        <dsp:cNvSpPr/>
      </dsp:nvSpPr>
      <dsp:spPr>
        <a:xfrm>
          <a:off x="2388621" y="1130473"/>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A8AEB-1829-4216-B3D6-BC80B4D29E09}">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5AC249-7311-40FE-BC7B-CFD54EA10193}">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Flexible participation (1:1s, venues)</a:t>
          </a:r>
        </a:p>
      </dsp:txBody>
      <dsp:txXfrm>
        <a:off x="2048933" y="2524067"/>
        <a:ext cx="1741992" cy="696796"/>
      </dsp:txXfrm>
    </dsp:sp>
    <dsp:sp modelId="{41C00487-7241-4BCC-9BAB-66BE25B52B0E}">
      <dsp:nvSpPr>
        <dsp:cNvPr id="0" name=""/>
        <dsp:cNvSpPr/>
      </dsp:nvSpPr>
      <dsp:spPr>
        <a:xfrm>
          <a:off x="4435462" y="1130473"/>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15504-0A6D-40EA-BA21-C87FB3C76D32}">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836D92-E2F4-4BB9-AC9A-60921297FF95}">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Community co-design</a:t>
          </a:r>
        </a:p>
      </dsp:txBody>
      <dsp:txXfrm>
        <a:off x="4095774" y="2524067"/>
        <a:ext cx="1741992" cy="696796"/>
      </dsp:txXfrm>
    </dsp:sp>
    <dsp:sp modelId="{B3B08BE3-CDDF-4661-AC01-3FA219ED87C3}">
      <dsp:nvSpPr>
        <dsp:cNvPr id="0" name=""/>
        <dsp:cNvSpPr/>
      </dsp:nvSpPr>
      <dsp:spPr>
        <a:xfrm>
          <a:off x="6482303" y="1130473"/>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7A133-40D4-4D5B-BA1E-F6F5907959F8}">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80974C-49E4-4CD9-8F9D-A636692B953F}">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Valued stories, not just stats</a:t>
          </a:r>
        </a:p>
      </dsp:txBody>
      <dsp:txXfrm>
        <a:off x="6142615" y="2524067"/>
        <a:ext cx="1741992" cy="69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8BD93-F723-4252-99F6-BB18795A44F4}">
      <dsp:nvSpPr>
        <dsp:cNvPr id="0" name=""/>
        <dsp:cNvSpPr/>
      </dsp:nvSpPr>
      <dsp:spPr>
        <a:xfrm>
          <a:off x="890763" y="1174902"/>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A6EE2F-8B76-44CA-8087-F9507619F938}">
      <dsp:nvSpPr>
        <dsp:cNvPr id="0" name=""/>
        <dsp:cNvSpPr/>
      </dsp:nvSpPr>
      <dsp:spPr>
        <a:xfrm>
          <a:off x="291148" y="245643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Cultural Sensitivity: Recognising differing worldviews.</a:t>
          </a:r>
        </a:p>
      </dsp:txBody>
      <dsp:txXfrm>
        <a:off x="291148" y="2456435"/>
        <a:ext cx="2180418" cy="720000"/>
      </dsp:txXfrm>
    </dsp:sp>
    <dsp:sp modelId="{C7D9EBB5-2694-4D1F-9DA0-9A6AF572AF10}">
      <dsp:nvSpPr>
        <dsp:cNvPr id="0" name=""/>
        <dsp:cNvSpPr/>
      </dsp:nvSpPr>
      <dsp:spPr>
        <a:xfrm>
          <a:off x="3452755" y="1174902"/>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E74D44-5004-481A-BE62-B30AA060F6F4}">
      <dsp:nvSpPr>
        <dsp:cNvPr id="0" name=""/>
        <dsp:cNvSpPr/>
      </dsp:nvSpPr>
      <dsp:spPr>
        <a:xfrm>
          <a:off x="2853140" y="245643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Cultural Appropriateness: Designing tools that fit those worldviews.</a:t>
          </a:r>
        </a:p>
      </dsp:txBody>
      <dsp:txXfrm>
        <a:off x="2853140" y="2456435"/>
        <a:ext cx="2180418" cy="720000"/>
      </dsp:txXfrm>
    </dsp:sp>
    <dsp:sp modelId="{89A8661B-D767-440F-8EC5-63D85F9CAC1D}">
      <dsp:nvSpPr>
        <dsp:cNvPr id="0" name=""/>
        <dsp:cNvSpPr/>
      </dsp:nvSpPr>
      <dsp:spPr>
        <a:xfrm>
          <a:off x="6014747" y="1174902"/>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2C27F6-C596-4E7A-95DA-09E7D858B104}">
      <dsp:nvSpPr>
        <dsp:cNvPr id="0" name=""/>
        <dsp:cNvSpPr/>
      </dsp:nvSpPr>
      <dsp:spPr>
        <a:xfrm>
          <a:off x="5415132" y="245643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Quote: 'Translated forms are no use if the concepts don’t make sense.'</a:t>
          </a:r>
        </a:p>
      </dsp:txBody>
      <dsp:txXfrm>
        <a:off x="5415132" y="2456435"/>
        <a:ext cx="2180418"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AF134-17C3-4B30-98CA-D2B4363D835D}">
      <dsp:nvSpPr>
        <dsp:cNvPr id="0" name=""/>
        <dsp:cNvSpPr/>
      </dsp:nvSpPr>
      <dsp:spPr>
        <a:xfrm>
          <a:off x="1767680"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5715E-A008-43C9-AFF5-4B9855BE483F}">
      <dsp:nvSpPr>
        <dsp:cNvPr id="0" name=""/>
        <dsp:cNvSpPr/>
      </dsp:nvSpPr>
      <dsp:spPr>
        <a:xfrm>
          <a:off x="2181058" y="413377"/>
          <a:ext cx="1697021" cy="16970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Race + Neurodivergence</a:t>
          </a:r>
        </a:p>
      </dsp:txBody>
      <dsp:txXfrm>
        <a:off x="2263900" y="496219"/>
        <a:ext cx="1531337" cy="1531337"/>
      </dsp:txXfrm>
    </dsp:sp>
    <dsp:sp modelId="{2ABF0E15-C5FA-4553-9A65-2C4FEC2471B3}">
      <dsp:nvSpPr>
        <dsp:cNvPr id="0" name=""/>
        <dsp:cNvSpPr/>
      </dsp:nvSpPr>
      <dsp:spPr>
        <a:xfrm>
          <a:off x="4008620" y="413377"/>
          <a:ext cx="1697021" cy="16970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Gender + Care roles</a:t>
          </a:r>
        </a:p>
      </dsp:txBody>
      <dsp:txXfrm>
        <a:off x="4091462" y="496219"/>
        <a:ext cx="1531337" cy="1531337"/>
      </dsp:txXfrm>
    </dsp:sp>
    <dsp:sp modelId="{D032A2A6-D3C5-440A-BE5C-AE751395FFFF}">
      <dsp:nvSpPr>
        <dsp:cNvPr id="0" name=""/>
        <dsp:cNvSpPr/>
      </dsp:nvSpPr>
      <dsp:spPr>
        <a:xfrm>
          <a:off x="2181058" y="2240939"/>
          <a:ext cx="1697021" cy="169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Class + Access to services</a:t>
          </a:r>
        </a:p>
      </dsp:txBody>
      <dsp:txXfrm>
        <a:off x="2263900" y="2323781"/>
        <a:ext cx="1531337" cy="1531337"/>
      </dsp:txXfrm>
    </dsp:sp>
    <dsp:sp modelId="{852FABF7-2B87-4539-BF67-1B14B72F4B3F}">
      <dsp:nvSpPr>
        <dsp:cNvPr id="0" name=""/>
        <dsp:cNvSpPr/>
      </dsp:nvSpPr>
      <dsp:spPr>
        <a:xfrm>
          <a:off x="4008620" y="2240939"/>
          <a:ext cx="1697021" cy="16970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Quote: 'If I had money, I could’ve got him assessed years ago.'</a:t>
          </a:r>
        </a:p>
      </dsp:txBody>
      <dsp:txXfrm>
        <a:off x="4091462" y="2323781"/>
        <a:ext cx="1531337" cy="153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049B-3238-471A-BB54-10B48DEB3472}">
      <dsp:nvSpPr>
        <dsp:cNvPr id="0" name=""/>
        <dsp:cNvSpPr/>
      </dsp:nvSpPr>
      <dsp:spPr>
        <a:xfrm>
          <a:off x="2695" y="1154017"/>
          <a:ext cx="1459501" cy="204330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88" tIns="330200" rIns="113788" bIns="330200" numCol="1" spcCol="1270" anchor="t" anchorCtr="0">
          <a:noAutofit/>
        </a:bodyPr>
        <a:lstStyle/>
        <a:p>
          <a:pPr marL="0" lvl="0" indent="0" algn="l" defTabSz="577850">
            <a:lnSpc>
              <a:spcPct val="90000"/>
            </a:lnSpc>
            <a:spcBef>
              <a:spcPct val="0"/>
            </a:spcBef>
            <a:spcAft>
              <a:spcPct val="35000"/>
            </a:spcAft>
            <a:buNone/>
          </a:pPr>
          <a:r>
            <a:rPr lang="en-US" sz="1300" kern="1200"/>
            <a:t>1. Build trust</a:t>
          </a:r>
        </a:p>
      </dsp:txBody>
      <dsp:txXfrm>
        <a:off x="2695" y="1930472"/>
        <a:ext cx="1459501" cy="1225981"/>
      </dsp:txXfrm>
    </dsp:sp>
    <dsp:sp modelId="{7B2A155A-980D-405E-91AD-48CA8EC6FE23}">
      <dsp:nvSpPr>
        <dsp:cNvPr id="0" name=""/>
        <dsp:cNvSpPr/>
      </dsp:nvSpPr>
      <dsp:spPr>
        <a:xfrm>
          <a:off x="425951" y="1358348"/>
          <a:ext cx="612990" cy="61299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91" tIns="12700" rIns="47791"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15721" y="1448118"/>
        <a:ext cx="433450" cy="433450"/>
      </dsp:txXfrm>
    </dsp:sp>
    <dsp:sp modelId="{13D18BAD-18BA-4AEF-AD2E-8413F4629BC5}">
      <dsp:nvSpPr>
        <dsp:cNvPr id="0" name=""/>
        <dsp:cNvSpPr/>
      </dsp:nvSpPr>
      <dsp:spPr>
        <a:xfrm>
          <a:off x="2695" y="3197248"/>
          <a:ext cx="1459501" cy="72"/>
        </a:xfrm>
        <a:prstGeom prst="rect">
          <a:avLst/>
        </a:prstGeom>
        <a:solidFill>
          <a:schemeClr val="accent2">
            <a:hueOff val="520169"/>
            <a:satOff val="-649"/>
            <a:lumOff val="153"/>
            <a:alphaOff val="0"/>
          </a:schemeClr>
        </a:solidFill>
        <a:ln w="25400" cap="flat" cmpd="sng" algn="ctr">
          <a:solidFill>
            <a:schemeClr val="accent2">
              <a:hueOff val="520169"/>
              <a:satOff val="-649"/>
              <a:lumOff val="1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FAA5E-B696-4180-A5A0-1DDBD0589AB3}">
      <dsp:nvSpPr>
        <dsp:cNvPr id="0" name=""/>
        <dsp:cNvSpPr/>
      </dsp:nvSpPr>
      <dsp:spPr>
        <a:xfrm>
          <a:off x="1608147" y="1154017"/>
          <a:ext cx="1459501" cy="2043302"/>
        </a:xfrm>
        <a:prstGeom prst="rect">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88" tIns="330200" rIns="113788" bIns="330200" numCol="1" spcCol="1270" anchor="t" anchorCtr="0">
          <a:noAutofit/>
        </a:bodyPr>
        <a:lstStyle/>
        <a:p>
          <a:pPr marL="0" lvl="0" indent="0" algn="l" defTabSz="577850">
            <a:lnSpc>
              <a:spcPct val="90000"/>
            </a:lnSpc>
            <a:spcBef>
              <a:spcPct val="0"/>
            </a:spcBef>
            <a:spcAft>
              <a:spcPct val="35000"/>
            </a:spcAft>
            <a:buNone/>
          </a:pPr>
          <a:r>
            <a:rPr lang="en-US" sz="1300" kern="1200"/>
            <a:t>2. Use community facilitators</a:t>
          </a:r>
        </a:p>
      </dsp:txBody>
      <dsp:txXfrm>
        <a:off x="1608147" y="1930472"/>
        <a:ext cx="1459501" cy="1225981"/>
      </dsp:txXfrm>
    </dsp:sp>
    <dsp:sp modelId="{AD5EA7D7-36F5-4742-9C73-72BC12DBC00B}">
      <dsp:nvSpPr>
        <dsp:cNvPr id="0" name=""/>
        <dsp:cNvSpPr/>
      </dsp:nvSpPr>
      <dsp:spPr>
        <a:xfrm>
          <a:off x="2031402" y="1358348"/>
          <a:ext cx="612990" cy="612990"/>
        </a:xfrm>
        <a:prstGeom prst="ellipse">
          <a:avLst/>
        </a:prstGeom>
        <a:solidFill>
          <a:schemeClr val="accent2">
            <a:hueOff val="1040338"/>
            <a:satOff val="-1298"/>
            <a:lumOff val="305"/>
            <a:alphaOff val="0"/>
          </a:schemeClr>
        </a:solidFill>
        <a:ln w="25400" cap="flat" cmpd="sng" algn="ctr">
          <a:solidFill>
            <a:schemeClr val="accent2">
              <a:hueOff val="1040338"/>
              <a:satOff val="-1298"/>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91" tIns="12700" rIns="47791"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121172" y="1448118"/>
        <a:ext cx="433450" cy="433450"/>
      </dsp:txXfrm>
    </dsp:sp>
    <dsp:sp modelId="{50CA34BB-E5E8-45E2-B02B-8EF79B490747}">
      <dsp:nvSpPr>
        <dsp:cNvPr id="0" name=""/>
        <dsp:cNvSpPr/>
      </dsp:nvSpPr>
      <dsp:spPr>
        <a:xfrm>
          <a:off x="1608147" y="3197248"/>
          <a:ext cx="1459501" cy="72"/>
        </a:xfrm>
        <a:prstGeom prst="rect">
          <a:avLst/>
        </a:prstGeom>
        <a:solidFill>
          <a:schemeClr val="accent2">
            <a:hueOff val="1560507"/>
            <a:satOff val="-1946"/>
            <a:lumOff val="458"/>
            <a:alphaOff val="0"/>
          </a:schemeClr>
        </a:solidFill>
        <a:ln w="25400" cap="flat" cmpd="sng" algn="ctr">
          <a:solidFill>
            <a:schemeClr val="accent2">
              <a:hueOff val="1560507"/>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9ED24-D860-4442-91DA-47F16F8596F7}">
      <dsp:nvSpPr>
        <dsp:cNvPr id="0" name=""/>
        <dsp:cNvSpPr/>
      </dsp:nvSpPr>
      <dsp:spPr>
        <a:xfrm>
          <a:off x="3213599" y="1154017"/>
          <a:ext cx="1459501" cy="2043302"/>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88" tIns="330200" rIns="113788" bIns="330200" numCol="1" spcCol="1270" anchor="t" anchorCtr="0">
          <a:noAutofit/>
        </a:bodyPr>
        <a:lstStyle/>
        <a:p>
          <a:pPr marL="0" lvl="0" indent="0" algn="l" defTabSz="577850">
            <a:lnSpc>
              <a:spcPct val="90000"/>
            </a:lnSpc>
            <a:spcBef>
              <a:spcPct val="0"/>
            </a:spcBef>
            <a:spcAft>
              <a:spcPct val="35000"/>
            </a:spcAft>
            <a:buNone/>
          </a:pPr>
          <a:r>
            <a:rPr lang="en-US" sz="1300" kern="1200"/>
            <a:t>3. Be flexible and accessible</a:t>
          </a:r>
        </a:p>
      </dsp:txBody>
      <dsp:txXfrm>
        <a:off x="3213599" y="1930472"/>
        <a:ext cx="1459501" cy="1225981"/>
      </dsp:txXfrm>
    </dsp:sp>
    <dsp:sp modelId="{F6607B0B-0AEC-4BE5-B068-5A9AD6904F4E}">
      <dsp:nvSpPr>
        <dsp:cNvPr id="0" name=""/>
        <dsp:cNvSpPr/>
      </dsp:nvSpPr>
      <dsp:spPr>
        <a:xfrm>
          <a:off x="3636854" y="1358348"/>
          <a:ext cx="612990" cy="612990"/>
        </a:xfrm>
        <a:prstGeom prst="ellipse">
          <a:avLst/>
        </a:prstGeom>
        <a:solidFill>
          <a:schemeClr val="accent2">
            <a:hueOff val="2080676"/>
            <a:satOff val="-2595"/>
            <a:lumOff val="610"/>
            <a:alphaOff val="0"/>
          </a:schemeClr>
        </a:solidFill>
        <a:ln w="25400" cap="flat" cmpd="sng" algn="ctr">
          <a:solidFill>
            <a:schemeClr val="accent2">
              <a:hueOff val="2080676"/>
              <a:satOff val="-2595"/>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91" tIns="12700" rIns="47791"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3726624" y="1448118"/>
        <a:ext cx="433450" cy="433450"/>
      </dsp:txXfrm>
    </dsp:sp>
    <dsp:sp modelId="{F2261CDC-6AD5-48F6-923B-CFE28BE478F2}">
      <dsp:nvSpPr>
        <dsp:cNvPr id="0" name=""/>
        <dsp:cNvSpPr/>
      </dsp:nvSpPr>
      <dsp:spPr>
        <a:xfrm>
          <a:off x="3213599" y="3197248"/>
          <a:ext cx="1459501" cy="72"/>
        </a:xfrm>
        <a:prstGeom prst="rect">
          <a:avLst/>
        </a:prstGeom>
        <a:solidFill>
          <a:schemeClr val="accent2">
            <a:hueOff val="2600844"/>
            <a:satOff val="-3244"/>
            <a:lumOff val="763"/>
            <a:alphaOff val="0"/>
          </a:schemeClr>
        </a:solidFill>
        <a:ln w="25400" cap="flat" cmpd="sng" algn="ctr">
          <a:solidFill>
            <a:schemeClr val="accent2">
              <a:hueOff val="2600844"/>
              <a:satOff val="-3244"/>
              <a:lumOff val="7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A1441-0C6F-49FD-A12C-175FE14D46C5}">
      <dsp:nvSpPr>
        <dsp:cNvPr id="0" name=""/>
        <dsp:cNvSpPr/>
      </dsp:nvSpPr>
      <dsp:spPr>
        <a:xfrm>
          <a:off x="4819050" y="1154017"/>
          <a:ext cx="1459501" cy="2043302"/>
        </a:xfrm>
        <a:prstGeom prst="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88" tIns="330200" rIns="113788" bIns="330200" numCol="1" spcCol="1270" anchor="t" anchorCtr="0">
          <a:noAutofit/>
        </a:bodyPr>
        <a:lstStyle/>
        <a:p>
          <a:pPr marL="0" lvl="0" indent="0" algn="l" defTabSz="577850">
            <a:lnSpc>
              <a:spcPct val="90000"/>
            </a:lnSpc>
            <a:spcBef>
              <a:spcPct val="0"/>
            </a:spcBef>
            <a:spcAft>
              <a:spcPct val="35000"/>
            </a:spcAft>
            <a:buNone/>
          </a:pPr>
          <a:r>
            <a:rPr lang="en-US" sz="1300" kern="1200"/>
            <a:t>4. Share back findings</a:t>
          </a:r>
        </a:p>
      </dsp:txBody>
      <dsp:txXfrm>
        <a:off x="4819050" y="1930472"/>
        <a:ext cx="1459501" cy="1225981"/>
      </dsp:txXfrm>
    </dsp:sp>
    <dsp:sp modelId="{100D7060-5582-4877-8589-BBBDF3178693}">
      <dsp:nvSpPr>
        <dsp:cNvPr id="0" name=""/>
        <dsp:cNvSpPr/>
      </dsp:nvSpPr>
      <dsp:spPr>
        <a:xfrm>
          <a:off x="5242306" y="1358348"/>
          <a:ext cx="612990" cy="612990"/>
        </a:xfrm>
        <a:prstGeom prst="ellips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91" tIns="12700" rIns="47791" bIns="12700"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332076" y="1448118"/>
        <a:ext cx="433450" cy="433450"/>
      </dsp:txXfrm>
    </dsp:sp>
    <dsp:sp modelId="{F51E50DE-DAD4-44E5-B0BE-0A793EE29660}">
      <dsp:nvSpPr>
        <dsp:cNvPr id="0" name=""/>
        <dsp:cNvSpPr/>
      </dsp:nvSpPr>
      <dsp:spPr>
        <a:xfrm>
          <a:off x="4819050" y="3197248"/>
          <a:ext cx="1459501" cy="72"/>
        </a:xfrm>
        <a:prstGeom prst="rect">
          <a:avLst/>
        </a:prstGeom>
        <a:solidFill>
          <a:schemeClr val="accent2">
            <a:hueOff val="3641182"/>
            <a:satOff val="-4541"/>
            <a:lumOff val="1068"/>
            <a:alphaOff val="0"/>
          </a:schemeClr>
        </a:solidFill>
        <a:ln w="25400" cap="flat" cmpd="sng" algn="ctr">
          <a:solidFill>
            <a:schemeClr val="accent2">
              <a:hueOff val="3641182"/>
              <a:satOff val="-4541"/>
              <a:lumOff val="10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C17EB-5B6C-46AC-ADF1-845E3D8CA5CB}">
      <dsp:nvSpPr>
        <dsp:cNvPr id="0" name=""/>
        <dsp:cNvSpPr/>
      </dsp:nvSpPr>
      <dsp:spPr>
        <a:xfrm>
          <a:off x="6424502" y="1154017"/>
          <a:ext cx="1459501" cy="2043302"/>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88" tIns="330200" rIns="113788" bIns="330200" numCol="1" spcCol="1270" anchor="t" anchorCtr="0">
          <a:noAutofit/>
        </a:bodyPr>
        <a:lstStyle/>
        <a:p>
          <a:pPr marL="0" lvl="0" indent="0" algn="l" defTabSz="577850">
            <a:lnSpc>
              <a:spcPct val="90000"/>
            </a:lnSpc>
            <a:spcBef>
              <a:spcPct val="0"/>
            </a:spcBef>
            <a:spcAft>
              <a:spcPct val="35000"/>
            </a:spcAft>
            <a:buNone/>
          </a:pPr>
          <a:r>
            <a:rPr lang="en-US" sz="1300" kern="1200"/>
            <a:t>5. Apply an intersectional lens</a:t>
          </a:r>
        </a:p>
      </dsp:txBody>
      <dsp:txXfrm>
        <a:off x="6424502" y="1930472"/>
        <a:ext cx="1459501" cy="1225981"/>
      </dsp:txXfrm>
    </dsp:sp>
    <dsp:sp modelId="{8916D145-DFDB-4688-A2C4-93EDE2625AF4}">
      <dsp:nvSpPr>
        <dsp:cNvPr id="0" name=""/>
        <dsp:cNvSpPr/>
      </dsp:nvSpPr>
      <dsp:spPr>
        <a:xfrm>
          <a:off x="6847758" y="1358348"/>
          <a:ext cx="612990" cy="612990"/>
        </a:xfrm>
        <a:prstGeom prst="ellipse">
          <a:avLst/>
        </a:prstGeom>
        <a:solidFill>
          <a:schemeClr val="accent2">
            <a:hueOff val="4161351"/>
            <a:satOff val="-5190"/>
            <a:lumOff val="1220"/>
            <a:alphaOff val="0"/>
          </a:schemeClr>
        </a:solidFill>
        <a:ln w="25400" cap="flat" cmpd="sng" algn="ctr">
          <a:solidFill>
            <a:schemeClr val="accent2">
              <a:hueOff val="4161351"/>
              <a:satOff val="-5190"/>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91" tIns="12700" rIns="47791" bIns="12700"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6937528" y="1448118"/>
        <a:ext cx="433450" cy="433450"/>
      </dsp:txXfrm>
    </dsp:sp>
    <dsp:sp modelId="{CCDA5720-61A5-48BC-A9FC-9B4A0090C841}">
      <dsp:nvSpPr>
        <dsp:cNvPr id="0" name=""/>
        <dsp:cNvSpPr/>
      </dsp:nvSpPr>
      <dsp:spPr>
        <a:xfrm>
          <a:off x="6424502" y="3197248"/>
          <a:ext cx="1459501" cy="72"/>
        </a:xfrm>
        <a:prstGeom prst="rect">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C2FA5-A08D-437F-9B21-8206EC128C63}">
      <dsp:nvSpPr>
        <dsp:cNvPr id="0" name=""/>
        <dsp:cNvSpPr/>
      </dsp:nvSpPr>
      <dsp:spPr>
        <a:xfrm>
          <a:off x="0" y="48969"/>
          <a:ext cx="7886700" cy="1352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Quote: 'If they had asked us the right way, we would’ve told them years ago.'</a:t>
          </a:r>
        </a:p>
      </dsp:txBody>
      <dsp:txXfrm>
        <a:off x="66025" y="114994"/>
        <a:ext cx="7754650" cy="1220470"/>
      </dsp:txXfrm>
    </dsp:sp>
    <dsp:sp modelId="{E57E6047-6A29-4B0B-A407-3C31D84248DA}">
      <dsp:nvSpPr>
        <dsp:cNvPr id="0" name=""/>
        <dsp:cNvSpPr/>
      </dsp:nvSpPr>
      <dsp:spPr>
        <a:xfrm>
          <a:off x="0" y="1499409"/>
          <a:ext cx="7886700" cy="135252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Challenge is systemic, not community-based.</a:t>
          </a:r>
        </a:p>
      </dsp:txBody>
      <dsp:txXfrm>
        <a:off x="66025" y="1565434"/>
        <a:ext cx="7754650" cy="1220470"/>
      </dsp:txXfrm>
    </dsp:sp>
    <dsp:sp modelId="{BF599193-ADEC-4976-BB5A-8505B2C07EDD}">
      <dsp:nvSpPr>
        <dsp:cNvPr id="0" name=""/>
        <dsp:cNvSpPr/>
      </dsp:nvSpPr>
      <dsp:spPr>
        <a:xfrm>
          <a:off x="0" y="2949848"/>
          <a:ext cx="7886700" cy="135252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Inclusive research is a necessity.</a:t>
          </a:r>
        </a:p>
      </dsp:txBody>
      <dsp:txXfrm>
        <a:off x="66025" y="3015873"/>
        <a:ext cx="7754650" cy="12204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4BFA-FEA5-44CF-8972-EA0965E6B617}" type="datetimeFigureOut">
              <a:rPr lang="en-GB" smtClean="0"/>
              <a:t>13/05/2025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66F5C-9F7D-4D56-9D6B-D20C262587C3}" type="slidenum">
              <a:rPr lang="en-GB" smtClean="0"/>
              <a:t>‹#›</a:t>
            </a:fld>
            <a:endParaRPr lang="en-GB"/>
          </a:p>
        </p:txBody>
      </p:sp>
    </p:spTree>
    <p:extLst>
      <p:ext uri="{BB962C8B-B14F-4D97-AF65-F5344CB8AC3E}">
        <p14:creationId xmlns:p14="http://schemas.microsoft.com/office/powerpoint/2010/main" val="278392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09DC-A413-ED48-83A9-198446BF75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40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10</a:t>
            </a:fld>
            <a:endParaRPr lang="en-GB"/>
          </a:p>
        </p:txBody>
      </p:sp>
    </p:spTree>
    <p:extLst>
      <p:ext uri="{BB962C8B-B14F-4D97-AF65-F5344CB8AC3E}">
        <p14:creationId xmlns:p14="http://schemas.microsoft.com/office/powerpoint/2010/main" val="163275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761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435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063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069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116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BD2C4-D60C-41F9-B33F-16EB9F9091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47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2</a:t>
            </a:fld>
            <a:endParaRPr lang="en-GB"/>
          </a:p>
        </p:txBody>
      </p:sp>
    </p:spTree>
    <p:extLst>
      <p:ext uri="{BB962C8B-B14F-4D97-AF65-F5344CB8AC3E}">
        <p14:creationId xmlns:p14="http://schemas.microsoft.com/office/powerpoint/2010/main" val="20443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3</a:t>
            </a:fld>
            <a:endParaRPr lang="en-GB"/>
          </a:p>
        </p:txBody>
      </p:sp>
    </p:spTree>
    <p:extLst>
      <p:ext uri="{BB962C8B-B14F-4D97-AF65-F5344CB8AC3E}">
        <p14:creationId xmlns:p14="http://schemas.microsoft.com/office/powerpoint/2010/main" val="385588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mins for slides 3&amp;4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what is on the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use a recovery-based approach to encourage people to become experts in their own self-care and wellbeing, giving students the tools they need to manage their conditions and for families, friends, carers and staff to better understand mental health conditions and support people in their recovery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4</a:t>
            </a:fld>
            <a:endParaRPr lang="en-GB"/>
          </a:p>
        </p:txBody>
      </p:sp>
    </p:spTree>
    <p:extLst>
      <p:ext uri="{BB962C8B-B14F-4D97-AF65-F5344CB8AC3E}">
        <p14:creationId xmlns:p14="http://schemas.microsoft.com/office/powerpoint/2010/main" val="35778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courses are available to people over 18 years of age who use our services (including Specialist services and those on the waiting list or receiving therapy from the Talk Therapy Teams in Primary Care), their friends, family, and carers and Trust staff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is  for up to 12 months after discharge.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5</a:t>
            </a:fld>
            <a:endParaRPr lang="en-GB"/>
          </a:p>
        </p:txBody>
      </p:sp>
    </p:spTree>
    <p:extLst>
      <p:ext uri="{BB962C8B-B14F-4D97-AF65-F5344CB8AC3E}">
        <p14:creationId xmlns:p14="http://schemas.microsoft.com/office/powerpoint/2010/main" val="182253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6-8 mins for the rest of the slides</a:t>
            </a:r>
          </a:p>
          <a:p>
            <a:endParaRPr lang="en-GB" b="1" dirty="0"/>
          </a:p>
          <a:p>
            <a:r>
              <a:rPr lang="en-GB" dirty="0"/>
              <a:t>As a Peer with lived experience and current MHI’s </a:t>
            </a:r>
          </a:p>
          <a:p>
            <a:endParaRPr lang="en-GB" dirty="0"/>
          </a:p>
          <a:p>
            <a:pPr marL="171450" indent="-171450">
              <a:buFont typeface="Arial" panose="020B0604020202020204" pitchFamily="34" charset="0"/>
              <a:buChar char="•"/>
            </a:pPr>
            <a:r>
              <a:rPr lang="en-GB" dirty="0"/>
              <a:t>I was unsure if my input would be valuable </a:t>
            </a:r>
          </a:p>
          <a:p>
            <a:pPr marL="171450" indent="-171450">
              <a:buFont typeface="Arial" panose="020B0604020202020204" pitchFamily="34" charset="0"/>
              <a:buChar char="•"/>
            </a:pPr>
            <a:r>
              <a:rPr lang="en-GB" dirty="0"/>
              <a:t>I had no experience of higher academia or research papers</a:t>
            </a:r>
          </a:p>
          <a:p>
            <a:pPr marL="171450" indent="-171450">
              <a:buFont typeface="Arial" panose="020B0604020202020204" pitchFamily="34" charset="0"/>
              <a:buChar char="•"/>
            </a:pPr>
            <a:r>
              <a:rPr lang="en-GB" dirty="0"/>
              <a:t>Needed re-assurance and encouragement to join</a:t>
            </a:r>
          </a:p>
        </p:txBody>
      </p:sp>
      <p:sp>
        <p:nvSpPr>
          <p:cNvPr id="4" name="Slide Number Placeholder 3"/>
          <p:cNvSpPr>
            <a:spLocks noGrp="1"/>
          </p:cNvSpPr>
          <p:nvPr>
            <p:ph type="sldNum" sz="quarter" idx="5"/>
          </p:nvPr>
        </p:nvSpPr>
        <p:spPr/>
        <p:txBody>
          <a:bodyPr/>
          <a:lstStyle/>
          <a:p>
            <a:fld id="{C1766F5C-9F7D-4D56-9D6B-D20C262587C3}" type="slidenum">
              <a:rPr lang="en-GB" smtClean="0"/>
              <a:t>6</a:t>
            </a:fld>
            <a:endParaRPr lang="en-GB"/>
          </a:p>
        </p:txBody>
      </p:sp>
    </p:spTree>
    <p:extLst>
      <p:ext uri="{BB962C8B-B14F-4D97-AF65-F5344CB8AC3E}">
        <p14:creationId xmlns:p14="http://schemas.microsoft.com/office/powerpoint/2010/main" val="88038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7</a:t>
            </a:fld>
            <a:endParaRPr lang="en-GB"/>
          </a:p>
        </p:txBody>
      </p:sp>
    </p:spTree>
    <p:extLst>
      <p:ext uri="{BB962C8B-B14F-4D97-AF65-F5344CB8AC3E}">
        <p14:creationId xmlns:p14="http://schemas.microsoft.com/office/powerpoint/2010/main" val="256042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74747"/>
                </a:solidFill>
                <a:effectLst/>
                <a:latin typeface="Arial" panose="020B0604020202020204" pitchFamily="34" charset="0"/>
              </a:rPr>
              <a:t>ENMESH = European </a:t>
            </a:r>
            <a:r>
              <a:rPr lang="en-GB" b="0" i="0" dirty="0">
                <a:solidFill>
                  <a:srgbClr val="474747"/>
                </a:solidFill>
                <a:effectLst/>
                <a:latin typeface="Arial" panose="020B0604020202020204" pitchFamily="34" charset="0"/>
              </a:rPr>
              <a:t>Network For Mental Health Service Evaluation</a:t>
            </a:r>
            <a:endParaRPr lang="en-GB" dirty="0"/>
          </a:p>
        </p:txBody>
      </p:sp>
      <p:sp>
        <p:nvSpPr>
          <p:cNvPr id="4" name="Slide Number Placeholder 3"/>
          <p:cNvSpPr>
            <a:spLocks noGrp="1"/>
          </p:cNvSpPr>
          <p:nvPr>
            <p:ph type="sldNum" sz="quarter" idx="5"/>
          </p:nvPr>
        </p:nvSpPr>
        <p:spPr/>
        <p:txBody>
          <a:bodyPr/>
          <a:lstStyle/>
          <a:p>
            <a:fld id="{C1766F5C-9F7D-4D56-9D6B-D20C262587C3}" type="slidenum">
              <a:rPr lang="en-GB" smtClean="0"/>
              <a:t>8</a:t>
            </a:fld>
            <a:endParaRPr lang="en-GB"/>
          </a:p>
        </p:txBody>
      </p:sp>
    </p:spTree>
    <p:extLst>
      <p:ext uri="{BB962C8B-B14F-4D97-AF65-F5344CB8AC3E}">
        <p14:creationId xmlns:p14="http://schemas.microsoft.com/office/powerpoint/2010/main" val="334952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paper recently published </a:t>
            </a:r>
            <a:r>
              <a:rPr lang="en-GB" b="1" dirty="0"/>
              <a:t>Investigating the impact of the COVID-19 pandemic on recovery colleges: multi-site qualitative study</a:t>
            </a:r>
          </a:p>
          <a:p>
            <a:r>
              <a:rPr lang="en-GB" b="0" dirty="0"/>
              <a:t>Utilised the personal experiences of either working for/attending Recovery colleges ,of LEAP members sharing their challenges as well as, </a:t>
            </a:r>
            <a:r>
              <a:rPr lang="en-GB" dirty="0"/>
              <a:t>interviews and collaborative data analysis</a:t>
            </a:r>
            <a:endParaRPr lang="en-GB" b="0" dirty="0"/>
          </a:p>
        </p:txBody>
      </p:sp>
      <p:sp>
        <p:nvSpPr>
          <p:cNvPr id="4" name="Slide Number Placeholder 3"/>
          <p:cNvSpPr>
            <a:spLocks noGrp="1"/>
          </p:cNvSpPr>
          <p:nvPr>
            <p:ph type="sldNum" sz="quarter" idx="5"/>
          </p:nvPr>
        </p:nvSpPr>
        <p:spPr/>
        <p:txBody>
          <a:bodyPr/>
          <a:lstStyle/>
          <a:p>
            <a:fld id="{62A86542-B4D7-47CD-8482-CC947EBF0439}" type="slidenum">
              <a:rPr lang="en-GB" smtClean="0"/>
              <a:t>9</a:t>
            </a:fld>
            <a:endParaRPr lang="en-GB"/>
          </a:p>
        </p:txBody>
      </p:sp>
    </p:spTree>
    <p:extLst>
      <p:ext uri="{BB962C8B-B14F-4D97-AF65-F5344CB8AC3E}">
        <p14:creationId xmlns:p14="http://schemas.microsoft.com/office/powerpoint/2010/main" val="2855301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1">
    <p:spTree>
      <p:nvGrpSpPr>
        <p:cNvPr id="1" name=""/>
        <p:cNvGrpSpPr/>
        <p:nvPr/>
      </p:nvGrpSpPr>
      <p:grpSpPr>
        <a:xfrm>
          <a:off x="0" y="0"/>
          <a:ext cx="0" cy="0"/>
          <a:chOff x="0" y="0"/>
          <a:chExt cx="0" cy="0"/>
        </a:xfrm>
      </p:grpSpPr>
      <p:pic>
        <p:nvPicPr>
          <p:cNvPr id="8" name="Picture 7" descr="Recovery College Powerpoint-Template 2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
        <p:nvSpPr>
          <p:cNvPr id="9" name="Title 4"/>
          <p:cNvSpPr>
            <a:spLocks noGrp="1"/>
          </p:cNvSpPr>
          <p:nvPr>
            <p:ph type="title"/>
          </p:nvPr>
        </p:nvSpPr>
        <p:spPr>
          <a:xfrm>
            <a:off x="467544" y="2852936"/>
            <a:ext cx="7038694" cy="1224136"/>
          </a:xfrm>
          <a:prstGeom prst="rect">
            <a:avLst/>
          </a:prstGeom>
        </p:spPr>
        <p:txBody>
          <a:bodyPr/>
          <a:lstStyle>
            <a:lvl1pPr>
              <a:defRPr sz="3600" b="0">
                <a:solidFill>
                  <a:schemeClr val="bg1"/>
                </a:solidFill>
                <a:effectLst/>
              </a:defRPr>
            </a:lvl1pPr>
          </a:lstStyle>
          <a:p>
            <a:r>
              <a:rPr lang="en-US" dirty="0"/>
              <a:t>Click to edit Master title style</a:t>
            </a:r>
          </a:p>
        </p:txBody>
      </p:sp>
      <p:sp>
        <p:nvSpPr>
          <p:cNvPr id="10" name="Subtitle 6"/>
          <p:cNvSpPr>
            <a:spLocks noGrp="1"/>
          </p:cNvSpPr>
          <p:nvPr>
            <p:ph type="subTitle" idx="10"/>
          </p:nvPr>
        </p:nvSpPr>
        <p:spPr>
          <a:xfrm>
            <a:off x="5796136" y="5876925"/>
            <a:ext cx="2952328" cy="792435"/>
          </a:xfrm>
          <a:prstGeom prst="rect">
            <a:avLst/>
          </a:prstGeom>
        </p:spPr>
        <p:txBody>
          <a:bodyPr/>
          <a:lstStyle>
            <a:lvl1pPr marL="0" marR="0" indent="0" algn="r" defTabSz="914400" rtl="0" eaLnBrk="1" fontAlgn="base" latinLnBrk="0" hangingPunct="1">
              <a:lnSpc>
                <a:spcPct val="100000"/>
              </a:lnSpc>
              <a:spcBef>
                <a:spcPct val="20000"/>
              </a:spcBef>
              <a:spcAft>
                <a:spcPct val="0"/>
              </a:spcAft>
              <a:buClr>
                <a:schemeClr val="tx1"/>
              </a:buClr>
              <a:buSzTx/>
              <a:buFont typeface="Trebuchet MS" pitchFamily="34" charset="0"/>
              <a:buNone/>
              <a:tabLst/>
              <a:defRPr sz="2400">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250834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B759-1D13-DE28-91C8-0B0AA08F45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25F864D-AB06-07F9-ACFA-2293C3E63F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F614FE-778E-5930-7D75-5BF53A2CC0CD}"/>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F32E3647-4A80-50EC-325A-DB68F375F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24F27-002E-85E3-7C0F-D72009266628}"/>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57682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951-CA98-C638-DF6D-A448B942D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AF830C-42BD-DE24-2145-9FD3AFDBD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82AF54-268A-69CF-1A9E-7D09531792DB}"/>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0B2EB672-1095-D8F0-D982-90A8B37FE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ED3DB-B5EC-68F5-5A9C-22310D4DCD7A}"/>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388196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8159-EFB3-D68B-8FEC-19F35DB087AE}"/>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BBE586-233E-43AF-819A-8FE8F4C70C78}"/>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4B70DA-78DD-D5EA-387B-BDC720A62ED3}"/>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254DDCA2-744A-1732-EB0C-E9B93AE2C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899C1-A302-03A9-52BF-75CF03503871}"/>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69675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AF16-D21B-1C06-9C61-B0AB107EC3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6250D-5A3E-B270-8CDD-6B89C23DFD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FEF002-E6AC-6FFF-D9E1-0C815996185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67FA58-0E92-C8D3-E714-73C397FF318D}"/>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6D872192-237D-1C9B-92A1-07A751212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6FFDD0-0DCF-7905-D3DF-4D272B166C29}"/>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191619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417C-0EBD-5EF5-7DA8-EED79729A67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8A407A-6AFA-0D45-D34B-76A6F53206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32055-2AFB-1A69-E2A9-AAD19979A9D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6E67-F925-69E1-367C-2FB1CEACAC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809BB-797D-5913-A4C4-03A74BD0D83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A6BA4-AA19-2E3D-4578-9A783E764E81}"/>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8" name="Footer Placeholder 7">
            <a:extLst>
              <a:ext uri="{FF2B5EF4-FFF2-40B4-BE49-F238E27FC236}">
                <a16:creationId xmlns:a16="http://schemas.microsoft.com/office/drawing/2014/main" id="{136403FA-4A39-9026-4195-99806482BB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99AECB-EC2F-A686-F380-7CB8F966F834}"/>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174924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B6AA-711C-50B4-F0ED-FCD13F3F70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40F336-58D5-0DF4-0A2F-7D050A54EE1C}"/>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4" name="Footer Placeholder 3">
            <a:extLst>
              <a:ext uri="{FF2B5EF4-FFF2-40B4-BE49-F238E27FC236}">
                <a16:creationId xmlns:a16="http://schemas.microsoft.com/office/drawing/2014/main" id="{61D9A2C5-213D-9F7A-C102-82E5C9395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C7097-9C7C-480D-D6E4-1B6B38798F90}"/>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130051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D3506-D8CF-FF52-7403-F69B196F3A0A}"/>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3" name="Footer Placeholder 2">
            <a:extLst>
              <a:ext uri="{FF2B5EF4-FFF2-40B4-BE49-F238E27FC236}">
                <a16:creationId xmlns:a16="http://schemas.microsoft.com/office/drawing/2014/main" id="{0D0DEC24-CC2C-FC1D-6CF0-3D8B3BFDCB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4F7E6C-908E-439F-0724-79B963769EDF}"/>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184968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360E-2FFE-A436-434A-D73AD1DF76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58AB6-7B75-1BBA-E43C-116FE7524F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07AFFB-CBC0-D17F-E6DD-DACD8CF0FC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8484BD-9BBD-5B21-0DDF-FC6D166C0011}"/>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5DD17ED0-A881-2E8D-E314-D7379F6DA3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28662C-5B1F-1B29-F8BE-D41E11B1F901}"/>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32097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E5CB-6F67-DD45-1D98-15927FD8FA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DADD66-8BEA-7C81-F31B-9B63B530EA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B0369EB-3062-D5A0-1915-4C70D3A17F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A527FB-7F79-5CD0-E9E2-C95CFBE800F2}"/>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61D1113B-EFE2-0F21-C602-B3ADF14221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C94B0-9484-59F1-E0E3-0C697C62E3F2}"/>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544610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FE49-2BFA-051B-6873-E173F8744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DAAEA8-97EC-B81F-EF61-11027500F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D66C-DB3F-D12B-CE28-2E1045A8601C}"/>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E1E7675B-AD85-0F7C-A4D6-D35019C83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D54AF-82CC-F54E-3C14-47344D418306}"/>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303794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22" y="2813"/>
            <a:ext cx="9134356" cy="6851837"/>
          </a:xfrm>
          <a:prstGeom prst="rect">
            <a:avLst/>
          </a:prstGeom>
        </p:spPr>
      </p:pic>
      <p:grpSp>
        <p:nvGrpSpPr>
          <p:cNvPr id="3" name="Group 2"/>
          <p:cNvGrpSpPr/>
          <p:nvPr userDrawn="1"/>
        </p:nvGrpSpPr>
        <p:grpSpPr>
          <a:xfrm>
            <a:off x="5922062" y="116632"/>
            <a:ext cx="3168352" cy="720080"/>
            <a:chOff x="5922062" y="116632"/>
            <a:chExt cx="3168352" cy="720080"/>
          </a:xfrm>
        </p:grpSpPr>
        <p:sp>
          <p:nvSpPr>
            <p:cNvPr id="5" name="Rectangle 4"/>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
        <p:nvSpPr>
          <p:cNvPr id="10" name="Subtitle 6">
            <a:extLst>
              <a:ext uri="{FF2B5EF4-FFF2-40B4-BE49-F238E27FC236}">
                <a16:creationId xmlns:a16="http://schemas.microsoft.com/office/drawing/2014/main" id="{37DD5118-D3FE-412A-B3B0-3BB2367F3BAB}"/>
              </a:ext>
            </a:extLst>
          </p:cNvPr>
          <p:cNvSpPr>
            <a:spLocks noGrp="1"/>
          </p:cNvSpPr>
          <p:nvPr>
            <p:ph type="subTitle" idx="10"/>
          </p:nvPr>
        </p:nvSpPr>
        <p:spPr>
          <a:xfrm>
            <a:off x="5796136" y="5876925"/>
            <a:ext cx="2952328" cy="792435"/>
          </a:xfrm>
          <a:prstGeom prst="rect">
            <a:avLst/>
          </a:prstGeom>
        </p:spPr>
        <p:txBody>
          <a:bodyPr/>
          <a:lstStyle>
            <a:lvl1pPr marL="0" marR="0" indent="0" algn="r" defTabSz="914400" rtl="0" eaLnBrk="1" fontAlgn="base" latinLnBrk="0" hangingPunct="1">
              <a:lnSpc>
                <a:spcPct val="100000"/>
              </a:lnSpc>
              <a:spcBef>
                <a:spcPct val="20000"/>
              </a:spcBef>
              <a:spcAft>
                <a:spcPct val="0"/>
              </a:spcAft>
              <a:buClr>
                <a:schemeClr val="tx1"/>
              </a:buClr>
              <a:buSzTx/>
              <a:buFont typeface="Trebuchet MS" pitchFamily="34" charset="0"/>
              <a:buNone/>
              <a:tabLst/>
              <a:defRPr sz="2400">
                <a:solidFill>
                  <a:schemeClr val="tx1"/>
                </a:solidFill>
              </a:defRPr>
            </a:lvl1pPr>
          </a:lstStyle>
          <a:p>
            <a:r>
              <a:rPr lang="en-US" dirty="0"/>
              <a:t>Click to edit Master subtitle style</a:t>
            </a:r>
          </a:p>
        </p:txBody>
      </p:sp>
      <p:sp>
        <p:nvSpPr>
          <p:cNvPr id="8" name="Title 4">
            <a:extLst>
              <a:ext uri="{FF2B5EF4-FFF2-40B4-BE49-F238E27FC236}">
                <a16:creationId xmlns:a16="http://schemas.microsoft.com/office/drawing/2014/main" id="{DE124676-52A3-44B9-980A-754ED9FDE613}"/>
              </a:ext>
            </a:extLst>
          </p:cNvPr>
          <p:cNvSpPr>
            <a:spLocks noGrp="1"/>
          </p:cNvSpPr>
          <p:nvPr>
            <p:ph type="title"/>
          </p:nvPr>
        </p:nvSpPr>
        <p:spPr>
          <a:xfrm>
            <a:off x="467544" y="2852936"/>
            <a:ext cx="7038694" cy="1224136"/>
          </a:xfrm>
          <a:prstGeom prst="rect">
            <a:avLst/>
          </a:prstGeom>
        </p:spPr>
        <p:txBody>
          <a:bodyPr/>
          <a:lstStyle>
            <a:lvl1pPr>
              <a:defRPr sz="3600" b="0">
                <a:solidFill>
                  <a:schemeClr val="bg1"/>
                </a:solidFill>
                <a:effectLst/>
              </a:defRPr>
            </a:lvl1pPr>
          </a:lstStyle>
          <a:p>
            <a:r>
              <a:rPr lang="en-US" dirty="0"/>
              <a:t>Click to edit Master title style</a:t>
            </a:r>
          </a:p>
        </p:txBody>
      </p:sp>
    </p:spTree>
    <p:extLst>
      <p:ext uri="{BB962C8B-B14F-4D97-AF65-F5344CB8AC3E}">
        <p14:creationId xmlns:p14="http://schemas.microsoft.com/office/powerpoint/2010/main" val="17971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6ECD6-DC92-5202-CDE7-9E7EB43DED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EE151A-1275-ACD5-B30D-BBE0689B5A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B99031-A22B-0BE1-058A-52BE5B76BF35}"/>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A1A5DC3E-9880-10EE-B4E8-1D11D2852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8E83B-CB03-C56F-20C8-6F7586D8B770}"/>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368467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7580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30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5194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95143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149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9008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22070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1857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302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1844675"/>
            <a:ext cx="7906341" cy="1584325"/>
          </a:xfrm>
          <a:prstGeom prst="rect">
            <a:avLst/>
          </a:prstGeom>
        </p:spPr>
        <p:txBody>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979613" y="3886200"/>
            <a:ext cx="5761037"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2635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14405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9483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2" y="692150"/>
            <a:ext cx="7920038" cy="1081088"/>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900112" y="1844675"/>
            <a:ext cx="7920038" cy="4176713"/>
          </a:xfrm>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510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2" y="692150"/>
            <a:ext cx="7920038" cy="1081088"/>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00112" y="1844676"/>
            <a:ext cx="3959226" cy="4176712"/>
          </a:xfrm>
        </p:spPr>
        <p:txBody>
          <a:bodyPr/>
          <a:lstStyle>
            <a:lvl1pPr marL="457200" indent="-457200">
              <a:buFont typeface="Arial" panose="020B0604020202020204" pitchFamily="34" charset="0"/>
              <a:buChar char="•"/>
              <a:defRPr sz="24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9338" y="1844676"/>
            <a:ext cx="3827462" cy="4176712"/>
          </a:xfrm>
        </p:spPr>
        <p:txBody>
          <a:bodyPr/>
          <a:lstStyle>
            <a:lvl1pPr marL="457200" indent="-457200">
              <a:buFont typeface="Arial" panose="020B0604020202020204" pitchFamily="34" charset="0"/>
              <a:buChar char="•"/>
              <a:defRPr sz="24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185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112" y="692150"/>
            <a:ext cx="7920038" cy="1081088"/>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900113" y="1844675"/>
            <a:ext cx="3959225" cy="792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00112" y="2636912"/>
            <a:ext cx="3959226" cy="3384476"/>
          </a:xfrm>
        </p:spPr>
        <p:txBody>
          <a:bodyPr/>
          <a:lstStyle>
            <a:lvl1pPr marL="457200" indent="-457200">
              <a:buFont typeface="Arial" panose="020B0604020202020204" pitchFamily="34" charset="0"/>
              <a:buChar char="•"/>
              <a:defRPr sz="24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859339" y="1844675"/>
            <a:ext cx="3960812" cy="792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59338" y="2636912"/>
            <a:ext cx="3960812" cy="3384476"/>
          </a:xfrm>
        </p:spPr>
        <p:txBody>
          <a:bodyPr/>
          <a:lstStyle>
            <a:lvl1pPr marL="457200" indent="-457200">
              <a:buFont typeface="Arial" panose="020B0604020202020204" pitchFamily="34" charset="0"/>
              <a:buChar char="•"/>
              <a:defRPr sz="24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422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0112" y="692150"/>
            <a:ext cx="7920038" cy="1081088"/>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20531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3A8-8F7F-287B-EB2A-B7F2B27483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797483-FB46-E959-8DAA-D71EB356CB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1E241-FD41-7B91-334F-88FF83ED3902}"/>
              </a:ext>
            </a:extLst>
          </p:cNvPr>
          <p:cNvSpPr>
            <a:spLocks noGrp="1"/>
          </p:cNvSpPr>
          <p:nvPr>
            <p:ph type="dt" sz="half" idx="10"/>
          </p:nvPr>
        </p:nvSpPr>
        <p:spPr/>
        <p:txBody>
          <a:bodyPr/>
          <a:lstStyle/>
          <a:p>
            <a:fld id="{4998DFA3-737D-42D8-A01C-57438F2EDDBD}" type="datetimeFigureOut">
              <a:rPr lang="en-GB" smtClean="0"/>
              <a:t>13/05/2025</a:t>
            </a:fld>
            <a:endParaRPr lang="en-GB"/>
          </a:p>
        </p:txBody>
      </p:sp>
      <p:sp>
        <p:nvSpPr>
          <p:cNvPr id="5" name="Footer Placeholder 4">
            <a:extLst>
              <a:ext uri="{FF2B5EF4-FFF2-40B4-BE49-F238E27FC236}">
                <a16:creationId xmlns:a16="http://schemas.microsoft.com/office/drawing/2014/main" id="{31F6FA38-6DED-AD1B-CF12-E2DC67586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C3E10-7CB4-DAA4-86AA-625AE4C7EB1A}"/>
              </a:ext>
            </a:extLst>
          </p:cNvPr>
          <p:cNvSpPr>
            <a:spLocks noGrp="1"/>
          </p:cNvSpPr>
          <p:nvPr>
            <p:ph type="sldNum" sz="quarter" idx="12"/>
          </p:nvPr>
        </p:nvSpPr>
        <p:spPr/>
        <p:txBody>
          <a:bodyPr/>
          <a:lstStyle/>
          <a:p>
            <a:fld id="{99771BEF-0630-4D46-ACCC-123C82278692}" type="slidenum">
              <a:rPr lang="en-GB" smtClean="0"/>
              <a:t>‹#›</a:t>
            </a:fld>
            <a:endParaRPr lang="en-GB"/>
          </a:p>
        </p:txBody>
      </p:sp>
    </p:spTree>
    <p:extLst>
      <p:ext uri="{BB962C8B-B14F-4D97-AF65-F5344CB8AC3E}">
        <p14:creationId xmlns:p14="http://schemas.microsoft.com/office/powerpoint/2010/main" val="134439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625" y="1844675"/>
            <a:ext cx="7920038" cy="417671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Rectangle 2"/>
          <p:cNvSpPr>
            <a:spLocks noGrp="1" noChangeArrowheads="1"/>
          </p:cNvSpPr>
          <p:nvPr>
            <p:ph type="title"/>
          </p:nvPr>
        </p:nvSpPr>
        <p:spPr bwMode="auto">
          <a:xfrm>
            <a:off x="900105" y="692150"/>
            <a:ext cx="7920558" cy="1081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dirty="0"/>
              <a:t>Click to edit Master title style</a:t>
            </a:r>
            <a:endParaRPr lang="en-GB" noProof="0" dirty="0"/>
          </a:p>
        </p:txBody>
      </p:sp>
    </p:spTree>
    <p:extLst>
      <p:ext uri="{BB962C8B-B14F-4D97-AF65-F5344CB8AC3E}">
        <p14:creationId xmlns:p14="http://schemas.microsoft.com/office/powerpoint/2010/main" val="245841725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49" r:id="rId3"/>
    <p:sldLayoutId id="2147483650" r:id="rId4"/>
    <p:sldLayoutId id="2147483652" r:id="rId5"/>
    <p:sldLayoutId id="2147483653" r:id="rId6"/>
    <p:sldLayoutId id="2147483654" r:id="rId7"/>
    <p:sldLayoutId id="2147483655" r:id="rId8"/>
    <p:sldLayoutId id="2147483658" r:id="rId9"/>
  </p:sldLayoutIdLst>
  <p:txStyles>
    <p:titleStyle>
      <a:lvl1pPr algn="l" defTabSz="914400" rtl="0" eaLnBrk="1" latinLnBrk="0" hangingPunct="1">
        <a:spcBef>
          <a:spcPct val="0"/>
        </a:spcBef>
        <a:buNone/>
        <a:defRPr sz="3600" kern="1200" baseline="0">
          <a:solidFill>
            <a:srgbClr val="14903A"/>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Clr>
          <a:srgbClr val="14903A"/>
        </a:buClr>
        <a:buSzPct val="90000"/>
        <a:buFontTx/>
        <a:buBlip>
          <a:blip r:embed="rId12"/>
        </a:buBlip>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14903A"/>
        </a:buClr>
        <a:buSzPct val="90000"/>
        <a:buFontTx/>
        <a:buBlip>
          <a:blip r:embed="rId12"/>
        </a:buBlip>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14903A"/>
        </a:buClr>
        <a:buSzPct val="90000"/>
        <a:buFontTx/>
        <a:buBlip>
          <a:blip r:embed="rId12"/>
        </a:buBlip>
        <a:defRPr sz="24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14903A"/>
        </a:buClr>
        <a:buSzPct val="90000"/>
        <a:buFontTx/>
        <a:buBlip>
          <a:blip r:embed="rId12"/>
        </a:buBlip>
        <a:defRPr sz="24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14903A"/>
        </a:buClr>
        <a:buSzPct val="90000"/>
        <a:buFontTx/>
        <a:buBlip>
          <a:blip r:embed="rId12"/>
        </a:buBlip>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00E74-5DC0-F96E-82C7-803608CD0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4FC772-2AE1-38F4-DE68-8B2B9B2268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657BE-7600-E8B2-D8FD-731F6E8756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43E5E644-3196-1E86-0E40-A046625CC1A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172E9D-BB95-54FF-8885-C61581DE34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E9987B7-CD3D-41C5-AB1C-F3DA01AF0AF4}" type="slidenum">
              <a:rPr lang="en-GB" smtClean="0"/>
              <a:t>‹#›</a:t>
            </a:fld>
            <a:endParaRPr lang="en-GB"/>
          </a:p>
        </p:txBody>
      </p:sp>
    </p:spTree>
    <p:extLst>
      <p:ext uri="{BB962C8B-B14F-4D97-AF65-F5344CB8AC3E}">
        <p14:creationId xmlns:p14="http://schemas.microsoft.com/office/powerpoint/2010/main" val="12151348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3962661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logos with different colors&#10;&#10;AI-generated content may be incorrect.">
            <a:extLst>
              <a:ext uri="{FF2B5EF4-FFF2-40B4-BE49-F238E27FC236}">
                <a16:creationId xmlns:a16="http://schemas.microsoft.com/office/drawing/2014/main" id="{89C6BD22-57D4-49E3-CB27-A8BD52098807}"/>
              </a:ext>
            </a:extLst>
          </p:cNvPr>
          <p:cNvPicPr>
            <a:picLocks noChangeAspect="1"/>
          </p:cNvPicPr>
          <p:nvPr/>
        </p:nvPicPr>
        <p:blipFill>
          <a:blip r:embed="rId3"/>
          <a:srcRect l="10919" t="105" r="14160" b="-1"/>
          <a:stretch/>
        </p:blipFill>
        <p:spPr>
          <a:xfrm>
            <a:off x="0" y="0"/>
            <a:ext cx="9144000" cy="6858000"/>
          </a:xfrm>
          <a:prstGeom prst="rect">
            <a:avLst/>
          </a:prstGeom>
        </p:spPr>
      </p:pic>
      <p:sp>
        <p:nvSpPr>
          <p:cNvPr id="2" name="Title 1">
            <a:extLst>
              <a:ext uri="{FF2B5EF4-FFF2-40B4-BE49-F238E27FC236}">
                <a16:creationId xmlns:a16="http://schemas.microsoft.com/office/drawing/2014/main" id="{E8FD7C89-D110-3D57-11C1-7B6CEAB36048}"/>
              </a:ext>
            </a:extLst>
          </p:cNvPr>
          <p:cNvSpPr>
            <a:spLocks noGrp="1"/>
          </p:cNvSpPr>
          <p:nvPr>
            <p:ph type="ctrTitle"/>
          </p:nvPr>
        </p:nvSpPr>
        <p:spPr>
          <a:xfrm>
            <a:off x="1143000" y="1845151"/>
            <a:ext cx="6858000" cy="1790700"/>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RESEARCH CAFÉ</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sz="3975" dirty="0">
                <a:latin typeface="Helvetica Neue" panose="02000503000000020004" pitchFamily="2" charset="0"/>
                <a:ea typeface="Helvetica Neue" panose="02000503000000020004" pitchFamily="2" charset="0"/>
                <a:cs typeface="Helvetica Neue" panose="02000503000000020004" pitchFamily="2" charset="0"/>
              </a:rPr>
              <a:t>Developing Peer Researchers in South West London</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BFFCE4F5-1FCD-EE65-E2CA-E54B4A0FA450}"/>
              </a:ext>
            </a:extLst>
          </p:cNvPr>
          <p:cNvSpPr>
            <a:spLocks noGrp="1"/>
          </p:cNvSpPr>
          <p:nvPr>
            <p:ph type="subTitle" idx="1"/>
          </p:nvPr>
        </p:nvSpPr>
        <p:spPr>
          <a:xfrm>
            <a:off x="1143000" y="3677475"/>
            <a:ext cx="6858000" cy="1241822"/>
          </a:xfrm>
        </p:spPr>
        <p:txBody>
          <a:bodyPr>
            <a:normAutofit/>
          </a:bodyPr>
          <a:lstStyle/>
          <a:p>
            <a:r>
              <a:rPr lang="en-US" dirty="0">
                <a:latin typeface="Helvetica Neue Light" panose="02000403000000020004" pitchFamily="2" charset="0"/>
                <a:ea typeface="Helvetica Neue Light" panose="02000403000000020004" pitchFamily="2" charset="0"/>
              </a:rPr>
              <a:t>11:00 – 12:00</a:t>
            </a:r>
          </a:p>
          <a:p>
            <a:r>
              <a:rPr lang="en-US" dirty="0">
                <a:latin typeface="Helvetica Neue Light" panose="02000403000000020004" pitchFamily="2" charset="0"/>
                <a:ea typeface="Helvetica Neue Light" panose="02000403000000020004" pitchFamily="2" charset="0"/>
              </a:rPr>
              <a:t>Facilitator: Rashmi Kumar and Helen </a:t>
            </a:r>
            <a:r>
              <a:rPr lang="en-US" dirty="0" err="1">
                <a:latin typeface="Helvetica Neue Light" panose="02000403000000020004" pitchFamily="2" charset="0"/>
                <a:ea typeface="Helvetica Neue Light" panose="02000403000000020004" pitchFamily="2" charset="0"/>
              </a:rPr>
              <a:t>Brewah</a:t>
            </a:r>
            <a:endParaRPr lang="en-US" dirty="0">
              <a:latin typeface="Helvetica Neue Light" panose="02000403000000020004" pitchFamily="2" charset="0"/>
              <a:ea typeface="Helvetica Neue Light" panose="02000403000000020004" pitchFamily="2" charset="0"/>
            </a:endParaRPr>
          </a:p>
          <a:p>
            <a:r>
              <a:rPr lang="en-US" sz="1425" dirty="0">
                <a:latin typeface="Helvetica Neue Light" panose="02000403000000020004" pitchFamily="2" charset="0"/>
                <a:ea typeface="Helvetica Neue Light" panose="02000403000000020004" pitchFamily="2" charset="0"/>
              </a:rPr>
              <a:t>Speakers: Stella Lawrence and James Henshaw</a:t>
            </a:r>
          </a:p>
        </p:txBody>
      </p:sp>
    </p:spTree>
    <p:extLst>
      <p:ext uri="{BB962C8B-B14F-4D97-AF65-F5344CB8AC3E}">
        <p14:creationId xmlns:p14="http://schemas.microsoft.com/office/powerpoint/2010/main" val="404455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895DBA-7BD6-4BEA-AE7C-471B3411890B}"/>
              </a:ext>
            </a:extLst>
          </p:cNvPr>
          <p:cNvSpPr txBox="1">
            <a:spLocks/>
          </p:cNvSpPr>
          <p:nvPr/>
        </p:nvSpPr>
        <p:spPr bwMode="auto">
          <a:xfrm>
            <a:off x="831850" y="2924944"/>
            <a:ext cx="7772598" cy="1296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defTabSz="914400" rtl="0" eaLnBrk="1" latinLnBrk="0" hangingPunct="1">
              <a:spcBef>
                <a:spcPct val="0"/>
              </a:spcBef>
              <a:buNone/>
              <a:defRPr sz="3600" kern="1200" baseline="0">
                <a:solidFill>
                  <a:srgbClr val="14903A"/>
                </a:solidFill>
                <a:latin typeface="Arial" panose="020B0604020202020204" pitchFamily="34" charset="0"/>
                <a:ea typeface="+mj-ea"/>
                <a:cs typeface="Arial" panose="020B0604020202020204" pitchFamily="34" charset="0"/>
              </a:defRPr>
            </a:lvl1pPr>
          </a:lstStyle>
          <a:p>
            <a:pPr algn="ctr"/>
            <a:r>
              <a:rPr lang="en-GB" sz="4400"/>
              <a:t>Thank you for listening!</a:t>
            </a:r>
            <a:endParaRPr lang="en-GB" sz="4400" dirty="0"/>
          </a:p>
        </p:txBody>
      </p:sp>
      <p:pic>
        <p:nvPicPr>
          <p:cNvPr id="4" name="Picture 3" descr="Logo, company name&#10;&#10;Description automatically generated">
            <a:extLst>
              <a:ext uri="{FF2B5EF4-FFF2-40B4-BE49-F238E27FC236}">
                <a16:creationId xmlns:a16="http://schemas.microsoft.com/office/drawing/2014/main" id="{8022BBDD-36F2-A3DF-A8FD-E89ACA14F76A}"/>
              </a:ext>
            </a:extLst>
          </p:cNvPr>
          <p:cNvPicPr>
            <a:picLocks noChangeAspect="1"/>
          </p:cNvPicPr>
          <p:nvPr/>
        </p:nvPicPr>
        <p:blipFill>
          <a:blip r:embed="rId3"/>
          <a:stretch>
            <a:fillRect/>
          </a:stretch>
        </p:blipFill>
        <p:spPr>
          <a:xfrm>
            <a:off x="3275856" y="299479"/>
            <a:ext cx="3024312" cy="2820517"/>
          </a:xfrm>
          <a:prstGeom prst="rect">
            <a:avLst/>
          </a:prstGeom>
        </p:spPr>
      </p:pic>
      <p:sp>
        <p:nvSpPr>
          <p:cNvPr id="6" name="TextBox 5">
            <a:extLst>
              <a:ext uri="{FF2B5EF4-FFF2-40B4-BE49-F238E27FC236}">
                <a16:creationId xmlns:a16="http://schemas.microsoft.com/office/drawing/2014/main" id="{BB6B4F86-E7EF-C4A0-6DB4-9259B6C5AA06}"/>
              </a:ext>
            </a:extLst>
          </p:cNvPr>
          <p:cNvSpPr txBox="1"/>
          <p:nvPr/>
        </p:nvSpPr>
        <p:spPr>
          <a:xfrm>
            <a:off x="1907692" y="4191018"/>
            <a:ext cx="5760640" cy="1384995"/>
          </a:xfrm>
          <a:prstGeom prst="rect">
            <a:avLst/>
          </a:prstGeom>
          <a:noFill/>
        </p:spPr>
        <p:txBody>
          <a:bodyPr wrap="square" rtlCol="0">
            <a:spAutoFit/>
          </a:bodyPr>
          <a:lstStyle/>
          <a:p>
            <a:pPr algn="ctr"/>
            <a:endParaRPr lang="en-GB" b="1" dirty="0"/>
          </a:p>
          <a:p>
            <a:pPr algn="ctr"/>
            <a:r>
              <a:rPr lang="en-GB" sz="4800" b="1" dirty="0"/>
              <a:t>Any questions ?</a:t>
            </a:r>
          </a:p>
          <a:p>
            <a:pPr algn="ctr"/>
            <a:endParaRPr lang="en-GB" b="1" dirty="0"/>
          </a:p>
        </p:txBody>
      </p:sp>
    </p:spTree>
    <p:extLst>
      <p:ext uri="{BB962C8B-B14F-4D97-AF65-F5344CB8AC3E}">
        <p14:creationId xmlns:p14="http://schemas.microsoft.com/office/powerpoint/2010/main" val="214140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6000" y="1153572"/>
            <a:ext cx="2496801" cy="4461163"/>
          </a:xfrm>
        </p:spPr>
        <p:txBody>
          <a:bodyPr>
            <a:normAutofit fontScale="90000"/>
          </a:bodyPr>
          <a:lstStyle/>
          <a:p>
            <a:pPr>
              <a:lnSpc>
                <a:spcPct val="90000"/>
              </a:lnSpc>
            </a:pPr>
            <a:r>
              <a:rPr lang="en-GB" sz="3600" b="1" dirty="0">
                <a:solidFill>
                  <a:srgbClr val="FFFFFF"/>
                </a:solidFill>
              </a:rPr>
              <a:t>Challenges in Conducting Social Research in Hard-to-Reach Communities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gn="ctr">
              <a:buNone/>
            </a:pPr>
            <a:r>
              <a:rPr lang="en-US" sz="4400" b="1" dirty="0"/>
              <a:t>James Henshaw</a:t>
            </a:r>
            <a:endParaRPr sz="4400" b="1" dirty="0"/>
          </a:p>
          <a:p>
            <a:pPr marL="0" indent="0" algn="ctr">
              <a:buNone/>
            </a:pPr>
            <a:r>
              <a:rPr lang="en-US" sz="2400" dirty="0"/>
              <a:t>Croydon BME Forum</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B044D3-CA7D-E255-7225-48AAB5B4D9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6B70CF20-83F5-F135-8F2F-551E4CAA9E35}"/>
              </a:ext>
            </a:extLst>
          </p:cNvPr>
          <p:cNvSpPr>
            <a:spLocks noGrp="1"/>
          </p:cNvSpPr>
          <p:nvPr>
            <p:ph idx="1"/>
          </p:nvPr>
        </p:nvSpPr>
        <p:spPr>
          <a:xfrm>
            <a:off x="628650" y="1825625"/>
            <a:ext cx="4168866" cy="4351338"/>
          </a:xfrm>
        </p:spPr>
        <p:txBody>
          <a:bodyPr>
            <a:normAutofit/>
          </a:bodyPr>
          <a:lstStyle/>
          <a:p>
            <a:pPr>
              <a:lnSpc>
                <a:spcPct val="90000"/>
              </a:lnSpc>
            </a:pPr>
            <a:endParaRPr lang="en-GB" sz="2700" dirty="0"/>
          </a:p>
          <a:p>
            <a:pPr>
              <a:lnSpc>
                <a:spcPct val="90000"/>
              </a:lnSpc>
            </a:pPr>
            <a:r>
              <a:rPr lang="en-GB" sz="2700" dirty="0"/>
              <a:t>Underrepresentation of ethnic minority and neurodivergent voices in research.</a:t>
            </a:r>
          </a:p>
          <a:p>
            <a:pPr>
              <a:lnSpc>
                <a:spcPct val="90000"/>
              </a:lnSpc>
            </a:pPr>
            <a:r>
              <a:rPr lang="en-GB" sz="2700" dirty="0"/>
              <a:t>Importance of inclusive, ethical research.</a:t>
            </a:r>
          </a:p>
          <a:p>
            <a:pPr>
              <a:lnSpc>
                <a:spcPct val="90000"/>
              </a:lnSpc>
            </a:pPr>
            <a:r>
              <a:rPr lang="en-GB" sz="2700" b="1" dirty="0"/>
              <a:t>Today’s focus: </a:t>
            </a:r>
            <a:r>
              <a:rPr lang="en-GB" sz="2700" dirty="0"/>
              <a:t>Lessons from the Neurodiversity Listening Project.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E126D9C7-4533-0B70-2CE4-7DCCAD8982B0}"/>
              </a:ext>
            </a:extLst>
          </p:cNvPr>
          <p:cNvSpPr>
            <a:spLocks noGrp="1"/>
          </p:cNvSpPr>
          <p:nvPr>
            <p:ph type="title"/>
          </p:nvPr>
        </p:nvSpPr>
        <p:spPr/>
        <p:txBody>
          <a:bodyPr/>
          <a:lstStyle/>
          <a:p>
            <a:endParaRPr lang="en-GB"/>
          </a:p>
        </p:txBody>
      </p:sp>
      <p:pic>
        <p:nvPicPr>
          <p:cNvPr id="1028" name="Picture 4" descr="Free Photo 3d render flash lightning sale thunder bolt icon">
            <a:extLst>
              <a:ext uri="{FF2B5EF4-FFF2-40B4-BE49-F238E27FC236}">
                <a16:creationId xmlns:a16="http://schemas.microsoft.com/office/drawing/2014/main" id="{804706CD-CBDD-DEF6-6083-6B0CCFE34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45" y="45"/>
            <a:ext cx="493395" cy="49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0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628650" y="1825625"/>
            <a:ext cx="4168866" cy="4351338"/>
          </a:xfrm>
        </p:spPr>
        <p:txBody>
          <a:bodyPr>
            <a:normAutofit/>
          </a:bodyPr>
          <a:lstStyle/>
          <a:p>
            <a:r>
              <a:rPr i="1" dirty="0"/>
              <a:t>“The most dangerous phrase in the language is ‘We’ve always done it this way.” </a:t>
            </a:r>
            <a:r>
              <a:rPr dirty="0"/>
              <a:t>– Grace Hopper</a:t>
            </a:r>
          </a:p>
          <a:p>
            <a:endParaRPr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EA8B1F-5B1F-BFCF-D2F7-0033DEB829B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58785-27B2-3194-0550-1375C187C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E735DDE1-5368-2E9C-F2F9-6B72256C8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7CCB9FF-40A6-DA6E-52E5-FD5C47BEDCC9}"/>
              </a:ext>
            </a:extLst>
          </p:cNvPr>
          <p:cNvSpPr>
            <a:spLocks noGrp="1"/>
          </p:cNvSpPr>
          <p:nvPr>
            <p:ph type="title"/>
          </p:nvPr>
        </p:nvSpPr>
        <p:spPr>
          <a:xfrm>
            <a:off x="418624" y="1153572"/>
            <a:ext cx="2496801" cy="4461163"/>
          </a:xfrm>
        </p:spPr>
        <p:txBody>
          <a:bodyPr>
            <a:normAutofit/>
          </a:bodyPr>
          <a:lstStyle/>
          <a:p>
            <a:pPr>
              <a:lnSpc>
                <a:spcPct val="107000"/>
              </a:lnSpc>
              <a:spcBef>
                <a:spcPts val="0"/>
              </a:spcBef>
              <a:spcAft>
                <a:spcPts val="800"/>
              </a:spcAft>
              <a:buNone/>
            </a:pPr>
            <a:r>
              <a:rPr lang="en-GB"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Are “Hard to Reach” Communities in Research?</a:t>
            </a:r>
            <a:endParaRPr lang="en-GB"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c 11">
            <a:extLst>
              <a:ext uri="{FF2B5EF4-FFF2-40B4-BE49-F238E27FC236}">
                <a16:creationId xmlns:a16="http://schemas.microsoft.com/office/drawing/2014/main" id="{C5836F18-F9B0-7D22-073F-708AF6CA0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0D768D96-A5B8-7A44-9A72-0FB791D76688}"/>
              </a:ext>
            </a:extLst>
          </p:cNvPr>
          <p:cNvSpPr>
            <a:spLocks noGrp="1"/>
          </p:cNvSpPr>
          <p:nvPr>
            <p:ph idx="1"/>
          </p:nvPr>
        </p:nvSpPr>
        <p:spPr>
          <a:xfrm>
            <a:off x="3125454" y="469423"/>
            <a:ext cx="5393613" cy="5585619"/>
          </a:xfrm>
          <a:noFill/>
        </p:spPr>
        <p:txBody>
          <a:bodyPr anchor="t" anchorCtr="0">
            <a:noAutofit/>
          </a:bodyPr>
          <a:lstStyle/>
          <a:p>
            <a:pPr marL="180000" indent="-180000">
              <a:lnSpc>
                <a:spcPct val="107000"/>
              </a:lnSpc>
              <a:spcBef>
                <a:spcPts val="0"/>
              </a:spcBef>
              <a:spcAft>
                <a:spcPts val="600"/>
              </a:spcAft>
              <a:buNone/>
            </a:pPr>
            <a:r>
              <a:rPr lang="en-GB" sz="2700" b="1" kern="100" dirty="0">
                <a:effectLst/>
                <a:latin typeface="Calibri" panose="020F0502020204030204" pitchFamily="34" charset="0"/>
                <a:ea typeface="Calibri" panose="020F0502020204030204" pitchFamily="34" charset="0"/>
                <a:cs typeface="Times New Roman" panose="02020603050405020304" pitchFamily="18" charset="0"/>
              </a:rPr>
              <a:t>Definition (if):</a:t>
            </a:r>
          </a:p>
          <a:p>
            <a:pPr marL="180000" indent="0">
              <a:lnSpc>
                <a:spcPct val="107000"/>
              </a:lnSpc>
              <a:spcBef>
                <a:spcPts val="0"/>
              </a:spcBef>
              <a:spcAft>
                <a:spcPts val="1200"/>
              </a:spcAft>
              <a:buNone/>
            </a:pPr>
            <a:r>
              <a:rPr lang="en-GB" sz="2700" b="1" kern="100" dirty="0">
                <a:effectLst/>
                <a:latin typeface="Calibri" panose="020F0502020204030204" pitchFamily="34" charset="0"/>
                <a:ea typeface="Calibri" panose="020F0502020204030204" pitchFamily="34" charset="0"/>
                <a:cs typeface="Times New Roman" panose="02020603050405020304" pitchFamily="18" charset="0"/>
              </a:rPr>
              <a:t>Any</a:t>
            </a:r>
            <a:r>
              <a:rPr lang="en-GB"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700" b="1" kern="100" dirty="0">
                <a:effectLst/>
                <a:latin typeface="Calibri" panose="020F0502020204030204" pitchFamily="34" charset="0"/>
                <a:ea typeface="Calibri" panose="020F0502020204030204" pitchFamily="34" charset="0"/>
                <a:cs typeface="Times New Roman" panose="02020603050405020304" pitchFamily="18" charset="0"/>
              </a:rPr>
              <a:t>group of people who are often underrepresented or excluded</a:t>
            </a:r>
            <a:r>
              <a:rPr lang="en-GB" sz="2700" kern="100" dirty="0">
                <a:effectLst/>
                <a:latin typeface="Calibri" panose="020F0502020204030204" pitchFamily="34" charset="0"/>
                <a:ea typeface="Calibri" panose="020F0502020204030204" pitchFamily="34" charset="0"/>
                <a:cs typeface="Times New Roman" panose="02020603050405020304" pitchFamily="18" charset="0"/>
              </a:rPr>
              <a:t> from mainstream research, services, and policy development due to </a:t>
            </a:r>
            <a:r>
              <a:rPr lang="en-GB" sz="2700" b="1" kern="100" dirty="0">
                <a:effectLst/>
                <a:latin typeface="Calibri" panose="020F0502020204030204" pitchFamily="34" charset="0"/>
                <a:ea typeface="Calibri" panose="020F0502020204030204" pitchFamily="34" charset="0"/>
                <a:cs typeface="Times New Roman" panose="02020603050405020304" pitchFamily="18" charset="0"/>
              </a:rPr>
              <a:t>systemic, social, cultural, or structural barriers</a:t>
            </a:r>
            <a:r>
              <a:rPr lang="en-GB" sz="2700" kern="100" dirty="0">
                <a:effectLst/>
                <a:latin typeface="Calibri" panose="020F0502020204030204" pitchFamily="34" charset="0"/>
                <a:ea typeface="Calibri" panose="020F0502020204030204" pitchFamily="34" charset="0"/>
                <a:cs typeface="Times New Roman" panose="02020603050405020304" pitchFamily="18" charset="0"/>
              </a:rPr>
              <a:t>.</a:t>
            </a:r>
          </a:p>
          <a:p>
            <a:pPr marL="180000" indent="-180000">
              <a:lnSpc>
                <a:spcPct val="107000"/>
              </a:lnSpc>
              <a:spcBef>
                <a:spcPts val="0"/>
              </a:spcBef>
              <a:spcAft>
                <a:spcPts val="800"/>
              </a:spcAft>
            </a:pPr>
            <a:r>
              <a:rPr lang="en-GB" sz="27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They are not inherently “hard to reach”—rather, they have historically been </a:t>
            </a:r>
            <a:r>
              <a:rPr lang="en-GB" sz="2700" b="1"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overlooked, underserved, or marginalised by institutions</a:t>
            </a:r>
            <a:r>
              <a:rPr lang="en-GB" sz="27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that fail to engage with them effectively or respectfully.</a:t>
            </a:r>
          </a:p>
        </p:txBody>
      </p:sp>
    </p:spTree>
    <p:extLst>
      <p:ext uri="{BB962C8B-B14F-4D97-AF65-F5344CB8AC3E}">
        <p14:creationId xmlns:p14="http://schemas.microsoft.com/office/powerpoint/2010/main" val="239182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DD6FF4-C466-C4FF-2C07-5AB430E455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916010-6459-1D2B-8323-6066CA1AC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ACF67A5C-6A64-225C-E2E7-FAB543316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BEEA266-85B3-2C53-4AD2-3140CC832A3E}"/>
              </a:ext>
            </a:extLst>
          </p:cNvPr>
          <p:cNvSpPr>
            <a:spLocks noGrp="1"/>
          </p:cNvSpPr>
          <p:nvPr>
            <p:ph idx="1"/>
          </p:nvPr>
        </p:nvSpPr>
        <p:spPr>
          <a:xfrm>
            <a:off x="348428" y="775496"/>
            <a:ext cx="4417033" cy="5633356"/>
          </a:xfrm>
        </p:spPr>
        <p:txBody>
          <a:bodyPr>
            <a:normAutofit lnSpcReduction="10000"/>
          </a:bodyPr>
          <a:lstStyle/>
          <a:p>
            <a:pPr marL="0">
              <a:lnSpc>
                <a:spcPct val="107000"/>
              </a:lnSpc>
              <a:spcAft>
                <a:spcPts val="800"/>
              </a:spcAft>
              <a:buNone/>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What Makes a Community “Hard to Reach”?</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Historical Mistrust</a:t>
            </a: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Language and Literacy Barriers</a:t>
            </a: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Cultural Misalignment</a:t>
            </a: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Stigma and Shame</a:t>
            </a: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Socioeconomic Exclusion</a:t>
            </a:r>
          </a:p>
          <a:p>
            <a:pPr marL="342900" lvl="0" indent="-342900">
              <a:lnSpc>
                <a:spcPct val="107000"/>
              </a:lnSpc>
              <a:spcAft>
                <a:spcPts val="800"/>
              </a:spcAft>
              <a:buSzPts val="1000"/>
              <a:buFont typeface="Symbol" panose="05050102010706020507" pitchFamily="18" charset="2"/>
              <a:buChar char=""/>
              <a:tabLst>
                <a:tab pos="457200" algn="l"/>
              </a:tabLs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Gatekeeping or Institutional Barriers</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70324937-1AE2-B08C-F83A-30238E8EF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ock Arc 13">
            <a:extLst>
              <a:ext uri="{FF2B5EF4-FFF2-40B4-BE49-F238E27FC236}">
                <a16:creationId xmlns:a16="http://schemas.microsoft.com/office/drawing/2014/main" id="{973B0FAB-0023-E640-9FFB-397E2435E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B0E4A9BC-0A8B-3E29-50EB-3715238E1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85A52282-02B9-3ED6-516F-677460A123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F42553ED-80FD-107E-D696-D1E24C5C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c 21">
            <a:extLst>
              <a:ext uri="{FF2B5EF4-FFF2-40B4-BE49-F238E27FC236}">
                <a16:creationId xmlns:a16="http://schemas.microsoft.com/office/drawing/2014/main" id="{08AFDC9E-7E9F-197E-DE4E-BE5849B70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63931FFB-F0C9-D197-FC61-621A457ED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9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45065" y="365125"/>
            <a:ext cx="4220395" cy="1550992"/>
          </a:xfrm>
        </p:spPr>
        <p:txBody>
          <a:bodyPr>
            <a:normAutofit/>
          </a:bodyPr>
          <a:lstStyle/>
          <a:p>
            <a:pPr>
              <a:lnSpc>
                <a:spcPct val="90000"/>
              </a:lnSpc>
            </a:pPr>
            <a:r>
              <a:rPr lang="en-GB" sz="4000" b="1" dirty="0"/>
              <a:t>The Neurodiversity Listening Project</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24000" y="1908000"/>
            <a:ext cx="4765461" cy="4351338"/>
          </a:xfrm>
        </p:spPr>
        <p:txBody>
          <a:bodyPr>
            <a:noAutofit/>
          </a:bodyPr>
          <a:lstStyle/>
          <a:p>
            <a:pPr marL="180000" indent="-288000">
              <a:spcBef>
                <a:spcPts val="0"/>
              </a:spcBef>
              <a:spcAft>
                <a:spcPts val="800"/>
              </a:spcAft>
            </a:pPr>
            <a:r>
              <a:rPr lang="en-GB" dirty="0"/>
              <a:t>Explored the experiences</a:t>
            </a:r>
            <a:br>
              <a:rPr lang="en-GB" dirty="0"/>
            </a:br>
            <a:r>
              <a:rPr lang="en-GB" dirty="0"/>
              <a:t> of Black neurodivergent individuals/families.</a:t>
            </a:r>
          </a:p>
          <a:p>
            <a:pPr marL="180000" indent="-288000">
              <a:spcBef>
                <a:spcPts val="0"/>
              </a:spcBef>
              <a:spcAft>
                <a:spcPts val="800"/>
              </a:spcAft>
            </a:pPr>
            <a:r>
              <a:rPr lang="en-GB" dirty="0"/>
              <a:t>Understand challenges</a:t>
            </a:r>
            <a:br>
              <a:rPr lang="en-GB" dirty="0"/>
            </a:br>
            <a:r>
              <a:rPr lang="en-GB" dirty="0"/>
              <a:t> faced in accessing</a:t>
            </a:r>
            <a:br>
              <a:rPr lang="en-GB" dirty="0"/>
            </a:br>
            <a:r>
              <a:rPr lang="en-GB" dirty="0"/>
              <a:t> diagnosis and support.</a:t>
            </a:r>
          </a:p>
          <a:p>
            <a:pPr marL="180000" indent="-288000">
              <a:spcBef>
                <a:spcPts val="0"/>
              </a:spcBef>
              <a:spcAft>
                <a:spcPts val="800"/>
              </a:spcAft>
            </a:pPr>
            <a:r>
              <a:rPr lang="en-GB" dirty="0"/>
              <a:t>Overcoming cultural</a:t>
            </a:r>
            <a:br>
              <a:rPr lang="en-GB" dirty="0"/>
            </a:br>
            <a:r>
              <a:rPr lang="en-GB" dirty="0"/>
              <a:t> stigma.</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r>
              <a:rPr lang="en-GB" sz="4100">
                <a:solidFill>
                  <a:srgbClr val="FFFFFF"/>
                </a:solidFill>
              </a:rPr>
              <a:t>Participant Voices – What We Heard</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id="{9B59C17F-65F5-F183-CF34-DE7D1712E8D8}"/>
              </a:ext>
            </a:extLst>
          </p:cNvPr>
          <p:cNvSpPr/>
          <p:nvPr/>
        </p:nvSpPr>
        <p:spPr>
          <a:xfrm>
            <a:off x="1058220" y="1801383"/>
            <a:ext cx="3346456" cy="2007873"/>
          </a:xfrm>
          <a:custGeom>
            <a:avLst/>
            <a:gdLst>
              <a:gd name="connsiteX0" fmla="*/ 0 w 3346456"/>
              <a:gd name="connsiteY0" fmla="*/ 0 h 2007873"/>
              <a:gd name="connsiteX1" fmla="*/ 3346456 w 3346456"/>
              <a:gd name="connsiteY1" fmla="*/ 0 h 2007873"/>
              <a:gd name="connsiteX2" fmla="*/ 3346456 w 3346456"/>
              <a:gd name="connsiteY2" fmla="*/ 2007873 h 2007873"/>
              <a:gd name="connsiteX3" fmla="*/ 0 w 3346456"/>
              <a:gd name="connsiteY3" fmla="*/ 2007873 h 2007873"/>
              <a:gd name="connsiteX4" fmla="*/ 0 w 3346456"/>
              <a:gd name="connsiteY4" fmla="*/ 0 h 200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6" h="2007873">
                <a:moveTo>
                  <a:pt x="0" y="0"/>
                </a:moveTo>
                <a:lnTo>
                  <a:pt x="3346456" y="0"/>
                </a:lnTo>
                <a:lnTo>
                  <a:pt x="3346456" y="2007873"/>
                </a:lnTo>
                <a:lnTo>
                  <a:pt x="0" y="200787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GB" sz="2800" b="0" i="0" u="none" strike="noStrike" kern="1200" cap="none" spc="0" normalizeH="0" baseline="0" noProof="0" dirty="0">
                <a:ln>
                  <a:noFill/>
                </a:ln>
                <a:solidFill>
                  <a:prstClr val="white"/>
                </a:solidFill>
                <a:effectLst/>
                <a:uLnTx/>
                <a:uFillTx/>
                <a:latin typeface="Calibri"/>
                <a:ea typeface="+mn-ea"/>
                <a:cs typeface="+mn-cs"/>
              </a:rPr>
              <a:t>“… make us think they’re going to do something, but nothing happens.” </a:t>
            </a:r>
          </a:p>
        </p:txBody>
      </p:sp>
      <p:sp>
        <p:nvSpPr>
          <p:cNvPr id="6" name="Free-form: Shape 5">
            <a:extLst>
              <a:ext uri="{FF2B5EF4-FFF2-40B4-BE49-F238E27FC236}">
                <a16:creationId xmlns:a16="http://schemas.microsoft.com/office/drawing/2014/main" id="{044F8389-67F7-1EFC-8717-9AC3826B8C0B}"/>
              </a:ext>
            </a:extLst>
          </p:cNvPr>
          <p:cNvSpPr/>
          <p:nvPr/>
        </p:nvSpPr>
        <p:spPr>
          <a:xfrm>
            <a:off x="4739322" y="1801383"/>
            <a:ext cx="3480004" cy="2007873"/>
          </a:xfrm>
          <a:custGeom>
            <a:avLst/>
            <a:gdLst>
              <a:gd name="connsiteX0" fmla="*/ 0 w 3346456"/>
              <a:gd name="connsiteY0" fmla="*/ 0 h 2007873"/>
              <a:gd name="connsiteX1" fmla="*/ 3346456 w 3346456"/>
              <a:gd name="connsiteY1" fmla="*/ 0 h 2007873"/>
              <a:gd name="connsiteX2" fmla="*/ 3346456 w 3346456"/>
              <a:gd name="connsiteY2" fmla="*/ 2007873 h 2007873"/>
              <a:gd name="connsiteX3" fmla="*/ 0 w 3346456"/>
              <a:gd name="connsiteY3" fmla="*/ 2007873 h 2007873"/>
              <a:gd name="connsiteX4" fmla="*/ 0 w 3346456"/>
              <a:gd name="connsiteY4" fmla="*/ 0 h 200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6" h="2007873">
                <a:moveTo>
                  <a:pt x="0" y="0"/>
                </a:moveTo>
                <a:lnTo>
                  <a:pt x="3346456" y="0"/>
                </a:lnTo>
                <a:lnTo>
                  <a:pt x="3346456" y="2007873"/>
                </a:lnTo>
                <a:lnTo>
                  <a:pt x="0" y="2007873"/>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72390" tIns="68400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They saw a Black boy acting out—not a child in distress.'</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F72F600D-ABEC-F60F-0378-2AA009060AA9}"/>
              </a:ext>
            </a:extLst>
          </p:cNvPr>
          <p:cNvSpPr/>
          <p:nvPr/>
        </p:nvSpPr>
        <p:spPr>
          <a:xfrm>
            <a:off x="1058220" y="4131255"/>
            <a:ext cx="3346456" cy="2007873"/>
          </a:xfrm>
          <a:custGeom>
            <a:avLst/>
            <a:gdLst>
              <a:gd name="connsiteX0" fmla="*/ 0 w 3346456"/>
              <a:gd name="connsiteY0" fmla="*/ 0 h 2007873"/>
              <a:gd name="connsiteX1" fmla="*/ 3346456 w 3346456"/>
              <a:gd name="connsiteY1" fmla="*/ 0 h 2007873"/>
              <a:gd name="connsiteX2" fmla="*/ 3346456 w 3346456"/>
              <a:gd name="connsiteY2" fmla="*/ 2007873 h 2007873"/>
              <a:gd name="connsiteX3" fmla="*/ 0 w 3346456"/>
              <a:gd name="connsiteY3" fmla="*/ 2007873 h 2007873"/>
              <a:gd name="connsiteX4" fmla="*/ 0 w 3346456"/>
              <a:gd name="connsiteY4" fmla="*/ 0 h 200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6" h="2007873">
                <a:moveTo>
                  <a:pt x="0" y="0"/>
                </a:moveTo>
                <a:lnTo>
                  <a:pt x="3346456" y="0"/>
                </a:lnTo>
                <a:lnTo>
                  <a:pt x="3346456" y="2007873"/>
                </a:lnTo>
                <a:lnTo>
                  <a:pt x="0" y="2007873"/>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72390" tIns="72390" rIns="72390" bIns="72390" numCol="1" spcCol="1270" anchor="ctr" anchorCtr="0">
            <a:noAutofit/>
          </a:bodyPr>
          <a:lstStyle/>
          <a:p>
            <a:pPr marL="180000" marR="0" lvl="0" indent="-180000" algn="l" defTabSz="457200" rtl="0" eaLnBrk="1" fontAlgn="auto" latinLnBrk="0" hangingPunct="1">
              <a:lnSpc>
                <a:spcPct val="9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 they never get it right.</a:t>
            </a:r>
          </a:p>
        </p:txBody>
      </p:sp>
      <p:sp>
        <p:nvSpPr>
          <p:cNvPr id="8" name="Free-form: Shape 7">
            <a:extLst>
              <a:ext uri="{FF2B5EF4-FFF2-40B4-BE49-F238E27FC236}">
                <a16:creationId xmlns:a16="http://schemas.microsoft.com/office/drawing/2014/main" id="{61BD9C93-4B50-002A-7751-BA52D2D0CF44}"/>
              </a:ext>
            </a:extLst>
          </p:cNvPr>
          <p:cNvSpPr/>
          <p:nvPr/>
        </p:nvSpPr>
        <p:spPr>
          <a:xfrm>
            <a:off x="4739322" y="4131255"/>
            <a:ext cx="3480004" cy="2007873"/>
          </a:xfrm>
          <a:custGeom>
            <a:avLst/>
            <a:gdLst>
              <a:gd name="connsiteX0" fmla="*/ 0 w 3346456"/>
              <a:gd name="connsiteY0" fmla="*/ 0 h 2007873"/>
              <a:gd name="connsiteX1" fmla="*/ 3346456 w 3346456"/>
              <a:gd name="connsiteY1" fmla="*/ 0 h 2007873"/>
              <a:gd name="connsiteX2" fmla="*/ 3346456 w 3346456"/>
              <a:gd name="connsiteY2" fmla="*/ 2007873 h 2007873"/>
              <a:gd name="connsiteX3" fmla="*/ 0 w 3346456"/>
              <a:gd name="connsiteY3" fmla="*/ 2007873 h 2007873"/>
              <a:gd name="connsiteX4" fmla="*/ 0 w 3346456"/>
              <a:gd name="connsiteY4" fmla="*/ 0 h 200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6" h="2007873">
                <a:moveTo>
                  <a:pt x="0" y="0"/>
                </a:moveTo>
                <a:lnTo>
                  <a:pt x="3346456" y="0"/>
                </a:lnTo>
                <a:lnTo>
                  <a:pt x="3346456" y="2007873"/>
                </a:lnTo>
                <a:lnTo>
                  <a:pt x="0" y="2007873"/>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36000" tIns="36000" rIns="36000" bIns="36000" numCol="1" spcCol="1270" anchor="ctr" anchorCtr="0">
            <a:noAutofit/>
          </a:bodyPr>
          <a:lstStyle/>
          <a:p>
            <a:pPr marL="180000" marR="0" lvl="0" indent="-180000" algn="l" defTabSz="457200" rtl="0" eaLnBrk="1" fontAlgn="auto" latinLnBrk="0" hangingPunct="1">
              <a:lnSpc>
                <a:spcPct val="9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t>
            </a:r>
            <a:r>
              <a:rPr kumimoji="0" lang="en-GB" sz="2400" b="0" i="0" u="none" strike="noStrike" kern="1200" cap="none" spc="0" normalizeH="0" baseline="0" noProof="0" dirty="0">
                <a:ln>
                  <a:noFill/>
                </a:ln>
                <a:solidFill>
                  <a:prstClr val="white"/>
                </a:solidFill>
                <a:effectLst/>
                <a:uLnTx/>
                <a:uFillTx/>
                <a:latin typeface="Calibri"/>
                <a:ea typeface="+mn-ea"/>
                <a:cs typeface="+mn-cs"/>
              </a:rPr>
              <a:t>I feel better with people who understand me, …I don’t want to be explaining and explaining …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r>
              <a:rPr lang="en-GB">
                <a:solidFill>
                  <a:srgbClr val="FFFFFF"/>
                </a:solidFill>
              </a:rPr>
              <a:t>What We Did Differently</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C2A260AF-838A-A92E-CC1C-70180733544D}"/>
              </a:ext>
            </a:extLst>
          </p:cNvPr>
          <p:cNvGraphicFramePr>
            <a:graphicFrameLocks noGrp="1"/>
          </p:cNvGraphicFramePr>
          <p:nvPr>
            <p:ph idx="1"/>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6000" y="1153572"/>
            <a:ext cx="2537391" cy="4461163"/>
          </a:xfrm>
        </p:spPr>
        <p:txBody>
          <a:bodyPr>
            <a:normAutofit/>
          </a:bodyPr>
          <a:lstStyle/>
          <a:p>
            <a:r>
              <a:rPr lang="en-GB" sz="5400" b="1" dirty="0">
                <a:solidFill>
                  <a:srgbClr val="FFFFFF"/>
                </a:solidFill>
              </a:rPr>
              <a:t>How we gained insights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idx="1"/>
          </p:nvPr>
        </p:nvSpPr>
        <p:spPr>
          <a:xfrm>
            <a:off x="3384000" y="591344"/>
            <a:ext cx="5013948" cy="5585619"/>
          </a:xfrm>
        </p:spPr>
        <p:txBody>
          <a:bodyPr anchor="ctr">
            <a:noAutofit/>
          </a:bodyPr>
          <a:lstStyle/>
          <a:p>
            <a:pPr marL="252000" indent="-252000">
              <a:lnSpc>
                <a:spcPct val="90000"/>
              </a:lnSpc>
              <a:spcBef>
                <a:spcPts val="0"/>
              </a:spcBef>
              <a:spcAft>
                <a:spcPts val="800"/>
              </a:spcAft>
            </a:pPr>
            <a:r>
              <a:rPr lang="en-GB" sz="4000" dirty="0"/>
              <a:t>Scoping Survey.</a:t>
            </a:r>
          </a:p>
          <a:p>
            <a:pPr marL="252000" indent="-252000">
              <a:lnSpc>
                <a:spcPct val="90000"/>
              </a:lnSpc>
              <a:spcBef>
                <a:spcPts val="0"/>
              </a:spcBef>
              <a:spcAft>
                <a:spcPts val="800"/>
              </a:spcAft>
            </a:pPr>
            <a:r>
              <a:rPr lang="en-GB" sz="4000" dirty="0"/>
              <a:t>Online Seminars.</a:t>
            </a:r>
          </a:p>
          <a:p>
            <a:pPr marL="252000" indent="-252000">
              <a:lnSpc>
                <a:spcPct val="90000"/>
              </a:lnSpc>
              <a:spcBef>
                <a:spcPts val="0"/>
              </a:spcBef>
              <a:spcAft>
                <a:spcPts val="800"/>
              </a:spcAft>
            </a:pPr>
            <a:r>
              <a:rPr lang="en-GB" sz="4000" dirty="0"/>
              <a:t>Focus Groups. </a:t>
            </a:r>
          </a:p>
          <a:p>
            <a:pPr marL="252000" indent="-252000">
              <a:lnSpc>
                <a:spcPct val="90000"/>
              </a:lnSpc>
              <a:spcBef>
                <a:spcPts val="0"/>
              </a:spcBef>
              <a:spcAft>
                <a:spcPts val="800"/>
              </a:spcAft>
            </a:pPr>
            <a:r>
              <a:rPr lang="en-GB" sz="4000" dirty="0"/>
              <a:t>Neurodiversity EXPO.</a:t>
            </a:r>
          </a:p>
          <a:p>
            <a:pPr marL="252000" indent="-252000">
              <a:lnSpc>
                <a:spcPct val="90000"/>
              </a:lnSpc>
              <a:spcBef>
                <a:spcPts val="0"/>
              </a:spcBef>
              <a:spcAft>
                <a:spcPts val="800"/>
              </a:spcAft>
            </a:pPr>
            <a:r>
              <a:rPr lang="en-GB" sz="4000" dirty="0"/>
              <a:t>Case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8458F8-29BB-2E6F-2ABA-F34501940005}"/>
              </a:ext>
            </a:extLst>
          </p:cNvPr>
          <p:cNvSpPr>
            <a:spLocks noGrp="1"/>
          </p:cNvSpPr>
          <p:nvPr>
            <p:ph type="title"/>
          </p:nvPr>
        </p:nvSpPr>
        <p:spPr/>
        <p:txBody>
          <a:bodyPr/>
          <a:lstStyle/>
          <a:p>
            <a:r>
              <a:rPr lang="en-GB" dirty="0"/>
              <a:t>SW London &amp; St George’s</a:t>
            </a:r>
            <a:br>
              <a:rPr lang="en-GB" dirty="0"/>
            </a:br>
            <a:r>
              <a:rPr lang="en-GB" dirty="0"/>
              <a:t>     Recovery College</a:t>
            </a:r>
          </a:p>
        </p:txBody>
      </p:sp>
    </p:spTree>
    <p:extLst>
      <p:ext uri="{BB962C8B-B14F-4D97-AF65-F5344CB8AC3E}">
        <p14:creationId xmlns:p14="http://schemas.microsoft.com/office/powerpoint/2010/main" val="31671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pPr>
              <a:lnSpc>
                <a:spcPct val="90000"/>
              </a:lnSpc>
            </a:pPr>
            <a:r>
              <a:rPr lang="en-GB" sz="3700">
                <a:solidFill>
                  <a:srgbClr val="FFFFFF"/>
                </a:solidFill>
              </a:rPr>
              <a:t>Cultural Sensitivity vs. Appropriateness</a:t>
            </a:r>
          </a:p>
        </p:txBody>
      </p:sp>
      <p:sp>
        <p:nvSpPr>
          <p:cNvPr id="24" name="Rectangle: Rounded Corners 2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5" name="Content Placeholder 2">
            <a:extLst>
              <a:ext uri="{FF2B5EF4-FFF2-40B4-BE49-F238E27FC236}">
                <a16:creationId xmlns:a16="http://schemas.microsoft.com/office/drawing/2014/main" id="{F7E2EBC0-43E3-8352-30CD-EF3206788690}"/>
              </a:ext>
            </a:extLst>
          </p:cNvPr>
          <p:cNvGraphicFramePr>
            <a:graphicFrameLocks noGrp="1"/>
          </p:cNvGraphicFramePr>
          <p:nvPr>
            <p:ph idx="1"/>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r>
              <a:rPr lang="en-GB">
                <a:solidFill>
                  <a:srgbClr val="FFFFFF"/>
                </a:solidFill>
              </a:rPr>
              <a:t>Intersectionality in Research</a:t>
            </a: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5" name="Content Placeholder 2">
            <a:extLst>
              <a:ext uri="{FF2B5EF4-FFF2-40B4-BE49-F238E27FC236}">
                <a16:creationId xmlns:a16="http://schemas.microsoft.com/office/drawing/2014/main" id="{911BA0B7-AB67-B8A9-4110-2FC9B67CEC0F}"/>
              </a:ext>
            </a:extLst>
          </p:cNvPr>
          <p:cNvGraphicFramePr>
            <a:graphicFrameLocks noGrp="1"/>
          </p:cNvGraphicFramePr>
          <p:nvPr>
            <p:ph idx="1"/>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r>
              <a:rPr lang="en-GB">
                <a:solidFill>
                  <a:srgbClr val="FFFFFF"/>
                </a:solidFill>
              </a:rPr>
              <a:t>Lessons for Researchers</a:t>
            </a:r>
          </a:p>
        </p:txBody>
      </p:sp>
      <p:sp>
        <p:nvSpPr>
          <p:cNvPr id="20" name="Rectangle: Rounded Corners 1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1" name="Content Placeholder 2">
            <a:extLst>
              <a:ext uri="{FF2B5EF4-FFF2-40B4-BE49-F238E27FC236}">
                <a16:creationId xmlns:a16="http://schemas.microsoft.com/office/drawing/2014/main" id="{9A4D9B72-4E7D-B534-6F5A-D0F3EF77E943}"/>
              </a:ext>
            </a:extLst>
          </p:cNvPr>
          <p:cNvGraphicFramePr>
            <a:graphicFrameLocks noGrp="1"/>
          </p:cNvGraphicFramePr>
          <p:nvPr>
            <p:ph idx="1"/>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50" y="459863"/>
            <a:ext cx="7886700" cy="1004594"/>
          </a:xfrm>
        </p:spPr>
        <p:txBody>
          <a:bodyPr>
            <a:normAutofit/>
          </a:bodyPr>
          <a:lstStyle/>
          <a:p>
            <a:r>
              <a:rPr lang="en-GB">
                <a:solidFill>
                  <a:srgbClr val="FFFFFF"/>
                </a:solidFill>
              </a:rPr>
              <a:t>Final Thoughts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3119E2CC-CF32-923C-A454-9B024980C9B1}"/>
              </a:ext>
            </a:extLst>
          </p:cNvPr>
          <p:cNvGraphicFramePr>
            <a:graphicFrameLocks noGrp="1"/>
          </p:cNvGraphicFramePr>
          <p:nvPr>
            <p:ph idx="1"/>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CBED60-B097-3866-5AC1-28CBB4F1128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965086-4B11-2DA8-745E-D24DE9374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7DB0B03D-197E-B77F-737E-6F9393CC2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27C5FFD3-1B9F-5194-F400-730D6667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ock Arc 13">
            <a:extLst>
              <a:ext uri="{FF2B5EF4-FFF2-40B4-BE49-F238E27FC236}">
                <a16:creationId xmlns:a16="http://schemas.microsoft.com/office/drawing/2014/main" id="{392B3A51-ACE8-BE04-DC23-DA24760F7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A0B78433-0980-032D-A5B2-6B5EF138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393EDEF8-80F0-9A2B-87C4-80FF382067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CC52C0C-D006-BBA3-9B5F-AF4778869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c 21">
            <a:extLst>
              <a:ext uri="{FF2B5EF4-FFF2-40B4-BE49-F238E27FC236}">
                <a16:creationId xmlns:a16="http://schemas.microsoft.com/office/drawing/2014/main" id="{2820DBB0-7953-7BA4-6FB8-3DED99D1B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A1784F6D-E806-619D-D562-50C86E388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4E062D4A-2813-4FB3-D295-20A835DCC6BF}"/>
              </a:ext>
            </a:extLst>
          </p:cNvPr>
          <p:cNvSpPr>
            <a:spLocks noGrp="1"/>
          </p:cNvSpPr>
          <p:nvPr>
            <p:ph idx="1"/>
          </p:nvPr>
        </p:nvSpPr>
        <p:spPr>
          <a:xfrm>
            <a:off x="24562" y="1600200"/>
            <a:ext cx="8229600" cy="4525963"/>
          </a:xfrm>
        </p:spPr>
        <p:txBody>
          <a:bodyPr/>
          <a:lstStyle/>
          <a:p>
            <a:pPr marL="0" indent="0">
              <a:buNone/>
            </a:pPr>
            <a:endParaRPr lang="en-GB" dirty="0"/>
          </a:p>
          <a:p>
            <a:pPr marL="0" indent="0">
              <a:buNone/>
            </a:pPr>
            <a:endParaRPr lang="en-GB" dirty="0"/>
          </a:p>
          <a:p>
            <a:pPr marL="0" indent="0">
              <a:buNone/>
            </a:pPr>
            <a:endParaRPr lang="en-GB" dirty="0"/>
          </a:p>
          <a:p>
            <a:pPr marL="1714500" lvl="4" indent="0">
              <a:buNone/>
            </a:pPr>
            <a:r>
              <a:rPr lang="en-GB" sz="5400" b="1" dirty="0">
                <a:solidFill>
                  <a:srgbClr val="C00000"/>
                </a:solidFill>
              </a:rPr>
              <a:t>Thank You</a:t>
            </a:r>
          </a:p>
        </p:txBody>
      </p:sp>
    </p:spTree>
    <p:extLst>
      <p:ext uri="{BB962C8B-B14F-4D97-AF65-F5344CB8AC3E}">
        <p14:creationId xmlns:p14="http://schemas.microsoft.com/office/powerpoint/2010/main" val="141718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on a square&#10;&#10;AI-generated content may be incorrect.">
            <a:extLst>
              <a:ext uri="{FF2B5EF4-FFF2-40B4-BE49-F238E27FC236}">
                <a16:creationId xmlns:a16="http://schemas.microsoft.com/office/drawing/2014/main" id="{7D904F36-592D-F9B9-9FE0-0A3EE796BDF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0486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12029-5B26-5E0F-E6AE-78D629B961A3}"/>
              </a:ext>
            </a:extLst>
          </p:cNvPr>
          <p:cNvSpPr>
            <a:spLocks noGrp="1"/>
          </p:cNvSpPr>
          <p:nvPr>
            <p:ph type="title"/>
          </p:nvPr>
        </p:nvSpPr>
        <p:spPr/>
        <p:txBody>
          <a:bodyPr/>
          <a:lstStyle/>
          <a:p>
            <a:r>
              <a:rPr lang="en-GB" dirty="0"/>
              <a:t>About me . . . .</a:t>
            </a:r>
          </a:p>
        </p:txBody>
      </p:sp>
      <p:sp>
        <p:nvSpPr>
          <p:cNvPr id="5" name="TextBox 4">
            <a:extLst>
              <a:ext uri="{FF2B5EF4-FFF2-40B4-BE49-F238E27FC236}">
                <a16:creationId xmlns:a16="http://schemas.microsoft.com/office/drawing/2014/main" id="{5298EE9E-3C37-F637-24A3-0FB4B3F955A9}"/>
              </a:ext>
            </a:extLst>
          </p:cNvPr>
          <p:cNvSpPr txBox="1"/>
          <p:nvPr/>
        </p:nvSpPr>
        <p:spPr>
          <a:xfrm>
            <a:off x="1403648" y="2348880"/>
            <a:ext cx="6840500"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t>Stella Lawrence-Beard</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Recovery College Peer Trainer</a:t>
            </a:r>
          </a:p>
        </p:txBody>
      </p:sp>
    </p:spTree>
    <p:extLst>
      <p:ext uri="{BB962C8B-B14F-4D97-AF65-F5344CB8AC3E}">
        <p14:creationId xmlns:p14="http://schemas.microsoft.com/office/powerpoint/2010/main" val="15193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F78B-948D-6DDA-A26C-1637836530E4}"/>
              </a:ext>
            </a:extLst>
          </p:cNvPr>
          <p:cNvSpPr>
            <a:spLocks noGrp="1"/>
          </p:cNvSpPr>
          <p:nvPr>
            <p:ph type="title"/>
          </p:nvPr>
        </p:nvSpPr>
        <p:spPr/>
        <p:txBody>
          <a:bodyPr/>
          <a:lstStyle/>
          <a:p>
            <a:r>
              <a:rPr lang="en-GB" dirty="0"/>
              <a:t>About The Recovery College</a:t>
            </a:r>
          </a:p>
        </p:txBody>
      </p:sp>
      <p:sp>
        <p:nvSpPr>
          <p:cNvPr id="3" name="TextBox 2">
            <a:extLst>
              <a:ext uri="{FF2B5EF4-FFF2-40B4-BE49-F238E27FC236}">
                <a16:creationId xmlns:a16="http://schemas.microsoft.com/office/drawing/2014/main" id="{CBFBA5B1-43F7-3073-4FEC-0CE5FA0AC38D}"/>
              </a:ext>
            </a:extLst>
          </p:cNvPr>
          <p:cNvSpPr txBox="1"/>
          <p:nvPr/>
        </p:nvSpPr>
        <p:spPr>
          <a:xfrm>
            <a:off x="971600" y="1916832"/>
            <a:ext cx="7200800"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t>Established September 2010</a:t>
            </a:r>
          </a:p>
          <a:p>
            <a:pPr marL="457200" indent="-457200">
              <a:buFont typeface="Arial" panose="020B0604020202020204" pitchFamily="34" charset="0"/>
              <a:buChar char="•"/>
            </a:pPr>
            <a:r>
              <a:rPr lang="en-GB" sz="3200" dirty="0"/>
              <a:t>Ethos of Hope, Control &amp; Opportunity</a:t>
            </a:r>
          </a:p>
          <a:p>
            <a:pPr marL="457200" indent="-457200">
              <a:buFont typeface="Arial" panose="020B0604020202020204" pitchFamily="34" charset="0"/>
              <a:buChar char="•"/>
            </a:pPr>
            <a:r>
              <a:rPr lang="en-GB" sz="3200" dirty="0"/>
              <a:t>Operate true co-production in all we provide</a:t>
            </a:r>
          </a:p>
          <a:p>
            <a:pPr marL="457200" indent="-457200">
              <a:buFont typeface="Arial" panose="020B0604020202020204" pitchFamily="34" charset="0"/>
              <a:buChar char="•"/>
            </a:pPr>
            <a:r>
              <a:rPr lang="en-GB" sz="3200" dirty="0"/>
              <a:t>Evolve courses through our QA team</a:t>
            </a:r>
          </a:p>
          <a:p>
            <a:pPr marL="457200" indent="-457200">
              <a:buFont typeface="Arial" panose="020B0604020202020204" pitchFamily="34" charset="0"/>
              <a:buChar char="•"/>
            </a:pPr>
            <a:r>
              <a:rPr lang="en-GB" sz="3200" dirty="0"/>
              <a:t>Providing face to face and online courses</a:t>
            </a:r>
          </a:p>
          <a:p>
            <a:endParaRPr lang="en-GB" sz="3200" dirty="0"/>
          </a:p>
        </p:txBody>
      </p:sp>
    </p:spTree>
    <p:extLst>
      <p:ext uri="{BB962C8B-B14F-4D97-AF65-F5344CB8AC3E}">
        <p14:creationId xmlns:p14="http://schemas.microsoft.com/office/powerpoint/2010/main" val="134684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F6B5C-A7C7-779A-2B62-A7A85DEB0B40}"/>
              </a:ext>
            </a:extLst>
          </p:cNvPr>
          <p:cNvSpPr txBox="1"/>
          <p:nvPr/>
        </p:nvSpPr>
        <p:spPr>
          <a:xfrm>
            <a:off x="1619672" y="1196752"/>
            <a:ext cx="5904656" cy="3539430"/>
          </a:xfrm>
          <a:prstGeom prst="rect">
            <a:avLst/>
          </a:prstGeom>
          <a:noFill/>
        </p:spPr>
        <p:txBody>
          <a:bodyPr wrap="square" rtlCol="0">
            <a:spAutoFit/>
          </a:bodyPr>
          <a:lstStyle/>
          <a:p>
            <a:endParaRPr lang="en-GB" sz="3200" dirty="0"/>
          </a:p>
          <a:p>
            <a:pPr marL="457200" indent="-457200">
              <a:buFont typeface="Arial" panose="020B0604020202020204" pitchFamily="34" charset="0"/>
              <a:buChar char="•"/>
            </a:pPr>
            <a:r>
              <a:rPr lang="en-GB" sz="3200" dirty="0"/>
              <a:t>Currently have over 7,500 registered students</a:t>
            </a:r>
          </a:p>
          <a:p>
            <a:pPr marL="457200" indent="-457200">
              <a:buFont typeface="Arial" panose="020B0604020202020204" pitchFamily="34" charset="0"/>
              <a:buChar char="•"/>
            </a:pPr>
            <a:r>
              <a:rPr lang="en-GB" sz="3200" dirty="0"/>
              <a:t>Our online site has the largest number of visits across our Trust</a:t>
            </a:r>
          </a:p>
          <a:p>
            <a:pPr marL="457200" indent="-457200">
              <a:buFont typeface="Arial" panose="020B0604020202020204" pitchFamily="34" charset="0"/>
              <a:buChar char="•"/>
            </a:pPr>
            <a:r>
              <a:rPr lang="en-GB" sz="3200" dirty="0"/>
              <a:t>Eligibility – funded by the Trust</a:t>
            </a:r>
          </a:p>
        </p:txBody>
      </p:sp>
    </p:spTree>
    <p:extLst>
      <p:ext uri="{BB962C8B-B14F-4D97-AF65-F5344CB8AC3E}">
        <p14:creationId xmlns:p14="http://schemas.microsoft.com/office/powerpoint/2010/main" val="202729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4A32-1BAF-DF03-DB83-EE8C6526941C}"/>
              </a:ext>
            </a:extLst>
          </p:cNvPr>
          <p:cNvSpPr>
            <a:spLocks noGrp="1"/>
          </p:cNvSpPr>
          <p:nvPr>
            <p:ph type="title"/>
          </p:nvPr>
        </p:nvSpPr>
        <p:spPr/>
        <p:txBody>
          <a:bodyPr/>
          <a:lstStyle/>
          <a:p>
            <a:r>
              <a:rPr lang="en-GB" dirty="0"/>
              <a:t>LEAP Involvement</a:t>
            </a:r>
          </a:p>
        </p:txBody>
      </p:sp>
      <p:sp>
        <p:nvSpPr>
          <p:cNvPr id="3" name="TextBox 2">
            <a:extLst>
              <a:ext uri="{FF2B5EF4-FFF2-40B4-BE49-F238E27FC236}">
                <a16:creationId xmlns:a16="http://schemas.microsoft.com/office/drawing/2014/main" id="{EBF9D2E8-A27D-BA71-B3C4-A5A371A35887}"/>
              </a:ext>
            </a:extLst>
          </p:cNvPr>
          <p:cNvSpPr txBox="1"/>
          <p:nvPr/>
        </p:nvSpPr>
        <p:spPr>
          <a:xfrm>
            <a:off x="1475755" y="2644170"/>
            <a:ext cx="6768752" cy="2062103"/>
          </a:xfrm>
          <a:prstGeom prst="rect">
            <a:avLst/>
          </a:prstGeom>
          <a:noFill/>
        </p:spPr>
        <p:txBody>
          <a:bodyPr wrap="square" rtlCol="0">
            <a:spAutoFit/>
          </a:bodyPr>
          <a:lstStyle/>
          <a:p>
            <a:pPr marL="285750" indent="-285750">
              <a:buFont typeface="Arial" panose="020B0604020202020204" pitchFamily="34" charset="0"/>
              <a:buChar char="•"/>
            </a:pPr>
            <a:r>
              <a:rPr lang="en-GB" sz="3200" dirty="0"/>
              <a:t>Invited to join LEAP as part of the Recollect 2 research projects being undertaken by KCL</a:t>
            </a:r>
          </a:p>
          <a:p>
            <a:endParaRPr lang="en-GB" sz="3200" dirty="0"/>
          </a:p>
        </p:txBody>
      </p:sp>
    </p:spTree>
    <p:extLst>
      <p:ext uri="{BB962C8B-B14F-4D97-AF65-F5344CB8AC3E}">
        <p14:creationId xmlns:p14="http://schemas.microsoft.com/office/powerpoint/2010/main" val="246593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12ED-A614-A6F9-3965-5A9E65C8D3D7}"/>
              </a:ext>
            </a:extLst>
          </p:cNvPr>
          <p:cNvSpPr>
            <a:spLocks noGrp="1"/>
          </p:cNvSpPr>
          <p:nvPr>
            <p:ph type="title"/>
          </p:nvPr>
        </p:nvSpPr>
        <p:spPr/>
        <p:txBody>
          <a:bodyPr/>
          <a:lstStyle/>
          <a:p>
            <a:r>
              <a:rPr lang="en-GB" dirty="0"/>
              <a:t> Personal involvement</a:t>
            </a:r>
          </a:p>
        </p:txBody>
      </p:sp>
      <p:sp>
        <p:nvSpPr>
          <p:cNvPr id="3" name="TextBox 2">
            <a:extLst>
              <a:ext uri="{FF2B5EF4-FFF2-40B4-BE49-F238E27FC236}">
                <a16:creationId xmlns:a16="http://schemas.microsoft.com/office/drawing/2014/main" id="{902724D4-33E2-2B78-7DD8-F1EB013AAB24}"/>
              </a:ext>
            </a:extLst>
          </p:cNvPr>
          <p:cNvSpPr txBox="1"/>
          <p:nvPr/>
        </p:nvSpPr>
        <p:spPr>
          <a:xfrm>
            <a:off x="1259632" y="2132856"/>
            <a:ext cx="6624736" cy="3539430"/>
          </a:xfrm>
          <a:prstGeom prst="rect">
            <a:avLst/>
          </a:prstGeom>
          <a:noFill/>
        </p:spPr>
        <p:txBody>
          <a:bodyPr wrap="square" rtlCol="0">
            <a:spAutoFit/>
          </a:bodyPr>
          <a:lstStyle/>
          <a:p>
            <a:pPr marL="514350" indent="-514350">
              <a:buFont typeface="+mj-lt"/>
              <a:buAutoNum type="arabicPeriod"/>
            </a:pPr>
            <a:r>
              <a:rPr lang="en-GB" sz="3200" dirty="0"/>
              <a:t>Challenging vocabulary</a:t>
            </a:r>
          </a:p>
          <a:p>
            <a:pPr marL="514350" indent="-514350">
              <a:buFont typeface="+mj-lt"/>
              <a:buAutoNum type="arabicPeriod"/>
            </a:pPr>
            <a:r>
              <a:rPr lang="en-GB" sz="3200" dirty="0"/>
              <a:t>Data collection from RC Managers and service users/students</a:t>
            </a:r>
          </a:p>
          <a:p>
            <a:pPr marL="514350" indent="-514350">
              <a:buFont typeface="+mj-lt"/>
              <a:buAutoNum type="arabicPeriod"/>
            </a:pPr>
            <a:r>
              <a:rPr lang="en-GB" sz="3200" dirty="0"/>
              <a:t>Transcribed Data</a:t>
            </a:r>
          </a:p>
          <a:p>
            <a:pPr marL="514350" indent="-514350">
              <a:buFont typeface="+mj-lt"/>
              <a:buAutoNum type="arabicPeriod"/>
            </a:pPr>
            <a:r>
              <a:rPr lang="en-GB" sz="3200" dirty="0"/>
              <a:t>Sharing personal experiences of being part of a RC</a:t>
            </a:r>
          </a:p>
          <a:p>
            <a:pPr marL="514350" indent="-514350">
              <a:buFont typeface="+mj-lt"/>
              <a:buAutoNum type="arabicPeriod"/>
            </a:pPr>
            <a:r>
              <a:rPr lang="en-GB" sz="3200" dirty="0"/>
              <a:t>Data analysis</a:t>
            </a:r>
          </a:p>
        </p:txBody>
      </p:sp>
    </p:spTree>
    <p:extLst>
      <p:ext uri="{BB962C8B-B14F-4D97-AF65-F5344CB8AC3E}">
        <p14:creationId xmlns:p14="http://schemas.microsoft.com/office/powerpoint/2010/main" val="90212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B19C-8B2D-BE4C-B088-51BCB5E71222}"/>
              </a:ext>
            </a:extLst>
          </p:cNvPr>
          <p:cNvSpPr>
            <a:spLocks noGrp="1"/>
          </p:cNvSpPr>
          <p:nvPr>
            <p:ph type="title"/>
          </p:nvPr>
        </p:nvSpPr>
        <p:spPr/>
        <p:txBody>
          <a:bodyPr/>
          <a:lstStyle/>
          <a:p>
            <a:r>
              <a:rPr lang="en-GB" dirty="0"/>
              <a:t>Impact</a:t>
            </a:r>
          </a:p>
        </p:txBody>
      </p:sp>
      <p:sp>
        <p:nvSpPr>
          <p:cNvPr id="3" name="TextBox 2">
            <a:extLst>
              <a:ext uri="{FF2B5EF4-FFF2-40B4-BE49-F238E27FC236}">
                <a16:creationId xmlns:a16="http://schemas.microsoft.com/office/drawing/2014/main" id="{97F03D4E-BF75-6D08-25F2-3CE525811746}"/>
              </a:ext>
            </a:extLst>
          </p:cNvPr>
          <p:cNvSpPr txBox="1"/>
          <p:nvPr/>
        </p:nvSpPr>
        <p:spPr>
          <a:xfrm>
            <a:off x="1475656" y="1988419"/>
            <a:ext cx="6768752"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Valued as part of research team</a:t>
            </a:r>
          </a:p>
          <a:p>
            <a:pPr marL="457200" indent="-457200">
              <a:buFont typeface="Arial" panose="020B0604020202020204" pitchFamily="34" charset="0"/>
              <a:buChar char="•"/>
            </a:pPr>
            <a:r>
              <a:rPr lang="en-GB" sz="3200" dirty="0"/>
              <a:t>Increased confidence and self esteem</a:t>
            </a:r>
          </a:p>
          <a:p>
            <a:pPr marL="457200" indent="-457200">
              <a:buFont typeface="Arial" panose="020B0604020202020204" pitchFamily="34" charset="0"/>
              <a:buChar char="•"/>
            </a:pPr>
            <a:r>
              <a:rPr lang="en-GB" sz="3200" dirty="0"/>
              <a:t>Knowledge gained was shared with Team to enhance our service via QA</a:t>
            </a:r>
          </a:p>
          <a:p>
            <a:pPr marL="457200" indent="-457200">
              <a:buFont typeface="Arial" panose="020B0604020202020204" pitchFamily="34" charset="0"/>
              <a:buChar char="•"/>
            </a:pPr>
            <a:r>
              <a:rPr lang="en-GB" sz="3200" dirty="0"/>
              <a:t>Asked to present @ ENMESH conference in Versailles</a:t>
            </a:r>
          </a:p>
          <a:p>
            <a:pPr marL="514350" indent="-514350">
              <a:buFont typeface="+mj-lt"/>
              <a:buAutoNum type="arabicPeriod"/>
            </a:pPr>
            <a:endParaRPr lang="en-GB" sz="3200" dirty="0"/>
          </a:p>
          <a:p>
            <a:pPr marL="514350" indent="-514350">
              <a:buFont typeface="+mj-lt"/>
              <a:buAutoNum type="arabicPeriod"/>
            </a:pPr>
            <a:endParaRPr lang="en-GB" sz="3200" dirty="0"/>
          </a:p>
        </p:txBody>
      </p:sp>
    </p:spTree>
    <p:extLst>
      <p:ext uri="{BB962C8B-B14F-4D97-AF65-F5344CB8AC3E}">
        <p14:creationId xmlns:p14="http://schemas.microsoft.com/office/powerpoint/2010/main" val="185056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DD8F-1BBC-8FCA-B227-C8B0DAF3B8B4}"/>
              </a:ext>
            </a:extLst>
          </p:cNvPr>
          <p:cNvSpPr>
            <a:spLocks noGrp="1"/>
          </p:cNvSpPr>
          <p:nvPr>
            <p:ph type="title"/>
          </p:nvPr>
        </p:nvSpPr>
        <p:spPr>
          <a:xfrm>
            <a:off x="554438" y="1272085"/>
            <a:ext cx="8266033" cy="2139553"/>
          </a:xfrm>
        </p:spPr>
        <p:txBody>
          <a:bodyPr>
            <a:normAutofit/>
          </a:bodyPr>
          <a:lstStyle/>
          <a:p>
            <a:pPr algn="ctr"/>
            <a:r>
              <a:rPr lang="en-GB" sz="2800" b="1" dirty="0">
                <a:solidFill>
                  <a:srgbClr val="7030A0"/>
                </a:solidFill>
              </a:rPr>
              <a:t>Investigating the impact of the COVID-19 pandemic on recovery colleges: multi-site qualitative study</a:t>
            </a:r>
            <a:endParaRPr lang="en-GB" sz="2800" dirty="0">
              <a:solidFill>
                <a:srgbClr val="7030A0"/>
              </a:solidFill>
            </a:endParaRPr>
          </a:p>
        </p:txBody>
      </p:sp>
      <p:sp>
        <p:nvSpPr>
          <p:cNvPr id="3" name="Text Placeholder 2">
            <a:extLst>
              <a:ext uri="{FF2B5EF4-FFF2-40B4-BE49-F238E27FC236}">
                <a16:creationId xmlns:a16="http://schemas.microsoft.com/office/drawing/2014/main" id="{4011E7FE-533B-DD19-8B66-C9C71CF049B9}"/>
              </a:ext>
            </a:extLst>
          </p:cNvPr>
          <p:cNvSpPr>
            <a:spLocks noGrp="1"/>
          </p:cNvSpPr>
          <p:nvPr>
            <p:ph type="body" idx="1"/>
          </p:nvPr>
        </p:nvSpPr>
        <p:spPr>
          <a:xfrm>
            <a:off x="628650" y="4299348"/>
            <a:ext cx="7886700" cy="1125140"/>
          </a:xfrm>
        </p:spPr>
        <p:txBody>
          <a:bodyPr>
            <a:normAutofit/>
          </a:bodyPr>
          <a:lstStyle/>
          <a:p>
            <a:pPr algn="ctr"/>
            <a:r>
              <a:rPr lang="en-GB" sz="2700" dirty="0" err="1">
                <a:solidFill>
                  <a:srgbClr val="000000"/>
                </a:solidFill>
              </a:rPr>
              <a:t>doi</a:t>
            </a:r>
            <a:r>
              <a:rPr lang="en-GB" sz="2700" dirty="0">
                <a:solidFill>
                  <a:srgbClr val="000000"/>
                </a:solidFill>
              </a:rPr>
              <a:t>: 10.1192/bjo.2024.70</a:t>
            </a:r>
          </a:p>
        </p:txBody>
      </p:sp>
    </p:spTree>
    <p:extLst>
      <p:ext uri="{BB962C8B-B14F-4D97-AF65-F5344CB8AC3E}">
        <p14:creationId xmlns:p14="http://schemas.microsoft.com/office/powerpoint/2010/main" val="2505499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897</Words>
  <Application>Microsoft Macintosh PowerPoint</Application>
  <PresentationFormat>On-screen Show (4:3)</PresentationFormat>
  <Paragraphs>138</Paragraphs>
  <Slides>25</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Aptos</vt:lpstr>
      <vt:lpstr>Aptos Display</vt:lpstr>
      <vt:lpstr>Arial</vt:lpstr>
      <vt:lpstr>Calibri</vt:lpstr>
      <vt:lpstr>Helvetica Neue</vt:lpstr>
      <vt:lpstr>Helvetica Neue Light</vt:lpstr>
      <vt:lpstr>Symbol</vt:lpstr>
      <vt:lpstr>Trebuchet MS</vt:lpstr>
      <vt:lpstr>Office Theme</vt:lpstr>
      <vt:lpstr>1_Office Theme</vt:lpstr>
      <vt:lpstr>2_Office Theme</vt:lpstr>
      <vt:lpstr>RESEARCH CAFÉ Developing Peer Researchers in South West London</vt:lpstr>
      <vt:lpstr>SW London &amp; St George’s      Recovery College</vt:lpstr>
      <vt:lpstr>About me . . . .</vt:lpstr>
      <vt:lpstr>About The Recovery College</vt:lpstr>
      <vt:lpstr>PowerPoint Presentation</vt:lpstr>
      <vt:lpstr>LEAP Involvement</vt:lpstr>
      <vt:lpstr> Personal involvement</vt:lpstr>
      <vt:lpstr>Impact</vt:lpstr>
      <vt:lpstr>Investigating the impact of the COVID-19 pandemic on recovery colleges: multi-site qualitative study</vt:lpstr>
      <vt:lpstr>PowerPoint Presentation</vt:lpstr>
      <vt:lpstr>Challenges in Conducting Social Research in Hard-to-Reach Communities</vt:lpstr>
      <vt:lpstr>PowerPoint Presentation</vt:lpstr>
      <vt:lpstr>PowerPoint Presentation</vt:lpstr>
      <vt:lpstr>What Are “Hard to Reach” Communities in Research?</vt:lpstr>
      <vt:lpstr>PowerPoint Presentation</vt:lpstr>
      <vt:lpstr>The Neurodiversity Listening Project</vt:lpstr>
      <vt:lpstr>Participant Voices – What We Heard</vt:lpstr>
      <vt:lpstr>What We Did Differently</vt:lpstr>
      <vt:lpstr>How we gained insights</vt:lpstr>
      <vt:lpstr>Cultural Sensitivity vs. Appropriateness</vt:lpstr>
      <vt:lpstr>Intersectionality in Research</vt:lpstr>
      <vt:lpstr>Lessons for Researchers</vt:lpstr>
      <vt:lpstr>Final Thoughts</vt:lpstr>
      <vt:lpstr>PowerPoint Presentation</vt:lpstr>
      <vt:lpstr>PowerPoint Presentation</vt:lpstr>
    </vt:vector>
  </TitlesOfParts>
  <Company>SWLSTG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Neil</dc:creator>
  <cp:lastModifiedBy>Georgia Hunt</cp:lastModifiedBy>
  <cp:revision>27</cp:revision>
  <dcterms:created xsi:type="dcterms:W3CDTF">2017-08-01T14:48:22Z</dcterms:created>
  <dcterms:modified xsi:type="dcterms:W3CDTF">2025-05-13T21:07:51Z</dcterms:modified>
</cp:coreProperties>
</file>