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48" r:id="rId3"/>
  </p:sldMasterIdLst>
  <p:notesMasterIdLst>
    <p:notesMasterId r:id="rId22"/>
  </p:notesMasterIdLst>
  <p:sldIdLst>
    <p:sldId id="274" r:id="rId4"/>
    <p:sldId id="256" r:id="rId5"/>
    <p:sldId id="263" r:id="rId6"/>
    <p:sldId id="257" r:id="rId7"/>
    <p:sldId id="259" r:id="rId8"/>
    <p:sldId id="258" r:id="rId9"/>
    <p:sldId id="260" r:id="rId10"/>
    <p:sldId id="261" r:id="rId11"/>
    <p:sldId id="264" r:id="rId12"/>
    <p:sldId id="489" r:id="rId13"/>
    <p:sldId id="490" r:id="rId14"/>
    <p:sldId id="491" r:id="rId15"/>
    <p:sldId id="492" r:id="rId16"/>
    <p:sldId id="265" r:id="rId17"/>
    <p:sldId id="493" r:id="rId18"/>
    <p:sldId id="494" r:id="rId19"/>
    <p:sldId id="495" r:id="rId20"/>
    <p:sldId id="488"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7"/>
    <p:restoredTop sz="94577"/>
  </p:normalViewPr>
  <p:slideViewPr>
    <p:cSldViewPr snapToGrid="0" snapToObjects="1" showGuides="1">
      <p:cViewPr varScale="1">
        <p:scale>
          <a:sx n="100" d="100"/>
          <a:sy n="100" d="100"/>
        </p:scale>
        <p:origin x="168" y="5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FEA49-8928-B645-9325-3D2CAACDC809}" type="datetimeFigureOut">
              <a:rPr lang="es-ES" smtClean="0"/>
              <a:t>19/5/25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BD10F-D3E1-3545-A67A-7E1842ECB72C}" type="slidenum">
              <a:rPr lang="es-ES" smtClean="0"/>
              <a:t>‹#›</a:t>
            </a:fld>
            <a:endParaRPr lang="es-ES"/>
          </a:p>
        </p:txBody>
      </p:sp>
    </p:spTree>
    <p:extLst>
      <p:ext uri="{BB962C8B-B14F-4D97-AF65-F5344CB8AC3E}">
        <p14:creationId xmlns:p14="http://schemas.microsoft.com/office/powerpoint/2010/main" val="94586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C09DC-A413-ED48-83A9-198446BF75E0}" type="slidenum">
              <a:rPr lang="en-US" smtClean="0"/>
              <a:t>1</a:t>
            </a:fld>
            <a:endParaRPr lang="en-US"/>
          </a:p>
        </p:txBody>
      </p:sp>
    </p:spTree>
    <p:extLst>
      <p:ext uri="{BB962C8B-B14F-4D97-AF65-F5344CB8AC3E}">
        <p14:creationId xmlns:p14="http://schemas.microsoft.com/office/powerpoint/2010/main" val="188400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3439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Research</a:t>
            </a:r>
            <a:r>
              <a:rPr lang="es-ES" dirty="0"/>
              <a:t> </a:t>
            </a:r>
            <a:r>
              <a:rPr lang="es-ES" dirty="0" err="1"/>
              <a:t>mainly</a:t>
            </a:r>
            <a:r>
              <a:rPr lang="es-ES" dirty="0"/>
              <a:t> in </a:t>
            </a:r>
            <a:r>
              <a:rPr lang="es-ES" dirty="0" err="1"/>
              <a:t>hospitals</a:t>
            </a:r>
            <a:r>
              <a:rPr lang="es-ES" dirty="0"/>
              <a:t> and </a:t>
            </a:r>
            <a:r>
              <a:rPr lang="es-ES" dirty="0" err="1"/>
              <a:t>does</a:t>
            </a:r>
            <a:r>
              <a:rPr lang="es-ES" dirty="0"/>
              <a:t> </a:t>
            </a:r>
            <a:r>
              <a:rPr lang="es-ES" dirty="0" err="1"/>
              <a:t>not</a:t>
            </a:r>
            <a:r>
              <a:rPr lang="es-ES" dirty="0"/>
              <a:t> </a:t>
            </a:r>
            <a:r>
              <a:rPr lang="es-ES" dirty="0" err="1"/>
              <a:t>reflect</a:t>
            </a:r>
            <a:r>
              <a:rPr lang="es-ES" dirty="0"/>
              <a:t> </a:t>
            </a:r>
            <a:r>
              <a:rPr lang="es-ES" dirty="0" err="1"/>
              <a:t>community</a:t>
            </a:r>
            <a:r>
              <a:rPr lang="es-ES" dirty="0"/>
              <a:t> </a:t>
            </a:r>
            <a:r>
              <a:rPr lang="es-ES" dirty="0" err="1"/>
              <a:t>complexity</a:t>
            </a:r>
            <a:r>
              <a:rPr lang="es-ES" dirty="0"/>
              <a:t> </a:t>
            </a:r>
            <a:r>
              <a:rPr lang="es-ES" dirty="0" err="1"/>
              <a:t>nor</a:t>
            </a:r>
            <a:r>
              <a:rPr lang="es-ES" dirty="0"/>
              <a:t> </a:t>
            </a:r>
            <a:r>
              <a:rPr lang="es-ES" dirty="0" err="1"/>
              <a:t>our</a:t>
            </a:r>
            <a:r>
              <a:rPr lang="es-ES" dirty="0"/>
              <a:t> </a:t>
            </a:r>
            <a:r>
              <a:rPr lang="es-ES" dirty="0" err="1"/>
              <a:t>population</a:t>
            </a:r>
            <a:r>
              <a:rPr lang="es-ES" dirty="0"/>
              <a:t> </a:t>
            </a:r>
            <a:r>
              <a:rPr lang="es-ES" dirty="0" err="1"/>
              <a:t>profile</a:t>
            </a:r>
            <a:r>
              <a:rPr lang="es-ES" dirty="0"/>
              <a:t> (</a:t>
            </a:r>
            <a:r>
              <a:rPr lang="es-ES" dirty="0" err="1"/>
              <a:t>less</a:t>
            </a:r>
            <a:r>
              <a:rPr lang="es-ES" dirty="0"/>
              <a:t> </a:t>
            </a:r>
            <a:r>
              <a:rPr lang="es-ES" dirty="0" err="1"/>
              <a:t>sick</a:t>
            </a:r>
            <a:r>
              <a:rPr lang="es-ES" dirty="0"/>
              <a:t> </a:t>
            </a:r>
            <a:r>
              <a:rPr lang="es-ES" dirty="0" err="1"/>
              <a:t>patients</a:t>
            </a:r>
            <a:r>
              <a:rPr lang="es-ES" dirty="0"/>
              <a:t> in </a:t>
            </a:r>
            <a:r>
              <a:rPr lang="es-ES" dirty="0" err="1"/>
              <a:t>primary</a:t>
            </a:r>
            <a:r>
              <a:rPr lang="es-ES" dirty="0"/>
              <a:t> </a:t>
            </a:r>
            <a:r>
              <a:rPr lang="es-ES" dirty="0" err="1"/>
              <a:t>care</a:t>
            </a:r>
            <a:r>
              <a:rPr lang="es-ES" dirty="0"/>
              <a:t>, </a:t>
            </a:r>
            <a:r>
              <a:rPr lang="es-ES" dirty="0" err="1"/>
              <a:t>which</a:t>
            </a:r>
            <a:r>
              <a:rPr lang="es-ES" dirty="0"/>
              <a:t> </a:t>
            </a:r>
            <a:r>
              <a:rPr lang="es-ES" dirty="0" err="1"/>
              <a:t>means</a:t>
            </a:r>
            <a:r>
              <a:rPr lang="es-ES" dirty="0"/>
              <a:t> </a:t>
            </a:r>
            <a:r>
              <a:rPr lang="es-ES" dirty="0" err="1"/>
              <a:t>we</a:t>
            </a:r>
            <a:r>
              <a:rPr lang="es-ES" dirty="0"/>
              <a:t> </a:t>
            </a:r>
            <a:r>
              <a:rPr lang="es-ES" dirty="0" err="1"/>
              <a:t>have</a:t>
            </a:r>
            <a:r>
              <a:rPr lang="es-ES" dirty="0"/>
              <a:t> to </a:t>
            </a:r>
            <a:r>
              <a:rPr lang="es-ES" dirty="0" err="1"/>
              <a:t>build</a:t>
            </a:r>
            <a:r>
              <a:rPr lang="es-ES" dirty="0"/>
              <a:t> </a:t>
            </a:r>
            <a:r>
              <a:rPr lang="es-ES" dirty="0" err="1"/>
              <a:t>research</a:t>
            </a:r>
            <a:r>
              <a:rPr lang="es-ES" dirty="0"/>
              <a:t> </a:t>
            </a:r>
            <a:r>
              <a:rPr lang="es-ES" dirty="0" err="1"/>
              <a:t>applicable</a:t>
            </a:r>
            <a:r>
              <a:rPr lang="es-ES" dirty="0"/>
              <a:t> to </a:t>
            </a:r>
            <a:r>
              <a:rPr lang="es-ES" dirty="0" err="1"/>
              <a:t>our</a:t>
            </a:r>
            <a:r>
              <a:rPr lang="es-ES" dirty="0"/>
              <a:t> </a:t>
            </a:r>
            <a:r>
              <a:rPr lang="es-ES" dirty="0" err="1"/>
              <a:t>population</a:t>
            </a:r>
            <a:r>
              <a:rPr lang="es-ES" dirty="0"/>
              <a:t> (Ex </a:t>
            </a:r>
            <a:r>
              <a:rPr lang="es-ES" dirty="0" err="1"/>
              <a:t>primary</a:t>
            </a:r>
            <a:r>
              <a:rPr lang="es-ES" dirty="0"/>
              <a:t> </a:t>
            </a:r>
            <a:r>
              <a:rPr lang="es-ES" dirty="0" err="1"/>
              <a:t>prevention</a:t>
            </a:r>
            <a:r>
              <a:rPr lang="es-ES" dirty="0"/>
              <a:t>)</a:t>
            </a:r>
          </a:p>
          <a:p>
            <a:endParaRPr lang="es-ES" dirty="0"/>
          </a:p>
        </p:txBody>
      </p:sp>
      <p:sp>
        <p:nvSpPr>
          <p:cNvPr id="4" name="Marcador de número de diapositiva 3"/>
          <p:cNvSpPr>
            <a:spLocks noGrp="1"/>
          </p:cNvSpPr>
          <p:nvPr>
            <p:ph type="sldNum" sz="quarter" idx="5"/>
          </p:nvPr>
        </p:nvSpPr>
        <p:spPr/>
        <p:txBody>
          <a:bodyPr/>
          <a:lstStyle/>
          <a:p>
            <a:fld id="{82EBD10F-D3E1-3545-A67A-7E1842ECB72C}" type="slidenum">
              <a:rPr lang="es-ES" smtClean="0"/>
              <a:t>4</a:t>
            </a:fld>
            <a:endParaRPr lang="es-ES"/>
          </a:p>
        </p:txBody>
      </p:sp>
    </p:spTree>
    <p:extLst>
      <p:ext uri="{BB962C8B-B14F-4D97-AF65-F5344CB8AC3E}">
        <p14:creationId xmlns:p14="http://schemas.microsoft.com/office/powerpoint/2010/main" val="182187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Experts</a:t>
            </a:r>
            <a:r>
              <a:rPr lang="es-ES" dirty="0"/>
              <a:t> in </a:t>
            </a:r>
            <a:r>
              <a:rPr lang="es-ES" dirty="0" err="1"/>
              <a:t>people</a:t>
            </a:r>
            <a:r>
              <a:rPr lang="es-ES" dirty="0"/>
              <a:t>, </a:t>
            </a:r>
            <a:r>
              <a:rPr lang="es-ES" dirty="0" err="1"/>
              <a:t>not</a:t>
            </a:r>
            <a:r>
              <a:rPr lang="es-ES" dirty="0"/>
              <a:t> </a:t>
            </a:r>
            <a:r>
              <a:rPr lang="es-ES" dirty="0" err="1"/>
              <a:t>conditions</a:t>
            </a:r>
            <a:endParaRPr lang="es-ES" dirty="0"/>
          </a:p>
        </p:txBody>
      </p:sp>
      <p:sp>
        <p:nvSpPr>
          <p:cNvPr id="4" name="Marcador de número de diapositiva 3"/>
          <p:cNvSpPr>
            <a:spLocks noGrp="1"/>
          </p:cNvSpPr>
          <p:nvPr>
            <p:ph type="sldNum" sz="quarter" idx="5"/>
          </p:nvPr>
        </p:nvSpPr>
        <p:spPr/>
        <p:txBody>
          <a:bodyPr/>
          <a:lstStyle/>
          <a:p>
            <a:fld id="{82EBD10F-D3E1-3545-A67A-7E1842ECB72C}" type="slidenum">
              <a:rPr lang="es-ES" smtClean="0"/>
              <a:t>7</a:t>
            </a:fld>
            <a:endParaRPr lang="es-ES"/>
          </a:p>
        </p:txBody>
      </p:sp>
    </p:spTree>
    <p:extLst>
      <p:ext uri="{BB962C8B-B14F-4D97-AF65-F5344CB8AC3E}">
        <p14:creationId xmlns:p14="http://schemas.microsoft.com/office/powerpoint/2010/main" val="125660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183" name="Google Shape;18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89" name="Google Shape;18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b25de9e0b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b25de9e0b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242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8719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D965C0-D37C-6F42-ABBA-C3CA56C76C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EE9B64D-D33E-F244-8D81-E19E2D185B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0FD6082-9A47-BB45-8192-8DBE53F50714}"/>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5" name="Marcador de pie de página 4">
            <a:extLst>
              <a:ext uri="{FF2B5EF4-FFF2-40B4-BE49-F238E27FC236}">
                <a16:creationId xmlns:a16="http://schemas.microsoft.com/office/drawing/2014/main" id="{81A20E75-9D67-8241-9D67-3F430B8AA2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165E40-9EE1-D541-A61F-417B5E72A691}"/>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24364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EDF8F-71B3-8E41-BB99-E32CBAC4A8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7B52D73-F402-934C-AB11-F828BE86A1FD}"/>
              </a:ext>
            </a:extLst>
          </p:cNvPr>
          <p:cNvSpPr>
            <a:spLocks noGrp="1"/>
          </p:cNvSpPr>
          <p:nvPr>
            <p:ph type="body" orient="vert" idx="1"/>
          </p:nvPr>
        </p:nvSpPr>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95D5523F-FFC3-D241-9944-095ED057F47F}"/>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5" name="Marcador de pie de página 4">
            <a:extLst>
              <a:ext uri="{FF2B5EF4-FFF2-40B4-BE49-F238E27FC236}">
                <a16:creationId xmlns:a16="http://schemas.microsoft.com/office/drawing/2014/main" id="{6443D92E-6F05-E44B-AC76-841F090521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336BCB-8592-1042-AE0C-21F3D2946E09}"/>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102599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5A0BD1-B0FC-8F48-8CA6-8423EA20F2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6EB66C-B240-0B4D-BF41-985A40826F53}"/>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34E67061-0AA1-BB4E-8A74-325BF1DA10D4}"/>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5" name="Marcador de pie de página 4">
            <a:extLst>
              <a:ext uri="{FF2B5EF4-FFF2-40B4-BE49-F238E27FC236}">
                <a16:creationId xmlns:a16="http://schemas.microsoft.com/office/drawing/2014/main" id="{3F20A932-9EC0-3040-BB10-EC82B9704B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2016E8-93C3-E44D-BA46-7985C63AD361}"/>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4141222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A6195000-2A74-5E45-96E4-29D304DE45E1}" type="datetime1">
              <a:rPr lang="en-GB" smtClean="0"/>
              <a:t>19/05/2025</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0" name="Picture 9" descr="Graphical user interface&#10;&#10;Description automatically generated">
            <a:extLst>
              <a:ext uri="{FF2B5EF4-FFF2-40B4-BE49-F238E27FC236}">
                <a16:creationId xmlns:a16="http://schemas.microsoft.com/office/drawing/2014/main" id="{5E1607CE-FF7E-0134-E349-EEE7694F7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84515607-1F08-1D10-9030-6680D88F4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06" y="3276001"/>
            <a:ext cx="4406987" cy="3581999"/>
          </a:xfrm>
          <a:prstGeom prst="rect">
            <a:avLst/>
          </a:prstGeom>
        </p:spPr>
      </p:pic>
    </p:spTree>
    <p:extLst>
      <p:ext uri="{BB962C8B-B14F-4D97-AF65-F5344CB8AC3E}">
        <p14:creationId xmlns:p14="http://schemas.microsoft.com/office/powerpoint/2010/main" val="77165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BB9B9593-FC0C-BA47-9F1F-13AE8A0B11F0}" type="datetime1">
              <a:rPr lang="en-GB" smtClean="0"/>
              <a:t>19/05/2025</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1" name="Picture 10" descr="Logo, company name&#10;&#10;Description automatically generated">
            <a:extLst>
              <a:ext uri="{FF2B5EF4-FFF2-40B4-BE49-F238E27FC236}">
                <a16:creationId xmlns:a16="http://schemas.microsoft.com/office/drawing/2014/main" id="{FEB66B16-EF9A-F160-EED3-99DA3055B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1877" y="278485"/>
            <a:ext cx="2419358" cy="1361440"/>
          </a:xfrm>
          <a:prstGeom prst="rect">
            <a:avLst/>
          </a:prstGeom>
        </p:spPr>
      </p:pic>
      <p:pic>
        <p:nvPicPr>
          <p:cNvPr id="15" name="Picture 14" descr="Icon&#10;&#10;Description automatically generated">
            <a:extLst>
              <a:ext uri="{FF2B5EF4-FFF2-40B4-BE49-F238E27FC236}">
                <a16:creationId xmlns:a16="http://schemas.microsoft.com/office/drawing/2014/main" id="{8A441DAA-A2E9-76F1-276D-D74CF4E31E6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207600"/>
            <a:ext cx="4438716" cy="3650400"/>
          </a:xfrm>
          <a:prstGeom prst="rect">
            <a:avLst/>
          </a:prstGeom>
        </p:spPr>
      </p:pic>
    </p:spTree>
    <p:extLst>
      <p:ext uri="{BB962C8B-B14F-4D97-AF65-F5344CB8AC3E}">
        <p14:creationId xmlns:p14="http://schemas.microsoft.com/office/powerpoint/2010/main" val="304117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19/05/2025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57" y="4910667"/>
            <a:ext cx="2375443" cy="1947333"/>
          </a:xfrm>
          <a:prstGeom prst="rect">
            <a:avLst/>
          </a:prstGeom>
        </p:spPr>
      </p:pic>
    </p:spTree>
    <p:extLst>
      <p:ext uri="{BB962C8B-B14F-4D97-AF65-F5344CB8AC3E}">
        <p14:creationId xmlns:p14="http://schemas.microsoft.com/office/powerpoint/2010/main" val="125673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19/05/2025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347204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78C90D07-D7AC-8245-8B92-EC4BA3A145AF}"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296746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5"/>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2693405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600"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11101" y="4546362"/>
            <a:ext cx="5804403" cy="1221217"/>
          </a:xfrm>
        </p:spPr>
        <p:txBody>
          <a:bodyPr anchor="b">
            <a:noAutofit/>
          </a:bodyPr>
          <a:lstStyle>
            <a:lvl1pPr>
              <a:defRPr sz="4400">
                <a:solidFill>
                  <a:schemeClr val="bg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11101"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0" name="Picture 9" descr="Icon&#10;&#10;Description automatically generated">
            <a:extLst>
              <a:ext uri="{FF2B5EF4-FFF2-40B4-BE49-F238E27FC236}">
                <a16:creationId xmlns:a16="http://schemas.microsoft.com/office/drawing/2014/main" id="{1F464F95-97B7-721F-3362-8FBEDB5C9DB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61663" y="3276001"/>
            <a:ext cx="4369481" cy="3581999"/>
          </a:xfrm>
          <a:prstGeom prst="rect">
            <a:avLst/>
          </a:prstGeom>
        </p:spPr>
      </p:pic>
    </p:spTree>
    <p:extLst>
      <p:ext uri="{BB962C8B-B14F-4D97-AF65-F5344CB8AC3E}">
        <p14:creationId xmlns:p14="http://schemas.microsoft.com/office/powerpoint/2010/main" val="338813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B1EC059E-8816-1547-A353-69F003641E52}"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81046" y="278485"/>
            <a:ext cx="2419358" cy="1361439"/>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332555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FF40DC-A5A3-AA4F-ABD0-C0D638CA06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5998AB-CDB0-C64D-885E-A49AD3A55F79}"/>
              </a:ext>
            </a:extLst>
          </p:cNvPr>
          <p:cNvSpPr>
            <a:spLocks noGrp="1"/>
          </p:cNvSpPr>
          <p:nvPr>
            <p:ph idx="1"/>
          </p:nvPr>
        </p:nvSpPr>
        <p:spPr/>
        <p:txBody>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A3BDD803-45C1-4C41-A152-2AD4D4F6FC10}"/>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5" name="Marcador de pie de página 4">
            <a:extLst>
              <a:ext uri="{FF2B5EF4-FFF2-40B4-BE49-F238E27FC236}">
                <a16:creationId xmlns:a16="http://schemas.microsoft.com/office/drawing/2014/main" id="{56B45D57-AB10-FA4B-A17F-6CCB019B14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349AF99-AE29-504F-9EDF-AA813D81EB87}"/>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2857800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AC0275F5-3E22-394C-9CAD-6467BBE2795F}"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07650" y="1090421"/>
            <a:ext cx="5460762" cy="541701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1781351"/>
          </a:xfrm>
        </p:spPr>
        <p:txBody>
          <a:bodyPr anchor="b">
            <a:noAutofit/>
          </a:bodyPr>
          <a:lstStyle>
            <a:lvl1pPr>
              <a:defRPr sz="4400">
                <a:solidFill>
                  <a:schemeClr val="bg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788656"/>
            <a:ext cx="4854012" cy="244397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2369494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542"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20B00D32-5FCA-6043-8D7E-6B3C81A108AE}"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07650" y="1090421"/>
            <a:ext cx="5460762" cy="541701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1781351"/>
          </a:xfrm>
        </p:spPr>
        <p:txBody>
          <a:bodyPr anchor="b">
            <a:noAutofit/>
          </a:bodyPr>
          <a:lstStyle>
            <a:lvl1pPr>
              <a:defRPr sz="4400">
                <a:solidFill>
                  <a:schemeClr val="bg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788656"/>
            <a:ext cx="4854012" cy="244397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1161999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624"/>
            <a:ext cx="12224542"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F3029BE2-B7BE-0647-986B-3752BDA4C32D}" type="datetime1">
              <a:rPr lang="en-GB" smtClean="0"/>
              <a:t>19/05/2025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07650" y="1090421"/>
            <a:ext cx="5460762" cy="47734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2273809"/>
          </a:xfrm>
        </p:spPr>
        <p:txBody>
          <a:bodyPr anchor="b">
            <a:noAutofit/>
          </a:bodyPr>
          <a:lstStyle>
            <a:lvl1pPr algn="l">
              <a:defRPr sz="4400">
                <a:solidFill>
                  <a:schemeClr val="bg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934437"/>
            <a:ext cx="4854012" cy="1277431"/>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379207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A2FA2192-F0FF-0C49-8BE2-13608EF1E438}" type="datetime1">
              <a:rPr lang="en-GB" smtClean="0"/>
              <a:t>19/05/2025</a:t>
            </a:fld>
            <a:endParaRPr lang="en-GB"/>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3E44E5-A15E-98AE-6669-9BD9E0DDD9C1}"/>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12295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2255254-53AD-9713-C808-3319DDA8AE21}"/>
              </a:ext>
            </a:extLst>
          </p:cNvPr>
          <p:cNvSpPr>
            <a:spLocks noGrp="1"/>
          </p:cNvSpPr>
          <p:nvPr>
            <p:ph type="dt" sz="half" idx="10"/>
          </p:nvPr>
        </p:nvSpPr>
        <p:spPr/>
        <p:txBody>
          <a:bodyPr/>
          <a:lstStyle/>
          <a:p>
            <a:fld id="{B3D73F0D-CF18-3143-BA52-647BCBC9527C}" type="datetime1">
              <a:rPr lang="en-GB" smtClean="0"/>
              <a:t>19/05/2025</a:t>
            </a:fld>
            <a:endParaRPr lang="en-GB"/>
          </a:p>
        </p:txBody>
      </p:sp>
      <p:sp>
        <p:nvSpPr>
          <p:cNvPr id="4" name="Footer Placeholder 3">
            <a:extLst>
              <a:ext uri="{FF2B5EF4-FFF2-40B4-BE49-F238E27FC236}">
                <a16:creationId xmlns:a16="http://schemas.microsoft.com/office/drawing/2014/main" id="{4A83D2D8-B71B-09B3-0C62-DE36C3F396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280D0-47B2-6580-0267-A698F9B2E120}"/>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127793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9448801" y="85727"/>
            <a:ext cx="27432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65125"/>
            <a:ext cx="9847502" cy="1325563"/>
          </a:xfrm>
        </p:spPr>
        <p:txBody>
          <a:bodyPr>
            <a:normAutofit/>
          </a:bodyPr>
          <a:lstStyle>
            <a:lvl1pPr>
              <a:defRPr sz="4000">
                <a:solidFill>
                  <a:schemeClr val="accent2">
                    <a:lumMod val="75000"/>
                  </a:schemeClr>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19/05/2025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7" name="Picture 6">
            <a:extLst>
              <a:ext uri="{FF2B5EF4-FFF2-40B4-BE49-F238E27FC236}">
                <a16:creationId xmlns:a16="http://schemas.microsoft.com/office/drawing/2014/main" id="{75DBE37B-FFA1-292F-8B6F-7D4CED79C025}"/>
              </a:ext>
            </a:extLst>
          </p:cNvPr>
          <p:cNvPicPr>
            <a:picLocks noChangeAspect="1"/>
          </p:cNvPicPr>
          <p:nvPr userDrawn="1"/>
        </p:nvPicPr>
        <p:blipFill>
          <a:blip r:embed="rId2"/>
          <a:stretch>
            <a:fillRect/>
          </a:stretch>
        </p:blipFill>
        <p:spPr>
          <a:xfrm>
            <a:off x="540285" y="6589711"/>
            <a:ext cx="11017297" cy="80861"/>
          </a:xfrm>
          <a:prstGeom prst="rect">
            <a:avLst/>
          </a:prstGeom>
        </p:spPr>
      </p:pic>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3"/>
          <a:stretch>
            <a:fillRect/>
          </a:stretch>
        </p:blipFill>
        <p:spPr>
          <a:xfrm>
            <a:off x="10524066" y="328777"/>
            <a:ext cx="1282967" cy="666640"/>
          </a:xfrm>
          <a:prstGeom prst="rect">
            <a:avLst/>
          </a:prstGeom>
        </p:spPr>
      </p:pic>
    </p:spTree>
    <p:extLst>
      <p:ext uri="{BB962C8B-B14F-4D97-AF65-F5344CB8AC3E}">
        <p14:creationId xmlns:p14="http://schemas.microsoft.com/office/powerpoint/2010/main" val="83764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51088-74DB-A03D-4C1E-34BFC3B4E887}"/>
              </a:ext>
            </a:extLst>
          </p:cNvPr>
          <p:cNvSpPr>
            <a:spLocks noGrp="1"/>
          </p:cNvSpPr>
          <p:nvPr>
            <p:ph type="dt" sz="half" idx="10"/>
          </p:nvPr>
        </p:nvSpPr>
        <p:spPr/>
        <p:txBody>
          <a:bodyPr/>
          <a:lstStyle/>
          <a:p>
            <a:fld id="{DC1C77B9-CB98-8D4C-92B6-82D5CB495E6B}" type="datetime1">
              <a:rPr lang="en-GB" smtClean="0"/>
              <a:t>19/05/2025</a:t>
            </a:fld>
            <a:endParaRPr lang="en-GB"/>
          </a:p>
        </p:txBody>
      </p:sp>
      <p:sp>
        <p:nvSpPr>
          <p:cNvPr id="3" name="Footer Placeholder 2">
            <a:extLst>
              <a:ext uri="{FF2B5EF4-FFF2-40B4-BE49-F238E27FC236}">
                <a16:creationId xmlns:a16="http://schemas.microsoft.com/office/drawing/2014/main" id="{D0CB9403-183F-DCD3-8EC6-B3C6B42342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A2E1A3-830D-A47A-CF14-3BDCF2780B3D}"/>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864503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rgbClr val="D1D9E2"/>
        </a:solidFill>
        <a:effectLst/>
      </p:bgPr>
    </p:bg>
    <p:spTree>
      <p:nvGrpSpPr>
        <p:cNvPr id="1" name="Shape 94"/>
        <p:cNvGrpSpPr/>
        <p:nvPr/>
      </p:nvGrpSpPr>
      <p:grpSpPr>
        <a:xfrm>
          <a:off x="0" y="0"/>
          <a:ext cx="0" cy="0"/>
          <a:chOff x="0" y="0"/>
          <a:chExt cx="0" cy="0"/>
        </a:xfrm>
      </p:grpSpPr>
      <p:pic>
        <p:nvPicPr>
          <p:cNvPr id="95" name="Google Shape;95;p55"/>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96" name="Google Shape;96;p55"/>
          <p:cNvSpPr txBox="1">
            <a:spLocks noGrp="1"/>
          </p:cNvSpPr>
          <p:nvPr>
            <p:ph type="title"/>
          </p:nvPr>
        </p:nvSpPr>
        <p:spPr>
          <a:xfrm>
            <a:off x="838200" y="2562303"/>
            <a:ext cx="91592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55"/>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9pPr>
          </a:lstStyle>
          <a:p>
            <a:fld id="{00000000-1234-1234-1234-123412341234}" type="slidenum">
              <a:rPr lang="en-GB" smtClean="0"/>
              <a:pPr/>
              <a:t>‹#›</a:t>
            </a:fld>
            <a:endParaRPr lang="en-GB" dirty="0"/>
          </a:p>
        </p:txBody>
      </p:sp>
      <p:pic>
        <p:nvPicPr>
          <p:cNvPr id="98" name="Google Shape;98;p55" descr="Icon&#10;&#10;Description automatically generated"/>
          <p:cNvPicPr preferRelativeResize="0"/>
          <p:nvPr/>
        </p:nvPicPr>
        <p:blipFill rotWithShape="1">
          <a:blip r:embed="rId3">
            <a:alphaModFix/>
          </a:blip>
          <a:srcRect/>
          <a:stretch/>
        </p:blipFill>
        <p:spPr>
          <a:xfrm>
            <a:off x="-1" y="4476347"/>
            <a:ext cx="3107268" cy="2381653"/>
          </a:xfrm>
          <a:prstGeom prst="rect">
            <a:avLst/>
          </a:prstGeom>
          <a:noFill/>
          <a:ln>
            <a:noFill/>
          </a:ln>
        </p:spPr>
      </p:pic>
      <p:pic>
        <p:nvPicPr>
          <p:cNvPr id="99" name="Google Shape;99;p55" descr="Icon&#10;&#10;Description automatically generated"/>
          <p:cNvPicPr preferRelativeResize="0"/>
          <p:nvPr/>
        </p:nvPicPr>
        <p:blipFill rotWithShape="1">
          <a:blip r:embed="rId4">
            <a:alphaModFix/>
          </a:blip>
          <a:srcRect/>
          <a:stretch/>
        </p:blipFill>
        <p:spPr>
          <a:xfrm>
            <a:off x="10166821" y="1359939"/>
            <a:ext cx="1397148" cy="1467003"/>
          </a:xfrm>
          <a:prstGeom prst="rect">
            <a:avLst/>
          </a:prstGeom>
          <a:noFill/>
          <a:ln>
            <a:noFill/>
          </a:ln>
        </p:spPr>
      </p:pic>
      <p:pic>
        <p:nvPicPr>
          <p:cNvPr id="100" name="Google Shape;100;p55"/>
          <p:cNvPicPr preferRelativeResize="0"/>
          <p:nvPr/>
        </p:nvPicPr>
        <p:blipFill rotWithShape="1">
          <a:blip r:embed="rId5">
            <a:alphaModFix/>
          </a:blip>
          <a:srcRect/>
          <a:stretch/>
        </p:blipFill>
        <p:spPr>
          <a:xfrm>
            <a:off x="402430" y="248575"/>
            <a:ext cx="5189548" cy="518572"/>
          </a:xfrm>
          <a:prstGeom prst="rect">
            <a:avLst/>
          </a:prstGeom>
          <a:noFill/>
          <a:ln>
            <a:noFill/>
          </a:ln>
        </p:spPr>
      </p:pic>
    </p:spTree>
    <p:extLst>
      <p:ext uri="{BB962C8B-B14F-4D97-AF65-F5344CB8AC3E}">
        <p14:creationId xmlns:p14="http://schemas.microsoft.com/office/powerpoint/2010/main" val="1830191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D1D9E2"/>
        </a:solidFill>
        <a:effectLst/>
      </p:bgPr>
    </p:bg>
    <p:spTree>
      <p:nvGrpSpPr>
        <p:cNvPr id="1" name="Shape 101"/>
        <p:cNvGrpSpPr/>
        <p:nvPr/>
      </p:nvGrpSpPr>
      <p:grpSpPr>
        <a:xfrm>
          <a:off x="0" y="0"/>
          <a:ext cx="0" cy="0"/>
          <a:chOff x="0" y="0"/>
          <a:chExt cx="0" cy="0"/>
        </a:xfrm>
      </p:grpSpPr>
      <p:pic>
        <p:nvPicPr>
          <p:cNvPr id="102" name="Google Shape;102;p58"/>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03" name="Google Shape;103;p58"/>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58"/>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9pPr>
          </a:lstStyle>
          <a:p>
            <a:fld id="{00000000-1234-1234-1234-123412341234}" type="slidenum">
              <a:rPr lang="en-GB" smtClean="0"/>
              <a:pPr/>
              <a:t>‹#›</a:t>
            </a:fld>
            <a:endParaRPr lang="en-GB" dirty="0"/>
          </a:p>
        </p:txBody>
      </p:sp>
      <p:pic>
        <p:nvPicPr>
          <p:cNvPr id="105" name="Google Shape;105;p58" descr="Icon&#10;&#10;Description automatically generated"/>
          <p:cNvPicPr preferRelativeResize="0"/>
          <p:nvPr/>
        </p:nvPicPr>
        <p:blipFill rotWithShape="1">
          <a:blip r:embed="rId3">
            <a:alphaModFix/>
          </a:blip>
          <a:srcRect/>
          <a:stretch/>
        </p:blipFill>
        <p:spPr>
          <a:xfrm>
            <a:off x="-1" y="4476347"/>
            <a:ext cx="3107268" cy="2381653"/>
          </a:xfrm>
          <a:prstGeom prst="rect">
            <a:avLst/>
          </a:prstGeom>
          <a:noFill/>
          <a:ln>
            <a:noFill/>
          </a:ln>
        </p:spPr>
      </p:pic>
      <p:pic>
        <p:nvPicPr>
          <p:cNvPr id="106" name="Google Shape;106;p58" descr="A picture containing text, first-aid kit&#10;&#10;Description automatically generated"/>
          <p:cNvPicPr preferRelativeResize="0"/>
          <p:nvPr/>
        </p:nvPicPr>
        <p:blipFill rotWithShape="1">
          <a:blip r:embed="rId4">
            <a:alphaModFix/>
          </a:blip>
          <a:srcRect/>
          <a:stretch/>
        </p:blipFill>
        <p:spPr>
          <a:xfrm>
            <a:off x="10420350" y="1464732"/>
            <a:ext cx="1229783" cy="1018792"/>
          </a:xfrm>
          <a:prstGeom prst="rect">
            <a:avLst/>
          </a:prstGeom>
          <a:noFill/>
          <a:ln>
            <a:noFill/>
          </a:ln>
        </p:spPr>
      </p:pic>
      <p:pic>
        <p:nvPicPr>
          <p:cNvPr id="107" name="Google Shape;107;p58"/>
          <p:cNvPicPr preferRelativeResize="0"/>
          <p:nvPr/>
        </p:nvPicPr>
        <p:blipFill rotWithShape="1">
          <a:blip r:embed="rId5">
            <a:alphaModFix/>
          </a:blip>
          <a:srcRect/>
          <a:stretch/>
        </p:blipFill>
        <p:spPr>
          <a:xfrm>
            <a:off x="402430" y="176242"/>
            <a:ext cx="5189548" cy="518572"/>
          </a:xfrm>
          <a:prstGeom prst="rect">
            <a:avLst/>
          </a:prstGeom>
          <a:noFill/>
          <a:ln>
            <a:noFill/>
          </a:ln>
        </p:spPr>
      </p:pic>
    </p:spTree>
    <p:extLst>
      <p:ext uri="{BB962C8B-B14F-4D97-AF65-F5344CB8AC3E}">
        <p14:creationId xmlns:p14="http://schemas.microsoft.com/office/powerpoint/2010/main" val="764148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8"/>
        <p:cNvGrpSpPr/>
        <p:nvPr/>
      </p:nvGrpSpPr>
      <p:grpSpPr>
        <a:xfrm>
          <a:off x="0" y="0"/>
          <a:ext cx="0" cy="0"/>
          <a:chOff x="0" y="0"/>
          <a:chExt cx="0" cy="0"/>
        </a:xfrm>
      </p:grpSpPr>
      <p:pic>
        <p:nvPicPr>
          <p:cNvPr id="109" name="Google Shape;109;p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59"/>
          <p:cNvSpPr txBox="1">
            <a:spLocks noGrp="1"/>
          </p:cNvSpPr>
          <p:nvPr>
            <p:ph type="title"/>
          </p:nvPr>
        </p:nvSpPr>
        <p:spPr>
          <a:xfrm>
            <a:off x="838200" y="365127"/>
            <a:ext cx="10515600" cy="86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400"/>
              <a:buFont typeface="Lato"/>
              <a:buNone/>
              <a:defRPr sz="32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59"/>
          <p:cNvSpPr txBox="1">
            <a:spLocks noGrp="1"/>
          </p:cNvSpPr>
          <p:nvPr>
            <p:ph type="body" idx="1"/>
          </p:nvPr>
        </p:nvSpPr>
        <p:spPr>
          <a:xfrm>
            <a:off x="838200" y="1535065"/>
            <a:ext cx="10515600" cy="4256400"/>
          </a:xfrm>
          <a:prstGeom prst="rect">
            <a:avLst/>
          </a:prstGeom>
          <a:noFill/>
          <a:ln>
            <a:noFill/>
          </a:ln>
        </p:spPr>
        <p:txBody>
          <a:bodyPr spcFirstLastPara="1" wrap="square" lIns="68575" tIns="34275" rIns="68575" bIns="34275" anchor="t" anchorCtr="0">
            <a:normAutofit/>
          </a:bodyPr>
          <a:lstStyle>
            <a:lvl1pPr marL="609585" lvl="0" indent="-457189" algn="l">
              <a:lnSpc>
                <a:spcPct val="90000"/>
              </a:lnSpc>
              <a:spcBef>
                <a:spcPts val="1067"/>
              </a:spcBef>
              <a:spcAft>
                <a:spcPts val="0"/>
              </a:spcAft>
              <a:buClr>
                <a:schemeClr val="lt1"/>
              </a:buClr>
              <a:buSzPts val="1800"/>
              <a:buChar char="•"/>
              <a:defRPr sz="2400">
                <a:solidFill>
                  <a:schemeClr val="lt1"/>
                </a:solidFill>
              </a:defRPr>
            </a:lvl1pPr>
            <a:lvl2pPr marL="1219170" lvl="1" indent="-423323" algn="l">
              <a:lnSpc>
                <a:spcPct val="90000"/>
              </a:lnSpc>
              <a:spcBef>
                <a:spcPts val="533"/>
              </a:spcBef>
              <a:spcAft>
                <a:spcPts val="0"/>
              </a:spcAft>
              <a:buClr>
                <a:srgbClr val="3E3E3E"/>
              </a:buClr>
              <a:buSzPts val="1400"/>
              <a:buChar char="•"/>
              <a:defRPr/>
            </a:lvl2pPr>
            <a:lvl3pPr marL="1828754" lvl="2" indent="-423323" algn="l">
              <a:lnSpc>
                <a:spcPct val="90000"/>
              </a:lnSpc>
              <a:spcBef>
                <a:spcPts val="533"/>
              </a:spcBef>
              <a:spcAft>
                <a:spcPts val="0"/>
              </a:spcAft>
              <a:buClr>
                <a:srgbClr val="3E3E3E"/>
              </a:buClr>
              <a:buSzPts val="1400"/>
              <a:buChar char="•"/>
              <a:defRPr/>
            </a:lvl3pPr>
            <a:lvl4pPr marL="2438339" lvl="3" indent="-423323" algn="l">
              <a:lnSpc>
                <a:spcPct val="90000"/>
              </a:lnSpc>
              <a:spcBef>
                <a:spcPts val="533"/>
              </a:spcBef>
              <a:spcAft>
                <a:spcPts val="0"/>
              </a:spcAft>
              <a:buClr>
                <a:srgbClr val="3E3E3E"/>
              </a:buClr>
              <a:buSzPts val="1400"/>
              <a:buChar char="•"/>
              <a:defRPr/>
            </a:lvl4pPr>
            <a:lvl5pPr marL="3047924" lvl="4" indent="-423323" algn="l">
              <a:lnSpc>
                <a:spcPct val="90000"/>
              </a:lnSpc>
              <a:spcBef>
                <a:spcPts val="533"/>
              </a:spcBef>
              <a:spcAft>
                <a:spcPts val="0"/>
              </a:spcAft>
              <a:buClr>
                <a:srgbClr val="3E3E3E"/>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2" name="Google Shape;112;p59"/>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dirty="0"/>
          </a:p>
        </p:txBody>
      </p:sp>
      <p:pic>
        <p:nvPicPr>
          <p:cNvPr id="113" name="Google Shape;113;p59"/>
          <p:cNvPicPr preferRelativeResize="0"/>
          <p:nvPr/>
        </p:nvPicPr>
        <p:blipFill rotWithShape="1">
          <a:blip r:embed="rId3">
            <a:alphaModFix/>
          </a:blip>
          <a:srcRect r="8044" b="-143012"/>
          <a:stretch/>
        </p:blipFill>
        <p:spPr>
          <a:xfrm>
            <a:off x="400051" y="6070929"/>
            <a:ext cx="11056844" cy="60119"/>
          </a:xfrm>
          <a:prstGeom prst="rect">
            <a:avLst/>
          </a:prstGeom>
          <a:noFill/>
          <a:ln>
            <a:noFill/>
          </a:ln>
        </p:spPr>
      </p:pic>
      <p:pic>
        <p:nvPicPr>
          <p:cNvPr id="114" name="Google Shape;114;p59"/>
          <p:cNvPicPr preferRelativeResize="0"/>
          <p:nvPr/>
        </p:nvPicPr>
        <p:blipFill rotWithShape="1">
          <a:blip r:embed="rId4">
            <a:alphaModFix/>
          </a:blip>
          <a:srcRect/>
          <a:stretch/>
        </p:blipFill>
        <p:spPr>
          <a:xfrm>
            <a:off x="400078" y="6239998"/>
            <a:ext cx="4261557" cy="425529"/>
          </a:xfrm>
          <a:prstGeom prst="rect">
            <a:avLst/>
          </a:prstGeom>
          <a:noFill/>
          <a:ln>
            <a:noFill/>
          </a:ln>
        </p:spPr>
      </p:pic>
    </p:spTree>
    <p:extLst>
      <p:ext uri="{BB962C8B-B14F-4D97-AF65-F5344CB8AC3E}">
        <p14:creationId xmlns:p14="http://schemas.microsoft.com/office/powerpoint/2010/main" val="360350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A0D8A8-B0AD-F64D-8CFC-D3D05A3913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95C674-5A04-2A43-A6C9-E389A808E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0A597995-3F12-954E-90B1-116E05DEC73B}"/>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5" name="Marcador de pie de página 4">
            <a:extLst>
              <a:ext uri="{FF2B5EF4-FFF2-40B4-BE49-F238E27FC236}">
                <a16:creationId xmlns:a16="http://schemas.microsoft.com/office/drawing/2014/main" id="{841A3DD5-BA9D-2A43-B084-46A9F55DB3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7DA75A-CAAE-4C44-99C2-DFF9501EDA6E}"/>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2945413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5"/>
        <p:cNvGrpSpPr/>
        <p:nvPr/>
      </p:nvGrpSpPr>
      <p:grpSpPr>
        <a:xfrm>
          <a:off x="0" y="0"/>
          <a:ext cx="0" cy="0"/>
          <a:chOff x="0" y="0"/>
          <a:chExt cx="0" cy="0"/>
        </a:xfrm>
      </p:grpSpPr>
      <p:sp>
        <p:nvSpPr>
          <p:cNvPr id="116" name="Google Shape;116;p60"/>
          <p:cNvSpPr txBox="1">
            <a:spLocks noGrp="1"/>
          </p:cNvSpPr>
          <p:nvPr>
            <p:ph type="title"/>
          </p:nvPr>
        </p:nvSpPr>
        <p:spPr>
          <a:xfrm>
            <a:off x="838200" y="365127"/>
            <a:ext cx="10515600" cy="86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93E72"/>
              </a:buClr>
              <a:buSzPts val="2400"/>
              <a:buFont typeface="Lato"/>
              <a:buNone/>
              <a:defRPr sz="32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60"/>
          <p:cNvSpPr txBox="1">
            <a:spLocks noGrp="1"/>
          </p:cNvSpPr>
          <p:nvPr>
            <p:ph type="body" idx="1"/>
          </p:nvPr>
        </p:nvSpPr>
        <p:spPr>
          <a:xfrm>
            <a:off x="838200" y="1535065"/>
            <a:ext cx="10515600" cy="4256400"/>
          </a:xfrm>
          <a:prstGeom prst="rect">
            <a:avLst/>
          </a:prstGeom>
          <a:noFill/>
          <a:ln>
            <a:noFill/>
          </a:ln>
        </p:spPr>
        <p:txBody>
          <a:bodyPr spcFirstLastPara="1" wrap="square" lIns="68575" tIns="34275" rIns="68575" bIns="34275" anchor="t" anchorCtr="0">
            <a:normAutofit/>
          </a:bodyPr>
          <a:lstStyle>
            <a:lvl1pPr marL="609585" lvl="0" indent="-457189" algn="l">
              <a:lnSpc>
                <a:spcPct val="90000"/>
              </a:lnSpc>
              <a:spcBef>
                <a:spcPts val="1067"/>
              </a:spcBef>
              <a:spcAft>
                <a:spcPts val="0"/>
              </a:spcAft>
              <a:buClr>
                <a:srgbClr val="193E72"/>
              </a:buClr>
              <a:buSzPts val="1800"/>
              <a:buChar char="•"/>
              <a:defRPr sz="2400">
                <a:solidFill>
                  <a:srgbClr val="193E72"/>
                </a:solidFill>
              </a:defRPr>
            </a:lvl1pPr>
            <a:lvl2pPr marL="1219170" lvl="1" indent="-423323" algn="l">
              <a:lnSpc>
                <a:spcPct val="90000"/>
              </a:lnSpc>
              <a:spcBef>
                <a:spcPts val="533"/>
              </a:spcBef>
              <a:spcAft>
                <a:spcPts val="0"/>
              </a:spcAft>
              <a:buClr>
                <a:srgbClr val="3E3E3E"/>
              </a:buClr>
              <a:buSzPts val="1400"/>
              <a:buChar char="•"/>
              <a:defRPr/>
            </a:lvl2pPr>
            <a:lvl3pPr marL="1828754" lvl="2" indent="-423323" algn="l">
              <a:lnSpc>
                <a:spcPct val="90000"/>
              </a:lnSpc>
              <a:spcBef>
                <a:spcPts val="533"/>
              </a:spcBef>
              <a:spcAft>
                <a:spcPts val="0"/>
              </a:spcAft>
              <a:buClr>
                <a:srgbClr val="3E3E3E"/>
              </a:buClr>
              <a:buSzPts val="1400"/>
              <a:buChar char="•"/>
              <a:defRPr/>
            </a:lvl3pPr>
            <a:lvl4pPr marL="2438339" lvl="3" indent="-423323" algn="l">
              <a:lnSpc>
                <a:spcPct val="90000"/>
              </a:lnSpc>
              <a:spcBef>
                <a:spcPts val="533"/>
              </a:spcBef>
              <a:spcAft>
                <a:spcPts val="0"/>
              </a:spcAft>
              <a:buClr>
                <a:srgbClr val="3E3E3E"/>
              </a:buClr>
              <a:buSzPts val="1400"/>
              <a:buChar char="•"/>
              <a:defRPr/>
            </a:lvl4pPr>
            <a:lvl5pPr marL="3047924" lvl="4" indent="-423323" algn="l">
              <a:lnSpc>
                <a:spcPct val="90000"/>
              </a:lnSpc>
              <a:spcBef>
                <a:spcPts val="533"/>
              </a:spcBef>
              <a:spcAft>
                <a:spcPts val="0"/>
              </a:spcAft>
              <a:buClr>
                <a:srgbClr val="3E3E3E"/>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8" name="Google Shape;118;p60"/>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9pPr>
          </a:lstStyle>
          <a:p>
            <a:fld id="{00000000-1234-1234-1234-123412341234}" type="slidenum">
              <a:rPr lang="en-GB" smtClean="0"/>
              <a:pPr/>
              <a:t>‹#›</a:t>
            </a:fld>
            <a:endParaRPr lang="en-GB" dirty="0"/>
          </a:p>
        </p:txBody>
      </p:sp>
      <p:pic>
        <p:nvPicPr>
          <p:cNvPr id="119" name="Google Shape;119;p60"/>
          <p:cNvPicPr preferRelativeResize="0"/>
          <p:nvPr/>
        </p:nvPicPr>
        <p:blipFill rotWithShape="1">
          <a:blip r:embed="rId2">
            <a:alphaModFix/>
          </a:blip>
          <a:srcRect r="8044" b="-143012"/>
          <a:stretch/>
        </p:blipFill>
        <p:spPr>
          <a:xfrm>
            <a:off x="400051" y="6070929"/>
            <a:ext cx="11056844" cy="60119"/>
          </a:xfrm>
          <a:prstGeom prst="rect">
            <a:avLst/>
          </a:prstGeom>
          <a:noFill/>
          <a:ln>
            <a:noFill/>
          </a:ln>
        </p:spPr>
      </p:pic>
      <p:pic>
        <p:nvPicPr>
          <p:cNvPr id="120" name="Google Shape;120;p60"/>
          <p:cNvPicPr preferRelativeResize="0"/>
          <p:nvPr/>
        </p:nvPicPr>
        <p:blipFill rotWithShape="1">
          <a:blip r:embed="rId3">
            <a:alphaModFix/>
          </a:blip>
          <a:srcRect/>
          <a:stretch/>
        </p:blipFill>
        <p:spPr>
          <a:xfrm>
            <a:off x="400067" y="6260500"/>
            <a:ext cx="3654765" cy="365200"/>
          </a:xfrm>
          <a:prstGeom prst="rect">
            <a:avLst/>
          </a:prstGeom>
          <a:noFill/>
          <a:ln>
            <a:noFill/>
          </a:ln>
        </p:spPr>
      </p:pic>
      <p:sp>
        <p:nvSpPr>
          <p:cNvPr id="121" name="Google Shape;121;p60"/>
          <p:cNvSpPr txBox="1"/>
          <p:nvPr/>
        </p:nvSpPr>
        <p:spPr>
          <a:xfrm>
            <a:off x="2508467" y="533867"/>
            <a:ext cx="4630800" cy="53350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Lato"/>
              <a:ea typeface="Lato"/>
              <a:cs typeface="Lato"/>
              <a:sym typeface="Lato"/>
            </a:endParaRPr>
          </a:p>
        </p:txBody>
      </p:sp>
    </p:spTree>
    <p:extLst>
      <p:ext uri="{BB962C8B-B14F-4D97-AF65-F5344CB8AC3E}">
        <p14:creationId xmlns:p14="http://schemas.microsoft.com/office/powerpoint/2010/main" val="133824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2"/>
        </a:solidFill>
        <a:effectLst/>
      </p:bgPr>
    </p:bg>
    <p:spTree>
      <p:nvGrpSpPr>
        <p:cNvPr id="1" name="Shape 122"/>
        <p:cNvGrpSpPr/>
        <p:nvPr/>
      </p:nvGrpSpPr>
      <p:grpSpPr>
        <a:xfrm>
          <a:off x="0" y="0"/>
          <a:ext cx="0" cy="0"/>
          <a:chOff x="0" y="0"/>
          <a:chExt cx="0" cy="0"/>
        </a:xfrm>
      </p:grpSpPr>
      <p:pic>
        <p:nvPicPr>
          <p:cNvPr id="123" name="Google Shape;123;p61"/>
          <p:cNvPicPr preferRelativeResize="0"/>
          <p:nvPr/>
        </p:nvPicPr>
        <p:blipFill rotWithShape="1">
          <a:blip r:embed="rId2">
            <a:alphaModFix/>
          </a:blip>
          <a:srcRect r="6603" b="-36686"/>
          <a:stretch/>
        </p:blipFill>
        <p:spPr>
          <a:xfrm>
            <a:off x="436033" y="858110"/>
            <a:ext cx="11387176" cy="45719"/>
          </a:xfrm>
          <a:prstGeom prst="rect">
            <a:avLst/>
          </a:prstGeom>
          <a:noFill/>
          <a:ln>
            <a:noFill/>
          </a:ln>
        </p:spPr>
      </p:pic>
      <p:sp>
        <p:nvSpPr>
          <p:cNvPr id="124" name="Google Shape;124;p61"/>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dirty="0"/>
          </a:p>
        </p:txBody>
      </p:sp>
      <p:sp>
        <p:nvSpPr>
          <p:cNvPr id="125" name="Google Shape;125;p61"/>
          <p:cNvSpPr txBox="1"/>
          <p:nvPr/>
        </p:nvSpPr>
        <p:spPr>
          <a:xfrm>
            <a:off x="873760" y="-538480"/>
            <a:ext cx="184800" cy="379615"/>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chemeClr val="dk1"/>
              </a:solidFill>
              <a:latin typeface="Arial"/>
              <a:ea typeface="Arial"/>
              <a:cs typeface="Arial"/>
              <a:sym typeface="Arial"/>
            </a:endParaRPr>
          </a:p>
        </p:txBody>
      </p:sp>
      <p:sp>
        <p:nvSpPr>
          <p:cNvPr id="126" name="Google Shape;126;p61"/>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Lato"/>
              <a:buNone/>
              <a:defRPr sz="4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27" name="Google Shape;127;p61" descr="Icon, calendar&#10;&#10;Description automatically generated"/>
          <p:cNvPicPr preferRelativeResize="0"/>
          <p:nvPr/>
        </p:nvPicPr>
        <p:blipFill rotWithShape="1">
          <a:blip r:embed="rId3">
            <a:alphaModFix/>
          </a:blip>
          <a:srcRect/>
          <a:stretch/>
        </p:blipFill>
        <p:spPr>
          <a:xfrm>
            <a:off x="0" y="4563533"/>
            <a:ext cx="2235200" cy="2294467"/>
          </a:xfrm>
          <a:prstGeom prst="rect">
            <a:avLst/>
          </a:prstGeom>
          <a:noFill/>
          <a:ln>
            <a:noFill/>
          </a:ln>
        </p:spPr>
      </p:pic>
      <p:pic>
        <p:nvPicPr>
          <p:cNvPr id="128" name="Google Shape;128;p61" descr="Icon&#10;&#10;Description automatically generated"/>
          <p:cNvPicPr preferRelativeResize="0"/>
          <p:nvPr/>
        </p:nvPicPr>
        <p:blipFill rotWithShape="1">
          <a:blip r:embed="rId4">
            <a:alphaModFix/>
          </a:blip>
          <a:srcRect/>
          <a:stretch/>
        </p:blipFill>
        <p:spPr>
          <a:xfrm>
            <a:off x="9660082" y="797747"/>
            <a:ext cx="2038917" cy="2140864"/>
          </a:xfrm>
          <a:prstGeom prst="rect">
            <a:avLst/>
          </a:prstGeom>
          <a:noFill/>
          <a:ln>
            <a:noFill/>
          </a:ln>
        </p:spPr>
      </p:pic>
      <p:pic>
        <p:nvPicPr>
          <p:cNvPr id="129" name="Google Shape;129;p61"/>
          <p:cNvPicPr preferRelativeResize="0"/>
          <p:nvPr/>
        </p:nvPicPr>
        <p:blipFill rotWithShape="1">
          <a:blip r:embed="rId5">
            <a:alphaModFix/>
          </a:blip>
          <a:srcRect/>
          <a:stretch/>
        </p:blipFill>
        <p:spPr>
          <a:xfrm>
            <a:off x="436029" y="223264"/>
            <a:ext cx="5189547" cy="518192"/>
          </a:xfrm>
          <a:prstGeom prst="rect">
            <a:avLst/>
          </a:prstGeom>
          <a:noFill/>
          <a:ln>
            <a:noFill/>
          </a:ln>
        </p:spPr>
      </p:pic>
    </p:spTree>
    <p:extLst>
      <p:ext uri="{BB962C8B-B14F-4D97-AF65-F5344CB8AC3E}">
        <p14:creationId xmlns:p14="http://schemas.microsoft.com/office/powerpoint/2010/main" val="1039756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rgbClr val="F8DFDF"/>
        </a:solidFill>
        <a:effectLst/>
      </p:bgPr>
    </p:bg>
    <p:spTree>
      <p:nvGrpSpPr>
        <p:cNvPr id="1" name="Shape 130"/>
        <p:cNvGrpSpPr/>
        <p:nvPr/>
      </p:nvGrpSpPr>
      <p:grpSpPr>
        <a:xfrm>
          <a:off x="0" y="0"/>
          <a:ext cx="0" cy="0"/>
          <a:chOff x="0" y="0"/>
          <a:chExt cx="0" cy="0"/>
        </a:xfrm>
      </p:grpSpPr>
      <p:pic>
        <p:nvPicPr>
          <p:cNvPr id="131" name="Google Shape;131;p62"/>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32" name="Google Shape;132;p62"/>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62"/>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9pPr>
          </a:lstStyle>
          <a:p>
            <a:fld id="{00000000-1234-1234-1234-123412341234}" type="slidenum">
              <a:rPr lang="en-GB" smtClean="0"/>
              <a:pPr/>
              <a:t>‹#›</a:t>
            </a:fld>
            <a:endParaRPr lang="en-GB" dirty="0"/>
          </a:p>
        </p:txBody>
      </p:sp>
      <p:pic>
        <p:nvPicPr>
          <p:cNvPr id="134" name="Google Shape;134;p62" descr="Logo, company name&#10;&#10;Description automatically generated"/>
          <p:cNvPicPr preferRelativeResize="0"/>
          <p:nvPr/>
        </p:nvPicPr>
        <p:blipFill rotWithShape="1">
          <a:blip r:embed="rId3">
            <a:alphaModFix/>
          </a:blip>
          <a:srcRect/>
          <a:stretch/>
        </p:blipFill>
        <p:spPr>
          <a:xfrm>
            <a:off x="0" y="5430008"/>
            <a:ext cx="3048003" cy="1427993"/>
          </a:xfrm>
          <a:prstGeom prst="rect">
            <a:avLst/>
          </a:prstGeom>
          <a:noFill/>
          <a:ln>
            <a:noFill/>
          </a:ln>
        </p:spPr>
      </p:pic>
      <p:pic>
        <p:nvPicPr>
          <p:cNvPr id="135" name="Google Shape;135;p62" descr="Logo, icon&#10;&#10;Description automatically generated"/>
          <p:cNvPicPr preferRelativeResize="0"/>
          <p:nvPr/>
        </p:nvPicPr>
        <p:blipFill rotWithShape="1">
          <a:blip r:embed="rId4">
            <a:alphaModFix/>
          </a:blip>
          <a:srcRect/>
          <a:stretch/>
        </p:blipFill>
        <p:spPr>
          <a:xfrm>
            <a:off x="10167816" y="1122943"/>
            <a:ext cx="1651649" cy="1734233"/>
          </a:xfrm>
          <a:prstGeom prst="rect">
            <a:avLst/>
          </a:prstGeom>
          <a:noFill/>
          <a:ln>
            <a:noFill/>
          </a:ln>
        </p:spPr>
      </p:pic>
      <p:pic>
        <p:nvPicPr>
          <p:cNvPr id="136" name="Google Shape;136;p62"/>
          <p:cNvPicPr preferRelativeResize="0"/>
          <p:nvPr/>
        </p:nvPicPr>
        <p:blipFill rotWithShape="1">
          <a:blip r:embed="rId5">
            <a:alphaModFix/>
          </a:blip>
          <a:srcRect/>
          <a:stretch/>
        </p:blipFill>
        <p:spPr>
          <a:xfrm>
            <a:off x="402430" y="256642"/>
            <a:ext cx="5189548" cy="518572"/>
          </a:xfrm>
          <a:prstGeom prst="rect">
            <a:avLst/>
          </a:prstGeom>
          <a:noFill/>
          <a:ln>
            <a:noFill/>
          </a:ln>
        </p:spPr>
      </p:pic>
    </p:spTree>
    <p:extLst>
      <p:ext uri="{BB962C8B-B14F-4D97-AF65-F5344CB8AC3E}">
        <p14:creationId xmlns:p14="http://schemas.microsoft.com/office/powerpoint/2010/main" val="56308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wo Content">
  <p:cSld name="2_Two Content">
    <p:bg>
      <p:bgPr>
        <a:solidFill>
          <a:srgbClr val="D1D9E2"/>
        </a:solidFill>
        <a:effectLst/>
      </p:bgPr>
    </p:bg>
    <p:spTree>
      <p:nvGrpSpPr>
        <p:cNvPr id="1" name="Shape 137"/>
        <p:cNvGrpSpPr/>
        <p:nvPr/>
      </p:nvGrpSpPr>
      <p:grpSpPr>
        <a:xfrm>
          <a:off x="0" y="0"/>
          <a:ext cx="0" cy="0"/>
          <a:chOff x="0" y="0"/>
          <a:chExt cx="0" cy="0"/>
        </a:xfrm>
      </p:grpSpPr>
      <p:pic>
        <p:nvPicPr>
          <p:cNvPr id="138" name="Google Shape;138;p66"/>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39" name="Google Shape;139;p66"/>
          <p:cNvSpPr txBox="1">
            <a:spLocks noGrp="1"/>
          </p:cNvSpPr>
          <p:nvPr>
            <p:ph type="title"/>
          </p:nvPr>
        </p:nvSpPr>
        <p:spPr>
          <a:xfrm>
            <a:off x="838200" y="2562303"/>
            <a:ext cx="91592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66"/>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9pPr>
          </a:lstStyle>
          <a:p>
            <a:fld id="{00000000-1234-1234-1234-123412341234}" type="slidenum">
              <a:rPr lang="en-GB" smtClean="0"/>
              <a:pPr/>
              <a:t>‹#›</a:t>
            </a:fld>
            <a:endParaRPr lang="en-GB" dirty="0"/>
          </a:p>
        </p:txBody>
      </p:sp>
      <p:pic>
        <p:nvPicPr>
          <p:cNvPr id="141" name="Google Shape;141;p66" descr="A picture containing text, sign&#10;&#10;Description automatically generated"/>
          <p:cNvPicPr preferRelativeResize="0"/>
          <p:nvPr/>
        </p:nvPicPr>
        <p:blipFill rotWithShape="1">
          <a:blip r:embed="rId3">
            <a:alphaModFix/>
          </a:blip>
          <a:srcRect/>
          <a:stretch/>
        </p:blipFill>
        <p:spPr>
          <a:xfrm>
            <a:off x="9920835" y="1139879"/>
            <a:ext cx="1432965" cy="1504613"/>
          </a:xfrm>
          <a:prstGeom prst="rect">
            <a:avLst/>
          </a:prstGeom>
          <a:noFill/>
          <a:ln>
            <a:noFill/>
          </a:ln>
        </p:spPr>
      </p:pic>
      <p:pic>
        <p:nvPicPr>
          <p:cNvPr id="142" name="Google Shape;142;p66" descr="Logo, icon&#10;&#10;Description automatically generated"/>
          <p:cNvPicPr preferRelativeResize="0"/>
          <p:nvPr/>
        </p:nvPicPr>
        <p:blipFill rotWithShape="1">
          <a:blip r:embed="rId4">
            <a:alphaModFix/>
          </a:blip>
          <a:srcRect/>
          <a:stretch/>
        </p:blipFill>
        <p:spPr>
          <a:xfrm>
            <a:off x="1" y="4509169"/>
            <a:ext cx="2246812" cy="2348833"/>
          </a:xfrm>
          <a:prstGeom prst="rect">
            <a:avLst/>
          </a:prstGeom>
          <a:noFill/>
          <a:ln>
            <a:noFill/>
          </a:ln>
        </p:spPr>
      </p:pic>
      <p:pic>
        <p:nvPicPr>
          <p:cNvPr id="143" name="Google Shape;143;p66"/>
          <p:cNvPicPr preferRelativeResize="0"/>
          <p:nvPr/>
        </p:nvPicPr>
        <p:blipFill rotWithShape="1">
          <a:blip r:embed="rId5">
            <a:alphaModFix/>
          </a:blip>
          <a:srcRect/>
          <a:stretch/>
        </p:blipFill>
        <p:spPr>
          <a:xfrm>
            <a:off x="402430" y="232509"/>
            <a:ext cx="5189548" cy="518572"/>
          </a:xfrm>
          <a:prstGeom prst="rect">
            <a:avLst/>
          </a:prstGeom>
          <a:noFill/>
          <a:ln>
            <a:noFill/>
          </a:ln>
        </p:spPr>
      </p:pic>
    </p:spTree>
    <p:extLst>
      <p:ext uri="{BB962C8B-B14F-4D97-AF65-F5344CB8AC3E}">
        <p14:creationId xmlns:p14="http://schemas.microsoft.com/office/powerpoint/2010/main" val="2575902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rgbClr val="D1D9E2"/>
        </a:solidFill>
        <a:effectLst/>
      </p:bgPr>
    </p:bg>
    <p:spTree>
      <p:nvGrpSpPr>
        <p:cNvPr id="1" name="Shape 144"/>
        <p:cNvGrpSpPr/>
        <p:nvPr/>
      </p:nvGrpSpPr>
      <p:grpSpPr>
        <a:xfrm>
          <a:off x="0" y="0"/>
          <a:ext cx="0" cy="0"/>
          <a:chOff x="0" y="0"/>
          <a:chExt cx="0" cy="0"/>
        </a:xfrm>
      </p:grpSpPr>
      <p:pic>
        <p:nvPicPr>
          <p:cNvPr id="145" name="Google Shape;145;p67"/>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46" name="Google Shape;146;p67"/>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9pPr>
          </a:lstStyle>
          <a:p>
            <a:fld id="{00000000-1234-1234-1234-123412341234}" type="slidenum">
              <a:rPr lang="en-GB" smtClean="0"/>
              <a:pPr/>
              <a:t>‹#›</a:t>
            </a:fld>
            <a:endParaRPr lang="en-GB" dirty="0"/>
          </a:p>
        </p:txBody>
      </p:sp>
      <p:sp>
        <p:nvSpPr>
          <p:cNvPr id="147" name="Google Shape;147;p67"/>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48" name="Google Shape;148;p67"/>
          <p:cNvPicPr preferRelativeResize="0"/>
          <p:nvPr/>
        </p:nvPicPr>
        <p:blipFill rotWithShape="1">
          <a:blip r:embed="rId3">
            <a:alphaModFix/>
          </a:blip>
          <a:srcRect/>
          <a:stretch/>
        </p:blipFill>
        <p:spPr>
          <a:xfrm>
            <a:off x="0" y="4697840"/>
            <a:ext cx="2051051" cy="2160161"/>
          </a:xfrm>
          <a:prstGeom prst="rect">
            <a:avLst/>
          </a:prstGeom>
          <a:noFill/>
          <a:ln>
            <a:noFill/>
          </a:ln>
        </p:spPr>
      </p:pic>
      <p:pic>
        <p:nvPicPr>
          <p:cNvPr id="149" name="Google Shape;149;p67" descr="Icon&#10;&#10;Description automatically generated"/>
          <p:cNvPicPr preferRelativeResize="0"/>
          <p:nvPr/>
        </p:nvPicPr>
        <p:blipFill rotWithShape="1">
          <a:blip r:embed="rId4">
            <a:alphaModFix/>
          </a:blip>
          <a:srcRect/>
          <a:stretch/>
        </p:blipFill>
        <p:spPr>
          <a:xfrm rot="2128945">
            <a:off x="10188085" y="1073169"/>
            <a:ext cx="1595080" cy="1674835"/>
          </a:xfrm>
          <a:prstGeom prst="rect">
            <a:avLst/>
          </a:prstGeom>
          <a:noFill/>
          <a:ln>
            <a:noFill/>
          </a:ln>
        </p:spPr>
      </p:pic>
      <p:pic>
        <p:nvPicPr>
          <p:cNvPr id="150" name="Google Shape;150;p67"/>
          <p:cNvPicPr preferRelativeResize="0"/>
          <p:nvPr/>
        </p:nvPicPr>
        <p:blipFill rotWithShape="1">
          <a:blip r:embed="rId5">
            <a:alphaModFix/>
          </a:blip>
          <a:srcRect/>
          <a:stretch/>
        </p:blipFill>
        <p:spPr>
          <a:xfrm>
            <a:off x="402430" y="247175"/>
            <a:ext cx="5189548" cy="518572"/>
          </a:xfrm>
          <a:prstGeom prst="rect">
            <a:avLst/>
          </a:prstGeom>
          <a:noFill/>
          <a:ln>
            <a:noFill/>
          </a:ln>
        </p:spPr>
      </p:pic>
    </p:spTree>
    <p:extLst>
      <p:ext uri="{BB962C8B-B14F-4D97-AF65-F5344CB8AC3E}">
        <p14:creationId xmlns:p14="http://schemas.microsoft.com/office/powerpoint/2010/main" val="3218122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1"/>
        <p:cNvGrpSpPr/>
        <p:nvPr/>
      </p:nvGrpSpPr>
      <p:grpSpPr>
        <a:xfrm>
          <a:off x="0" y="0"/>
          <a:ext cx="0" cy="0"/>
          <a:chOff x="0" y="0"/>
          <a:chExt cx="0" cy="0"/>
        </a:xfrm>
      </p:grpSpPr>
      <p:pic>
        <p:nvPicPr>
          <p:cNvPr id="152" name="Google Shape;152;p10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3" name="Google Shape;153;p105"/>
          <p:cNvPicPr preferRelativeResize="0"/>
          <p:nvPr/>
        </p:nvPicPr>
        <p:blipFill rotWithShape="1">
          <a:blip r:embed="rId3">
            <a:alphaModFix/>
          </a:blip>
          <a:srcRect r="6603" b="-36686"/>
          <a:stretch/>
        </p:blipFill>
        <p:spPr>
          <a:xfrm>
            <a:off x="402420" y="858110"/>
            <a:ext cx="11387176" cy="45719"/>
          </a:xfrm>
          <a:prstGeom prst="rect">
            <a:avLst/>
          </a:prstGeom>
          <a:noFill/>
          <a:ln>
            <a:noFill/>
          </a:ln>
        </p:spPr>
      </p:pic>
      <p:pic>
        <p:nvPicPr>
          <p:cNvPr id="154" name="Google Shape;154;p105"/>
          <p:cNvPicPr preferRelativeResize="0"/>
          <p:nvPr/>
        </p:nvPicPr>
        <p:blipFill rotWithShape="1">
          <a:blip r:embed="rId4">
            <a:alphaModFix/>
          </a:blip>
          <a:srcRect l="35446" b="23512"/>
          <a:stretch/>
        </p:blipFill>
        <p:spPr>
          <a:xfrm>
            <a:off x="1" y="4799507"/>
            <a:ext cx="1737361" cy="2058493"/>
          </a:xfrm>
          <a:prstGeom prst="rect">
            <a:avLst/>
          </a:prstGeom>
          <a:noFill/>
          <a:ln>
            <a:noFill/>
          </a:ln>
        </p:spPr>
      </p:pic>
      <p:pic>
        <p:nvPicPr>
          <p:cNvPr id="155" name="Google Shape;155;p105"/>
          <p:cNvPicPr preferRelativeResize="0"/>
          <p:nvPr/>
        </p:nvPicPr>
        <p:blipFill rotWithShape="1">
          <a:blip r:embed="rId5">
            <a:alphaModFix/>
          </a:blip>
          <a:srcRect/>
          <a:stretch/>
        </p:blipFill>
        <p:spPr>
          <a:xfrm rot="-5400000">
            <a:off x="10239223" y="1795995"/>
            <a:ext cx="1579199" cy="1184399"/>
          </a:xfrm>
          <a:prstGeom prst="rect">
            <a:avLst/>
          </a:prstGeom>
          <a:noFill/>
          <a:ln>
            <a:noFill/>
          </a:ln>
        </p:spPr>
      </p:pic>
      <p:sp>
        <p:nvSpPr>
          <p:cNvPr id="156" name="Google Shape;156;p10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500"/>
              <a:buFont typeface="Lato"/>
              <a:buNone/>
              <a:defRPr sz="6000" b="1">
                <a:solidFill>
                  <a:schemeClr val="lt1"/>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105"/>
          <p:cNvSpPr txBox="1">
            <a:spLocks noGrp="1"/>
          </p:cNvSpPr>
          <p:nvPr>
            <p:ph type="subTitle" idx="1"/>
          </p:nvPr>
        </p:nvSpPr>
        <p:spPr>
          <a:xfrm>
            <a:off x="1524000" y="3986195"/>
            <a:ext cx="9144000" cy="1271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lt1"/>
              </a:buClr>
              <a:buSzPts val="1800"/>
              <a:buNone/>
              <a:defRPr sz="2400">
                <a:solidFill>
                  <a:schemeClr val="lt1"/>
                </a:solidFill>
              </a:defRPr>
            </a:lvl1pPr>
            <a:lvl2pPr lvl="1" algn="ctr">
              <a:lnSpc>
                <a:spcPct val="90000"/>
              </a:lnSpc>
              <a:spcBef>
                <a:spcPts val="533"/>
              </a:spcBef>
              <a:spcAft>
                <a:spcPts val="0"/>
              </a:spcAft>
              <a:buClr>
                <a:srgbClr val="3E3E3E"/>
              </a:buClr>
              <a:buSzPts val="1500"/>
              <a:buNone/>
              <a:defRPr sz="2000"/>
            </a:lvl2pPr>
            <a:lvl3pPr lvl="2" algn="ctr">
              <a:lnSpc>
                <a:spcPct val="90000"/>
              </a:lnSpc>
              <a:spcBef>
                <a:spcPts val="533"/>
              </a:spcBef>
              <a:spcAft>
                <a:spcPts val="0"/>
              </a:spcAft>
              <a:buClr>
                <a:srgbClr val="3E3E3E"/>
              </a:buClr>
              <a:buSzPts val="1400"/>
              <a:buNone/>
              <a:defRPr sz="1867"/>
            </a:lvl3pPr>
            <a:lvl4pPr lvl="3" algn="ctr">
              <a:lnSpc>
                <a:spcPct val="90000"/>
              </a:lnSpc>
              <a:spcBef>
                <a:spcPts val="533"/>
              </a:spcBef>
              <a:spcAft>
                <a:spcPts val="0"/>
              </a:spcAft>
              <a:buClr>
                <a:srgbClr val="3E3E3E"/>
              </a:buClr>
              <a:buSzPts val="1200"/>
              <a:buNone/>
              <a:defRPr sz="1600"/>
            </a:lvl4pPr>
            <a:lvl5pPr lvl="4" algn="ctr">
              <a:lnSpc>
                <a:spcPct val="90000"/>
              </a:lnSpc>
              <a:spcBef>
                <a:spcPts val="533"/>
              </a:spcBef>
              <a:spcAft>
                <a:spcPts val="0"/>
              </a:spcAft>
              <a:buClr>
                <a:srgbClr val="3E3E3E"/>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58" name="Google Shape;158;p105"/>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dirty="0"/>
          </a:p>
        </p:txBody>
      </p:sp>
      <p:sp>
        <p:nvSpPr>
          <p:cNvPr id="159" name="Google Shape;159;p105"/>
          <p:cNvSpPr txBox="1"/>
          <p:nvPr/>
        </p:nvSpPr>
        <p:spPr>
          <a:xfrm>
            <a:off x="873760" y="-538480"/>
            <a:ext cx="184800" cy="379615"/>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chemeClr val="dk1"/>
              </a:solidFill>
              <a:latin typeface="Arial"/>
              <a:ea typeface="Arial"/>
              <a:cs typeface="Arial"/>
              <a:sym typeface="Arial"/>
            </a:endParaRPr>
          </a:p>
        </p:txBody>
      </p:sp>
      <p:pic>
        <p:nvPicPr>
          <p:cNvPr id="160" name="Google Shape;160;p105"/>
          <p:cNvPicPr preferRelativeResize="0"/>
          <p:nvPr/>
        </p:nvPicPr>
        <p:blipFill rotWithShape="1">
          <a:blip r:embed="rId6">
            <a:alphaModFix/>
          </a:blip>
          <a:srcRect/>
          <a:stretch/>
        </p:blipFill>
        <p:spPr>
          <a:xfrm>
            <a:off x="402429" y="222648"/>
            <a:ext cx="5189547" cy="518192"/>
          </a:xfrm>
          <a:prstGeom prst="rect">
            <a:avLst/>
          </a:prstGeom>
          <a:noFill/>
          <a:ln>
            <a:noFill/>
          </a:ln>
        </p:spPr>
      </p:pic>
    </p:spTree>
    <p:extLst>
      <p:ext uri="{BB962C8B-B14F-4D97-AF65-F5344CB8AC3E}">
        <p14:creationId xmlns:p14="http://schemas.microsoft.com/office/powerpoint/2010/main" val="281781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rgbClr val="F8DFDF"/>
        </a:solidFill>
        <a:effectLst/>
      </p:bgPr>
    </p:bg>
    <p:spTree>
      <p:nvGrpSpPr>
        <p:cNvPr id="1" name="Shape 161"/>
        <p:cNvGrpSpPr/>
        <p:nvPr/>
      </p:nvGrpSpPr>
      <p:grpSpPr>
        <a:xfrm>
          <a:off x="0" y="0"/>
          <a:ext cx="0" cy="0"/>
          <a:chOff x="0" y="0"/>
          <a:chExt cx="0" cy="0"/>
        </a:xfrm>
      </p:grpSpPr>
      <p:pic>
        <p:nvPicPr>
          <p:cNvPr id="162" name="Google Shape;162;p106"/>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63" name="Google Shape;163;p106"/>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106"/>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9pPr>
          </a:lstStyle>
          <a:p>
            <a:fld id="{00000000-1234-1234-1234-123412341234}" type="slidenum">
              <a:rPr lang="en-GB" smtClean="0"/>
              <a:pPr/>
              <a:t>‹#›</a:t>
            </a:fld>
            <a:endParaRPr lang="en-GB" dirty="0"/>
          </a:p>
        </p:txBody>
      </p:sp>
      <p:pic>
        <p:nvPicPr>
          <p:cNvPr id="165" name="Google Shape;165;p106" descr="A picture containing text, first-aid kit&#10;&#10;Description automatically generated"/>
          <p:cNvPicPr preferRelativeResize="0"/>
          <p:nvPr/>
        </p:nvPicPr>
        <p:blipFill rotWithShape="1">
          <a:blip r:embed="rId3">
            <a:alphaModFix/>
          </a:blip>
          <a:srcRect r="-1666"/>
          <a:stretch/>
        </p:blipFill>
        <p:spPr>
          <a:xfrm rot="-5400000">
            <a:off x="10057847" y="1639705"/>
            <a:ext cx="1678920" cy="1312047"/>
          </a:xfrm>
          <a:prstGeom prst="rect">
            <a:avLst/>
          </a:prstGeom>
          <a:noFill/>
          <a:ln>
            <a:noFill/>
          </a:ln>
        </p:spPr>
      </p:pic>
      <p:pic>
        <p:nvPicPr>
          <p:cNvPr id="166" name="Google Shape;166;p106" descr="Icon&#10;&#10;Description automatically generated"/>
          <p:cNvPicPr preferRelativeResize="0"/>
          <p:nvPr/>
        </p:nvPicPr>
        <p:blipFill rotWithShape="1">
          <a:blip r:embed="rId4">
            <a:alphaModFix/>
          </a:blip>
          <a:srcRect/>
          <a:stretch/>
        </p:blipFill>
        <p:spPr>
          <a:xfrm>
            <a:off x="0" y="4731352"/>
            <a:ext cx="1750424" cy="2126648"/>
          </a:xfrm>
          <a:prstGeom prst="rect">
            <a:avLst/>
          </a:prstGeom>
          <a:noFill/>
          <a:ln>
            <a:noFill/>
          </a:ln>
        </p:spPr>
      </p:pic>
      <p:pic>
        <p:nvPicPr>
          <p:cNvPr id="167" name="Google Shape;167;p106"/>
          <p:cNvPicPr preferRelativeResize="0"/>
          <p:nvPr/>
        </p:nvPicPr>
        <p:blipFill rotWithShape="1">
          <a:blip r:embed="rId5">
            <a:alphaModFix/>
          </a:blip>
          <a:srcRect/>
          <a:stretch/>
        </p:blipFill>
        <p:spPr>
          <a:xfrm>
            <a:off x="402430" y="216442"/>
            <a:ext cx="5189548" cy="518572"/>
          </a:xfrm>
          <a:prstGeom prst="rect">
            <a:avLst/>
          </a:prstGeom>
          <a:noFill/>
          <a:ln>
            <a:noFill/>
          </a:ln>
        </p:spPr>
      </p:pic>
    </p:spTree>
    <p:extLst>
      <p:ext uri="{BB962C8B-B14F-4D97-AF65-F5344CB8AC3E}">
        <p14:creationId xmlns:p14="http://schemas.microsoft.com/office/powerpoint/2010/main" val="2037880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rgbClr val="F8DFDF"/>
        </a:solidFill>
        <a:effectLst/>
      </p:bgPr>
    </p:bg>
    <p:spTree>
      <p:nvGrpSpPr>
        <p:cNvPr id="1" name="Shape 168"/>
        <p:cNvGrpSpPr/>
        <p:nvPr/>
      </p:nvGrpSpPr>
      <p:grpSpPr>
        <a:xfrm>
          <a:off x="0" y="0"/>
          <a:ext cx="0" cy="0"/>
          <a:chOff x="0" y="0"/>
          <a:chExt cx="0" cy="0"/>
        </a:xfrm>
      </p:grpSpPr>
      <p:pic>
        <p:nvPicPr>
          <p:cNvPr id="169" name="Google Shape;169;p107"/>
          <p:cNvPicPr preferRelativeResize="0"/>
          <p:nvPr/>
        </p:nvPicPr>
        <p:blipFill rotWithShape="1">
          <a:blip r:embed="rId2">
            <a:alphaModFix/>
          </a:blip>
          <a:srcRect r="6603" b="-36686"/>
          <a:stretch/>
        </p:blipFill>
        <p:spPr>
          <a:xfrm>
            <a:off x="402421" y="868934"/>
            <a:ext cx="11387176" cy="45719"/>
          </a:xfrm>
          <a:prstGeom prst="rect">
            <a:avLst/>
          </a:prstGeom>
          <a:noFill/>
          <a:ln>
            <a:noFill/>
          </a:ln>
        </p:spPr>
      </p:pic>
      <p:sp>
        <p:nvSpPr>
          <p:cNvPr id="170" name="Google Shape;170;p107"/>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Lato"/>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107"/>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9pPr>
          </a:lstStyle>
          <a:p>
            <a:fld id="{00000000-1234-1234-1234-123412341234}" type="slidenum">
              <a:rPr lang="en-GB" smtClean="0"/>
              <a:pPr/>
              <a:t>‹#›</a:t>
            </a:fld>
            <a:endParaRPr lang="en-GB" dirty="0"/>
          </a:p>
        </p:txBody>
      </p:sp>
      <p:pic>
        <p:nvPicPr>
          <p:cNvPr id="172" name="Google Shape;172;p107" descr="Icon&#10;&#10;Description automatically generated"/>
          <p:cNvPicPr preferRelativeResize="0"/>
          <p:nvPr/>
        </p:nvPicPr>
        <p:blipFill rotWithShape="1">
          <a:blip r:embed="rId3">
            <a:alphaModFix/>
          </a:blip>
          <a:srcRect l="813" b="19961"/>
          <a:stretch/>
        </p:blipFill>
        <p:spPr>
          <a:xfrm>
            <a:off x="0" y="4651584"/>
            <a:ext cx="2604227" cy="2206419"/>
          </a:xfrm>
          <a:prstGeom prst="rect">
            <a:avLst/>
          </a:prstGeom>
          <a:noFill/>
          <a:ln>
            <a:noFill/>
          </a:ln>
        </p:spPr>
      </p:pic>
      <p:pic>
        <p:nvPicPr>
          <p:cNvPr id="173" name="Google Shape;173;p107" descr="Icon&#10;&#10;Description automatically generated"/>
          <p:cNvPicPr preferRelativeResize="0"/>
          <p:nvPr/>
        </p:nvPicPr>
        <p:blipFill rotWithShape="1">
          <a:blip r:embed="rId4">
            <a:alphaModFix/>
          </a:blip>
          <a:srcRect/>
          <a:stretch/>
        </p:blipFill>
        <p:spPr>
          <a:xfrm rot="2128945">
            <a:off x="10188085" y="1073169"/>
            <a:ext cx="1595080" cy="1674835"/>
          </a:xfrm>
          <a:prstGeom prst="rect">
            <a:avLst/>
          </a:prstGeom>
          <a:noFill/>
          <a:ln>
            <a:noFill/>
          </a:ln>
        </p:spPr>
      </p:pic>
      <p:pic>
        <p:nvPicPr>
          <p:cNvPr id="174" name="Google Shape;174;p107"/>
          <p:cNvPicPr preferRelativeResize="0"/>
          <p:nvPr/>
        </p:nvPicPr>
        <p:blipFill rotWithShape="1">
          <a:blip r:embed="rId5">
            <a:alphaModFix/>
          </a:blip>
          <a:srcRect/>
          <a:stretch/>
        </p:blipFill>
        <p:spPr>
          <a:xfrm>
            <a:off x="402430" y="208409"/>
            <a:ext cx="5189548" cy="518572"/>
          </a:xfrm>
          <a:prstGeom prst="rect">
            <a:avLst/>
          </a:prstGeom>
          <a:noFill/>
          <a:ln>
            <a:noFill/>
          </a:ln>
        </p:spPr>
      </p:pic>
    </p:spTree>
    <p:extLst>
      <p:ext uri="{BB962C8B-B14F-4D97-AF65-F5344CB8AC3E}">
        <p14:creationId xmlns:p14="http://schemas.microsoft.com/office/powerpoint/2010/main" val="2495569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8_Content slide">
  <p:cSld name="08_Content slide">
    <p:spTree>
      <p:nvGrpSpPr>
        <p:cNvPr id="1" name="Shape 175"/>
        <p:cNvGrpSpPr/>
        <p:nvPr/>
      </p:nvGrpSpPr>
      <p:grpSpPr>
        <a:xfrm>
          <a:off x="0" y="0"/>
          <a:ext cx="0" cy="0"/>
          <a:chOff x="0" y="0"/>
          <a:chExt cx="0" cy="0"/>
        </a:xfrm>
      </p:grpSpPr>
      <p:pic>
        <p:nvPicPr>
          <p:cNvPr id="176" name="Google Shape;176;p108"/>
          <p:cNvPicPr preferRelativeResize="0"/>
          <p:nvPr/>
        </p:nvPicPr>
        <p:blipFill rotWithShape="1">
          <a:blip r:embed="rId2">
            <a:alphaModFix/>
          </a:blip>
          <a:srcRect/>
          <a:stretch/>
        </p:blipFill>
        <p:spPr>
          <a:xfrm>
            <a:off x="280822" y="344535"/>
            <a:ext cx="470007" cy="626680"/>
          </a:xfrm>
          <a:prstGeom prst="rect">
            <a:avLst/>
          </a:prstGeom>
          <a:noFill/>
          <a:ln>
            <a:noFill/>
          </a:ln>
        </p:spPr>
      </p:pic>
      <p:sp>
        <p:nvSpPr>
          <p:cNvPr id="177" name="Google Shape;177;p108"/>
          <p:cNvSpPr txBox="1">
            <a:spLocks noGrp="1"/>
          </p:cNvSpPr>
          <p:nvPr>
            <p:ph type="title"/>
          </p:nvPr>
        </p:nvSpPr>
        <p:spPr>
          <a:xfrm>
            <a:off x="839475" y="365125"/>
            <a:ext cx="10981600" cy="865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193E72"/>
              </a:buClr>
              <a:buSzPts val="2400"/>
              <a:buFont typeface="Lato"/>
              <a:buNone/>
              <a:defRPr sz="3200" b="1">
                <a:solidFill>
                  <a:srgbClr val="193E72"/>
                </a:solidFill>
                <a:latin typeface="Lato"/>
                <a:ea typeface="Lato"/>
                <a:cs typeface="Lato"/>
                <a:sym typeface="La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8" name="Google Shape;178;p108"/>
          <p:cNvSpPr txBox="1">
            <a:spLocks noGrp="1"/>
          </p:cNvSpPr>
          <p:nvPr>
            <p:ph type="body" idx="1"/>
          </p:nvPr>
        </p:nvSpPr>
        <p:spPr>
          <a:xfrm>
            <a:off x="280825" y="1459188"/>
            <a:ext cx="11540000" cy="47092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067"/>
              </a:spcBef>
              <a:spcAft>
                <a:spcPts val="0"/>
              </a:spcAft>
              <a:buClr>
                <a:schemeClr val="dk2"/>
              </a:buClr>
              <a:buSzPts val="1800"/>
              <a:buFont typeface="Lato"/>
              <a:buChar char="•"/>
              <a:defRPr sz="2400">
                <a:solidFill>
                  <a:schemeClr val="dk2"/>
                </a:solidFill>
                <a:latin typeface="Lato"/>
                <a:ea typeface="Lato"/>
                <a:cs typeface="Lato"/>
                <a:sym typeface="Lato"/>
              </a:defRPr>
            </a:lvl1pPr>
            <a:lvl2pPr marL="1219170" lvl="1" indent="-457189" algn="l">
              <a:lnSpc>
                <a:spcPct val="90000"/>
              </a:lnSpc>
              <a:spcBef>
                <a:spcPts val="533"/>
              </a:spcBef>
              <a:spcAft>
                <a:spcPts val="0"/>
              </a:spcAft>
              <a:buClr>
                <a:schemeClr val="dk2"/>
              </a:buClr>
              <a:buSzPts val="1800"/>
              <a:buFont typeface="Lato"/>
              <a:buChar char="•"/>
              <a:defRPr>
                <a:solidFill>
                  <a:schemeClr val="dk2"/>
                </a:solidFill>
                <a:latin typeface="Lato"/>
                <a:ea typeface="Lato"/>
                <a:cs typeface="Lato"/>
                <a:sym typeface="Lato"/>
              </a:defRPr>
            </a:lvl2pPr>
            <a:lvl3pPr marL="1828754" lvl="2" indent="-431789" algn="l">
              <a:lnSpc>
                <a:spcPct val="90000"/>
              </a:lnSpc>
              <a:spcBef>
                <a:spcPts val="533"/>
              </a:spcBef>
              <a:spcAft>
                <a:spcPts val="0"/>
              </a:spcAft>
              <a:buClr>
                <a:schemeClr val="dk2"/>
              </a:buClr>
              <a:buSzPts val="1500"/>
              <a:buFont typeface="Lato"/>
              <a:buChar char="•"/>
              <a:defRPr>
                <a:solidFill>
                  <a:schemeClr val="dk2"/>
                </a:solidFill>
                <a:latin typeface="Lato"/>
                <a:ea typeface="Lato"/>
                <a:cs typeface="Lato"/>
                <a:sym typeface="Lato"/>
              </a:defRPr>
            </a:lvl3pPr>
            <a:lvl4pPr marL="2438339" lvl="3" indent="-423323" algn="l">
              <a:lnSpc>
                <a:spcPct val="90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4pPr>
            <a:lvl5pPr marL="3047924" lvl="4" indent="-423323" algn="l">
              <a:lnSpc>
                <a:spcPct val="90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5pPr>
            <a:lvl6pPr marL="3657509" lvl="5" indent="-423323" algn="l">
              <a:lnSpc>
                <a:spcPct val="90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6pPr>
            <a:lvl7pPr marL="4267093" lvl="6" indent="-423323" algn="l">
              <a:lnSpc>
                <a:spcPct val="90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7pPr>
            <a:lvl8pPr marL="4876678" lvl="7" indent="-423323" algn="l">
              <a:lnSpc>
                <a:spcPct val="90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8pPr>
            <a:lvl9pPr marL="5486263" lvl="8" indent="-423323" algn="l">
              <a:lnSpc>
                <a:spcPct val="90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pic>
        <p:nvPicPr>
          <p:cNvPr id="179" name="Google Shape;179;p108"/>
          <p:cNvPicPr preferRelativeResize="0"/>
          <p:nvPr/>
        </p:nvPicPr>
        <p:blipFill rotWithShape="1">
          <a:blip r:embed="rId3">
            <a:alphaModFix/>
          </a:blip>
          <a:srcRect/>
          <a:stretch/>
        </p:blipFill>
        <p:spPr>
          <a:xfrm>
            <a:off x="280830" y="6168409"/>
            <a:ext cx="5189548" cy="518572"/>
          </a:xfrm>
          <a:prstGeom prst="rect">
            <a:avLst/>
          </a:prstGeom>
          <a:noFill/>
          <a:ln>
            <a:noFill/>
          </a:ln>
        </p:spPr>
      </p:pic>
    </p:spTree>
    <p:extLst>
      <p:ext uri="{BB962C8B-B14F-4D97-AF65-F5344CB8AC3E}">
        <p14:creationId xmlns:p14="http://schemas.microsoft.com/office/powerpoint/2010/main" val="31296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5E1A5-52B5-714D-9B31-A827F86B4E3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8C1FAC-8B4E-7E4E-BD73-8A58FF54DE97}"/>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50B90C5F-5664-9B44-879E-FFE22FAF7E55}"/>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83B9865F-A9A0-BB4B-BBB8-8D5FE80567D3}"/>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6" name="Marcador de pie de página 5">
            <a:extLst>
              <a:ext uri="{FF2B5EF4-FFF2-40B4-BE49-F238E27FC236}">
                <a16:creationId xmlns:a16="http://schemas.microsoft.com/office/drawing/2014/main" id="{561F2023-0886-CD46-919A-915E9DB912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C7FAB1-E6BD-6C44-B99C-A796403CE049}"/>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388456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77EC4-514A-7E40-AAC5-989C603AD31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DB106E-DF2B-7C48-83B6-DE82E0D13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A8052E9A-BE99-D64E-AF3B-1026F19D8BCC}"/>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82DF9FB6-90A9-5B40-9B9A-1C84A2481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56AA1E29-7FA2-5049-934F-C18652F0C287}"/>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AEB8D5C5-C500-B84A-A6D1-DE09E4B864A4}"/>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8" name="Marcador de pie de página 7">
            <a:extLst>
              <a:ext uri="{FF2B5EF4-FFF2-40B4-BE49-F238E27FC236}">
                <a16:creationId xmlns:a16="http://schemas.microsoft.com/office/drawing/2014/main" id="{CFAC42F0-A8FC-F942-AE16-877D8A1FA52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FFCE616-0115-AE4F-8870-44F101EA57F4}"/>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54676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31533-8DD1-0044-A7EA-851D020E981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D055D9B-CE83-024E-88B6-FC694B37DFC1}"/>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4" name="Marcador de pie de página 3">
            <a:extLst>
              <a:ext uri="{FF2B5EF4-FFF2-40B4-BE49-F238E27FC236}">
                <a16:creationId xmlns:a16="http://schemas.microsoft.com/office/drawing/2014/main" id="{6DC992C1-4FDE-4146-812D-25B6F5C8F4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D37321E-9859-1148-808E-AFA38F86AFED}"/>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359270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9C5D584-7365-7F4D-AC33-984E74657D4B}"/>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3" name="Marcador de pie de página 2">
            <a:extLst>
              <a:ext uri="{FF2B5EF4-FFF2-40B4-BE49-F238E27FC236}">
                <a16:creationId xmlns:a16="http://schemas.microsoft.com/office/drawing/2014/main" id="{4E95BF52-FAAB-9E44-8284-006AEDE320B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F88E4C1-E635-6F4D-887C-C24C9B87534F}"/>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301576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18654-2E56-904F-BC61-73B864FCC0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A13A1EF-B1D8-B048-B1BB-AC846D82ED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7CB89AF3-0E0B-4248-8E70-FA1C64BF8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FD92F27-3CB2-0544-B9A1-A7F2D8D9AF64}"/>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6" name="Marcador de pie de página 5">
            <a:extLst>
              <a:ext uri="{FF2B5EF4-FFF2-40B4-BE49-F238E27FC236}">
                <a16:creationId xmlns:a16="http://schemas.microsoft.com/office/drawing/2014/main" id="{71CC677B-DA40-1042-BC2E-BD3D3B6C030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AEE607-916F-4748-94B6-BFC9958845CB}"/>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211559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8C06F-D675-6F4E-B298-0BC3FFEC8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07A2345-A9C7-4C46-BBCE-B1E74E6BF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EB86614-545C-914E-B3FE-1FA8CE9A2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7052B1C1-3462-1146-95BD-E4DD70324F9D}"/>
              </a:ext>
            </a:extLst>
          </p:cNvPr>
          <p:cNvSpPr>
            <a:spLocks noGrp="1"/>
          </p:cNvSpPr>
          <p:nvPr>
            <p:ph type="dt" sz="half" idx="10"/>
          </p:nvPr>
        </p:nvSpPr>
        <p:spPr/>
        <p:txBody>
          <a:bodyPr/>
          <a:lstStyle/>
          <a:p>
            <a:fld id="{D70CFAC3-AE6D-CA47-982B-53772BE7F2A4}" type="datetimeFigureOut">
              <a:rPr lang="es-ES" smtClean="0"/>
              <a:t>19/5/25</a:t>
            </a:fld>
            <a:endParaRPr lang="es-ES"/>
          </a:p>
        </p:txBody>
      </p:sp>
      <p:sp>
        <p:nvSpPr>
          <p:cNvPr id="6" name="Marcador de pie de página 5">
            <a:extLst>
              <a:ext uri="{FF2B5EF4-FFF2-40B4-BE49-F238E27FC236}">
                <a16:creationId xmlns:a16="http://schemas.microsoft.com/office/drawing/2014/main" id="{D7A2C51B-5367-C44A-AE41-32541D66356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8ED62-4643-F54B-8020-77286E805662}"/>
              </a:ext>
            </a:extLst>
          </p:cNvPr>
          <p:cNvSpPr>
            <a:spLocks noGrp="1"/>
          </p:cNvSpPr>
          <p:nvPr>
            <p:ph type="sldNum" sz="quarter" idx="12"/>
          </p:nvPr>
        </p:nvSpPr>
        <p:spPr/>
        <p:txBody>
          <a:bodyPr/>
          <a:lstStyle/>
          <a:p>
            <a:fld id="{0EE49128-1A90-9447-84DD-3B3EE5CC6D56}" type="slidenum">
              <a:rPr lang="es-ES" smtClean="0"/>
              <a:t>‹#›</a:t>
            </a:fld>
            <a:endParaRPr lang="es-ES"/>
          </a:p>
        </p:txBody>
      </p:sp>
    </p:spTree>
    <p:extLst>
      <p:ext uri="{BB962C8B-B14F-4D97-AF65-F5344CB8AC3E}">
        <p14:creationId xmlns:p14="http://schemas.microsoft.com/office/powerpoint/2010/main" val="256275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3D772E3-42ED-8849-9A81-D843D8F792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8D36ED-B66A-2F48-937B-4D164282E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9CE449A8-38AC-FE4A-812D-9B48602090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CFAC3-AE6D-CA47-982B-53772BE7F2A4}" type="datetimeFigureOut">
              <a:rPr lang="es-ES" smtClean="0"/>
              <a:t>19/5/25</a:t>
            </a:fld>
            <a:endParaRPr lang="es-ES"/>
          </a:p>
        </p:txBody>
      </p:sp>
      <p:sp>
        <p:nvSpPr>
          <p:cNvPr id="5" name="Marcador de pie de página 4">
            <a:extLst>
              <a:ext uri="{FF2B5EF4-FFF2-40B4-BE49-F238E27FC236}">
                <a16:creationId xmlns:a16="http://schemas.microsoft.com/office/drawing/2014/main" id="{595A3EC5-3590-2D41-986C-D1FC83E18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CC36078-FE3C-8548-AA1F-B76E5D7D5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49128-1A90-9447-84DD-3B3EE5CC6D56}" type="slidenum">
              <a:rPr lang="es-ES" smtClean="0"/>
              <a:t>‹#›</a:t>
            </a:fld>
            <a:endParaRPr lang="es-ES"/>
          </a:p>
        </p:txBody>
      </p:sp>
    </p:spTree>
    <p:extLst>
      <p:ext uri="{BB962C8B-B14F-4D97-AF65-F5344CB8AC3E}">
        <p14:creationId xmlns:p14="http://schemas.microsoft.com/office/powerpoint/2010/main" val="1880142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91596" y="365125"/>
            <a:ext cx="918945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91596" y="1825625"/>
            <a:ext cx="1160880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DB0B8D-FDC7-686F-1CD2-C48750179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BD5A34C-6698-2748-BB78-C14961961695}" type="datetime1">
              <a:rPr lang="en-GB" smtClean="0"/>
              <a:t>19/05/2025</a:t>
            </a:fld>
            <a:endParaRPr lang="en-GB"/>
          </a:p>
        </p:txBody>
      </p:sp>
      <p:sp>
        <p:nvSpPr>
          <p:cNvPr id="5" name="Footer Placeholder 4">
            <a:extLst>
              <a:ext uri="{FF2B5EF4-FFF2-40B4-BE49-F238E27FC236}">
                <a16:creationId xmlns:a16="http://schemas.microsoft.com/office/drawing/2014/main" id="{D9D291F7-83CE-11E4-0A68-45A588861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6" name="Slide Number Placeholder 5">
            <a:extLst>
              <a:ext uri="{FF2B5EF4-FFF2-40B4-BE49-F238E27FC236}">
                <a16:creationId xmlns:a16="http://schemas.microsoft.com/office/drawing/2014/main" id="{6181808B-BE2F-3F53-086F-F633701D53E2}"/>
              </a:ext>
            </a:extLst>
          </p:cNvPr>
          <p:cNvSpPr>
            <a:spLocks noGrp="1"/>
          </p:cNvSpPr>
          <p:nvPr>
            <p:ph type="sldNum" sz="quarter" idx="4"/>
          </p:nvPr>
        </p:nvSpPr>
        <p:spPr>
          <a:xfrm>
            <a:off x="9224936" y="640714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97EE8412-344B-4A62-BD9B-853B63951050}" type="slidenum">
              <a:rPr lang="en-GB" smtClean="0"/>
              <a:pPr/>
              <a:t>‹#›</a:t>
            </a:fld>
            <a:endParaRPr lang="en-GB"/>
          </a:p>
        </p:txBody>
      </p:sp>
    </p:spTree>
    <p:extLst>
      <p:ext uri="{BB962C8B-B14F-4D97-AF65-F5344CB8AC3E}">
        <p14:creationId xmlns:p14="http://schemas.microsoft.com/office/powerpoint/2010/main" val="23883211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54"/>
          <p:cNvSpPr txBox="1">
            <a:spLocks noGrp="1"/>
          </p:cNvSpPr>
          <p:nvPr>
            <p:ph type="title"/>
          </p:nvPr>
        </p:nvSpPr>
        <p:spPr>
          <a:xfrm>
            <a:off x="838200" y="365127"/>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3E3E3E"/>
              </a:buClr>
              <a:buSzPts val="4500"/>
              <a:buFont typeface="Lato"/>
              <a:buNone/>
              <a:defRPr sz="4500" b="1" i="0" u="none" strike="noStrike" cap="none">
                <a:solidFill>
                  <a:srgbClr val="3E3E3E"/>
                </a:solidFill>
                <a:latin typeface="Lato"/>
                <a:ea typeface="Lato"/>
                <a:cs typeface="Lato"/>
                <a:sym typeface="La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5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3E3E3E"/>
              </a:buClr>
              <a:buSzPts val="1800"/>
              <a:buFont typeface="Arial"/>
              <a:buChar char="•"/>
              <a:defRPr sz="1800" b="0" i="0" u="none" strike="noStrike" cap="none">
                <a:solidFill>
                  <a:srgbClr val="3E3E3E"/>
                </a:solidFill>
                <a:latin typeface="Lato"/>
                <a:ea typeface="Lato"/>
                <a:cs typeface="Lato"/>
                <a:sym typeface="Lato"/>
              </a:defRPr>
            </a:lvl1pPr>
            <a:lvl2pPr marL="914400" marR="0" lvl="1" indent="-323850" algn="l" rtl="0">
              <a:lnSpc>
                <a:spcPct val="90000"/>
              </a:lnSpc>
              <a:spcBef>
                <a:spcPts val="400"/>
              </a:spcBef>
              <a:spcAft>
                <a:spcPts val="0"/>
              </a:spcAft>
              <a:buClr>
                <a:srgbClr val="3E3E3E"/>
              </a:buClr>
              <a:buSzPts val="1500"/>
              <a:buFont typeface="Arial"/>
              <a:buChar char="•"/>
              <a:defRPr sz="1500" b="0" i="0" u="none" strike="noStrike" cap="none">
                <a:solidFill>
                  <a:srgbClr val="3E3E3E"/>
                </a:solidFill>
                <a:latin typeface="Arial"/>
                <a:ea typeface="Arial"/>
                <a:cs typeface="Arial"/>
                <a:sym typeface="Arial"/>
              </a:defRPr>
            </a:lvl2pPr>
            <a:lvl3pPr marL="1371600" marR="0" lvl="2" indent="-317500" algn="l" rtl="0">
              <a:lnSpc>
                <a:spcPct val="90000"/>
              </a:lnSpc>
              <a:spcBef>
                <a:spcPts val="400"/>
              </a:spcBef>
              <a:spcAft>
                <a:spcPts val="0"/>
              </a:spcAft>
              <a:buClr>
                <a:srgbClr val="3E3E3E"/>
              </a:buClr>
              <a:buSzPts val="1400"/>
              <a:buFont typeface="Arial"/>
              <a:buChar char="•"/>
              <a:defRPr sz="1400" b="0" i="0" u="none" strike="noStrike" cap="none">
                <a:solidFill>
                  <a:srgbClr val="3E3E3E"/>
                </a:solidFill>
                <a:latin typeface="Arial"/>
                <a:ea typeface="Arial"/>
                <a:cs typeface="Arial"/>
                <a:sym typeface="Arial"/>
              </a:defRPr>
            </a:lvl3pPr>
            <a:lvl4pPr marL="1828800" marR="0" lvl="3" indent="-304800" algn="l" rtl="0">
              <a:lnSpc>
                <a:spcPct val="90000"/>
              </a:lnSpc>
              <a:spcBef>
                <a:spcPts val="400"/>
              </a:spcBef>
              <a:spcAft>
                <a:spcPts val="0"/>
              </a:spcAft>
              <a:buClr>
                <a:srgbClr val="3E3E3E"/>
              </a:buClr>
              <a:buSzPts val="1200"/>
              <a:buFont typeface="Arial"/>
              <a:buChar char="•"/>
              <a:defRPr sz="1200" b="0" i="0" u="none" strike="noStrike" cap="none">
                <a:solidFill>
                  <a:srgbClr val="3E3E3E"/>
                </a:solidFill>
                <a:latin typeface="Arial"/>
                <a:ea typeface="Arial"/>
                <a:cs typeface="Arial"/>
                <a:sym typeface="Arial"/>
              </a:defRPr>
            </a:lvl4pPr>
            <a:lvl5pPr marL="2286000" marR="0" lvl="4" indent="-304800" algn="l" rtl="0">
              <a:lnSpc>
                <a:spcPct val="90000"/>
              </a:lnSpc>
              <a:spcBef>
                <a:spcPts val="400"/>
              </a:spcBef>
              <a:spcAft>
                <a:spcPts val="0"/>
              </a:spcAft>
              <a:buClr>
                <a:srgbClr val="3E3E3E"/>
              </a:buClr>
              <a:buSzPts val="1200"/>
              <a:buFont typeface="Arial"/>
              <a:buChar char="•"/>
              <a:defRPr sz="1200" b="0" i="0" u="none" strike="noStrike" cap="none">
                <a:solidFill>
                  <a:srgbClr val="3E3E3E"/>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1" name="Google Shape;91;p54"/>
          <p:cNvSpPr txBox="1">
            <a:spLocks noGrp="1"/>
          </p:cNvSpPr>
          <p:nvPr>
            <p:ph type="dt" idx="10"/>
          </p:nvPr>
        </p:nvSpPr>
        <p:spPr>
          <a:xfrm>
            <a:off x="838200" y="6356352"/>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990A3"/>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dirty="0"/>
          </a:p>
        </p:txBody>
      </p:sp>
      <p:sp>
        <p:nvSpPr>
          <p:cNvPr id="92" name="Google Shape;92;p54"/>
          <p:cNvSpPr txBox="1">
            <a:spLocks noGrp="1"/>
          </p:cNvSpPr>
          <p:nvPr>
            <p:ph type="ftr" idx="11"/>
          </p:nvPr>
        </p:nvSpPr>
        <p:spPr>
          <a:xfrm>
            <a:off x="4038600" y="6356352"/>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990A3"/>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dirty="0"/>
          </a:p>
        </p:txBody>
      </p:sp>
      <p:sp>
        <p:nvSpPr>
          <p:cNvPr id="93" name="Google Shape;93;p54"/>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990A3"/>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924584738"/>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hyperlink" Target="https://www.nihr.ac.uk/eligibility-nihr-research-delivery-network-support" TargetMode="External"/><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hyperlink" Target="https://www.gov.uk/government/publications/guidance-on-attributing-the-costs-of-health-and-social-care-research" TargetMode="External"/><Relationship Id="rId4" Type="http://schemas.openxmlformats.org/officeDocument/2006/relationships/hyperlink" Target="https://www.hra.nhs.uk/approvals-amendments/what-approvals-do-i-need/hra-approva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medtribe.com/courses/research-cafe?schedule_id=13934" TargetMode="External"/><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logos with different colors&#10;&#10;AI-generated content may be incorrect.">
            <a:extLst>
              <a:ext uri="{FF2B5EF4-FFF2-40B4-BE49-F238E27FC236}">
                <a16:creationId xmlns:a16="http://schemas.microsoft.com/office/drawing/2014/main" id="{89C6BD22-57D4-49E3-CB27-A8BD5209880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FD7C89-D110-3D57-11C1-7B6CEAB36048}"/>
              </a:ext>
            </a:extLst>
          </p:cNvPr>
          <p:cNvSpPr>
            <a:spLocks noGrp="1"/>
          </p:cNvSpPr>
          <p:nvPr>
            <p:ph type="ctrTitle"/>
          </p:nvPr>
        </p:nvSpPr>
        <p:spPr>
          <a:xfrm>
            <a:off x="1524000" y="1513382"/>
            <a:ext cx="9144000" cy="2387600"/>
          </a:xfrm>
        </p:spPr>
        <p:txBody>
          <a:bodyPr>
            <a:normAutofit fontScale="90000"/>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RESEARCH CAFÉ</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Growing Research in Primary Care in South West London</a:t>
            </a:r>
          </a:p>
        </p:txBody>
      </p:sp>
      <p:sp>
        <p:nvSpPr>
          <p:cNvPr id="3" name="Subtitle 2">
            <a:extLst>
              <a:ext uri="{FF2B5EF4-FFF2-40B4-BE49-F238E27FC236}">
                <a16:creationId xmlns:a16="http://schemas.microsoft.com/office/drawing/2014/main" id="{BFFCE4F5-1FCD-EE65-E2CA-E54B4A0FA450}"/>
              </a:ext>
            </a:extLst>
          </p:cNvPr>
          <p:cNvSpPr>
            <a:spLocks noGrp="1"/>
          </p:cNvSpPr>
          <p:nvPr>
            <p:ph type="subTitle" idx="1"/>
          </p:nvPr>
        </p:nvSpPr>
        <p:spPr>
          <a:xfrm>
            <a:off x="1524000" y="3993057"/>
            <a:ext cx="9144000" cy="1655762"/>
          </a:xfrm>
        </p:spPr>
        <p:txBody>
          <a:bodyPr>
            <a:normAutofit/>
          </a:bodyPr>
          <a:lstStyle/>
          <a:p>
            <a:r>
              <a:rPr lang="en-US" dirty="0">
                <a:latin typeface="Helvetica Neue Light" panose="02000403000000020004" pitchFamily="2" charset="0"/>
                <a:ea typeface="Helvetica Neue Light" panose="02000403000000020004" pitchFamily="2" charset="0"/>
              </a:rPr>
              <a:t>11:00 – 12:00</a:t>
            </a:r>
          </a:p>
          <a:p>
            <a:r>
              <a:rPr lang="en-US" dirty="0">
                <a:latin typeface="Helvetica Neue Light" panose="02000403000000020004" pitchFamily="2" charset="0"/>
                <a:ea typeface="Helvetica Neue Light" panose="02000403000000020004" pitchFamily="2" charset="0"/>
              </a:rPr>
              <a:t>Facilitator: Thomas </a:t>
            </a:r>
            <a:r>
              <a:rPr lang="en-US" dirty="0" err="1">
                <a:latin typeface="Helvetica Neue Light" panose="02000403000000020004" pitchFamily="2" charset="0"/>
                <a:ea typeface="Helvetica Neue Light" panose="02000403000000020004" pitchFamily="2" charset="0"/>
              </a:rPr>
              <a:t>Herweijer</a:t>
            </a:r>
            <a:endParaRPr lang="en-US"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Speaker: Dr Laura Rodriguez-Benito and Alison Anstead</a:t>
            </a:r>
          </a:p>
        </p:txBody>
      </p:sp>
    </p:spTree>
    <p:extLst>
      <p:ext uri="{BB962C8B-B14F-4D97-AF65-F5344CB8AC3E}">
        <p14:creationId xmlns:p14="http://schemas.microsoft.com/office/powerpoint/2010/main" val="72110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p:nvPr/>
        </p:nvSpPr>
        <p:spPr>
          <a:xfrm>
            <a:off x="1088015" y="1249936"/>
            <a:ext cx="9548000" cy="2541621"/>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3600"/>
            </a:pPr>
            <a:r>
              <a:rPr lang="en-GB" sz="4267" b="1" kern="0" dirty="0">
                <a:solidFill>
                  <a:srgbClr val="193E72"/>
                </a:solidFill>
                <a:latin typeface="Lato"/>
                <a:ea typeface="Lato"/>
                <a:cs typeface="Lato"/>
                <a:sym typeface="Lato"/>
              </a:rPr>
              <a:t>Growing Research in Primary Care:</a:t>
            </a:r>
          </a:p>
          <a:p>
            <a:pPr defTabSz="1219170">
              <a:buClr>
                <a:srgbClr val="000000"/>
              </a:buClr>
              <a:buSzPts val="3600"/>
            </a:pPr>
            <a:endParaRPr lang="en-GB" sz="4267" b="1" kern="0" dirty="0">
              <a:solidFill>
                <a:srgbClr val="193E72"/>
              </a:solidFill>
              <a:latin typeface="Lato"/>
              <a:ea typeface="Lato"/>
              <a:cs typeface="Lato"/>
              <a:sym typeface="Lato"/>
            </a:endParaRPr>
          </a:p>
          <a:p>
            <a:pPr defTabSz="1219170">
              <a:buClr>
                <a:srgbClr val="000000"/>
              </a:buClr>
              <a:buSzPts val="3600"/>
            </a:pPr>
            <a:r>
              <a:rPr lang="en-GB" sz="4267" b="1" kern="0" dirty="0">
                <a:solidFill>
                  <a:srgbClr val="193E72"/>
                </a:solidFill>
                <a:latin typeface="Lato"/>
                <a:ea typeface="Lato"/>
                <a:cs typeface="Lato"/>
                <a:sym typeface="Lato"/>
              </a:rPr>
              <a:t>What Support is Available via the NIHR Rese</a:t>
            </a:r>
            <a:r>
              <a:rPr lang="en-GB" sz="4267" b="1" kern="0" dirty="0">
                <a:solidFill>
                  <a:srgbClr val="465973"/>
                </a:solidFill>
                <a:latin typeface="Lato"/>
                <a:ea typeface="Lato"/>
                <a:cs typeface="Lato"/>
                <a:sym typeface="Lato"/>
              </a:rPr>
              <a:t>a</a:t>
            </a:r>
            <a:r>
              <a:rPr lang="en-GB" sz="4267" b="1" kern="0" dirty="0">
                <a:solidFill>
                  <a:srgbClr val="193E72"/>
                </a:solidFill>
                <a:latin typeface="Lato"/>
                <a:ea typeface="Lato"/>
                <a:cs typeface="Lato"/>
                <a:sym typeface="Lato"/>
              </a:rPr>
              <a:t>rc</a:t>
            </a:r>
            <a:r>
              <a:rPr lang="en-GB" sz="4267" b="1" kern="0" dirty="0">
                <a:solidFill>
                  <a:srgbClr val="173E71"/>
                </a:solidFill>
                <a:latin typeface="Lato"/>
                <a:ea typeface="Lato"/>
                <a:cs typeface="Lato"/>
                <a:sym typeface="Lato"/>
              </a:rPr>
              <a:t>h</a:t>
            </a:r>
            <a:r>
              <a:rPr lang="en-GB" sz="4267" b="1" kern="0" dirty="0">
                <a:solidFill>
                  <a:srgbClr val="193E72"/>
                </a:solidFill>
                <a:latin typeface="Lato"/>
                <a:ea typeface="Lato"/>
                <a:cs typeface="Lato"/>
                <a:sym typeface="Lato"/>
              </a:rPr>
              <a:t> Delivery Network?</a:t>
            </a:r>
          </a:p>
        </p:txBody>
      </p:sp>
      <p:sp>
        <p:nvSpPr>
          <p:cNvPr id="2" name="TextBox 1">
            <a:extLst>
              <a:ext uri="{FF2B5EF4-FFF2-40B4-BE49-F238E27FC236}">
                <a16:creationId xmlns:a16="http://schemas.microsoft.com/office/drawing/2014/main" id="{46851DD5-1FAE-4F94-A467-B0AFF9384AAF}"/>
              </a:ext>
            </a:extLst>
          </p:cNvPr>
          <p:cNvSpPr txBox="1"/>
          <p:nvPr/>
        </p:nvSpPr>
        <p:spPr>
          <a:xfrm>
            <a:off x="1905639" y="4376957"/>
            <a:ext cx="10091699" cy="1200329"/>
          </a:xfrm>
          <a:prstGeom prst="rect">
            <a:avLst/>
          </a:prstGeom>
          <a:noFill/>
        </p:spPr>
        <p:txBody>
          <a:bodyPr wrap="square" rtlCol="0">
            <a:spAutoFit/>
          </a:bodyPr>
          <a:lstStyle/>
          <a:p>
            <a:pPr defTabSz="1219170">
              <a:buClr>
                <a:srgbClr val="000000"/>
              </a:buClr>
            </a:pPr>
            <a:r>
              <a:rPr lang="en-GB" sz="2400" b="1" kern="0" dirty="0">
                <a:solidFill>
                  <a:srgbClr val="173E71"/>
                </a:solidFill>
                <a:latin typeface="Arial"/>
                <a:cs typeface="Arial"/>
                <a:sym typeface="Arial"/>
              </a:rPr>
              <a:t>Alison Anstead</a:t>
            </a:r>
          </a:p>
          <a:p>
            <a:pPr defTabSz="1219170">
              <a:buClr>
                <a:srgbClr val="000000"/>
              </a:buClr>
            </a:pPr>
            <a:r>
              <a:rPr lang="en-GB" sz="2400" b="1" kern="0" dirty="0">
                <a:solidFill>
                  <a:srgbClr val="173E71"/>
                </a:solidFill>
                <a:latin typeface="Arial"/>
                <a:cs typeface="Arial"/>
                <a:sym typeface="Arial"/>
              </a:rPr>
              <a:t>Head of Research Delivery and Support for Out of Hospital Settings</a:t>
            </a:r>
          </a:p>
          <a:p>
            <a:pPr defTabSz="1219170">
              <a:buClr>
                <a:srgbClr val="000000"/>
              </a:buClr>
            </a:pPr>
            <a:r>
              <a:rPr lang="en-GB" sz="2400" b="1" kern="0" dirty="0">
                <a:solidFill>
                  <a:srgbClr val="173E71"/>
                </a:solidFill>
                <a:latin typeface="Arial"/>
                <a:cs typeface="Arial"/>
                <a:sym typeface="Arial"/>
              </a:rPr>
              <a:t>South London Regional Research Delivery Network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title"/>
          </p:nvPr>
        </p:nvSpPr>
        <p:spPr>
          <a:xfrm>
            <a:off x="792000" y="365127"/>
            <a:ext cx="10515600" cy="865600"/>
          </a:xfrm>
          <a:prstGeom prst="rect">
            <a:avLst/>
          </a:prstGeom>
          <a:noFill/>
          <a:ln>
            <a:noFill/>
          </a:ln>
        </p:spPr>
        <p:txBody>
          <a:bodyPr spcFirstLastPara="1" wrap="square" lIns="91433" tIns="45700" rIns="91433" bIns="45700" anchor="ctr" anchorCtr="0">
            <a:normAutofit/>
          </a:bodyPr>
          <a:lstStyle/>
          <a:p>
            <a:r>
              <a:rPr lang="en-GB" dirty="0"/>
              <a:t>Research Delivery Network</a:t>
            </a:r>
            <a:endParaRPr dirty="0"/>
          </a:p>
        </p:txBody>
      </p:sp>
      <p:sp>
        <p:nvSpPr>
          <p:cNvPr id="192" name="Google Shape;192;p5"/>
          <p:cNvSpPr txBox="1">
            <a:spLocks noGrp="1"/>
          </p:cNvSpPr>
          <p:nvPr>
            <p:ph type="body" idx="1"/>
          </p:nvPr>
        </p:nvSpPr>
        <p:spPr>
          <a:xfrm>
            <a:off x="6060700" y="1395633"/>
            <a:ext cx="5434000" cy="4256400"/>
          </a:xfrm>
          <a:prstGeom prst="rect">
            <a:avLst/>
          </a:prstGeom>
          <a:noFill/>
          <a:ln>
            <a:noFill/>
          </a:ln>
        </p:spPr>
        <p:txBody>
          <a:bodyPr spcFirstLastPara="1" wrap="square" lIns="91433" tIns="45700" rIns="91433" bIns="45700" anchor="t" anchorCtr="0">
            <a:noAutofit/>
          </a:bodyPr>
          <a:lstStyle/>
          <a:p>
            <a:pPr marL="0" indent="0">
              <a:lnSpc>
                <a:spcPct val="100000"/>
              </a:lnSpc>
              <a:spcBef>
                <a:spcPts val="0"/>
              </a:spcBef>
              <a:buNone/>
            </a:pPr>
            <a:r>
              <a:rPr lang="en-GB" sz="3200" b="1" dirty="0">
                <a:solidFill>
                  <a:srgbClr val="A0E4E8"/>
                </a:solidFill>
              </a:rPr>
              <a:t>Mission</a:t>
            </a:r>
            <a:endParaRPr sz="1867" dirty="0"/>
          </a:p>
          <a:p>
            <a:pPr marL="220128" indent="0">
              <a:lnSpc>
                <a:spcPct val="100000"/>
              </a:lnSpc>
              <a:spcBef>
                <a:spcPts val="0"/>
              </a:spcBef>
              <a:buNone/>
            </a:pPr>
            <a:endParaRPr b="1" dirty="0"/>
          </a:p>
          <a:p>
            <a:pPr marL="0" indent="0">
              <a:lnSpc>
                <a:spcPct val="100000"/>
              </a:lnSpc>
              <a:spcBef>
                <a:spcPts val="0"/>
              </a:spcBef>
              <a:buNone/>
            </a:pPr>
            <a:r>
              <a:rPr lang="en-GB" dirty="0"/>
              <a:t>Enabling the health and care system to attract, optimise and deliver research across England.</a:t>
            </a:r>
            <a:endParaRPr dirty="0"/>
          </a:p>
          <a:p>
            <a:pPr marL="0" indent="0">
              <a:lnSpc>
                <a:spcPct val="100000"/>
              </a:lnSpc>
              <a:spcBef>
                <a:spcPts val="0"/>
              </a:spcBef>
              <a:buNone/>
            </a:pPr>
            <a:endParaRPr dirty="0"/>
          </a:p>
          <a:p>
            <a:pPr marL="0" indent="0">
              <a:lnSpc>
                <a:spcPct val="100000"/>
              </a:lnSpc>
              <a:spcBef>
                <a:spcPts val="0"/>
              </a:spcBef>
              <a:buNone/>
            </a:pPr>
            <a:r>
              <a:rPr lang="en-GB" dirty="0"/>
              <a:t>We do this as part of the NIHR’s overall mission to improve the health and wealth of the nation through research.</a:t>
            </a:r>
            <a:endParaRPr dirty="0">
              <a:latin typeface="Calibri"/>
              <a:ea typeface="Calibri"/>
              <a:cs typeface="Calibri"/>
              <a:sym typeface="Calibri"/>
            </a:endParaRPr>
          </a:p>
          <a:p>
            <a:pPr marL="0" indent="0">
              <a:lnSpc>
                <a:spcPct val="100000"/>
              </a:lnSpc>
              <a:spcBef>
                <a:spcPts val="0"/>
              </a:spcBef>
              <a:buNone/>
            </a:pPr>
            <a:endParaRPr b="1" dirty="0"/>
          </a:p>
        </p:txBody>
      </p:sp>
      <p:sp>
        <p:nvSpPr>
          <p:cNvPr id="193" name="Google Shape;193;p5"/>
          <p:cNvSpPr/>
          <p:nvPr/>
        </p:nvSpPr>
        <p:spPr>
          <a:xfrm>
            <a:off x="790276" y="5097964"/>
            <a:ext cx="638000" cy="638000"/>
          </a:xfrm>
          <a:prstGeom prst="ellipse">
            <a:avLst/>
          </a:prstGeom>
          <a:solidFill>
            <a:schemeClr val="accent2"/>
          </a:solidFill>
          <a:ln w="139700" cap="flat" cmpd="sng">
            <a:solidFill>
              <a:srgbClr val="D1D9E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194" name="Google Shape;194;p5"/>
          <p:cNvSpPr/>
          <p:nvPr/>
        </p:nvSpPr>
        <p:spPr>
          <a:xfrm>
            <a:off x="10440308" y="1034773"/>
            <a:ext cx="638000" cy="638000"/>
          </a:xfrm>
          <a:prstGeom prst="ellipse">
            <a:avLst/>
          </a:prstGeom>
          <a:solidFill>
            <a:srgbClr val="D1D9E2"/>
          </a:solidFill>
          <a:ln w="139700" cap="flat" cmpd="sng">
            <a:solidFill>
              <a:schemeClr val="accent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195" name="Google Shape;195;p5"/>
          <p:cNvSpPr/>
          <p:nvPr/>
        </p:nvSpPr>
        <p:spPr>
          <a:xfrm>
            <a:off x="790267" y="1396800"/>
            <a:ext cx="4560800" cy="3099600"/>
          </a:xfrm>
          <a:prstGeom prst="rect">
            <a:avLst/>
          </a:prstGeom>
          <a:noFill/>
          <a:ln>
            <a:noFill/>
          </a:ln>
        </p:spPr>
        <p:txBody>
          <a:bodyPr spcFirstLastPara="1" wrap="square" lIns="91433" tIns="91433" rIns="0" bIns="91433" anchor="ctr" anchorCtr="0">
            <a:noAutofit/>
          </a:bodyPr>
          <a:lstStyle/>
          <a:p>
            <a:pPr defTabSz="1219170">
              <a:buClr>
                <a:srgbClr val="000000"/>
              </a:buClr>
              <a:buSzPts val="2400"/>
            </a:pPr>
            <a:r>
              <a:rPr lang="en-GB" sz="3200" b="1" kern="0" dirty="0">
                <a:solidFill>
                  <a:srgbClr val="A0E4E8"/>
                </a:solidFill>
                <a:latin typeface="Lato"/>
                <a:ea typeface="Lato"/>
                <a:cs typeface="Lato"/>
                <a:sym typeface="Lato"/>
              </a:rPr>
              <a:t>Vision</a:t>
            </a:r>
            <a:endParaRPr sz="3200" b="1" kern="0" dirty="0">
              <a:solidFill>
                <a:srgbClr val="A0E4E8"/>
              </a:solidFill>
              <a:latin typeface="Lato"/>
              <a:ea typeface="Lato"/>
              <a:cs typeface="Lato"/>
              <a:sym typeface="Lato"/>
            </a:endParaRPr>
          </a:p>
          <a:p>
            <a:pPr algn="ctr" defTabSz="1219170">
              <a:buClr>
                <a:srgbClr val="000000"/>
              </a:buClr>
              <a:buSzPts val="2100"/>
            </a:pPr>
            <a:endParaRPr sz="2800" b="1" kern="0" dirty="0">
              <a:solidFill>
                <a:srgbClr val="A0E4E8"/>
              </a:solidFill>
              <a:latin typeface="Lato"/>
              <a:ea typeface="Lato"/>
              <a:cs typeface="Lato"/>
              <a:sym typeface="Lato"/>
            </a:endParaRPr>
          </a:p>
          <a:p>
            <a:pPr defTabSz="1219170">
              <a:buClr>
                <a:srgbClr val="000000"/>
              </a:buClr>
              <a:buSzPts val="1800"/>
            </a:pPr>
            <a:r>
              <a:rPr lang="en-GB" sz="2400" kern="0" dirty="0">
                <a:solidFill>
                  <a:srgbClr val="FFFFFF"/>
                </a:solidFill>
                <a:latin typeface="Lato"/>
                <a:ea typeface="Lato"/>
                <a:cs typeface="Lato"/>
                <a:sym typeface="Lato"/>
              </a:rPr>
              <a:t>The UK is a global leader in the delivery of high quality, commercial and non commercial research that is inclusive, accessible and improves health and care.</a:t>
            </a:r>
            <a:endParaRPr sz="3600" b="1" kern="0" dirty="0">
              <a:solidFill>
                <a:srgbClr val="A0E4E8"/>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p:nvPr/>
        </p:nvSpPr>
        <p:spPr>
          <a:xfrm>
            <a:off x="410067" y="1237533"/>
            <a:ext cx="11450800" cy="1886800"/>
          </a:xfrm>
          <a:prstGeom prst="roundRect">
            <a:avLst>
              <a:gd name="adj" fmla="val 16667"/>
            </a:avLst>
          </a:prstGeom>
          <a:solidFill>
            <a:srgbClr val="EEEEEE"/>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dirty="0">
              <a:solidFill>
                <a:srgbClr val="000000"/>
              </a:solidFill>
              <a:latin typeface="Lato"/>
              <a:ea typeface="Lato"/>
              <a:cs typeface="Lato"/>
              <a:sym typeface="Lato"/>
            </a:endParaRPr>
          </a:p>
        </p:txBody>
      </p:sp>
      <p:sp>
        <p:nvSpPr>
          <p:cNvPr id="202" name="Google Shape;202;p6"/>
          <p:cNvSpPr txBox="1">
            <a:spLocks noGrp="1"/>
          </p:cNvSpPr>
          <p:nvPr>
            <p:ph type="body" idx="1"/>
          </p:nvPr>
        </p:nvSpPr>
        <p:spPr>
          <a:xfrm>
            <a:off x="1190000" y="1272484"/>
            <a:ext cx="10834800" cy="1886800"/>
          </a:xfrm>
          <a:prstGeom prst="rect">
            <a:avLst/>
          </a:prstGeom>
          <a:noFill/>
          <a:ln>
            <a:noFill/>
          </a:ln>
        </p:spPr>
        <p:txBody>
          <a:bodyPr spcFirstLastPara="1" wrap="square" lIns="91433" tIns="45700" rIns="91433" bIns="45700" anchor="ctr" anchorCtr="0">
            <a:noAutofit/>
          </a:bodyPr>
          <a:lstStyle/>
          <a:p>
            <a:pPr marL="0" indent="0">
              <a:lnSpc>
                <a:spcPct val="105000"/>
              </a:lnSpc>
              <a:spcBef>
                <a:spcPts val="0"/>
              </a:spcBef>
              <a:buNone/>
            </a:pPr>
            <a:r>
              <a:rPr lang="en-GB" sz="2169" dirty="0"/>
              <a:t>Support the successful delivery of high quality research, as an active partner in the research system. </a:t>
            </a:r>
            <a:br>
              <a:rPr lang="en-GB" sz="2169" dirty="0"/>
            </a:br>
            <a:endParaRPr sz="2169" dirty="0"/>
          </a:p>
          <a:p>
            <a:pPr marL="0" indent="0">
              <a:lnSpc>
                <a:spcPct val="105000"/>
              </a:lnSpc>
              <a:spcBef>
                <a:spcPts val="0"/>
              </a:spcBef>
              <a:buNone/>
            </a:pPr>
            <a:r>
              <a:rPr lang="en-GB" sz="2169" dirty="0"/>
              <a:t>Increase capacity and capability of the research delivery infrastructure for the future.</a:t>
            </a:r>
            <a:endParaRPr sz="1549" dirty="0">
              <a:solidFill>
                <a:schemeClr val="dk2"/>
              </a:solidFill>
            </a:endParaRPr>
          </a:p>
        </p:txBody>
      </p:sp>
      <p:sp>
        <p:nvSpPr>
          <p:cNvPr id="203" name="Google Shape;203;p6"/>
          <p:cNvSpPr/>
          <p:nvPr/>
        </p:nvSpPr>
        <p:spPr>
          <a:xfrm>
            <a:off x="9337833" y="3331867"/>
            <a:ext cx="925200" cy="808000"/>
          </a:xfrm>
          <a:prstGeom prst="hexagon">
            <a:avLst>
              <a:gd name="adj" fmla="val 23418"/>
              <a:gd name="vf" fmla="val 115470"/>
            </a:avLst>
          </a:prstGeom>
          <a:solidFill>
            <a:srgbClr val="2DA8B0"/>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nvGrpSpPr>
          <p:cNvPr id="204" name="Google Shape;204;p6"/>
          <p:cNvGrpSpPr/>
          <p:nvPr/>
        </p:nvGrpSpPr>
        <p:grpSpPr>
          <a:xfrm>
            <a:off x="10672353" y="5183102"/>
            <a:ext cx="925041" cy="807853"/>
            <a:chOff x="8938671" y="1286136"/>
            <a:chExt cx="434700" cy="374700"/>
          </a:xfrm>
        </p:grpSpPr>
        <p:sp>
          <p:nvSpPr>
            <p:cNvPr id="205" name="Google Shape;205;p6"/>
            <p:cNvSpPr/>
            <p:nvPr/>
          </p:nvSpPr>
          <p:spPr>
            <a:xfrm>
              <a:off x="8938671" y="1286136"/>
              <a:ext cx="434700" cy="374700"/>
            </a:xfrm>
            <a:prstGeom prst="hexagon">
              <a:avLst>
                <a:gd name="adj" fmla="val 25000"/>
                <a:gd name="vf" fmla="val 115470"/>
              </a:avLst>
            </a:prstGeom>
            <a:solidFill>
              <a:schemeClr val="accent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06" name="Google Shape;206;p6"/>
            <p:cNvSpPr/>
            <p:nvPr/>
          </p:nvSpPr>
          <p:spPr>
            <a:xfrm>
              <a:off x="9029133" y="1359637"/>
              <a:ext cx="260100" cy="224400"/>
            </a:xfrm>
            <a:prstGeom prst="hexagon">
              <a:avLst>
                <a:gd name="adj" fmla="val 25000"/>
                <a:gd name="vf" fmla="val 115470"/>
              </a:avLst>
            </a:prstGeom>
            <a:solidFill>
              <a:srgbClr val="D1D9E2"/>
            </a:solidFill>
            <a:ln w="44450" cap="flat" cmpd="sng">
              <a:solidFill>
                <a:schemeClr val="dk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sp>
        <p:nvSpPr>
          <p:cNvPr id="207" name="Google Shape;207;p6"/>
          <p:cNvSpPr txBox="1"/>
          <p:nvPr/>
        </p:nvSpPr>
        <p:spPr>
          <a:xfrm>
            <a:off x="408000" y="364800"/>
            <a:ext cx="11090400" cy="72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2400"/>
            </a:pPr>
            <a:r>
              <a:rPr lang="en-GB" sz="3200" b="1" kern="0" dirty="0">
                <a:solidFill>
                  <a:srgbClr val="193E72"/>
                </a:solidFill>
                <a:latin typeface="Lato"/>
                <a:ea typeface="Lato"/>
                <a:cs typeface="Lato"/>
                <a:sym typeface="Lato"/>
              </a:rPr>
              <a:t>Research Delivery Network (RDN) purpose</a:t>
            </a:r>
            <a:endParaRPr sz="3200" b="1" kern="0" dirty="0">
              <a:solidFill>
                <a:srgbClr val="193E72"/>
              </a:solidFill>
              <a:latin typeface="Lato"/>
              <a:ea typeface="Lato"/>
              <a:cs typeface="Lato"/>
              <a:sym typeface="Lato"/>
            </a:endParaRPr>
          </a:p>
        </p:txBody>
      </p:sp>
      <p:sp>
        <p:nvSpPr>
          <p:cNvPr id="208" name="Google Shape;208;p6"/>
          <p:cNvSpPr txBox="1"/>
          <p:nvPr/>
        </p:nvSpPr>
        <p:spPr>
          <a:xfrm>
            <a:off x="2641067" y="3549500"/>
            <a:ext cx="8831200" cy="1983600"/>
          </a:xfrm>
          <a:prstGeom prst="rect">
            <a:avLst/>
          </a:prstGeom>
          <a:noFill/>
          <a:ln>
            <a:noFill/>
          </a:ln>
        </p:spPr>
        <p:txBody>
          <a:bodyPr spcFirstLastPara="1" wrap="square" lIns="121900" tIns="121900" rIns="121900" bIns="121900" anchor="t" anchorCtr="0">
            <a:noAutofit/>
          </a:bodyPr>
          <a:lstStyle/>
          <a:p>
            <a:pPr marL="609585" indent="-440256" defTabSz="1219170">
              <a:buClr>
                <a:srgbClr val="193E72"/>
              </a:buClr>
              <a:buSzPts val="1600"/>
              <a:buFont typeface="Lato"/>
              <a:buChar char="●"/>
            </a:pPr>
            <a:r>
              <a:rPr lang="en-GB" sz="2133" kern="0" dirty="0">
                <a:solidFill>
                  <a:srgbClr val="193E72"/>
                </a:solidFill>
                <a:latin typeface="Lato"/>
                <a:ea typeface="Lato"/>
                <a:cs typeface="Lato"/>
                <a:sym typeface="Lato"/>
              </a:rPr>
              <a:t>Reach more people</a:t>
            </a:r>
            <a:endParaRPr sz="2133" kern="0" dirty="0">
              <a:solidFill>
                <a:srgbClr val="193E72"/>
              </a:solidFill>
              <a:latin typeface="Lato"/>
              <a:ea typeface="Lato"/>
              <a:cs typeface="Lato"/>
              <a:sym typeface="Lato"/>
            </a:endParaRPr>
          </a:p>
          <a:p>
            <a:pPr marL="609585" indent="-440256" defTabSz="1219170">
              <a:buClr>
                <a:srgbClr val="193E72"/>
              </a:buClr>
              <a:buSzPts val="1600"/>
              <a:buFont typeface="Lato"/>
              <a:buChar char="●"/>
            </a:pPr>
            <a:r>
              <a:rPr lang="en-GB" sz="2133" kern="0" dirty="0">
                <a:solidFill>
                  <a:srgbClr val="193E72"/>
                </a:solidFill>
                <a:latin typeface="Lato"/>
                <a:ea typeface="Lato"/>
                <a:cs typeface="Lato"/>
                <a:sym typeface="Lato"/>
              </a:rPr>
              <a:t>Address changing population needs</a:t>
            </a:r>
          </a:p>
          <a:p>
            <a:pPr marL="609585" indent="-440256" defTabSz="1219170">
              <a:buClr>
                <a:srgbClr val="193E72"/>
              </a:buClr>
              <a:buSzPts val="1600"/>
              <a:buFont typeface="Lato"/>
              <a:buChar char="●"/>
            </a:pPr>
            <a:r>
              <a:rPr lang="en-GB" sz="2133" kern="0" dirty="0">
                <a:solidFill>
                  <a:srgbClr val="193E72"/>
                </a:solidFill>
                <a:latin typeface="Lato"/>
                <a:ea typeface="Lato"/>
                <a:cs typeface="Lato"/>
                <a:sym typeface="Lato"/>
              </a:rPr>
              <a:t>Provide support to the health and care system through research</a:t>
            </a:r>
          </a:p>
          <a:p>
            <a:pPr marL="609585" indent="-440256" defTabSz="1219170">
              <a:buClr>
                <a:srgbClr val="193E72"/>
              </a:buClr>
              <a:buSzPts val="1600"/>
              <a:buFont typeface="Lato"/>
              <a:buChar char="●"/>
            </a:pPr>
            <a:r>
              <a:rPr lang="en-GB" sz="2133" kern="0" dirty="0">
                <a:solidFill>
                  <a:srgbClr val="193E72"/>
                </a:solidFill>
                <a:latin typeface="Lato"/>
                <a:ea typeface="Lato"/>
                <a:cs typeface="Lato"/>
                <a:sym typeface="Lato"/>
              </a:rPr>
              <a:t>Encourage research to become part of routine care</a:t>
            </a:r>
          </a:p>
          <a:p>
            <a:pPr marL="609585" indent="-440256" defTabSz="1219170">
              <a:buClr>
                <a:srgbClr val="193E72"/>
              </a:buClr>
              <a:buSzPts val="1600"/>
              <a:buFont typeface="Lato"/>
              <a:buChar char="●"/>
            </a:pPr>
            <a:r>
              <a:rPr lang="en-GB" sz="2133" kern="0" dirty="0">
                <a:solidFill>
                  <a:srgbClr val="193E72"/>
                </a:solidFill>
                <a:latin typeface="Lato"/>
                <a:ea typeface="Lato"/>
                <a:cs typeface="Lato"/>
                <a:sym typeface="Lato"/>
              </a:rPr>
              <a:t>Support economic growth by attracting investment to the UK</a:t>
            </a:r>
          </a:p>
        </p:txBody>
      </p:sp>
      <p:grpSp>
        <p:nvGrpSpPr>
          <p:cNvPr id="209" name="Google Shape;209;p6"/>
          <p:cNvGrpSpPr/>
          <p:nvPr/>
        </p:nvGrpSpPr>
        <p:grpSpPr>
          <a:xfrm>
            <a:off x="748110" y="1653743"/>
            <a:ext cx="359101" cy="331296"/>
            <a:chOff x="7034386" y="2897265"/>
            <a:chExt cx="887400" cy="887400"/>
          </a:xfrm>
        </p:grpSpPr>
        <p:sp>
          <p:nvSpPr>
            <p:cNvPr id="210" name="Google Shape;210;p6"/>
            <p:cNvSpPr/>
            <p:nvPr/>
          </p:nvSpPr>
          <p:spPr>
            <a:xfrm rot="10800000">
              <a:off x="7034386" y="2897265"/>
              <a:ext cx="887400" cy="887400"/>
            </a:xfrm>
            <a:prstGeom prst="ellipse">
              <a:avLst/>
            </a:prstGeom>
            <a:solidFill>
              <a:srgbClr val="D1D9E2"/>
            </a:solidFill>
            <a:ln w="69850" cap="flat" cmpd="sng">
              <a:solidFill>
                <a:srgbClr val="EE4B4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11" name="Google Shape;211;p6"/>
            <p:cNvSpPr/>
            <p:nvPr/>
          </p:nvSpPr>
          <p:spPr>
            <a:xfrm rot="10800000">
              <a:off x="7234893" y="3095141"/>
              <a:ext cx="494100" cy="496800"/>
            </a:xfrm>
            <a:prstGeom prst="ellipse">
              <a:avLst/>
            </a:prstGeom>
            <a:solidFill>
              <a:srgbClr val="173E71"/>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sp>
        <p:nvSpPr>
          <p:cNvPr id="212" name="Google Shape;212;p6"/>
          <p:cNvSpPr txBox="1"/>
          <p:nvPr/>
        </p:nvSpPr>
        <p:spPr>
          <a:xfrm>
            <a:off x="408000" y="3538645"/>
            <a:ext cx="1951200" cy="928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600"/>
            </a:pPr>
            <a:r>
              <a:rPr lang="en-GB" sz="2133" kern="0" dirty="0">
                <a:solidFill>
                  <a:srgbClr val="193E72"/>
                </a:solidFill>
                <a:latin typeface="Lato"/>
                <a:ea typeface="Lato"/>
                <a:cs typeface="Lato"/>
                <a:sym typeface="Lato"/>
              </a:rPr>
              <a:t>This means research can: </a:t>
            </a:r>
            <a:endParaRPr sz="2133" kern="0" dirty="0">
              <a:solidFill>
                <a:srgbClr val="193E72"/>
              </a:solidFill>
              <a:latin typeface="Lato"/>
              <a:ea typeface="Lato"/>
              <a:cs typeface="Lato"/>
              <a:sym typeface="Lato"/>
            </a:endParaRPr>
          </a:p>
        </p:txBody>
      </p:sp>
      <p:grpSp>
        <p:nvGrpSpPr>
          <p:cNvPr id="213" name="Google Shape;213;p6"/>
          <p:cNvGrpSpPr/>
          <p:nvPr/>
        </p:nvGrpSpPr>
        <p:grpSpPr>
          <a:xfrm>
            <a:off x="748110" y="2568143"/>
            <a:ext cx="359101" cy="331296"/>
            <a:chOff x="7034386" y="2897265"/>
            <a:chExt cx="887400" cy="887400"/>
          </a:xfrm>
        </p:grpSpPr>
        <p:sp>
          <p:nvSpPr>
            <p:cNvPr id="214" name="Google Shape;214;p6"/>
            <p:cNvSpPr/>
            <p:nvPr/>
          </p:nvSpPr>
          <p:spPr>
            <a:xfrm rot="10800000">
              <a:off x="7034386" y="2897265"/>
              <a:ext cx="887400" cy="887400"/>
            </a:xfrm>
            <a:prstGeom prst="ellipse">
              <a:avLst/>
            </a:prstGeom>
            <a:solidFill>
              <a:srgbClr val="D1D9E2"/>
            </a:solidFill>
            <a:ln w="69850" cap="flat" cmpd="sng">
              <a:solidFill>
                <a:srgbClr val="EE4B4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15" name="Google Shape;215;p6"/>
            <p:cNvSpPr/>
            <p:nvPr/>
          </p:nvSpPr>
          <p:spPr>
            <a:xfrm rot="10800000">
              <a:off x="7234893" y="3095141"/>
              <a:ext cx="494100" cy="496800"/>
            </a:xfrm>
            <a:prstGeom prst="ellipse">
              <a:avLst/>
            </a:prstGeom>
            <a:solidFill>
              <a:srgbClr val="173E71"/>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grpSp>
        <p:nvGrpSpPr>
          <p:cNvPr id="216" name="Google Shape;216;p6"/>
          <p:cNvGrpSpPr/>
          <p:nvPr/>
        </p:nvGrpSpPr>
        <p:grpSpPr>
          <a:xfrm>
            <a:off x="11472253" y="1118435"/>
            <a:ext cx="489936" cy="436600"/>
            <a:chOff x="8938671" y="1286136"/>
            <a:chExt cx="434700" cy="374700"/>
          </a:xfrm>
        </p:grpSpPr>
        <p:sp>
          <p:nvSpPr>
            <p:cNvPr id="217" name="Google Shape;217;p6"/>
            <p:cNvSpPr/>
            <p:nvPr/>
          </p:nvSpPr>
          <p:spPr>
            <a:xfrm>
              <a:off x="8938671" y="1286136"/>
              <a:ext cx="434700" cy="374700"/>
            </a:xfrm>
            <a:prstGeom prst="hexagon">
              <a:avLst>
                <a:gd name="adj" fmla="val 25000"/>
                <a:gd name="vf" fmla="val 115470"/>
              </a:avLst>
            </a:prstGeom>
            <a:solidFill>
              <a:schemeClr val="dk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18" name="Google Shape;218;p6"/>
            <p:cNvSpPr/>
            <p:nvPr/>
          </p:nvSpPr>
          <p:spPr>
            <a:xfrm>
              <a:off x="9029133" y="1359637"/>
              <a:ext cx="260100" cy="224400"/>
            </a:xfrm>
            <a:prstGeom prst="hexagon">
              <a:avLst>
                <a:gd name="adj" fmla="val 25000"/>
                <a:gd name="vf" fmla="val 115470"/>
              </a:avLst>
            </a:prstGeom>
            <a:solidFill>
              <a:srgbClr val="D1D9E2"/>
            </a:solidFill>
            <a:ln w="4445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5"/>
          <p:cNvSpPr txBox="1">
            <a:spLocks noGrp="1"/>
          </p:cNvSpPr>
          <p:nvPr>
            <p:ph type="title"/>
          </p:nvPr>
        </p:nvSpPr>
        <p:spPr>
          <a:xfrm>
            <a:off x="449000" y="364800"/>
            <a:ext cx="10803200" cy="976800"/>
          </a:xfrm>
          <a:prstGeom prst="rect">
            <a:avLst/>
          </a:prstGeom>
        </p:spPr>
        <p:txBody>
          <a:bodyPr spcFirstLastPara="1" wrap="square" lIns="91433" tIns="45700" rIns="91433" bIns="45700" anchor="ctr" anchorCtr="0">
            <a:noAutofit/>
          </a:bodyPr>
          <a:lstStyle/>
          <a:p>
            <a:r>
              <a:rPr lang="en-GB" dirty="0"/>
              <a:t>What is the Research Delivery Network?</a:t>
            </a:r>
            <a:r>
              <a:rPr lang="en-GB" b="1" dirty="0">
                <a:latin typeface="Lato"/>
                <a:ea typeface="Lato"/>
                <a:cs typeface="Lato"/>
                <a:sym typeface="Lato"/>
              </a:rPr>
              <a:t> </a:t>
            </a:r>
            <a:endParaRPr b="1" dirty="0">
              <a:latin typeface="Lato"/>
              <a:ea typeface="Lato"/>
              <a:cs typeface="Lato"/>
              <a:sym typeface="Lato"/>
            </a:endParaRPr>
          </a:p>
        </p:txBody>
      </p:sp>
      <p:sp>
        <p:nvSpPr>
          <p:cNvPr id="463" name="Google Shape;463;p65"/>
          <p:cNvSpPr txBox="1">
            <a:spLocks noGrp="1"/>
          </p:cNvSpPr>
          <p:nvPr>
            <p:ph type="body" idx="1"/>
          </p:nvPr>
        </p:nvSpPr>
        <p:spPr>
          <a:xfrm>
            <a:off x="451200" y="2556200"/>
            <a:ext cx="10634000" cy="2733200"/>
          </a:xfrm>
          <a:prstGeom prst="rect">
            <a:avLst/>
          </a:prstGeom>
          <a:solidFill>
            <a:srgbClr val="D1D9E2"/>
          </a:solidFill>
        </p:spPr>
        <p:txBody>
          <a:bodyPr spcFirstLastPara="1" wrap="square" lIns="91433" tIns="45700" rIns="91433" bIns="45700" anchor="t" anchorCtr="0">
            <a:noAutofit/>
          </a:bodyPr>
          <a:lstStyle/>
          <a:p>
            <a:pPr indent="-440256">
              <a:lnSpc>
                <a:spcPct val="115000"/>
              </a:lnSpc>
              <a:spcBef>
                <a:spcPts val="0"/>
              </a:spcBef>
              <a:buSzPts val="1600"/>
              <a:buFont typeface="Lato"/>
              <a:buAutoNum type="arabicPeriod"/>
            </a:pPr>
            <a:r>
              <a:rPr lang="en-GB" sz="2133" dirty="0"/>
              <a:t>A single organisation with greater consistency of experience for customers</a:t>
            </a:r>
            <a:endParaRPr sz="2133" dirty="0"/>
          </a:p>
          <a:p>
            <a:pPr indent="-440256">
              <a:lnSpc>
                <a:spcPct val="115000"/>
              </a:lnSpc>
              <a:spcBef>
                <a:spcPts val="0"/>
              </a:spcBef>
              <a:buSzPts val="1600"/>
              <a:buFont typeface="Lato"/>
              <a:buAutoNum type="arabicPeriod"/>
            </a:pPr>
            <a:r>
              <a:rPr lang="en-GB" sz="2133" dirty="0"/>
              <a:t>Collective responsibility and joint leadership of the organisation</a:t>
            </a:r>
            <a:endParaRPr sz="2133" dirty="0"/>
          </a:p>
          <a:p>
            <a:pPr indent="-440256">
              <a:lnSpc>
                <a:spcPct val="115000"/>
              </a:lnSpc>
              <a:spcBef>
                <a:spcPts val="0"/>
              </a:spcBef>
              <a:buSzPts val="1600"/>
              <a:buFont typeface="Lato"/>
              <a:buAutoNum type="arabicPeriod"/>
            </a:pPr>
            <a:r>
              <a:rPr lang="en-GB" sz="2133" dirty="0"/>
              <a:t>A collegiate and a customer-focused partner </a:t>
            </a:r>
            <a:endParaRPr sz="2133" dirty="0"/>
          </a:p>
          <a:p>
            <a:pPr indent="-440256">
              <a:lnSpc>
                <a:spcPct val="115000"/>
              </a:lnSpc>
              <a:spcBef>
                <a:spcPts val="0"/>
              </a:spcBef>
              <a:buSzPts val="1600"/>
              <a:buFont typeface="Lato"/>
              <a:buAutoNum type="arabicPeriod"/>
            </a:pPr>
            <a:r>
              <a:rPr lang="en-GB" sz="2133" dirty="0"/>
              <a:t>Stronger focus on strategic development of research capacity and capability, nationally and regionally, with partners</a:t>
            </a:r>
            <a:endParaRPr sz="2133" dirty="0"/>
          </a:p>
          <a:p>
            <a:pPr indent="-440256">
              <a:lnSpc>
                <a:spcPct val="115000"/>
              </a:lnSpc>
              <a:spcBef>
                <a:spcPts val="0"/>
              </a:spcBef>
              <a:buSzPts val="1600"/>
              <a:buFont typeface="Lato"/>
              <a:buAutoNum type="arabicPeriod"/>
            </a:pPr>
            <a:r>
              <a:rPr lang="en-GB" sz="2133" dirty="0"/>
              <a:t>Emphasis on continuous improvement, learning and value for money in every part of RDN</a:t>
            </a:r>
            <a:endParaRPr sz="2133" dirty="0"/>
          </a:p>
        </p:txBody>
      </p:sp>
      <p:sp>
        <p:nvSpPr>
          <p:cNvPr id="464" name="Google Shape;464;p65"/>
          <p:cNvSpPr txBox="1"/>
          <p:nvPr/>
        </p:nvSpPr>
        <p:spPr>
          <a:xfrm>
            <a:off x="449000" y="1396800"/>
            <a:ext cx="11690400" cy="102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2133" kern="0" dirty="0">
                <a:solidFill>
                  <a:srgbClr val="193E72"/>
                </a:solidFill>
                <a:latin typeface="Lato"/>
                <a:ea typeface="Lato"/>
                <a:cs typeface="Lato"/>
                <a:sym typeface="Lato"/>
              </a:rPr>
              <a:t>A new organisation building on the successes of the Clinical Research Network (CRN). </a:t>
            </a:r>
            <a:br>
              <a:rPr lang="en-GB" sz="2133" kern="0" dirty="0">
                <a:solidFill>
                  <a:srgbClr val="193E72"/>
                </a:solidFill>
                <a:latin typeface="Lato"/>
                <a:ea typeface="Lato"/>
                <a:cs typeface="Lato"/>
                <a:sym typeface="Lato"/>
              </a:rPr>
            </a:br>
            <a:r>
              <a:rPr lang="en-GB" sz="2133" kern="0" dirty="0">
                <a:solidFill>
                  <a:srgbClr val="193E72"/>
                </a:solidFill>
                <a:latin typeface="Lato"/>
                <a:ea typeface="Lato"/>
                <a:cs typeface="Lato"/>
                <a:sym typeface="Lato"/>
              </a:rPr>
              <a:t>The Research Delivery Network (RDN) differs from the CRN in the following ways:</a:t>
            </a:r>
            <a:endParaRPr sz="2133" kern="0" dirty="0">
              <a:solidFill>
                <a:srgbClr val="193E72"/>
              </a:solidFill>
              <a:latin typeface="Lato"/>
              <a:ea typeface="Lato"/>
              <a:cs typeface="Lato"/>
              <a:sym typeface="Lato"/>
            </a:endParaRPr>
          </a:p>
        </p:txBody>
      </p:sp>
      <p:grpSp>
        <p:nvGrpSpPr>
          <p:cNvPr id="465" name="Google Shape;465;p65"/>
          <p:cNvGrpSpPr/>
          <p:nvPr/>
        </p:nvGrpSpPr>
        <p:grpSpPr>
          <a:xfrm>
            <a:off x="448986" y="5138827"/>
            <a:ext cx="645927" cy="561181"/>
            <a:chOff x="10141141" y="1885266"/>
            <a:chExt cx="388800" cy="335100"/>
          </a:xfrm>
        </p:grpSpPr>
        <p:sp>
          <p:nvSpPr>
            <p:cNvPr id="466" name="Google Shape;466;p65"/>
            <p:cNvSpPr/>
            <p:nvPr/>
          </p:nvSpPr>
          <p:spPr>
            <a:xfrm rot="10800000">
              <a:off x="10141141" y="1885266"/>
              <a:ext cx="388800" cy="335100"/>
            </a:xfrm>
            <a:prstGeom prst="hexagon">
              <a:avLst>
                <a:gd name="adj" fmla="val 25000"/>
                <a:gd name="vf" fmla="val 115470"/>
              </a:avLst>
            </a:prstGeom>
            <a:solidFill>
              <a:srgbClr val="173E71"/>
            </a:solidFill>
            <a:ln>
              <a:noFill/>
            </a:ln>
          </p:spPr>
          <p:txBody>
            <a:bodyPr spcFirstLastPara="1" wrap="square" lIns="91433" tIns="45700" rIns="91433" bIns="45700" anchor="ctr" anchorCtr="0">
              <a:noAutofit/>
            </a:bodyPr>
            <a:lstStyle/>
            <a:p>
              <a:pPr algn="ctr" defTabSz="1219170">
                <a:buClr>
                  <a:srgbClr val="000000"/>
                </a:buClr>
              </a:pPr>
              <a:endParaRPr sz="1867" kern="0" dirty="0">
                <a:solidFill>
                  <a:srgbClr val="FFFFFF"/>
                </a:solidFill>
                <a:latin typeface="Arial"/>
                <a:ea typeface="Arial"/>
                <a:cs typeface="Arial"/>
                <a:sym typeface="Arial"/>
              </a:endParaRPr>
            </a:p>
          </p:txBody>
        </p:sp>
        <p:sp>
          <p:nvSpPr>
            <p:cNvPr id="467" name="Google Shape;467;p65"/>
            <p:cNvSpPr/>
            <p:nvPr/>
          </p:nvSpPr>
          <p:spPr>
            <a:xfrm rot="10800000">
              <a:off x="10216565" y="1954253"/>
              <a:ext cx="232500" cy="200400"/>
            </a:xfrm>
            <a:prstGeom prst="hexagon">
              <a:avLst>
                <a:gd name="adj" fmla="val 25000"/>
                <a:gd name="vf" fmla="val 115470"/>
              </a:avLst>
            </a:prstGeom>
            <a:solidFill>
              <a:srgbClr val="D1D9E2"/>
            </a:solidFill>
            <a:ln w="44450" cap="flat" cmpd="sng">
              <a:solidFill>
                <a:srgbClr val="EE4B4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dirty="0">
                <a:solidFill>
                  <a:srgbClr val="FFFFFF"/>
                </a:solidFill>
                <a:latin typeface="Arial"/>
                <a:ea typeface="Arial"/>
                <a:cs typeface="Arial"/>
                <a:sym typeface="Arial"/>
              </a:endParaRPr>
            </a:p>
          </p:txBody>
        </p:sp>
      </p:grpSp>
      <p:grpSp>
        <p:nvGrpSpPr>
          <p:cNvPr id="468" name="Google Shape;468;p65"/>
          <p:cNvGrpSpPr/>
          <p:nvPr/>
        </p:nvGrpSpPr>
        <p:grpSpPr>
          <a:xfrm>
            <a:off x="10986839" y="2416792"/>
            <a:ext cx="645875" cy="561181"/>
            <a:chOff x="10141141" y="1885266"/>
            <a:chExt cx="388800" cy="335100"/>
          </a:xfrm>
        </p:grpSpPr>
        <p:sp>
          <p:nvSpPr>
            <p:cNvPr id="469" name="Google Shape;469;p65"/>
            <p:cNvSpPr/>
            <p:nvPr/>
          </p:nvSpPr>
          <p:spPr>
            <a:xfrm rot="10800000">
              <a:off x="10141141" y="1885266"/>
              <a:ext cx="388800" cy="335100"/>
            </a:xfrm>
            <a:prstGeom prst="hexagon">
              <a:avLst>
                <a:gd name="adj" fmla="val 25000"/>
                <a:gd name="vf" fmla="val 115470"/>
              </a:avLst>
            </a:prstGeom>
            <a:solidFill>
              <a:srgbClr val="2DA8B0"/>
            </a:solidFill>
            <a:ln>
              <a:noFill/>
            </a:ln>
          </p:spPr>
          <p:txBody>
            <a:bodyPr spcFirstLastPara="1" wrap="square" lIns="91433" tIns="45700" rIns="91433" bIns="45700" anchor="ctr" anchorCtr="0">
              <a:noAutofit/>
            </a:bodyPr>
            <a:lstStyle/>
            <a:p>
              <a:pPr algn="ctr" defTabSz="1219170">
                <a:buClr>
                  <a:srgbClr val="000000"/>
                </a:buClr>
              </a:pPr>
              <a:endParaRPr sz="1867" kern="0" dirty="0">
                <a:solidFill>
                  <a:srgbClr val="FFFFFF"/>
                </a:solidFill>
                <a:latin typeface="Arial"/>
                <a:ea typeface="Arial"/>
                <a:cs typeface="Arial"/>
                <a:sym typeface="Arial"/>
              </a:endParaRPr>
            </a:p>
          </p:txBody>
        </p:sp>
        <p:sp>
          <p:nvSpPr>
            <p:cNvPr id="470" name="Google Shape;470;p65"/>
            <p:cNvSpPr/>
            <p:nvPr/>
          </p:nvSpPr>
          <p:spPr>
            <a:xfrm rot="10800000">
              <a:off x="10216565" y="1954253"/>
              <a:ext cx="232500" cy="200400"/>
            </a:xfrm>
            <a:prstGeom prst="hexagon">
              <a:avLst>
                <a:gd name="adj" fmla="val 25000"/>
                <a:gd name="vf" fmla="val 115470"/>
              </a:avLst>
            </a:prstGeom>
            <a:solidFill>
              <a:srgbClr val="D1D9E2"/>
            </a:solidFill>
            <a:ln w="44450" cap="flat" cmpd="sng">
              <a:solidFill>
                <a:srgbClr val="173E7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dirty="0">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4173003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735E-CDB1-419D-950F-A986822EBBA6}"/>
              </a:ext>
            </a:extLst>
          </p:cNvPr>
          <p:cNvSpPr>
            <a:spLocks noGrp="1"/>
          </p:cNvSpPr>
          <p:nvPr>
            <p:ph type="title"/>
          </p:nvPr>
        </p:nvSpPr>
        <p:spPr/>
        <p:txBody>
          <a:bodyPr/>
          <a:lstStyle/>
          <a:p>
            <a:r>
              <a:rPr lang="en-GB" dirty="0"/>
              <a:t>Which studies are eligible for support?</a:t>
            </a:r>
          </a:p>
        </p:txBody>
      </p:sp>
      <p:sp>
        <p:nvSpPr>
          <p:cNvPr id="3" name="Text Placeholder 2">
            <a:extLst>
              <a:ext uri="{FF2B5EF4-FFF2-40B4-BE49-F238E27FC236}">
                <a16:creationId xmlns:a16="http://schemas.microsoft.com/office/drawing/2014/main" id="{ADBFA65F-F615-4297-9A39-D53CF08BD1BC}"/>
              </a:ext>
            </a:extLst>
          </p:cNvPr>
          <p:cNvSpPr>
            <a:spLocks noGrp="1"/>
          </p:cNvSpPr>
          <p:nvPr>
            <p:ph type="body" idx="1"/>
          </p:nvPr>
        </p:nvSpPr>
        <p:spPr>
          <a:xfrm>
            <a:off x="838200" y="1230727"/>
            <a:ext cx="10515600" cy="4560739"/>
          </a:xfrm>
        </p:spPr>
        <p:txBody>
          <a:bodyPr>
            <a:normAutofit lnSpcReduction="10000"/>
          </a:bodyPr>
          <a:lstStyle/>
          <a:p>
            <a:pPr marL="152396" indent="0">
              <a:buNone/>
            </a:pPr>
            <a:r>
              <a:rPr lang="en-GB" sz="2133" dirty="0"/>
              <a:t>NIHR RDN support is available to all studies, regardless of location, study type, study size, therapy or research area, provided they meet the </a:t>
            </a:r>
            <a:r>
              <a:rPr lang="en-GB" sz="2133" dirty="0">
                <a:hlinkClick r:id="rId3"/>
              </a:rPr>
              <a:t>Department of Health and Social Care Eligibility Criteria.</a:t>
            </a:r>
            <a:endParaRPr lang="en-GB" sz="2133" dirty="0"/>
          </a:p>
          <a:p>
            <a:pPr marL="152396" indent="0">
              <a:buNone/>
            </a:pPr>
            <a:r>
              <a:rPr lang="en-GB" sz="2133" dirty="0"/>
              <a:t>Studies must</a:t>
            </a:r>
          </a:p>
          <a:p>
            <a:pPr lvl="0"/>
            <a:r>
              <a:rPr lang="en-GB" sz="2133" dirty="0"/>
              <a:t>meet the DHSC eligibility criteria’s definition of research</a:t>
            </a:r>
          </a:p>
          <a:p>
            <a:pPr lvl="0"/>
            <a:r>
              <a:rPr lang="en-GB" sz="2133" dirty="0"/>
              <a:t>have appropriate ethical approval; and </a:t>
            </a:r>
            <a:r>
              <a:rPr lang="en-GB" sz="2133" u="sng" dirty="0">
                <a:hlinkClick r:id="rId4"/>
              </a:rPr>
              <a:t>Health Research Authority (HRA) Approval</a:t>
            </a:r>
            <a:r>
              <a:rPr lang="en-GB" sz="2133" dirty="0"/>
              <a:t> where required</a:t>
            </a:r>
          </a:p>
          <a:p>
            <a:pPr lvl="0"/>
            <a:r>
              <a:rPr lang="en-GB" sz="2133" dirty="0"/>
              <a:t>have full research cost funding for non-commercial studies or full funding for all costs for commercial contract studies in compliance with the </a:t>
            </a:r>
            <a:r>
              <a:rPr lang="en-GB" sz="2133" dirty="0">
                <a:hlinkClick r:id="rId5"/>
              </a:rPr>
              <a:t>AcoRD guidance</a:t>
            </a:r>
            <a:r>
              <a:rPr lang="en-GB" sz="2133" dirty="0"/>
              <a:t>. The source of research funding is key.</a:t>
            </a:r>
          </a:p>
          <a:p>
            <a:pPr marL="152396" indent="0">
              <a:buNone/>
            </a:pPr>
            <a:r>
              <a:rPr lang="en-GB" sz="2133" dirty="0"/>
              <a:t>Once accepted onto the NIHR RDN Portfolio, all studies must adhere to the expected actions and requirements set out in the Portfolio Terms and Conditions for NIHR Research Delivery Network Support. </a:t>
            </a:r>
          </a:p>
          <a:p>
            <a:pPr marL="152396" indent="0">
              <a:buNone/>
            </a:pPr>
            <a:endParaRPr lang="en-GB" dirty="0"/>
          </a:p>
        </p:txBody>
      </p:sp>
    </p:spTree>
    <p:extLst>
      <p:ext uri="{BB962C8B-B14F-4D97-AF65-F5344CB8AC3E}">
        <p14:creationId xmlns:p14="http://schemas.microsoft.com/office/powerpoint/2010/main" val="3293509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
          <p:cNvSpPr txBox="1">
            <a:spLocks noGrp="1"/>
          </p:cNvSpPr>
          <p:nvPr>
            <p:ph type="title"/>
          </p:nvPr>
        </p:nvSpPr>
        <p:spPr>
          <a:xfrm>
            <a:off x="436133" y="365133"/>
            <a:ext cx="10917600" cy="865600"/>
          </a:xfrm>
          <a:prstGeom prst="rect">
            <a:avLst/>
          </a:prstGeom>
          <a:noFill/>
          <a:ln>
            <a:noFill/>
          </a:ln>
        </p:spPr>
        <p:txBody>
          <a:bodyPr spcFirstLastPara="1" wrap="square" lIns="91433" tIns="45700" rIns="91433" bIns="45700" anchor="ctr" anchorCtr="0">
            <a:normAutofit fontScale="90000"/>
          </a:bodyPr>
          <a:lstStyle/>
          <a:p>
            <a:pPr>
              <a:spcBef>
                <a:spcPts val="1333"/>
              </a:spcBef>
              <a:buClr>
                <a:srgbClr val="000000"/>
              </a:buClr>
              <a:buSzPts val="2323"/>
            </a:pPr>
            <a:r>
              <a:rPr lang="en-GB" dirty="0"/>
              <a:t>RDN support available to researchers through our </a:t>
            </a:r>
            <a:br>
              <a:rPr lang="en-GB" dirty="0"/>
            </a:br>
            <a:r>
              <a:rPr lang="en-GB" dirty="0"/>
              <a:t>Study Support Service and national infrastructure</a:t>
            </a:r>
            <a:br>
              <a:rPr lang="en-GB" dirty="0"/>
            </a:br>
            <a:endParaRPr b="1" dirty="0">
              <a:latin typeface="Lato"/>
              <a:ea typeface="Lato"/>
              <a:cs typeface="Lato"/>
              <a:sym typeface="Lato"/>
            </a:endParaRPr>
          </a:p>
        </p:txBody>
      </p:sp>
      <p:sp>
        <p:nvSpPr>
          <p:cNvPr id="224" name="Google Shape;224;p7"/>
          <p:cNvSpPr txBox="1">
            <a:spLocks noGrp="1"/>
          </p:cNvSpPr>
          <p:nvPr>
            <p:ph type="body" idx="1"/>
          </p:nvPr>
        </p:nvSpPr>
        <p:spPr>
          <a:xfrm>
            <a:off x="358589" y="1194745"/>
            <a:ext cx="10995212" cy="4860273"/>
          </a:xfrm>
          <a:prstGeom prst="rect">
            <a:avLst/>
          </a:prstGeom>
          <a:noFill/>
          <a:ln>
            <a:noFill/>
          </a:ln>
        </p:spPr>
        <p:txBody>
          <a:bodyPr spcFirstLastPara="1" wrap="square" lIns="91433" tIns="45700" rIns="91433" bIns="45700" anchor="t" anchorCtr="0">
            <a:normAutofit/>
          </a:bodyPr>
          <a:lstStyle/>
          <a:p>
            <a:r>
              <a:rPr lang="en-GB" sz="1867" dirty="0"/>
              <a:t>Supporting study-wide planning activities - we can help you identify extra research sites including Patient Identification Centres (PICs)</a:t>
            </a:r>
          </a:p>
          <a:p>
            <a:r>
              <a:rPr lang="en-GB" sz="1867" dirty="0"/>
              <a:t>Research delivery advice - we can advise you on recruitment strategies and suggest recruitment settings you may not have considered in the original protocol. These include regional care pathways, NHS support services, investigators, capabilities and exploring digital recruitment methods</a:t>
            </a:r>
          </a:p>
          <a:p>
            <a:r>
              <a:rPr lang="en-GB" sz="1867" dirty="0"/>
              <a:t>Discuss site or whole study issues affecting study delivery</a:t>
            </a:r>
          </a:p>
          <a:p>
            <a:r>
              <a:rPr lang="en-GB" sz="1867" dirty="0"/>
              <a:t>Advice on engaging with local communities, primary care and wider care settings such as schools, prisons, care homes etc</a:t>
            </a:r>
          </a:p>
          <a:p>
            <a:r>
              <a:rPr lang="en-GB" sz="1867" dirty="0"/>
              <a:t>Clinical advice, such as assessment of study deliverability in the UK, recommendations of recruitment methods and pathways, study design considerations</a:t>
            </a:r>
          </a:p>
          <a:p>
            <a:r>
              <a:rPr lang="en-GB" sz="1867" dirty="0"/>
              <a:t>Support to overcome barriers, delivery challenges or other types of requests</a:t>
            </a:r>
          </a:p>
          <a:p>
            <a:pPr marL="152396" indent="0" algn="ctr">
              <a:buNone/>
            </a:pPr>
            <a:r>
              <a:rPr lang="en-GB" sz="1600" dirty="0"/>
              <a:t>  </a:t>
            </a:r>
          </a:p>
        </p:txBody>
      </p:sp>
      <p:grpSp>
        <p:nvGrpSpPr>
          <p:cNvPr id="225" name="Google Shape;225;p7"/>
          <p:cNvGrpSpPr/>
          <p:nvPr/>
        </p:nvGrpSpPr>
        <p:grpSpPr>
          <a:xfrm>
            <a:off x="10428758" y="394002"/>
            <a:ext cx="925041" cy="807853"/>
            <a:chOff x="8938671" y="1286136"/>
            <a:chExt cx="434700" cy="374700"/>
          </a:xfrm>
        </p:grpSpPr>
        <p:sp>
          <p:nvSpPr>
            <p:cNvPr id="226" name="Google Shape;226;p7"/>
            <p:cNvSpPr/>
            <p:nvPr/>
          </p:nvSpPr>
          <p:spPr>
            <a:xfrm>
              <a:off x="8938671" y="1286136"/>
              <a:ext cx="434700" cy="374700"/>
            </a:xfrm>
            <a:prstGeom prst="hexagon">
              <a:avLst>
                <a:gd name="adj" fmla="val 25000"/>
                <a:gd name="vf" fmla="val 115470"/>
              </a:avLst>
            </a:prstGeom>
            <a:solidFill>
              <a:schemeClr val="accent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27" name="Google Shape;227;p7"/>
            <p:cNvSpPr/>
            <p:nvPr/>
          </p:nvSpPr>
          <p:spPr>
            <a:xfrm>
              <a:off x="9029133" y="1359637"/>
              <a:ext cx="260100" cy="224400"/>
            </a:xfrm>
            <a:prstGeom prst="hexagon">
              <a:avLst>
                <a:gd name="adj" fmla="val 25000"/>
                <a:gd name="vf" fmla="val 115470"/>
              </a:avLst>
            </a:prstGeom>
            <a:solidFill>
              <a:srgbClr val="D1D9E2"/>
            </a:solidFill>
            <a:ln w="44450" cap="flat" cmpd="sng">
              <a:solidFill>
                <a:schemeClr val="dk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grpSp>
        <p:nvGrpSpPr>
          <p:cNvPr id="228" name="Google Shape;228;p7"/>
          <p:cNvGrpSpPr/>
          <p:nvPr/>
        </p:nvGrpSpPr>
        <p:grpSpPr>
          <a:xfrm>
            <a:off x="640053" y="5279135"/>
            <a:ext cx="489936" cy="436600"/>
            <a:chOff x="8938671" y="1286136"/>
            <a:chExt cx="434700" cy="374700"/>
          </a:xfrm>
        </p:grpSpPr>
        <p:sp>
          <p:nvSpPr>
            <p:cNvPr id="229" name="Google Shape;229;p7"/>
            <p:cNvSpPr/>
            <p:nvPr/>
          </p:nvSpPr>
          <p:spPr>
            <a:xfrm>
              <a:off x="8938671" y="1286136"/>
              <a:ext cx="434700" cy="374700"/>
            </a:xfrm>
            <a:prstGeom prst="hexagon">
              <a:avLst>
                <a:gd name="adj" fmla="val 25000"/>
                <a:gd name="vf" fmla="val 115470"/>
              </a:avLst>
            </a:prstGeom>
            <a:solidFill>
              <a:schemeClr val="dk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30" name="Google Shape;230;p7"/>
            <p:cNvSpPr/>
            <p:nvPr/>
          </p:nvSpPr>
          <p:spPr>
            <a:xfrm>
              <a:off x="9029133" y="1359637"/>
              <a:ext cx="260100" cy="224400"/>
            </a:xfrm>
            <a:prstGeom prst="hexagon">
              <a:avLst>
                <a:gd name="adj" fmla="val 25000"/>
                <a:gd name="vf" fmla="val 115470"/>
              </a:avLst>
            </a:prstGeom>
            <a:solidFill>
              <a:srgbClr val="D1D9E2"/>
            </a:solidFill>
            <a:ln w="4445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
          <p:cNvSpPr txBox="1">
            <a:spLocks noGrp="1"/>
          </p:cNvSpPr>
          <p:nvPr>
            <p:ph type="title"/>
          </p:nvPr>
        </p:nvSpPr>
        <p:spPr>
          <a:xfrm>
            <a:off x="436133" y="365133"/>
            <a:ext cx="10917600" cy="865600"/>
          </a:xfrm>
          <a:prstGeom prst="rect">
            <a:avLst/>
          </a:prstGeom>
          <a:noFill/>
          <a:ln>
            <a:noFill/>
          </a:ln>
        </p:spPr>
        <p:txBody>
          <a:bodyPr spcFirstLastPara="1" wrap="square" lIns="91433" tIns="45700" rIns="91433" bIns="45700" anchor="ctr" anchorCtr="0">
            <a:normAutofit/>
          </a:bodyPr>
          <a:lstStyle/>
          <a:p>
            <a:pPr>
              <a:spcBef>
                <a:spcPts val="1333"/>
              </a:spcBef>
              <a:buClr>
                <a:srgbClr val="000000"/>
              </a:buClr>
              <a:buSzPts val="2323"/>
            </a:pPr>
            <a:r>
              <a:rPr lang="en-GB" dirty="0"/>
              <a:t>How can the RDN support you to deliver research?</a:t>
            </a:r>
            <a:endParaRPr b="1" dirty="0">
              <a:latin typeface="Lato"/>
              <a:ea typeface="Lato"/>
              <a:cs typeface="Lato"/>
              <a:sym typeface="Lato"/>
            </a:endParaRPr>
          </a:p>
        </p:txBody>
      </p:sp>
      <p:sp>
        <p:nvSpPr>
          <p:cNvPr id="224" name="Google Shape;224;p7"/>
          <p:cNvSpPr txBox="1">
            <a:spLocks noGrp="1"/>
          </p:cNvSpPr>
          <p:nvPr>
            <p:ph type="body" idx="1"/>
          </p:nvPr>
        </p:nvSpPr>
        <p:spPr>
          <a:xfrm>
            <a:off x="640053" y="1721224"/>
            <a:ext cx="10713747" cy="4686409"/>
          </a:xfrm>
          <a:prstGeom prst="rect">
            <a:avLst/>
          </a:prstGeom>
          <a:noFill/>
          <a:ln>
            <a:noFill/>
          </a:ln>
        </p:spPr>
        <p:txBody>
          <a:bodyPr spcFirstLastPara="1" wrap="square" lIns="91433" tIns="45700" rIns="91433" bIns="45700" anchor="t" anchorCtr="0">
            <a:normAutofit/>
          </a:bodyPr>
          <a:lstStyle/>
          <a:p>
            <a:pPr>
              <a:spcBef>
                <a:spcPts val="0"/>
              </a:spcBef>
            </a:pPr>
            <a:r>
              <a:rPr lang="en-GB" sz="2133" dirty="0"/>
              <a:t>Identify appropriate studies to deliver via the NIHR Portfolio</a:t>
            </a:r>
            <a:endParaRPr sz="2133" dirty="0"/>
          </a:p>
          <a:p>
            <a:pPr>
              <a:spcBef>
                <a:spcPts val="0"/>
              </a:spcBef>
            </a:pPr>
            <a:r>
              <a:rPr lang="en-GB" sz="2133" dirty="0"/>
              <a:t>Guidance and support with research set-up and governance</a:t>
            </a:r>
          </a:p>
          <a:p>
            <a:pPr>
              <a:spcBef>
                <a:spcPts val="0"/>
              </a:spcBef>
            </a:pPr>
            <a:r>
              <a:rPr lang="en-GB" sz="2133" dirty="0"/>
              <a:t>Signposting to training via NIHR Learn</a:t>
            </a:r>
          </a:p>
          <a:p>
            <a:pPr marL="152396" indent="0">
              <a:spcBef>
                <a:spcPts val="0"/>
              </a:spcBef>
              <a:buNone/>
            </a:pPr>
            <a:endParaRPr sz="2133" dirty="0"/>
          </a:p>
          <a:p>
            <a:pPr>
              <a:spcBef>
                <a:spcPts val="0"/>
              </a:spcBef>
            </a:pPr>
            <a:r>
              <a:rPr lang="en-GB" sz="2133" dirty="0"/>
              <a:t>Access to our Agile Research Delivery Team - experienced Research Nurses and Practitioners who can help deliver studies in your practice to increase capacity</a:t>
            </a:r>
          </a:p>
          <a:p>
            <a:pPr>
              <a:spcBef>
                <a:spcPts val="0"/>
              </a:spcBef>
            </a:pPr>
            <a:r>
              <a:rPr lang="en-GB" sz="2133" dirty="0"/>
              <a:t>Access to peer support from research-active GPs and others</a:t>
            </a:r>
          </a:p>
          <a:p>
            <a:pPr>
              <a:spcBef>
                <a:spcPts val="0"/>
              </a:spcBef>
            </a:pPr>
            <a:endParaRPr sz="2133" dirty="0"/>
          </a:p>
          <a:p>
            <a:pPr>
              <a:spcBef>
                <a:spcPts val="0"/>
              </a:spcBef>
            </a:pPr>
            <a:r>
              <a:rPr lang="en-GB" sz="2133" dirty="0"/>
              <a:t>Funding of Service Support Costs (costs associated with identifying potential participants, obtaining informed consent and screening for eligibility)</a:t>
            </a:r>
            <a:endParaRPr sz="2133" dirty="0"/>
          </a:p>
          <a:p>
            <a:pPr>
              <a:spcBef>
                <a:spcPts val="0"/>
              </a:spcBef>
            </a:pPr>
            <a:r>
              <a:rPr lang="en-GB" sz="2133" dirty="0"/>
              <a:t>Other funding opportunities</a:t>
            </a:r>
            <a:endParaRPr sz="2133" dirty="0"/>
          </a:p>
          <a:p>
            <a:pPr marL="152396" indent="0">
              <a:spcBef>
                <a:spcPts val="0"/>
              </a:spcBef>
              <a:buNone/>
            </a:pPr>
            <a:endParaRPr sz="2133" dirty="0"/>
          </a:p>
        </p:txBody>
      </p:sp>
      <p:grpSp>
        <p:nvGrpSpPr>
          <p:cNvPr id="225" name="Google Shape;225;p7"/>
          <p:cNvGrpSpPr/>
          <p:nvPr/>
        </p:nvGrpSpPr>
        <p:grpSpPr>
          <a:xfrm>
            <a:off x="10428758" y="394002"/>
            <a:ext cx="925041" cy="807853"/>
            <a:chOff x="8938671" y="1286136"/>
            <a:chExt cx="434700" cy="374700"/>
          </a:xfrm>
        </p:grpSpPr>
        <p:sp>
          <p:nvSpPr>
            <p:cNvPr id="226" name="Google Shape;226;p7"/>
            <p:cNvSpPr/>
            <p:nvPr/>
          </p:nvSpPr>
          <p:spPr>
            <a:xfrm>
              <a:off x="8938671" y="1286136"/>
              <a:ext cx="434700" cy="374700"/>
            </a:xfrm>
            <a:prstGeom prst="hexagon">
              <a:avLst>
                <a:gd name="adj" fmla="val 25000"/>
                <a:gd name="vf" fmla="val 115470"/>
              </a:avLst>
            </a:prstGeom>
            <a:solidFill>
              <a:schemeClr val="accent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27" name="Google Shape;227;p7"/>
            <p:cNvSpPr/>
            <p:nvPr/>
          </p:nvSpPr>
          <p:spPr>
            <a:xfrm>
              <a:off x="9029133" y="1359637"/>
              <a:ext cx="260100" cy="224400"/>
            </a:xfrm>
            <a:prstGeom prst="hexagon">
              <a:avLst>
                <a:gd name="adj" fmla="val 25000"/>
                <a:gd name="vf" fmla="val 115470"/>
              </a:avLst>
            </a:prstGeom>
            <a:solidFill>
              <a:srgbClr val="D1D9E2"/>
            </a:solidFill>
            <a:ln w="44450" cap="flat" cmpd="sng">
              <a:solidFill>
                <a:schemeClr val="dk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grpSp>
        <p:nvGrpSpPr>
          <p:cNvPr id="228" name="Google Shape;228;p7"/>
          <p:cNvGrpSpPr/>
          <p:nvPr/>
        </p:nvGrpSpPr>
        <p:grpSpPr>
          <a:xfrm>
            <a:off x="640053" y="5279135"/>
            <a:ext cx="489936" cy="436600"/>
            <a:chOff x="8938671" y="1286136"/>
            <a:chExt cx="434700" cy="374700"/>
          </a:xfrm>
        </p:grpSpPr>
        <p:sp>
          <p:nvSpPr>
            <p:cNvPr id="229" name="Google Shape;229;p7"/>
            <p:cNvSpPr/>
            <p:nvPr/>
          </p:nvSpPr>
          <p:spPr>
            <a:xfrm>
              <a:off x="8938671" y="1286136"/>
              <a:ext cx="434700" cy="374700"/>
            </a:xfrm>
            <a:prstGeom prst="hexagon">
              <a:avLst>
                <a:gd name="adj" fmla="val 25000"/>
                <a:gd name="vf" fmla="val 115470"/>
              </a:avLst>
            </a:prstGeom>
            <a:solidFill>
              <a:schemeClr val="dk2"/>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sp>
          <p:nvSpPr>
            <p:cNvPr id="230" name="Google Shape;230;p7"/>
            <p:cNvSpPr/>
            <p:nvPr/>
          </p:nvSpPr>
          <p:spPr>
            <a:xfrm>
              <a:off x="9029133" y="1359637"/>
              <a:ext cx="260100" cy="224400"/>
            </a:xfrm>
            <a:prstGeom prst="hexagon">
              <a:avLst>
                <a:gd name="adj" fmla="val 25000"/>
                <a:gd name="vf" fmla="val 115470"/>
              </a:avLst>
            </a:prstGeom>
            <a:solidFill>
              <a:srgbClr val="D1D9E2"/>
            </a:solidFill>
            <a:ln w="4445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400"/>
              </a:pPr>
              <a:endParaRPr sz="1867" kern="0" dirty="0">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40000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4AE4-E742-4465-B467-E9C798950EEE}"/>
              </a:ext>
            </a:extLst>
          </p:cNvPr>
          <p:cNvSpPr>
            <a:spLocks noGrp="1"/>
          </p:cNvSpPr>
          <p:nvPr>
            <p:ph type="ctrTitle"/>
          </p:nvPr>
        </p:nvSpPr>
        <p:spPr>
          <a:xfrm>
            <a:off x="1524000" y="1122363"/>
            <a:ext cx="9144000" cy="1271600"/>
          </a:xfrm>
        </p:spPr>
        <p:txBody>
          <a:bodyPr/>
          <a:lstStyle/>
          <a:p>
            <a:r>
              <a:rPr lang="en-GB" sz="4800" dirty="0"/>
              <a:t>Thank you for listening</a:t>
            </a:r>
          </a:p>
        </p:txBody>
      </p:sp>
      <p:sp>
        <p:nvSpPr>
          <p:cNvPr id="3" name="Subtitle 2">
            <a:extLst>
              <a:ext uri="{FF2B5EF4-FFF2-40B4-BE49-F238E27FC236}">
                <a16:creationId xmlns:a16="http://schemas.microsoft.com/office/drawing/2014/main" id="{4FB487FF-050E-443B-9B14-0AABF6F967C4}"/>
              </a:ext>
            </a:extLst>
          </p:cNvPr>
          <p:cNvSpPr>
            <a:spLocks noGrp="1"/>
          </p:cNvSpPr>
          <p:nvPr>
            <p:ph type="subTitle" idx="1"/>
          </p:nvPr>
        </p:nvSpPr>
        <p:spPr/>
        <p:txBody>
          <a:bodyPr/>
          <a:lstStyle/>
          <a:p>
            <a:r>
              <a:rPr lang="en-GB" sz="3200" b="1" dirty="0"/>
              <a:t>Get in touch with the South London RRDN: sl.rrdn@nihr.ac.uk</a:t>
            </a:r>
          </a:p>
          <a:p>
            <a:endParaRPr lang="en-GB" dirty="0"/>
          </a:p>
        </p:txBody>
      </p:sp>
    </p:spTree>
    <p:extLst>
      <p:ext uri="{BB962C8B-B14F-4D97-AF65-F5344CB8AC3E}">
        <p14:creationId xmlns:p14="http://schemas.microsoft.com/office/powerpoint/2010/main" val="315064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2C8E-378B-595B-8A40-029C2F90A3AD}"/>
              </a:ext>
            </a:extLst>
          </p:cNvPr>
          <p:cNvSpPr>
            <a:spLocks noGrp="1"/>
          </p:cNvSpPr>
          <p:nvPr>
            <p:ph type="title"/>
          </p:nvPr>
        </p:nvSpPr>
        <p:spPr>
          <a:xfrm>
            <a:off x="291596" y="165949"/>
            <a:ext cx="9189450" cy="1325563"/>
          </a:xfrm>
        </p:spPr>
        <p:txBody>
          <a:bodyPr anchor="ctr">
            <a:noAutofit/>
          </a:bodyPr>
          <a:lstStyle/>
          <a:p>
            <a:r>
              <a:rPr lang="en-GB" sz="3200" b="1" dirty="0"/>
              <a:t>Sign Up Now for our practical and interactive 1.5-hour online primary care research café </a:t>
            </a:r>
          </a:p>
        </p:txBody>
      </p:sp>
      <p:pic>
        <p:nvPicPr>
          <p:cNvPr id="8" name="Content Placeholder 7" descr="A qr code with black dots&#10;&#10;AI-generated content may be incorrect.">
            <a:extLst>
              <a:ext uri="{FF2B5EF4-FFF2-40B4-BE49-F238E27FC236}">
                <a16:creationId xmlns:a16="http://schemas.microsoft.com/office/drawing/2014/main" id="{93E674E5-7BEB-361F-DFE7-07AB238895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6337" y="1825625"/>
            <a:ext cx="5793464" cy="4351338"/>
          </a:xfrm>
          <a:noFill/>
        </p:spPr>
      </p:pic>
      <p:sp>
        <p:nvSpPr>
          <p:cNvPr id="13" name="Content Placeholder 3">
            <a:extLst>
              <a:ext uri="{FF2B5EF4-FFF2-40B4-BE49-F238E27FC236}">
                <a16:creationId xmlns:a16="http://schemas.microsoft.com/office/drawing/2014/main" id="{7A20700B-AFC7-76E8-B565-3322494F9427}"/>
              </a:ext>
            </a:extLst>
          </p:cNvPr>
          <p:cNvSpPr>
            <a:spLocks noGrp="1"/>
          </p:cNvSpPr>
          <p:nvPr>
            <p:ph sz="half" idx="2"/>
          </p:nvPr>
        </p:nvSpPr>
        <p:spPr>
          <a:xfrm>
            <a:off x="6172200" y="1825625"/>
            <a:ext cx="5181600" cy="4351338"/>
          </a:xfrm>
        </p:spPr>
        <p:txBody>
          <a:bodyPr>
            <a:normAutofit fontScale="92500" lnSpcReduction="20000"/>
          </a:bodyPr>
          <a:lstStyle/>
          <a:p>
            <a:pPr marL="0" indent="0">
              <a:buNone/>
            </a:pPr>
            <a:r>
              <a:rPr lang="en-US" dirty="0"/>
              <a:t>Learn:</a:t>
            </a:r>
          </a:p>
          <a:p>
            <a:pPr marL="0" indent="0">
              <a:buNone/>
            </a:pPr>
            <a:endParaRPr lang="en-US" dirty="0"/>
          </a:p>
          <a:p>
            <a:pPr algn="l">
              <a:buNone/>
            </a:pPr>
            <a:r>
              <a:rPr lang="en-GB" b="0" i="0" dirty="0">
                <a:solidFill>
                  <a:srgbClr val="4B5563"/>
                </a:solidFill>
                <a:effectLst/>
                <a:latin typeface="Inter var"/>
              </a:rPr>
              <a:t>✅To confidently talk to patients about research and why it matters</a:t>
            </a:r>
          </a:p>
          <a:p>
            <a:pPr algn="l">
              <a:buNone/>
            </a:pPr>
            <a:r>
              <a:rPr lang="en-GB" b="0" i="0" dirty="0">
                <a:solidFill>
                  <a:srgbClr val="4B5563"/>
                </a:solidFill>
                <a:effectLst/>
                <a:latin typeface="Inter var"/>
              </a:rPr>
              <a:t>✅To use EMIS Recruit to quickly identify eligible patients for clinical trials</a:t>
            </a:r>
          </a:p>
          <a:p>
            <a:pPr algn="l">
              <a:buNone/>
            </a:pPr>
            <a:r>
              <a:rPr lang="en-GB" b="0" i="0" dirty="0">
                <a:solidFill>
                  <a:srgbClr val="4B5563"/>
                </a:solidFill>
                <a:effectLst/>
                <a:latin typeface="Inter var"/>
              </a:rPr>
              <a:t>✅To understand how taking part in research can directly benefit your practice</a:t>
            </a:r>
          </a:p>
          <a:p>
            <a:pPr marL="0" indent="0" algn="l">
              <a:buNone/>
            </a:pPr>
            <a:r>
              <a:rPr lang="en-GB" b="0" i="0" dirty="0">
                <a:solidFill>
                  <a:srgbClr val="4B5563"/>
                </a:solidFill>
                <a:effectLst/>
                <a:latin typeface="Inter var"/>
              </a:rPr>
              <a:t>✅How your practice can benefit financially from participation in research.</a:t>
            </a:r>
          </a:p>
        </p:txBody>
      </p:sp>
      <p:sp>
        <p:nvSpPr>
          <p:cNvPr id="4" name="Slide Number Placeholder 3">
            <a:extLst>
              <a:ext uri="{FF2B5EF4-FFF2-40B4-BE49-F238E27FC236}">
                <a16:creationId xmlns:a16="http://schemas.microsoft.com/office/drawing/2014/main" id="{BBCCF3E7-106F-32B6-8DF6-6CBF8BAF769A}"/>
              </a:ext>
            </a:extLst>
          </p:cNvPr>
          <p:cNvSpPr>
            <a:spLocks noGrp="1"/>
          </p:cNvSpPr>
          <p:nvPr>
            <p:ph type="sldNum" sz="quarter" idx="12"/>
          </p:nvPr>
        </p:nvSpPr>
        <p:spPr>
          <a:xfrm>
            <a:off x="9224936" y="6407149"/>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1500719D-21FA-CA95-1B94-684DDC50305C}"/>
              </a:ext>
            </a:extLst>
          </p:cNvPr>
          <p:cNvSpPr txBox="1"/>
          <p:nvPr/>
        </p:nvSpPr>
        <p:spPr>
          <a:xfrm>
            <a:off x="742384" y="6107390"/>
            <a:ext cx="47621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https://medtribe.com/courses/research-cafe?schedule_id=13934</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5272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A77C235-2548-8640-BD7D-BACD24657222}"/>
              </a:ext>
            </a:extLst>
          </p:cNvPr>
          <p:cNvPicPr>
            <a:picLocks noChangeAspect="1"/>
          </p:cNvPicPr>
          <p:nvPr/>
        </p:nvPicPr>
        <p:blipFill>
          <a:blip r:embed="rId3"/>
          <a:stretch>
            <a:fillRect/>
          </a:stretch>
        </p:blipFill>
        <p:spPr>
          <a:xfrm rot="16200000">
            <a:off x="2667000" y="-2667000"/>
            <a:ext cx="6858000" cy="12191999"/>
          </a:xfrm>
          <a:prstGeom prst="rect">
            <a:avLst/>
          </a:prstGeom>
        </p:spPr>
      </p:pic>
      <p:sp>
        <p:nvSpPr>
          <p:cNvPr id="2" name="Título 1">
            <a:extLst>
              <a:ext uri="{FF2B5EF4-FFF2-40B4-BE49-F238E27FC236}">
                <a16:creationId xmlns:a16="http://schemas.microsoft.com/office/drawing/2014/main" id="{FF560740-9BA5-1844-9A7A-4642314198C0}"/>
              </a:ext>
            </a:extLst>
          </p:cNvPr>
          <p:cNvSpPr>
            <a:spLocks noGrp="1"/>
          </p:cNvSpPr>
          <p:nvPr>
            <p:ph type="ctrTitle"/>
          </p:nvPr>
        </p:nvSpPr>
        <p:spPr>
          <a:xfrm>
            <a:off x="757238" y="814388"/>
            <a:ext cx="8883293" cy="2635025"/>
          </a:xfrm>
        </p:spPr>
        <p:txBody>
          <a:bodyPr/>
          <a:lstStyle/>
          <a:p>
            <a:r>
              <a:rPr lang="es-ES" sz="6600" dirty="0">
                <a:solidFill>
                  <a:schemeClr val="tx1"/>
                </a:solidFill>
                <a:latin typeface="+mn-lt"/>
              </a:rPr>
              <a:t>“</a:t>
            </a:r>
            <a:r>
              <a:rPr lang="es-ES" sz="6600" dirty="0" err="1">
                <a:solidFill>
                  <a:schemeClr val="tx1"/>
                </a:solidFill>
                <a:latin typeface="+mn-lt"/>
              </a:rPr>
              <a:t>Growing</a:t>
            </a:r>
            <a:r>
              <a:rPr lang="es-ES" sz="6600" dirty="0">
                <a:solidFill>
                  <a:schemeClr val="tx1"/>
                </a:solidFill>
                <a:latin typeface="+mn-lt"/>
              </a:rPr>
              <a:t> </a:t>
            </a:r>
            <a:r>
              <a:rPr lang="es-ES" sz="6600" dirty="0" err="1">
                <a:solidFill>
                  <a:schemeClr val="tx1"/>
                </a:solidFill>
                <a:latin typeface="+mn-lt"/>
              </a:rPr>
              <a:t>research</a:t>
            </a:r>
            <a:r>
              <a:rPr lang="es-ES" sz="6600" dirty="0">
                <a:solidFill>
                  <a:schemeClr val="tx1"/>
                </a:solidFill>
                <a:latin typeface="+mn-lt"/>
              </a:rPr>
              <a:t> in </a:t>
            </a:r>
            <a:r>
              <a:rPr lang="es-ES" sz="6600" dirty="0" err="1">
                <a:solidFill>
                  <a:schemeClr val="tx1"/>
                </a:solidFill>
                <a:latin typeface="+mn-lt"/>
              </a:rPr>
              <a:t>Primary</a:t>
            </a:r>
            <a:r>
              <a:rPr lang="es-ES" sz="6600" dirty="0">
                <a:solidFill>
                  <a:schemeClr val="tx1"/>
                </a:solidFill>
                <a:latin typeface="+mn-lt"/>
              </a:rPr>
              <a:t> </a:t>
            </a:r>
            <a:r>
              <a:rPr lang="es-ES" sz="6600" dirty="0" err="1">
                <a:solidFill>
                  <a:schemeClr val="tx1"/>
                </a:solidFill>
                <a:latin typeface="+mn-lt"/>
              </a:rPr>
              <a:t>care</a:t>
            </a:r>
            <a:r>
              <a:rPr lang="es-ES" sz="6600" dirty="0">
                <a:solidFill>
                  <a:schemeClr val="tx1"/>
                </a:solidFill>
                <a:latin typeface="+mn-lt"/>
              </a:rPr>
              <a:t>”</a:t>
            </a:r>
          </a:p>
        </p:txBody>
      </p:sp>
      <p:sp>
        <p:nvSpPr>
          <p:cNvPr id="3" name="Subtítulo 2">
            <a:extLst>
              <a:ext uri="{FF2B5EF4-FFF2-40B4-BE49-F238E27FC236}">
                <a16:creationId xmlns:a16="http://schemas.microsoft.com/office/drawing/2014/main" id="{7EF13551-C534-944C-B017-7B542E2CC5F6}"/>
              </a:ext>
            </a:extLst>
          </p:cNvPr>
          <p:cNvSpPr>
            <a:spLocks noGrp="1"/>
          </p:cNvSpPr>
          <p:nvPr>
            <p:ph type="subTitle" idx="1"/>
          </p:nvPr>
        </p:nvSpPr>
        <p:spPr>
          <a:xfrm>
            <a:off x="1758329" y="3958846"/>
            <a:ext cx="6831673" cy="1452035"/>
          </a:xfrm>
        </p:spPr>
        <p:txBody>
          <a:bodyPr>
            <a:normAutofit fontScale="85000" lnSpcReduction="20000"/>
          </a:bodyPr>
          <a:lstStyle/>
          <a:p>
            <a:r>
              <a:rPr lang="es-ES" sz="3600" dirty="0">
                <a:solidFill>
                  <a:schemeClr val="tx1"/>
                </a:solidFill>
              </a:rPr>
              <a:t>Dr. Laura Rodriguez Benito</a:t>
            </a:r>
            <a:br>
              <a:rPr lang="es-ES" b="1" dirty="0">
                <a:solidFill>
                  <a:schemeClr val="tx1"/>
                </a:solidFill>
              </a:rPr>
            </a:br>
            <a:br>
              <a:rPr lang="es-ES" b="1" dirty="0">
                <a:solidFill>
                  <a:schemeClr val="tx1"/>
                </a:solidFill>
              </a:rPr>
            </a:br>
            <a:r>
              <a:rPr lang="es-ES" i="1" dirty="0">
                <a:solidFill>
                  <a:schemeClr val="tx1"/>
                </a:solidFill>
              </a:rPr>
              <a:t>GP Sutton</a:t>
            </a:r>
          </a:p>
          <a:p>
            <a:r>
              <a:rPr lang="es-ES" i="1" dirty="0" err="1">
                <a:solidFill>
                  <a:schemeClr val="tx1"/>
                </a:solidFill>
              </a:rPr>
              <a:t>Clinical</a:t>
            </a:r>
            <a:r>
              <a:rPr lang="es-ES" i="1" dirty="0">
                <a:solidFill>
                  <a:schemeClr val="tx1"/>
                </a:solidFill>
              </a:rPr>
              <a:t> Lead </a:t>
            </a:r>
            <a:r>
              <a:rPr lang="es-ES" i="1" dirty="0" err="1">
                <a:solidFill>
                  <a:schemeClr val="tx1"/>
                </a:solidFill>
              </a:rPr>
              <a:t>for</a:t>
            </a:r>
            <a:r>
              <a:rPr lang="es-ES" i="1" dirty="0">
                <a:solidFill>
                  <a:schemeClr val="tx1"/>
                </a:solidFill>
              </a:rPr>
              <a:t> PHM and HI </a:t>
            </a:r>
            <a:br>
              <a:rPr lang="es-ES" dirty="0">
                <a:solidFill>
                  <a:schemeClr val="accent3">
                    <a:lumMod val="75000"/>
                  </a:schemeClr>
                </a:solidFill>
              </a:rPr>
            </a:br>
            <a:endParaRPr lang="es-ES" dirty="0">
              <a:solidFill>
                <a:schemeClr val="accent3">
                  <a:lumMod val="75000"/>
                </a:schemeClr>
              </a:solidFill>
            </a:endParaRPr>
          </a:p>
        </p:txBody>
      </p:sp>
    </p:spTree>
    <p:extLst>
      <p:ext uri="{BB962C8B-B14F-4D97-AF65-F5344CB8AC3E}">
        <p14:creationId xmlns:p14="http://schemas.microsoft.com/office/powerpoint/2010/main" val="303602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62A3BF-E489-F947-B086-D99489ED1BBA}"/>
              </a:ext>
            </a:extLst>
          </p:cNvPr>
          <p:cNvPicPr>
            <a:picLocks noChangeAspect="1"/>
          </p:cNvPicPr>
          <p:nvPr/>
        </p:nvPicPr>
        <p:blipFill>
          <a:blip r:embed="rId2"/>
          <a:stretch>
            <a:fillRect/>
          </a:stretch>
        </p:blipFill>
        <p:spPr>
          <a:xfrm rot="16200000">
            <a:off x="2667000" y="-2667000"/>
            <a:ext cx="6858000" cy="12191999"/>
          </a:xfrm>
          <a:prstGeom prst="rect">
            <a:avLst/>
          </a:prstGeom>
        </p:spPr>
      </p:pic>
      <p:sp>
        <p:nvSpPr>
          <p:cNvPr id="7" name="CuadroTexto 6">
            <a:extLst>
              <a:ext uri="{FF2B5EF4-FFF2-40B4-BE49-F238E27FC236}">
                <a16:creationId xmlns:a16="http://schemas.microsoft.com/office/drawing/2014/main" id="{F0FE1092-F684-3F42-A383-306FE35E1383}"/>
              </a:ext>
            </a:extLst>
          </p:cNvPr>
          <p:cNvSpPr txBox="1"/>
          <p:nvPr/>
        </p:nvSpPr>
        <p:spPr>
          <a:xfrm>
            <a:off x="214313" y="1167051"/>
            <a:ext cx="5275460" cy="1015663"/>
          </a:xfrm>
          <a:prstGeom prst="rect">
            <a:avLst/>
          </a:prstGeom>
          <a:noFill/>
        </p:spPr>
        <p:txBody>
          <a:bodyPr wrap="square" rtlCol="0">
            <a:spAutoFit/>
          </a:bodyPr>
          <a:lstStyle/>
          <a:p>
            <a:pPr algn="ctr"/>
            <a:r>
              <a:rPr lang="es-ES" sz="6000" i="1" dirty="0"/>
              <a:t>WHY?</a:t>
            </a:r>
          </a:p>
        </p:txBody>
      </p:sp>
      <p:sp>
        <p:nvSpPr>
          <p:cNvPr id="9" name="CuadroTexto 8">
            <a:extLst>
              <a:ext uri="{FF2B5EF4-FFF2-40B4-BE49-F238E27FC236}">
                <a16:creationId xmlns:a16="http://schemas.microsoft.com/office/drawing/2014/main" id="{30995399-A514-6846-8993-FB9783BAE7AC}"/>
              </a:ext>
            </a:extLst>
          </p:cNvPr>
          <p:cNvSpPr txBox="1"/>
          <p:nvPr/>
        </p:nvSpPr>
        <p:spPr>
          <a:xfrm>
            <a:off x="1752600" y="2540913"/>
            <a:ext cx="5275460" cy="1015663"/>
          </a:xfrm>
          <a:prstGeom prst="rect">
            <a:avLst/>
          </a:prstGeom>
          <a:noFill/>
        </p:spPr>
        <p:txBody>
          <a:bodyPr wrap="square" rtlCol="0">
            <a:spAutoFit/>
          </a:bodyPr>
          <a:lstStyle/>
          <a:p>
            <a:pPr algn="ctr"/>
            <a:r>
              <a:rPr lang="es-ES" sz="6000" i="1" dirty="0"/>
              <a:t>BARRIERS</a:t>
            </a:r>
          </a:p>
        </p:txBody>
      </p:sp>
      <p:sp>
        <p:nvSpPr>
          <p:cNvPr id="10" name="CuadroTexto 9">
            <a:extLst>
              <a:ext uri="{FF2B5EF4-FFF2-40B4-BE49-F238E27FC236}">
                <a16:creationId xmlns:a16="http://schemas.microsoft.com/office/drawing/2014/main" id="{D3DC666B-E6D3-1546-AE0C-4346C529CDAA}"/>
              </a:ext>
            </a:extLst>
          </p:cNvPr>
          <p:cNvSpPr txBox="1"/>
          <p:nvPr/>
        </p:nvSpPr>
        <p:spPr>
          <a:xfrm>
            <a:off x="3517106" y="3943349"/>
            <a:ext cx="6955632" cy="1015663"/>
          </a:xfrm>
          <a:prstGeom prst="rect">
            <a:avLst/>
          </a:prstGeom>
          <a:noFill/>
        </p:spPr>
        <p:txBody>
          <a:bodyPr wrap="square" rtlCol="0">
            <a:spAutoFit/>
          </a:bodyPr>
          <a:lstStyle/>
          <a:p>
            <a:pPr algn="ctr"/>
            <a:r>
              <a:rPr lang="es-ES" sz="6000" i="1" dirty="0"/>
              <a:t>OPPORTUNITIES</a:t>
            </a:r>
          </a:p>
        </p:txBody>
      </p:sp>
    </p:spTree>
    <p:extLst>
      <p:ext uri="{BB962C8B-B14F-4D97-AF65-F5344CB8AC3E}">
        <p14:creationId xmlns:p14="http://schemas.microsoft.com/office/powerpoint/2010/main" val="145580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62A3BF-E489-F947-B086-D99489ED1BBA}"/>
              </a:ext>
            </a:extLst>
          </p:cNvPr>
          <p:cNvPicPr>
            <a:picLocks noChangeAspect="1"/>
          </p:cNvPicPr>
          <p:nvPr/>
        </p:nvPicPr>
        <p:blipFill>
          <a:blip r:embed="rId3"/>
          <a:stretch>
            <a:fillRect/>
          </a:stretch>
        </p:blipFill>
        <p:spPr>
          <a:xfrm rot="16200000">
            <a:off x="2667000" y="-2667000"/>
            <a:ext cx="6858000" cy="12191999"/>
          </a:xfrm>
          <a:prstGeom prst="rect">
            <a:avLst/>
          </a:prstGeom>
        </p:spPr>
      </p:pic>
      <p:sp>
        <p:nvSpPr>
          <p:cNvPr id="2" name="Título 1">
            <a:extLst>
              <a:ext uri="{FF2B5EF4-FFF2-40B4-BE49-F238E27FC236}">
                <a16:creationId xmlns:a16="http://schemas.microsoft.com/office/drawing/2014/main" id="{4C49B605-0256-394D-830A-E446700CB4A0}"/>
              </a:ext>
            </a:extLst>
          </p:cNvPr>
          <p:cNvSpPr>
            <a:spLocks noGrp="1"/>
          </p:cNvSpPr>
          <p:nvPr>
            <p:ph type="title"/>
          </p:nvPr>
        </p:nvSpPr>
        <p:spPr/>
        <p:txBody>
          <a:bodyPr/>
          <a:lstStyle/>
          <a:p>
            <a:r>
              <a:rPr lang="es-ES" b="1" i="1" dirty="0"/>
              <a:t>WHY RESEARCH?</a:t>
            </a:r>
          </a:p>
        </p:txBody>
      </p:sp>
      <p:sp>
        <p:nvSpPr>
          <p:cNvPr id="3" name="Marcador de contenido 2">
            <a:extLst>
              <a:ext uri="{FF2B5EF4-FFF2-40B4-BE49-F238E27FC236}">
                <a16:creationId xmlns:a16="http://schemas.microsoft.com/office/drawing/2014/main" id="{9B0E56F1-8594-2D46-8A10-070F66CAA5E8}"/>
              </a:ext>
            </a:extLst>
          </p:cNvPr>
          <p:cNvSpPr>
            <a:spLocks noGrp="1"/>
          </p:cNvSpPr>
          <p:nvPr>
            <p:ph idx="1"/>
          </p:nvPr>
        </p:nvSpPr>
        <p:spPr/>
        <p:txBody>
          <a:bodyPr>
            <a:normAutofit fontScale="92500" lnSpcReduction="20000"/>
          </a:bodyPr>
          <a:lstStyle/>
          <a:p>
            <a:r>
              <a:rPr lang="es-ES" dirty="0" err="1"/>
              <a:t>Evidence</a:t>
            </a:r>
            <a:r>
              <a:rPr lang="es-ES" dirty="0"/>
              <a:t> </a:t>
            </a:r>
            <a:r>
              <a:rPr lang="es-ES" dirty="0" err="1"/>
              <a:t>based</a:t>
            </a:r>
            <a:r>
              <a:rPr lang="es-ES" dirty="0"/>
              <a:t> </a:t>
            </a:r>
            <a:r>
              <a:rPr lang="es-ES" dirty="0" err="1"/>
              <a:t>practice</a:t>
            </a:r>
            <a:r>
              <a:rPr lang="es-ES" dirty="0"/>
              <a:t>: </a:t>
            </a:r>
            <a:r>
              <a:rPr lang="es-ES" b="1" dirty="0" err="1"/>
              <a:t>Improving</a:t>
            </a:r>
            <a:r>
              <a:rPr lang="es-ES" b="1" dirty="0"/>
              <a:t> </a:t>
            </a:r>
            <a:r>
              <a:rPr lang="es-ES" b="1" dirty="0" err="1"/>
              <a:t>quality</a:t>
            </a:r>
            <a:r>
              <a:rPr lang="es-ES" b="1" dirty="0"/>
              <a:t> </a:t>
            </a:r>
            <a:r>
              <a:rPr lang="es-ES" dirty="0"/>
              <a:t>of </a:t>
            </a:r>
            <a:r>
              <a:rPr lang="es-ES" dirty="0" err="1"/>
              <a:t>care</a:t>
            </a:r>
            <a:r>
              <a:rPr lang="es-ES" dirty="0"/>
              <a:t> and </a:t>
            </a:r>
            <a:r>
              <a:rPr lang="es-ES" dirty="0" err="1"/>
              <a:t>understanding</a:t>
            </a:r>
            <a:r>
              <a:rPr lang="es-ES" dirty="0"/>
              <a:t> of </a:t>
            </a:r>
            <a:r>
              <a:rPr lang="es-ES" dirty="0" err="1"/>
              <a:t>limitations</a:t>
            </a:r>
            <a:r>
              <a:rPr lang="es-ES" dirty="0"/>
              <a:t> to </a:t>
            </a:r>
            <a:r>
              <a:rPr lang="es-ES" dirty="0" err="1"/>
              <a:t>research</a:t>
            </a:r>
            <a:r>
              <a:rPr lang="es-ES" dirty="0"/>
              <a:t>, </a:t>
            </a:r>
            <a:r>
              <a:rPr lang="es-ES" dirty="0" err="1"/>
              <a:t>guidelines</a:t>
            </a:r>
            <a:r>
              <a:rPr lang="es-ES" dirty="0"/>
              <a:t> and </a:t>
            </a:r>
            <a:r>
              <a:rPr lang="es-ES" dirty="0" err="1"/>
              <a:t>policies</a:t>
            </a:r>
            <a:r>
              <a:rPr lang="es-ES" dirty="0"/>
              <a:t>; </a:t>
            </a:r>
            <a:r>
              <a:rPr lang="es-ES" dirty="0" err="1"/>
              <a:t>better</a:t>
            </a:r>
            <a:r>
              <a:rPr lang="es-ES" dirty="0"/>
              <a:t> </a:t>
            </a:r>
            <a:r>
              <a:rPr lang="es-ES" dirty="0" err="1"/>
              <a:t>person</a:t>
            </a:r>
            <a:r>
              <a:rPr lang="es-ES" dirty="0"/>
              <a:t> </a:t>
            </a:r>
            <a:r>
              <a:rPr lang="es-ES" dirty="0" err="1"/>
              <a:t>centered</a:t>
            </a:r>
            <a:r>
              <a:rPr lang="es-ES" dirty="0"/>
              <a:t> </a:t>
            </a:r>
            <a:r>
              <a:rPr lang="es-ES" dirty="0" err="1"/>
              <a:t>care</a:t>
            </a:r>
            <a:r>
              <a:rPr lang="es-ES" dirty="0"/>
              <a:t>. </a:t>
            </a:r>
          </a:p>
          <a:p>
            <a:r>
              <a:rPr lang="es-ES" dirty="0" err="1"/>
              <a:t>Creating</a:t>
            </a:r>
            <a:r>
              <a:rPr lang="es-ES" dirty="0"/>
              <a:t> </a:t>
            </a:r>
            <a:r>
              <a:rPr lang="es-ES" dirty="0" err="1"/>
              <a:t>evidence</a:t>
            </a:r>
            <a:r>
              <a:rPr lang="es-ES" dirty="0"/>
              <a:t>/</a:t>
            </a:r>
            <a:r>
              <a:rPr lang="es-ES" dirty="0" err="1"/>
              <a:t>Knowledge</a:t>
            </a:r>
            <a:r>
              <a:rPr lang="es-ES" dirty="0"/>
              <a:t> in </a:t>
            </a:r>
            <a:r>
              <a:rPr lang="es-ES" dirty="0" err="1"/>
              <a:t>population</a:t>
            </a:r>
            <a:r>
              <a:rPr lang="es-ES" dirty="0"/>
              <a:t> and </a:t>
            </a:r>
            <a:r>
              <a:rPr lang="es-ES" b="1" dirty="0"/>
              <a:t>in </a:t>
            </a:r>
            <a:r>
              <a:rPr lang="es-ES" b="1" dirty="0" err="1"/>
              <a:t>communities</a:t>
            </a:r>
            <a:r>
              <a:rPr lang="es-ES" b="1" dirty="0"/>
              <a:t> </a:t>
            </a:r>
            <a:r>
              <a:rPr lang="es-ES" dirty="0" err="1"/>
              <a:t>rather</a:t>
            </a:r>
            <a:r>
              <a:rPr lang="es-ES" dirty="0"/>
              <a:t> tan </a:t>
            </a:r>
            <a:r>
              <a:rPr lang="es-ES" dirty="0" err="1"/>
              <a:t>hospitals</a:t>
            </a:r>
            <a:r>
              <a:rPr lang="es-ES" dirty="0"/>
              <a:t>: </a:t>
            </a:r>
            <a:r>
              <a:rPr lang="es-ES" b="1" dirty="0" err="1"/>
              <a:t>Health</a:t>
            </a:r>
            <a:r>
              <a:rPr lang="es-ES" b="1" dirty="0"/>
              <a:t> </a:t>
            </a:r>
            <a:r>
              <a:rPr lang="es-ES" b="1" dirty="0" err="1"/>
              <a:t>inequalities</a:t>
            </a:r>
            <a:r>
              <a:rPr lang="es-ES" dirty="0"/>
              <a:t>.</a:t>
            </a:r>
          </a:p>
          <a:p>
            <a:endParaRPr lang="es-ES" dirty="0"/>
          </a:p>
          <a:p>
            <a:r>
              <a:rPr lang="es-ES" dirty="0" err="1"/>
              <a:t>It</a:t>
            </a:r>
            <a:r>
              <a:rPr lang="es-ES" dirty="0"/>
              <a:t> </a:t>
            </a:r>
            <a:r>
              <a:rPr lang="es-ES" dirty="0" err="1"/>
              <a:t>helps</a:t>
            </a:r>
            <a:r>
              <a:rPr lang="es-ES" dirty="0"/>
              <a:t> </a:t>
            </a:r>
            <a:r>
              <a:rPr lang="es-ES" dirty="0" err="1"/>
              <a:t>informing</a:t>
            </a:r>
            <a:r>
              <a:rPr lang="es-ES" dirty="0"/>
              <a:t> </a:t>
            </a:r>
            <a:r>
              <a:rPr lang="es-ES" dirty="0" err="1"/>
              <a:t>strategies</a:t>
            </a:r>
            <a:r>
              <a:rPr lang="es-ES" dirty="0"/>
              <a:t> </a:t>
            </a:r>
            <a:r>
              <a:rPr lang="es-ES" dirty="0" err="1"/>
              <a:t>adapted</a:t>
            </a:r>
            <a:r>
              <a:rPr lang="es-ES" dirty="0"/>
              <a:t> to </a:t>
            </a:r>
            <a:r>
              <a:rPr lang="es-ES" dirty="0" err="1"/>
              <a:t>primary</a:t>
            </a:r>
            <a:r>
              <a:rPr lang="es-ES" dirty="0"/>
              <a:t> </a:t>
            </a:r>
            <a:r>
              <a:rPr lang="es-ES" dirty="0" err="1"/>
              <a:t>care</a:t>
            </a:r>
            <a:r>
              <a:rPr lang="es-ES" dirty="0"/>
              <a:t>.</a:t>
            </a:r>
          </a:p>
          <a:p>
            <a:r>
              <a:rPr lang="es-ES" dirty="0" err="1"/>
              <a:t>Prioritization</a:t>
            </a:r>
            <a:r>
              <a:rPr lang="es-ES" dirty="0"/>
              <a:t>: </a:t>
            </a:r>
            <a:r>
              <a:rPr lang="es-ES" dirty="0" err="1"/>
              <a:t>reducing</a:t>
            </a:r>
            <a:r>
              <a:rPr lang="es-ES" dirty="0"/>
              <a:t> </a:t>
            </a:r>
            <a:r>
              <a:rPr lang="es-ES" dirty="0" err="1"/>
              <a:t>harm</a:t>
            </a:r>
            <a:r>
              <a:rPr lang="es-ES" dirty="0"/>
              <a:t> and </a:t>
            </a:r>
            <a:r>
              <a:rPr lang="es-ES" dirty="0" err="1"/>
              <a:t>overdiagnoses</a:t>
            </a:r>
            <a:r>
              <a:rPr lang="es-ES" dirty="0"/>
              <a:t>. Ex: </a:t>
            </a:r>
            <a:r>
              <a:rPr lang="es-ES" b="1" dirty="0" err="1"/>
              <a:t>Prevention</a:t>
            </a:r>
            <a:endParaRPr lang="es-ES" b="1" dirty="0"/>
          </a:p>
          <a:p>
            <a:r>
              <a:rPr lang="es-ES" dirty="0" err="1"/>
              <a:t>Reducing</a:t>
            </a:r>
            <a:r>
              <a:rPr lang="es-ES" dirty="0"/>
              <a:t> </a:t>
            </a:r>
            <a:r>
              <a:rPr lang="es-ES" dirty="0" err="1"/>
              <a:t>waste</a:t>
            </a:r>
            <a:r>
              <a:rPr lang="es-ES" dirty="0"/>
              <a:t>, </a:t>
            </a:r>
            <a:r>
              <a:rPr lang="es-ES" b="1" dirty="0" err="1"/>
              <a:t>sustainability</a:t>
            </a:r>
            <a:r>
              <a:rPr lang="es-ES" dirty="0"/>
              <a:t>.</a:t>
            </a:r>
          </a:p>
          <a:p>
            <a:r>
              <a:rPr lang="es-ES" dirty="0"/>
              <a:t>Professional </a:t>
            </a:r>
            <a:r>
              <a:rPr lang="es-ES" dirty="0" err="1"/>
              <a:t>level</a:t>
            </a:r>
            <a:r>
              <a:rPr lang="es-ES" dirty="0"/>
              <a:t>: </a:t>
            </a:r>
            <a:r>
              <a:rPr lang="es-ES" dirty="0" err="1"/>
              <a:t>Motivation</a:t>
            </a:r>
            <a:r>
              <a:rPr lang="es-ES" dirty="0"/>
              <a:t> (</a:t>
            </a:r>
            <a:r>
              <a:rPr lang="es-ES" dirty="0" err="1"/>
              <a:t>critical</a:t>
            </a:r>
            <a:r>
              <a:rPr lang="es-ES" dirty="0"/>
              <a:t> </a:t>
            </a:r>
            <a:r>
              <a:rPr lang="es-ES" dirty="0" err="1"/>
              <a:t>thinking</a:t>
            </a:r>
            <a:r>
              <a:rPr lang="es-ES" dirty="0"/>
              <a:t> in </a:t>
            </a:r>
            <a:r>
              <a:rPr lang="es-ES" dirty="0" err="1"/>
              <a:t>practice</a:t>
            </a:r>
            <a:r>
              <a:rPr lang="es-ES" dirty="0"/>
              <a:t>), </a:t>
            </a:r>
            <a:r>
              <a:rPr lang="es-ES" b="1" dirty="0" err="1"/>
              <a:t>avoiding</a:t>
            </a:r>
            <a:r>
              <a:rPr lang="es-ES" b="1" dirty="0"/>
              <a:t> </a:t>
            </a:r>
            <a:r>
              <a:rPr lang="es-ES" b="1" dirty="0" err="1"/>
              <a:t>burn</a:t>
            </a:r>
            <a:r>
              <a:rPr lang="es-ES" b="1" dirty="0"/>
              <a:t> </a:t>
            </a:r>
            <a:r>
              <a:rPr lang="es-ES" b="1" dirty="0" err="1"/>
              <a:t>out</a:t>
            </a:r>
            <a:r>
              <a:rPr lang="es-ES" b="1" dirty="0"/>
              <a:t>. </a:t>
            </a:r>
          </a:p>
          <a:p>
            <a:r>
              <a:rPr lang="es-ES" dirty="0"/>
              <a:t>Network and </a:t>
            </a:r>
            <a:r>
              <a:rPr lang="es-ES" dirty="0" err="1"/>
              <a:t>connection</a:t>
            </a:r>
            <a:r>
              <a:rPr lang="es-ES" dirty="0"/>
              <a:t>.</a:t>
            </a:r>
          </a:p>
          <a:p>
            <a:endParaRPr lang="es-ES" dirty="0"/>
          </a:p>
        </p:txBody>
      </p:sp>
    </p:spTree>
    <p:extLst>
      <p:ext uri="{BB962C8B-B14F-4D97-AF65-F5344CB8AC3E}">
        <p14:creationId xmlns:p14="http://schemas.microsoft.com/office/powerpoint/2010/main" val="121526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76FB321-04BB-464D-8006-F0B5DC9FCB56}"/>
              </a:ext>
            </a:extLst>
          </p:cNvPr>
          <p:cNvPicPr>
            <a:picLocks noChangeAspect="1"/>
          </p:cNvPicPr>
          <p:nvPr/>
        </p:nvPicPr>
        <p:blipFill>
          <a:blip r:embed="rId2"/>
          <a:stretch>
            <a:fillRect/>
          </a:stretch>
        </p:blipFill>
        <p:spPr>
          <a:xfrm rot="16200000">
            <a:off x="2667000" y="-2667000"/>
            <a:ext cx="6858000" cy="12191999"/>
          </a:xfrm>
          <a:prstGeom prst="rect">
            <a:avLst/>
          </a:prstGeom>
        </p:spPr>
      </p:pic>
      <p:sp>
        <p:nvSpPr>
          <p:cNvPr id="3" name="Marcador de contenido 2">
            <a:extLst>
              <a:ext uri="{FF2B5EF4-FFF2-40B4-BE49-F238E27FC236}">
                <a16:creationId xmlns:a16="http://schemas.microsoft.com/office/drawing/2014/main" id="{316063D4-FFEE-2D44-BBA2-A06AEBF79273}"/>
              </a:ext>
            </a:extLst>
          </p:cNvPr>
          <p:cNvSpPr>
            <a:spLocks noGrp="1"/>
          </p:cNvSpPr>
          <p:nvPr>
            <p:ph idx="1"/>
          </p:nvPr>
        </p:nvSpPr>
        <p:spPr>
          <a:xfrm>
            <a:off x="723900" y="2311400"/>
            <a:ext cx="10515600" cy="4351338"/>
          </a:xfrm>
        </p:spPr>
        <p:txBody>
          <a:bodyPr/>
          <a:lstStyle/>
          <a:p>
            <a:r>
              <a:rPr lang="es-ES" dirty="0"/>
              <a:t>TIME: </a:t>
            </a:r>
            <a:r>
              <a:rPr lang="es-ES" dirty="0" err="1"/>
              <a:t>Combining</a:t>
            </a:r>
            <a:r>
              <a:rPr lang="es-ES" dirty="0"/>
              <a:t> </a:t>
            </a:r>
            <a:r>
              <a:rPr lang="es-ES" dirty="0" err="1"/>
              <a:t>with</a:t>
            </a:r>
            <a:r>
              <a:rPr lang="es-ES" dirty="0"/>
              <a:t> </a:t>
            </a:r>
            <a:r>
              <a:rPr lang="es-ES" dirty="0" err="1"/>
              <a:t>clinical</a:t>
            </a:r>
            <a:r>
              <a:rPr lang="es-ES" dirty="0"/>
              <a:t> </a:t>
            </a:r>
            <a:r>
              <a:rPr lang="es-ES" dirty="0" err="1"/>
              <a:t>commitment</a:t>
            </a:r>
            <a:r>
              <a:rPr lang="es-ES" dirty="0"/>
              <a:t> &amp; personal </a:t>
            </a:r>
            <a:r>
              <a:rPr lang="es-ES" dirty="0" err="1"/>
              <a:t>life</a:t>
            </a:r>
            <a:endParaRPr lang="es-ES" dirty="0"/>
          </a:p>
          <a:p>
            <a:r>
              <a:rPr lang="es-ES" dirty="0"/>
              <a:t>TRAINING. No Clear </a:t>
            </a:r>
            <a:r>
              <a:rPr lang="es-ES" dirty="0" err="1"/>
              <a:t>pathways</a:t>
            </a:r>
            <a:r>
              <a:rPr lang="es-ES" dirty="0"/>
              <a:t>. “</a:t>
            </a:r>
            <a:r>
              <a:rPr lang="es-ES" dirty="0" err="1"/>
              <a:t>make</a:t>
            </a:r>
            <a:r>
              <a:rPr lang="es-ES" dirty="0"/>
              <a:t> </a:t>
            </a:r>
            <a:r>
              <a:rPr lang="es-ES" dirty="0" err="1"/>
              <a:t>your</a:t>
            </a:r>
            <a:r>
              <a:rPr lang="es-ES" dirty="0"/>
              <a:t> </a:t>
            </a:r>
            <a:r>
              <a:rPr lang="es-ES" dirty="0" err="1"/>
              <a:t>own</a:t>
            </a:r>
            <a:r>
              <a:rPr lang="es-ES" dirty="0"/>
              <a:t> </a:t>
            </a:r>
            <a:r>
              <a:rPr lang="es-ES" dirty="0" err="1"/>
              <a:t>connections</a:t>
            </a:r>
            <a:r>
              <a:rPr lang="es-ES" dirty="0"/>
              <a:t>”</a:t>
            </a:r>
          </a:p>
          <a:p>
            <a:r>
              <a:rPr lang="es-ES" dirty="0" err="1"/>
              <a:t>Lack</a:t>
            </a:r>
            <a:r>
              <a:rPr lang="es-ES" dirty="0"/>
              <a:t> of </a:t>
            </a:r>
            <a:r>
              <a:rPr lang="es-ES" dirty="0" err="1"/>
              <a:t>Research</a:t>
            </a:r>
            <a:r>
              <a:rPr lang="es-ES" dirty="0"/>
              <a:t> culture in </a:t>
            </a:r>
            <a:r>
              <a:rPr lang="es-ES" dirty="0" err="1"/>
              <a:t>Primary</a:t>
            </a:r>
            <a:r>
              <a:rPr lang="es-ES" dirty="0"/>
              <a:t> </a:t>
            </a:r>
            <a:r>
              <a:rPr lang="es-ES" dirty="0" err="1"/>
              <a:t>care</a:t>
            </a:r>
            <a:r>
              <a:rPr lang="es-ES" dirty="0"/>
              <a:t>.</a:t>
            </a:r>
          </a:p>
          <a:p>
            <a:r>
              <a:rPr lang="es-ES" dirty="0" err="1"/>
              <a:t>Lack</a:t>
            </a:r>
            <a:r>
              <a:rPr lang="es-ES" dirty="0"/>
              <a:t> of incentives: GP </a:t>
            </a:r>
            <a:r>
              <a:rPr lang="es-ES" dirty="0" err="1"/>
              <a:t>contracts</a:t>
            </a:r>
            <a:endParaRPr lang="es-ES" dirty="0"/>
          </a:p>
          <a:p>
            <a:r>
              <a:rPr lang="es-ES" dirty="0" err="1"/>
              <a:t>Lack</a:t>
            </a:r>
            <a:r>
              <a:rPr lang="es-ES" dirty="0"/>
              <a:t> of </a:t>
            </a:r>
            <a:r>
              <a:rPr lang="es-ES" dirty="0" err="1"/>
              <a:t>impact</a:t>
            </a:r>
            <a:r>
              <a:rPr lang="es-ES" dirty="0"/>
              <a:t> in </a:t>
            </a:r>
            <a:r>
              <a:rPr lang="es-ES" dirty="0" err="1"/>
              <a:t>system</a:t>
            </a:r>
            <a:r>
              <a:rPr lang="es-ES" dirty="0"/>
              <a:t> </a:t>
            </a:r>
            <a:r>
              <a:rPr lang="es-ES" dirty="0" err="1"/>
              <a:t>change</a:t>
            </a:r>
            <a:endParaRPr lang="es-ES" dirty="0"/>
          </a:p>
          <a:p>
            <a:pPr marL="0" indent="0">
              <a:buNone/>
            </a:pPr>
            <a:endParaRPr lang="es-ES" dirty="0"/>
          </a:p>
          <a:p>
            <a:endParaRPr lang="es-ES" dirty="0"/>
          </a:p>
        </p:txBody>
      </p:sp>
      <p:sp>
        <p:nvSpPr>
          <p:cNvPr id="9" name="CuadroTexto 8">
            <a:extLst>
              <a:ext uri="{FF2B5EF4-FFF2-40B4-BE49-F238E27FC236}">
                <a16:creationId xmlns:a16="http://schemas.microsoft.com/office/drawing/2014/main" id="{44B32F55-12BF-FC4D-81D3-79944D0ABCBD}"/>
              </a:ext>
            </a:extLst>
          </p:cNvPr>
          <p:cNvSpPr txBox="1"/>
          <p:nvPr/>
        </p:nvSpPr>
        <p:spPr>
          <a:xfrm>
            <a:off x="0" y="647868"/>
            <a:ext cx="5275460" cy="1015663"/>
          </a:xfrm>
          <a:prstGeom prst="rect">
            <a:avLst/>
          </a:prstGeom>
          <a:noFill/>
        </p:spPr>
        <p:txBody>
          <a:bodyPr wrap="square" rtlCol="0">
            <a:spAutoFit/>
          </a:bodyPr>
          <a:lstStyle/>
          <a:p>
            <a:pPr algn="ctr"/>
            <a:r>
              <a:rPr lang="es-ES" sz="6000" i="1" dirty="0"/>
              <a:t>BARRIERS</a:t>
            </a:r>
          </a:p>
        </p:txBody>
      </p:sp>
    </p:spTree>
    <p:extLst>
      <p:ext uri="{BB962C8B-B14F-4D97-AF65-F5344CB8AC3E}">
        <p14:creationId xmlns:p14="http://schemas.microsoft.com/office/powerpoint/2010/main" val="86330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24A308-79B6-D841-B589-CDEA1AE297F5}"/>
              </a:ext>
            </a:extLst>
          </p:cNvPr>
          <p:cNvPicPr>
            <a:picLocks noChangeAspect="1"/>
          </p:cNvPicPr>
          <p:nvPr/>
        </p:nvPicPr>
        <p:blipFill>
          <a:blip r:embed="rId2"/>
          <a:stretch>
            <a:fillRect/>
          </a:stretch>
        </p:blipFill>
        <p:spPr>
          <a:xfrm rot="16200000">
            <a:off x="2667000" y="-2667000"/>
            <a:ext cx="6858000" cy="12191999"/>
          </a:xfrm>
          <a:prstGeom prst="rect">
            <a:avLst/>
          </a:prstGeom>
        </p:spPr>
      </p:pic>
      <p:sp>
        <p:nvSpPr>
          <p:cNvPr id="2" name="Título 1">
            <a:extLst>
              <a:ext uri="{FF2B5EF4-FFF2-40B4-BE49-F238E27FC236}">
                <a16:creationId xmlns:a16="http://schemas.microsoft.com/office/drawing/2014/main" id="{718AA29B-2040-6A40-91F8-269E52B86514}"/>
              </a:ext>
            </a:extLst>
          </p:cNvPr>
          <p:cNvSpPr>
            <a:spLocks noGrp="1"/>
          </p:cNvSpPr>
          <p:nvPr>
            <p:ph type="title"/>
          </p:nvPr>
        </p:nvSpPr>
        <p:spPr/>
        <p:txBody>
          <a:bodyPr>
            <a:normAutofit/>
          </a:bodyPr>
          <a:lstStyle/>
          <a:p>
            <a:r>
              <a:rPr lang="es-ES" sz="6000" dirty="0" err="1">
                <a:latin typeface="+mn-lt"/>
              </a:rPr>
              <a:t>How</a:t>
            </a:r>
            <a:r>
              <a:rPr lang="es-ES" sz="6000" dirty="0">
                <a:latin typeface="+mn-lt"/>
              </a:rPr>
              <a:t> to </a:t>
            </a:r>
            <a:r>
              <a:rPr lang="es-ES" sz="6000" dirty="0" err="1">
                <a:latin typeface="+mn-lt"/>
              </a:rPr>
              <a:t>navigate</a:t>
            </a:r>
            <a:r>
              <a:rPr lang="es-ES" sz="6000" dirty="0">
                <a:latin typeface="+mn-lt"/>
              </a:rPr>
              <a:t> </a:t>
            </a:r>
            <a:r>
              <a:rPr lang="es-ES" sz="6000" dirty="0" err="1">
                <a:latin typeface="+mn-lt"/>
              </a:rPr>
              <a:t>barriers</a:t>
            </a:r>
            <a:r>
              <a:rPr lang="es-ES" sz="6000" dirty="0">
                <a:latin typeface="+mn-lt"/>
              </a:rPr>
              <a:t> </a:t>
            </a:r>
          </a:p>
        </p:txBody>
      </p:sp>
      <p:sp>
        <p:nvSpPr>
          <p:cNvPr id="3" name="Marcador de contenido 2">
            <a:extLst>
              <a:ext uri="{FF2B5EF4-FFF2-40B4-BE49-F238E27FC236}">
                <a16:creationId xmlns:a16="http://schemas.microsoft.com/office/drawing/2014/main" id="{EF6CA6D4-F69A-EA40-90EB-21F6FC576027}"/>
              </a:ext>
            </a:extLst>
          </p:cNvPr>
          <p:cNvSpPr>
            <a:spLocks noGrp="1"/>
          </p:cNvSpPr>
          <p:nvPr>
            <p:ph idx="1"/>
          </p:nvPr>
        </p:nvSpPr>
        <p:spPr/>
        <p:txBody>
          <a:bodyPr>
            <a:normAutofit fontScale="92500"/>
          </a:bodyPr>
          <a:lstStyle/>
          <a:p>
            <a:r>
              <a:rPr lang="es-ES" b="1" i="1" dirty="0"/>
              <a:t>“</a:t>
            </a:r>
            <a:r>
              <a:rPr lang="es-ES" b="1" i="1" dirty="0" err="1"/>
              <a:t>Think</a:t>
            </a:r>
            <a:r>
              <a:rPr lang="es-ES" b="1" i="1" dirty="0"/>
              <a:t> </a:t>
            </a:r>
            <a:r>
              <a:rPr lang="es-ES" b="1" i="1" dirty="0" err="1"/>
              <a:t>research</a:t>
            </a:r>
            <a:r>
              <a:rPr lang="es-ES" b="1" i="1" dirty="0"/>
              <a:t>, </a:t>
            </a:r>
            <a:r>
              <a:rPr lang="es-ES" b="1" i="1" dirty="0" err="1"/>
              <a:t>think</a:t>
            </a:r>
            <a:r>
              <a:rPr lang="es-ES" b="1" i="1" dirty="0"/>
              <a:t> </a:t>
            </a:r>
            <a:r>
              <a:rPr lang="es-ES" b="1" i="1" dirty="0" err="1"/>
              <a:t>quality</a:t>
            </a:r>
            <a:r>
              <a:rPr lang="es-ES" b="1" i="1" dirty="0"/>
              <a:t>”</a:t>
            </a:r>
          </a:p>
          <a:p>
            <a:r>
              <a:rPr lang="es-ES" dirty="0"/>
              <a:t>“ A bit of me”: </a:t>
            </a:r>
            <a:r>
              <a:rPr lang="es-ES" u="sng" dirty="0"/>
              <a:t>Training</a:t>
            </a:r>
            <a:r>
              <a:rPr lang="es-ES" dirty="0"/>
              <a:t> in </a:t>
            </a:r>
            <a:r>
              <a:rPr lang="es-ES" dirty="0" err="1"/>
              <a:t>Spain</a:t>
            </a:r>
            <a:r>
              <a:rPr lang="es-ES" dirty="0"/>
              <a:t>: </a:t>
            </a:r>
            <a:r>
              <a:rPr lang="es-ES" u="sng" dirty="0" err="1"/>
              <a:t>Msc</a:t>
            </a:r>
            <a:r>
              <a:rPr lang="es-ES" dirty="0"/>
              <a:t> &amp; </a:t>
            </a:r>
            <a:r>
              <a:rPr lang="es-ES" dirty="0" err="1"/>
              <a:t>minor</a:t>
            </a:r>
            <a:r>
              <a:rPr lang="es-ES" dirty="0"/>
              <a:t> </a:t>
            </a:r>
            <a:r>
              <a:rPr lang="es-ES" dirty="0" err="1"/>
              <a:t>projects</a:t>
            </a:r>
            <a:r>
              <a:rPr lang="es-ES" dirty="0"/>
              <a:t> (local </a:t>
            </a:r>
            <a:r>
              <a:rPr lang="es-ES" dirty="0" err="1"/>
              <a:t>guidelines</a:t>
            </a:r>
            <a:r>
              <a:rPr lang="es-ES" dirty="0"/>
              <a:t> </a:t>
            </a:r>
            <a:r>
              <a:rPr lang="es-ES" dirty="0" err="1"/>
              <a:t>for</a:t>
            </a:r>
            <a:r>
              <a:rPr lang="es-ES" dirty="0"/>
              <a:t> ATB </a:t>
            </a:r>
            <a:r>
              <a:rPr lang="es-ES" dirty="0" err="1"/>
              <a:t>resistance</a:t>
            </a:r>
            <a:r>
              <a:rPr lang="es-ES" dirty="0"/>
              <a:t> </a:t>
            </a:r>
            <a:r>
              <a:rPr lang="es-ES" dirty="0" err="1"/>
              <a:t>etc</a:t>
            </a:r>
            <a:r>
              <a:rPr lang="es-ES" dirty="0"/>
              <a:t>)</a:t>
            </a:r>
          </a:p>
          <a:p>
            <a:r>
              <a:rPr lang="es-ES" dirty="0"/>
              <a:t>Day to </a:t>
            </a:r>
            <a:r>
              <a:rPr lang="es-ES" dirty="0" err="1"/>
              <a:t>day</a:t>
            </a:r>
            <a:r>
              <a:rPr lang="es-ES" dirty="0"/>
              <a:t>: </a:t>
            </a:r>
            <a:r>
              <a:rPr lang="es-ES" u="sng" dirty="0" err="1"/>
              <a:t>Audits</a:t>
            </a:r>
            <a:r>
              <a:rPr lang="es-ES" u="sng" dirty="0"/>
              <a:t>, </a:t>
            </a:r>
            <a:r>
              <a:rPr lang="es-ES" u="sng" dirty="0" err="1"/>
              <a:t>clinical</a:t>
            </a:r>
            <a:r>
              <a:rPr lang="es-ES" u="sng" dirty="0"/>
              <a:t> </a:t>
            </a:r>
            <a:r>
              <a:rPr lang="es-ES" u="sng" dirty="0" err="1"/>
              <a:t>reviews</a:t>
            </a:r>
            <a:r>
              <a:rPr lang="es-ES" dirty="0"/>
              <a:t>, </a:t>
            </a:r>
            <a:r>
              <a:rPr lang="es-ES" u="sng" dirty="0" err="1"/>
              <a:t>Trainees</a:t>
            </a:r>
            <a:r>
              <a:rPr lang="es-ES" u="sng" dirty="0"/>
              <a:t> and </a:t>
            </a:r>
            <a:r>
              <a:rPr lang="es-ES" u="sng" dirty="0" err="1"/>
              <a:t>projects</a:t>
            </a:r>
            <a:r>
              <a:rPr lang="es-ES" dirty="0"/>
              <a:t> etc.? </a:t>
            </a:r>
            <a:r>
              <a:rPr lang="es-ES" dirty="0" err="1"/>
              <a:t>Publications</a:t>
            </a:r>
            <a:endParaRPr lang="es-ES" dirty="0"/>
          </a:p>
          <a:p>
            <a:r>
              <a:rPr lang="es-ES" dirty="0"/>
              <a:t>Moved to UK: </a:t>
            </a:r>
            <a:r>
              <a:rPr lang="es-ES" dirty="0" err="1"/>
              <a:t>Involved</a:t>
            </a:r>
            <a:r>
              <a:rPr lang="es-ES" dirty="0"/>
              <a:t> </a:t>
            </a:r>
            <a:r>
              <a:rPr lang="es-ES" b="1" dirty="0"/>
              <a:t>in </a:t>
            </a:r>
            <a:r>
              <a:rPr lang="es-ES" b="1" dirty="0" err="1"/>
              <a:t>leadership</a:t>
            </a:r>
            <a:r>
              <a:rPr lang="es-ES" b="1" dirty="0"/>
              <a:t> and </a:t>
            </a:r>
            <a:r>
              <a:rPr lang="es-ES" b="1" dirty="0" err="1"/>
              <a:t>management</a:t>
            </a:r>
            <a:r>
              <a:rPr lang="es-ES" dirty="0"/>
              <a:t>: </a:t>
            </a:r>
            <a:r>
              <a:rPr lang="es-ES" dirty="0" err="1"/>
              <a:t>realisation</a:t>
            </a:r>
            <a:r>
              <a:rPr lang="es-ES" dirty="0"/>
              <a:t> </a:t>
            </a:r>
            <a:r>
              <a:rPr lang="es-ES" dirty="0" err="1"/>
              <a:t>we</a:t>
            </a:r>
            <a:r>
              <a:rPr lang="es-ES" dirty="0"/>
              <a:t> </a:t>
            </a:r>
            <a:r>
              <a:rPr lang="es-ES" dirty="0" err="1"/>
              <a:t>need</a:t>
            </a:r>
            <a:r>
              <a:rPr lang="es-ES" dirty="0"/>
              <a:t> </a:t>
            </a:r>
            <a:r>
              <a:rPr lang="es-ES" dirty="0" err="1"/>
              <a:t>critical</a:t>
            </a:r>
            <a:r>
              <a:rPr lang="es-ES" dirty="0"/>
              <a:t> </a:t>
            </a:r>
            <a:r>
              <a:rPr lang="es-ES" dirty="0" err="1"/>
              <a:t>thinking</a:t>
            </a:r>
            <a:r>
              <a:rPr lang="es-ES" dirty="0"/>
              <a:t> </a:t>
            </a:r>
            <a:r>
              <a:rPr lang="es-ES" dirty="0" err="1"/>
              <a:t>who</a:t>
            </a:r>
            <a:r>
              <a:rPr lang="es-ES" dirty="0"/>
              <a:t> use </a:t>
            </a:r>
            <a:r>
              <a:rPr lang="es-ES" dirty="0" err="1"/>
              <a:t>evidence</a:t>
            </a:r>
            <a:r>
              <a:rPr lang="es-ES" dirty="0"/>
              <a:t> and </a:t>
            </a:r>
            <a:r>
              <a:rPr lang="es-ES" dirty="0" err="1"/>
              <a:t>understand</a:t>
            </a:r>
            <a:r>
              <a:rPr lang="es-ES" dirty="0"/>
              <a:t> </a:t>
            </a:r>
            <a:r>
              <a:rPr lang="es-ES" dirty="0" err="1"/>
              <a:t>limitations</a:t>
            </a:r>
            <a:r>
              <a:rPr lang="es-ES" dirty="0"/>
              <a:t>. Ex: </a:t>
            </a:r>
            <a:r>
              <a:rPr lang="es-ES" i="1" dirty="0"/>
              <a:t>PHM </a:t>
            </a:r>
            <a:r>
              <a:rPr lang="es-ES" i="1" dirty="0" err="1"/>
              <a:t>work</a:t>
            </a:r>
            <a:r>
              <a:rPr lang="es-ES" i="1" dirty="0"/>
              <a:t> </a:t>
            </a:r>
            <a:r>
              <a:rPr lang="es-ES" i="1" dirty="0" err="1"/>
              <a:t>Optum</a:t>
            </a:r>
            <a:r>
              <a:rPr lang="es-ES" i="1" dirty="0"/>
              <a:t>, </a:t>
            </a:r>
            <a:r>
              <a:rPr lang="es-ES" i="1" dirty="0" err="1"/>
              <a:t>Evaluation</a:t>
            </a:r>
            <a:r>
              <a:rPr lang="es-ES" i="1" dirty="0"/>
              <a:t> </a:t>
            </a:r>
            <a:r>
              <a:rPr lang="es-ES" i="1" dirty="0" err="1"/>
              <a:t>toolkits</a:t>
            </a:r>
            <a:r>
              <a:rPr lang="es-ES" i="1" dirty="0"/>
              <a:t>, </a:t>
            </a:r>
            <a:r>
              <a:rPr lang="es-ES" i="1" dirty="0" err="1"/>
              <a:t>Qualitative</a:t>
            </a:r>
            <a:r>
              <a:rPr lang="es-ES" i="1" dirty="0"/>
              <a:t> </a:t>
            </a:r>
            <a:r>
              <a:rPr lang="es-ES" i="1" dirty="0" err="1"/>
              <a:t>work</a:t>
            </a:r>
            <a:r>
              <a:rPr lang="es-ES" i="1" dirty="0"/>
              <a:t> </a:t>
            </a:r>
            <a:r>
              <a:rPr lang="es-ES" i="1" dirty="0" err="1"/>
              <a:t>with</a:t>
            </a:r>
            <a:r>
              <a:rPr lang="es-ES" i="1" dirty="0"/>
              <a:t> </a:t>
            </a:r>
            <a:r>
              <a:rPr lang="es-ES" i="1" dirty="0" err="1"/>
              <a:t>communities</a:t>
            </a:r>
            <a:r>
              <a:rPr lang="es-ES" i="1" dirty="0"/>
              <a:t>, CHWW, </a:t>
            </a:r>
            <a:r>
              <a:rPr lang="es-ES" i="1" dirty="0" err="1"/>
              <a:t>Talking</a:t>
            </a:r>
            <a:r>
              <a:rPr lang="es-ES" i="1" dirty="0"/>
              <a:t> </a:t>
            </a:r>
            <a:r>
              <a:rPr lang="es-ES" i="1" dirty="0" err="1"/>
              <a:t>health</a:t>
            </a:r>
            <a:r>
              <a:rPr lang="es-ES" i="1" dirty="0"/>
              <a:t> series, </a:t>
            </a:r>
            <a:r>
              <a:rPr lang="es-ES" i="1" dirty="0" err="1"/>
              <a:t>Health</a:t>
            </a:r>
            <a:r>
              <a:rPr lang="es-ES" i="1" dirty="0"/>
              <a:t> </a:t>
            </a:r>
            <a:r>
              <a:rPr lang="es-ES" i="1" dirty="0" err="1"/>
              <a:t>navigators</a:t>
            </a:r>
            <a:r>
              <a:rPr lang="es-ES" i="1" dirty="0"/>
              <a:t> </a:t>
            </a:r>
            <a:r>
              <a:rPr lang="es-ES" i="1" dirty="0" err="1"/>
              <a:t>etc.literature</a:t>
            </a:r>
            <a:r>
              <a:rPr lang="es-ES" i="1" dirty="0"/>
              <a:t> </a:t>
            </a:r>
            <a:r>
              <a:rPr lang="es-ES" i="1" dirty="0" err="1"/>
              <a:t>review</a:t>
            </a:r>
            <a:r>
              <a:rPr lang="es-ES" i="1" dirty="0"/>
              <a:t>. </a:t>
            </a:r>
          </a:p>
          <a:p>
            <a:r>
              <a:rPr lang="es-ES" i="1" dirty="0" err="1"/>
              <a:t>Sharing</a:t>
            </a:r>
            <a:r>
              <a:rPr lang="es-ES" i="1" dirty="0"/>
              <a:t> </a:t>
            </a:r>
            <a:r>
              <a:rPr lang="es-ES" i="1" dirty="0" err="1"/>
              <a:t>knowledge</a:t>
            </a:r>
            <a:r>
              <a:rPr lang="es-ES" i="1" dirty="0"/>
              <a:t> and </a:t>
            </a:r>
            <a:r>
              <a:rPr lang="es-ES" i="1" dirty="0" err="1"/>
              <a:t>connecting</a:t>
            </a:r>
            <a:r>
              <a:rPr lang="es-ES" i="1" dirty="0"/>
              <a:t>: </a:t>
            </a:r>
            <a:r>
              <a:rPr lang="es-ES" i="1" dirty="0" err="1"/>
              <a:t>Conferences</a:t>
            </a:r>
            <a:r>
              <a:rPr lang="es-ES" i="1" dirty="0"/>
              <a:t>, EUROPREV, WONCA.</a:t>
            </a:r>
          </a:p>
        </p:txBody>
      </p:sp>
    </p:spTree>
    <p:extLst>
      <p:ext uri="{BB962C8B-B14F-4D97-AF65-F5344CB8AC3E}">
        <p14:creationId xmlns:p14="http://schemas.microsoft.com/office/powerpoint/2010/main" val="128995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DE366B8-9BC6-AB4E-964A-DC7E1D4BCCD4}"/>
              </a:ext>
            </a:extLst>
          </p:cNvPr>
          <p:cNvPicPr>
            <a:picLocks noChangeAspect="1"/>
          </p:cNvPicPr>
          <p:nvPr/>
        </p:nvPicPr>
        <p:blipFill>
          <a:blip r:embed="rId3"/>
          <a:stretch>
            <a:fillRect/>
          </a:stretch>
        </p:blipFill>
        <p:spPr>
          <a:xfrm rot="16200000">
            <a:off x="2667000" y="-2667000"/>
            <a:ext cx="6858000" cy="12191999"/>
          </a:xfrm>
          <a:prstGeom prst="rect">
            <a:avLst/>
          </a:prstGeom>
        </p:spPr>
      </p:pic>
      <p:sp>
        <p:nvSpPr>
          <p:cNvPr id="3" name="Marcador de contenido 2">
            <a:extLst>
              <a:ext uri="{FF2B5EF4-FFF2-40B4-BE49-F238E27FC236}">
                <a16:creationId xmlns:a16="http://schemas.microsoft.com/office/drawing/2014/main" id="{BF462391-AE5E-4742-9F4F-B9BC051DC49A}"/>
              </a:ext>
            </a:extLst>
          </p:cNvPr>
          <p:cNvSpPr>
            <a:spLocks noGrp="1"/>
          </p:cNvSpPr>
          <p:nvPr>
            <p:ph idx="1"/>
          </p:nvPr>
        </p:nvSpPr>
        <p:spPr/>
        <p:txBody>
          <a:bodyPr>
            <a:normAutofit/>
          </a:bodyPr>
          <a:lstStyle/>
          <a:p>
            <a:pPr>
              <a:buFontTx/>
              <a:buChar char="-"/>
            </a:pPr>
            <a:r>
              <a:rPr lang="es-ES" dirty="0"/>
              <a:t>Big ”n”: </a:t>
            </a:r>
            <a:r>
              <a:rPr lang="es-ES" dirty="0" err="1"/>
              <a:t>high</a:t>
            </a:r>
            <a:r>
              <a:rPr lang="es-ES" dirty="0"/>
              <a:t> </a:t>
            </a:r>
            <a:r>
              <a:rPr lang="es-ES" dirty="0" err="1"/>
              <a:t>number</a:t>
            </a:r>
            <a:r>
              <a:rPr lang="es-ES" dirty="0"/>
              <a:t> of </a:t>
            </a:r>
            <a:r>
              <a:rPr lang="es-ES" dirty="0" err="1"/>
              <a:t>patients</a:t>
            </a:r>
            <a:endParaRPr lang="es-ES" dirty="0"/>
          </a:p>
          <a:p>
            <a:pPr>
              <a:buFontTx/>
              <a:buChar char="-"/>
            </a:pPr>
            <a:r>
              <a:rPr lang="es-ES" dirty="0"/>
              <a:t>Access to data, </a:t>
            </a:r>
            <a:r>
              <a:rPr lang="es-ES" dirty="0" err="1"/>
              <a:t>coding</a:t>
            </a:r>
            <a:r>
              <a:rPr lang="es-ES" dirty="0"/>
              <a:t> (EMI, SYSTEM ONE </a:t>
            </a:r>
            <a:r>
              <a:rPr lang="es-ES" dirty="0" err="1"/>
              <a:t>etc</a:t>
            </a:r>
            <a:r>
              <a:rPr lang="es-ES" dirty="0"/>
              <a:t>)</a:t>
            </a:r>
          </a:p>
          <a:p>
            <a:pPr>
              <a:buFontTx/>
              <a:buChar char="-"/>
            </a:pPr>
            <a:r>
              <a:rPr lang="es-ES" dirty="0"/>
              <a:t>Individual and </a:t>
            </a:r>
            <a:r>
              <a:rPr lang="es-ES" dirty="0" err="1"/>
              <a:t>community</a:t>
            </a:r>
            <a:r>
              <a:rPr lang="es-ES" dirty="0"/>
              <a:t>.</a:t>
            </a:r>
          </a:p>
          <a:p>
            <a:pPr>
              <a:buFontTx/>
              <a:buChar char="-"/>
            </a:pPr>
            <a:r>
              <a:rPr lang="es-ES" dirty="0"/>
              <a:t>Medical and non medical: Social </a:t>
            </a:r>
            <a:r>
              <a:rPr lang="es-ES" dirty="0" err="1"/>
              <a:t>determinants</a:t>
            </a:r>
            <a:r>
              <a:rPr lang="es-ES" dirty="0"/>
              <a:t>. HI</a:t>
            </a:r>
          </a:p>
          <a:p>
            <a:pPr>
              <a:buFontTx/>
              <a:buChar char="-"/>
            </a:pPr>
            <a:r>
              <a:rPr lang="es-ES" dirty="0" err="1"/>
              <a:t>Meaningful</a:t>
            </a:r>
            <a:r>
              <a:rPr lang="es-ES" dirty="0"/>
              <a:t> </a:t>
            </a:r>
            <a:r>
              <a:rPr lang="es-ES" dirty="0" err="1"/>
              <a:t>measures</a:t>
            </a:r>
            <a:r>
              <a:rPr lang="es-ES" dirty="0"/>
              <a:t>: </a:t>
            </a:r>
            <a:r>
              <a:rPr lang="es-ES" dirty="0" err="1"/>
              <a:t>We</a:t>
            </a:r>
            <a:r>
              <a:rPr lang="es-ES" dirty="0"/>
              <a:t> </a:t>
            </a:r>
            <a:r>
              <a:rPr lang="es-ES" dirty="0" err="1"/>
              <a:t>need</a:t>
            </a:r>
            <a:r>
              <a:rPr lang="es-ES" dirty="0"/>
              <a:t> </a:t>
            </a:r>
            <a:r>
              <a:rPr lang="es-ES" dirty="0" err="1"/>
              <a:t>measures</a:t>
            </a:r>
            <a:r>
              <a:rPr lang="es-ES" dirty="0"/>
              <a:t> to </a:t>
            </a:r>
            <a:r>
              <a:rPr lang="es-ES" dirty="0" err="1"/>
              <a:t>reflect</a:t>
            </a:r>
            <a:r>
              <a:rPr lang="es-ES" dirty="0"/>
              <a:t> </a:t>
            </a:r>
            <a:r>
              <a:rPr lang="es-ES" dirty="0" err="1"/>
              <a:t>work</a:t>
            </a:r>
            <a:r>
              <a:rPr lang="es-ES" dirty="0"/>
              <a:t> </a:t>
            </a:r>
            <a:r>
              <a:rPr lang="es-ES" dirty="0" err="1"/>
              <a:t>we</a:t>
            </a:r>
            <a:r>
              <a:rPr lang="es-ES" dirty="0"/>
              <a:t> do in </a:t>
            </a:r>
            <a:r>
              <a:rPr lang="es-ES" dirty="0" err="1"/>
              <a:t>primary</a:t>
            </a:r>
            <a:r>
              <a:rPr lang="es-ES" dirty="0"/>
              <a:t> </a:t>
            </a:r>
            <a:r>
              <a:rPr lang="es-ES" dirty="0" err="1"/>
              <a:t>care</a:t>
            </a:r>
            <a:r>
              <a:rPr lang="es-ES" dirty="0"/>
              <a:t>: </a:t>
            </a:r>
            <a:r>
              <a:rPr lang="es-ES" dirty="0" err="1"/>
              <a:t>relational</a:t>
            </a:r>
            <a:r>
              <a:rPr lang="es-ES" dirty="0"/>
              <a:t> medicine, </a:t>
            </a:r>
            <a:r>
              <a:rPr lang="es-ES" dirty="0" err="1"/>
              <a:t>continuity</a:t>
            </a:r>
            <a:r>
              <a:rPr lang="es-ES" dirty="0"/>
              <a:t>, trust </a:t>
            </a:r>
            <a:r>
              <a:rPr lang="es-ES" dirty="0" err="1"/>
              <a:t>etc</a:t>
            </a:r>
            <a:endParaRPr lang="es-ES" dirty="0"/>
          </a:p>
          <a:p>
            <a:pPr>
              <a:buFontTx/>
              <a:buChar char="-"/>
            </a:pPr>
            <a:r>
              <a:rPr lang="es-ES" dirty="0" err="1"/>
              <a:t>Creative</a:t>
            </a:r>
            <a:r>
              <a:rPr lang="es-ES" dirty="0"/>
              <a:t> data </a:t>
            </a:r>
            <a:r>
              <a:rPr lang="es-ES" dirty="0" err="1"/>
              <a:t>capturing</a:t>
            </a:r>
            <a:r>
              <a:rPr lang="es-ES" dirty="0"/>
              <a:t>, </a:t>
            </a:r>
            <a:r>
              <a:rPr lang="es-ES" dirty="0" err="1"/>
              <a:t>easy</a:t>
            </a:r>
            <a:r>
              <a:rPr lang="es-ES" dirty="0"/>
              <a:t> and </a:t>
            </a:r>
            <a:r>
              <a:rPr lang="es-ES" dirty="0" err="1"/>
              <a:t>meaningful</a:t>
            </a:r>
            <a:r>
              <a:rPr lang="es-ES" dirty="0"/>
              <a:t>.</a:t>
            </a:r>
          </a:p>
          <a:p>
            <a:pPr marL="0" indent="0">
              <a:buNone/>
            </a:pPr>
            <a:endParaRPr lang="es-ES" dirty="0"/>
          </a:p>
        </p:txBody>
      </p:sp>
      <p:sp>
        <p:nvSpPr>
          <p:cNvPr id="8" name="CuadroTexto 7">
            <a:extLst>
              <a:ext uri="{FF2B5EF4-FFF2-40B4-BE49-F238E27FC236}">
                <a16:creationId xmlns:a16="http://schemas.microsoft.com/office/drawing/2014/main" id="{7E66C0DD-9A3C-C542-9C1A-0D15C6B39366}"/>
              </a:ext>
            </a:extLst>
          </p:cNvPr>
          <p:cNvSpPr txBox="1"/>
          <p:nvPr/>
        </p:nvSpPr>
        <p:spPr>
          <a:xfrm>
            <a:off x="102394" y="404981"/>
            <a:ext cx="6955632" cy="1015663"/>
          </a:xfrm>
          <a:prstGeom prst="rect">
            <a:avLst/>
          </a:prstGeom>
          <a:noFill/>
        </p:spPr>
        <p:txBody>
          <a:bodyPr wrap="square" rtlCol="0">
            <a:spAutoFit/>
          </a:bodyPr>
          <a:lstStyle/>
          <a:p>
            <a:pPr algn="ctr"/>
            <a:r>
              <a:rPr lang="es-ES" sz="6000" i="1" dirty="0"/>
              <a:t>OPPORTUNITIES</a:t>
            </a:r>
          </a:p>
        </p:txBody>
      </p:sp>
    </p:spTree>
    <p:extLst>
      <p:ext uri="{BB962C8B-B14F-4D97-AF65-F5344CB8AC3E}">
        <p14:creationId xmlns:p14="http://schemas.microsoft.com/office/powerpoint/2010/main" val="3687864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85C4BD-931D-6140-9992-C2A2D63C77D2}"/>
              </a:ext>
            </a:extLst>
          </p:cNvPr>
          <p:cNvPicPr>
            <a:picLocks noChangeAspect="1"/>
          </p:cNvPicPr>
          <p:nvPr/>
        </p:nvPicPr>
        <p:blipFill>
          <a:blip r:embed="rId2"/>
          <a:stretch>
            <a:fillRect/>
          </a:stretch>
        </p:blipFill>
        <p:spPr>
          <a:xfrm rot="16200000">
            <a:off x="2667000" y="-2667000"/>
            <a:ext cx="6858000" cy="12191999"/>
          </a:xfrm>
          <a:prstGeom prst="rect">
            <a:avLst/>
          </a:prstGeom>
        </p:spPr>
      </p:pic>
      <p:sp>
        <p:nvSpPr>
          <p:cNvPr id="3" name="Marcador de contenido 2">
            <a:extLst>
              <a:ext uri="{FF2B5EF4-FFF2-40B4-BE49-F238E27FC236}">
                <a16:creationId xmlns:a16="http://schemas.microsoft.com/office/drawing/2014/main" id="{A096FCFD-46FB-ED4C-8DE8-600552B29D45}"/>
              </a:ext>
            </a:extLst>
          </p:cNvPr>
          <p:cNvSpPr>
            <a:spLocks noGrp="1"/>
          </p:cNvSpPr>
          <p:nvPr>
            <p:ph idx="1"/>
          </p:nvPr>
        </p:nvSpPr>
        <p:spPr/>
        <p:txBody>
          <a:bodyPr/>
          <a:lstStyle/>
          <a:p>
            <a:r>
              <a:rPr lang="es-ES" dirty="0"/>
              <a:t>SWL </a:t>
            </a:r>
            <a:r>
              <a:rPr lang="es-ES" dirty="0" err="1"/>
              <a:t>network</a:t>
            </a:r>
            <a:r>
              <a:rPr lang="es-ES" dirty="0"/>
              <a:t>: </a:t>
            </a:r>
            <a:r>
              <a:rPr lang="es-ES" dirty="0" err="1"/>
              <a:t>Could</a:t>
            </a:r>
            <a:r>
              <a:rPr lang="es-ES" dirty="0"/>
              <a:t> </a:t>
            </a:r>
            <a:r>
              <a:rPr lang="es-ES" dirty="0" err="1"/>
              <a:t>we</a:t>
            </a:r>
            <a:r>
              <a:rPr lang="es-ES" dirty="0"/>
              <a:t> </a:t>
            </a:r>
            <a:r>
              <a:rPr lang="es-ES" dirty="0" err="1"/>
              <a:t>strengthen</a:t>
            </a:r>
            <a:r>
              <a:rPr lang="es-ES" dirty="0"/>
              <a:t> a </a:t>
            </a:r>
            <a:r>
              <a:rPr lang="es-ES" dirty="0" err="1"/>
              <a:t>support</a:t>
            </a:r>
            <a:r>
              <a:rPr lang="es-ES" dirty="0"/>
              <a:t> </a:t>
            </a:r>
            <a:r>
              <a:rPr lang="es-ES" dirty="0" err="1"/>
              <a:t>network</a:t>
            </a:r>
            <a:r>
              <a:rPr lang="es-ES" dirty="0"/>
              <a:t> in training and </a:t>
            </a:r>
            <a:r>
              <a:rPr lang="es-ES" dirty="0" err="1"/>
              <a:t>projects</a:t>
            </a:r>
            <a:r>
              <a:rPr lang="es-ES" dirty="0"/>
              <a:t> </a:t>
            </a:r>
            <a:r>
              <a:rPr lang="es-ES" dirty="0" err="1"/>
              <a:t>locally</a:t>
            </a:r>
            <a:r>
              <a:rPr lang="es-ES" dirty="0"/>
              <a:t> </a:t>
            </a:r>
            <a:r>
              <a:rPr lang="es-ES" dirty="0" err="1"/>
              <a:t>with</a:t>
            </a:r>
            <a:r>
              <a:rPr lang="es-ES" dirty="0"/>
              <a:t> final </a:t>
            </a:r>
            <a:r>
              <a:rPr lang="es-ES" dirty="0" err="1"/>
              <a:t>influence</a:t>
            </a:r>
            <a:r>
              <a:rPr lang="es-ES" dirty="0"/>
              <a:t> in </a:t>
            </a:r>
            <a:r>
              <a:rPr lang="es-ES" dirty="0" err="1"/>
              <a:t>system</a:t>
            </a:r>
            <a:r>
              <a:rPr lang="es-ES" dirty="0"/>
              <a:t> </a:t>
            </a:r>
            <a:r>
              <a:rPr lang="es-ES" dirty="0" err="1"/>
              <a:t>working</a:t>
            </a:r>
            <a:r>
              <a:rPr lang="es-ES" dirty="0"/>
              <a:t> and </a:t>
            </a:r>
            <a:r>
              <a:rPr lang="es-ES" dirty="0" err="1"/>
              <a:t>decision</a:t>
            </a:r>
            <a:r>
              <a:rPr lang="es-ES" dirty="0"/>
              <a:t> </a:t>
            </a:r>
            <a:r>
              <a:rPr lang="es-ES" dirty="0" err="1"/>
              <a:t>making</a:t>
            </a:r>
            <a:r>
              <a:rPr lang="es-ES" dirty="0"/>
              <a:t>?</a:t>
            </a:r>
          </a:p>
          <a:p>
            <a:r>
              <a:rPr lang="es-ES" dirty="0"/>
              <a:t>Incentives </a:t>
            </a:r>
            <a:r>
              <a:rPr lang="es-ES" dirty="0" err="1"/>
              <a:t>for</a:t>
            </a:r>
            <a:r>
              <a:rPr lang="es-ES" dirty="0"/>
              <a:t> </a:t>
            </a:r>
            <a:r>
              <a:rPr lang="es-ES" dirty="0" err="1"/>
              <a:t>primary</a:t>
            </a:r>
            <a:r>
              <a:rPr lang="es-ES" dirty="0"/>
              <a:t> </a:t>
            </a:r>
            <a:r>
              <a:rPr lang="es-ES" dirty="0" err="1"/>
              <a:t>care</a:t>
            </a:r>
            <a:r>
              <a:rPr lang="es-ES" dirty="0"/>
              <a:t> ?KPI </a:t>
            </a:r>
            <a:r>
              <a:rPr lang="es-ES" dirty="0" err="1"/>
              <a:t>engagement</a:t>
            </a:r>
            <a:r>
              <a:rPr lang="es-ES" dirty="0"/>
              <a:t>? </a:t>
            </a:r>
          </a:p>
          <a:p>
            <a:r>
              <a:rPr lang="es-ES" dirty="0" err="1"/>
              <a:t>Integrated</a:t>
            </a:r>
            <a:r>
              <a:rPr lang="es-ES" dirty="0"/>
              <a:t> </a:t>
            </a:r>
            <a:r>
              <a:rPr lang="es-ES" dirty="0" err="1"/>
              <a:t>Neighbourhood</a:t>
            </a:r>
            <a:r>
              <a:rPr lang="es-ES" dirty="0"/>
              <a:t> </a:t>
            </a:r>
            <a:r>
              <a:rPr lang="es-ES" dirty="0" err="1"/>
              <a:t>teams</a:t>
            </a:r>
            <a:r>
              <a:rPr lang="es-ES" dirty="0"/>
              <a:t>: </a:t>
            </a:r>
            <a:r>
              <a:rPr lang="es-ES" dirty="0" err="1"/>
              <a:t>Perfect</a:t>
            </a:r>
            <a:r>
              <a:rPr lang="es-ES" dirty="0"/>
              <a:t> place </a:t>
            </a:r>
            <a:r>
              <a:rPr lang="es-ES" dirty="0" err="1"/>
              <a:t>for</a:t>
            </a:r>
            <a:r>
              <a:rPr lang="es-ES" dirty="0"/>
              <a:t> </a:t>
            </a:r>
            <a:r>
              <a:rPr lang="es-ES" dirty="0" err="1"/>
              <a:t>research</a:t>
            </a:r>
            <a:r>
              <a:rPr lang="es-ES" dirty="0"/>
              <a:t> (</a:t>
            </a:r>
            <a:r>
              <a:rPr lang="es-ES" dirty="0" err="1"/>
              <a:t>measuring</a:t>
            </a:r>
            <a:r>
              <a:rPr lang="es-ES" dirty="0"/>
              <a:t> </a:t>
            </a:r>
            <a:r>
              <a:rPr lang="es-ES" dirty="0" err="1"/>
              <a:t>integration</a:t>
            </a:r>
            <a:r>
              <a:rPr lang="es-ES" dirty="0"/>
              <a:t>, </a:t>
            </a:r>
            <a:r>
              <a:rPr lang="es-ES" dirty="0" err="1"/>
              <a:t>relational</a:t>
            </a:r>
            <a:r>
              <a:rPr lang="es-ES" dirty="0"/>
              <a:t> medicine, </a:t>
            </a:r>
            <a:r>
              <a:rPr lang="es-ES" dirty="0" err="1"/>
              <a:t>holistic</a:t>
            </a:r>
            <a:r>
              <a:rPr lang="es-ES" dirty="0"/>
              <a:t> universal </a:t>
            </a:r>
            <a:r>
              <a:rPr lang="es-ES" dirty="0" err="1"/>
              <a:t>comprehensive</a:t>
            </a:r>
            <a:r>
              <a:rPr lang="es-ES" dirty="0"/>
              <a:t> </a:t>
            </a:r>
            <a:r>
              <a:rPr lang="es-ES" dirty="0" err="1"/>
              <a:t>care</a:t>
            </a:r>
            <a:r>
              <a:rPr lang="es-ES" dirty="0"/>
              <a:t>)</a:t>
            </a:r>
          </a:p>
          <a:p>
            <a:pPr marL="0" indent="0">
              <a:buNone/>
            </a:pPr>
            <a:endParaRPr lang="es-ES" dirty="0"/>
          </a:p>
        </p:txBody>
      </p:sp>
    </p:spTree>
    <p:extLst>
      <p:ext uri="{BB962C8B-B14F-4D97-AF65-F5344CB8AC3E}">
        <p14:creationId xmlns:p14="http://schemas.microsoft.com/office/powerpoint/2010/main" val="93770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22D71-8F34-554E-B3ED-1A0648EDAC6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B2684D14-520F-1A47-8D05-2EA4633E481B}"/>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F4562DA-3BCA-5748-9C5E-DBE779093948}"/>
              </a:ext>
            </a:extLst>
          </p:cNvPr>
          <p:cNvPicPr>
            <a:picLocks noChangeAspect="1"/>
          </p:cNvPicPr>
          <p:nvPr/>
        </p:nvPicPr>
        <p:blipFill>
          <a:blip r:embed="rId2"/>
          <a:stretch>
            <a:fillRect/>
          </a:stretch>
        </p:blipFill>
        <p:spPr>
          <a:xfrm rot="16200000">
            <a:off x="2667000" y="-2667000"/>
            <a:ext cx="6858000" cy="12191999"/>
          </a:xfrm>
          <a:prstGeom prst="rect">
            <a:avLst/>
          </a:prstGeom>
        </p:spPr>
      </p:pic>
      <p:sp>
        <p:nvSpPr>
          <p:cNvPr id="6" name="CuadroTexto 5">
            <a:extLst>
              <a:ext uri="{FF2B5EF4-FFF2-40B4-BE49-F238E27FC236}">
                <a16:creationId xmlns:a16="http://schemas.microsoft.com/office/drawing/2014/main" id="{E4DBE1E3-27F2-4440-A661-7DA43589E634}"/>
              </a:ext>
            </a:extLst>
          </p:cNvPr>
          <p:cNvSpPr txBox="1"/>
          <p:nvPr/>
        </p:nvSpPr>
        <p:spPr>
          <a:xfrm>
            <a:off x="6543675" y="5272088"/>
            <a:ext cx="3629025" cy="477054"/>
          </a:xfrm>
          <a:prstGeom prst="rect">
            <a:avLst/>
          </a:prstGeom>
          <a:noFill/>
        </p:spPr>
        <p:txBody>
          <a:bodyPr wrap="square" rtlCol="0">
            <a:spAutoFit/>
          </a:bodyPr>
          <a:lstStyle/>
          <a:p>
            <a:r>
              <a:rPr lang="es-ES" sz="2500" i="1" dirty="0"/>
              <a:t>THANK YOU</a:t>
            </a:r>
          </a:p>
        </p:txBody>
      </p:sp>
      <p:sp>
        <p:nvSpPr>
          <p:cNvPr id="8" name="Rectángulo 7">
            <a:extLst>
              <a:ext uri="{FF2B5EF4-FFF2-40B4-BE49-F238E27FC236}">
                <a16:creationId xmlns:a16="http://schemas.microsoft.com/office/drawing/2014/main" id="{CC3E30EA-0008-824B-A3EB-AACFF43672C4}"/>
              </a:ext>
            </a:extLst>
          </p:cNvPr>
          <p:cNvSpPr/>
          <p:nvPr/>
        </p:nvSpPr>
        <p:spPr>
          <a:xfrm>
            <a:off x="657496" y="2055814"/>
            <a:ext cx="8693983" cy="553998"/>
          </a:xfrm>
          <a:prstGeom prst="rect">
            <a:avLst/>
          </a:prstGeom>
        </p:spPr>
        <p:txBody>
          <a:bodyPr wrap="none">
            <a:spAutoFit/>
          </a:bodyPr>
          <a:lstStyle/>
          <a:p>
            <a:r>
              <a:rPr lang="es-ES" sz="3000" dirty="0">
                <a:latin typeface="Open Sans"/>
              </a:rPr>
              <a:t>“Play </a:t>
            </a:r>
            <a:r>
              <a:rPr lang="es-ES" sz="3000" dirty="0" err="1">
                <a:latin typeface="Open Sans"/>
              </a:rPr>
              <a:t>is</a:t>
            </a:r>
            <a:r>
              <a:rPr lang="es-ES" sz="3000" dirty="0">
                <a:latin typeface="Open Sans"/>
              </a:rPr>
              <a:t> </a:t>
            </a:r>
            <a:r>
              <a:rPr lang="es-ES" sz="3000" dirty="0" err="1">
                <a:latin typeface="Open Sans"/>
              </a:rPr>
              <a:t>the</a:t>
            </a:r>
            <a:r>
              <a:rPr lang="es-ES" sz="3000" dirty="0">
                <a:latin typeface="Open Sans"/>
              </a:rPr>
              <a:t> </a:t>
            </a:r>
            <a:r>
              <a:rPr lang="es-ES" sz="3000" dirty="0" err="1">
                <a:latin typeface="Open Sans"/>
              </a:rPr>
              <a:t>highest</a:t>
            </a:r>
            <a:r>
              <a:rPr lang="es-ES" sz="3000" dirty="0">
                <a:latin typeface="Open Sans"/>
              </a:rPr>
              <a:t> </a:t>
            </a:r>
            <a:r>
              <a:rPr lang="es-ES" sz="3000" dirty="0" err="1">
                <a:latin typeface="Open Sans"/>
              </a:rPr>
              <a:t>form</a:t>
            </a:r>
            <a:r>
              <a:rPr lang="es-ES" sz="3000" dirty="0">
                <a:latin typeface="Open Sans"/>
              </a:rPr>
              <a:t> of </a:t>
            </a:r>
            <a:r>
              <a:rPr lang="es-ES" sz="3000" dirty="0" err="1">
                <a:latin typeface="Open Sans"/>
              </a:rPr>
              <a:t>research</a:t>
            </a:r>
            <a:r>
              <a:rPr lang="es-ES" sz="3000" dirty="0">
                <a:latin typeface="Open Sans"/>
              </a:rPr>
              <a:t>.” – Albert Einstein</a:t>
            </a:r>
            <a:endParaRPr lang="es-ES" sz="3000" dirty="0"/>
          </a:p>
        </p:txBody>
      </p:sp>
    </p:spTree>
    <p:extLst>
      <p:ext uri="{BB962C8B-B14F-4D97-AF65-F5344CB8AC3E}">
        <p14:creationId xmlns:p14="http://schemas.microsoft.com/office/powerpoint/2010/main" val="29827805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L_ICB_template" id="{4B9A751F-98F1-7845-BF86-6C108B64B704}" vid="{7B61645F-21B9-2648-A31E-BF7E0A034E6F}"/>
    </a:ext>
  </a:extLst>
</a:theme>
</file>

<file path=ppt/theme/theme3.xml><?xml version="1.0" encoding="utf-8"?>
<a:theme xmlns:a="http://schemas.openxmlformats.org/drawingml/2006/main" name="Custom Design">
  <a:themeElements>
    <a:clrScheme name="NIHR CRN">
      <a:dk1>
        <a:srgbClr val="173E71"/>
      </a:dk1>
      <a:lt1>
        <a:srgbClr val="FFFFFF"/>
      </a:lt1>
      <a:dk2>
        <a:srgbClr val="173E71"/>
      </a:dk2>
      <a:lt2>
        <a:srgbClr val="F8F8F8"/>
      </a:lt2>
      <a:accent1>
        <a:srgbClr val="EE4B4B"/>
      </a:accent1>
      <a:accent2>
        <a:srgbClr val="2DA8B0"/>
      </a:accent2>
      <a:accent3>
        <a:srgbClr val="6367AC"/>
      </a:accent3>
      <a:accent4>
        <a:srgbClr val="F1A591"/>
      </a:accent4>
      <a:accent5>
        <a:srgbClr val="99CBD1"/>
      </a:accent5>
      <a:accent6>
        <a:srgbClr val="A09FCF"/>
      </a:accent6>
      <a:hlink>
        <a:srgbClr val="2985FF"/>
      </a:hlink>
      <a:folHlink>
        <a:srgbClr val="00AD2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12024</TotalTime>
  <Words>1224</Words>
  <Application>Microsoft Macintosh PowerPoint</Application>
  <PresentationFormat>Widescreen</PresentationFormat>
  <Paragraphs>122</Paragraphs>
  <Slides>18</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Calibri Light</vt:lpstr>
      <vt:lpstr>Helvetica Neue</vt:lpstr>
      <vt:lpstr>Helvetica Neue Light</vt:lpstr>
      <vt:lpstr>Inter var</vt:lpstr>
      <vt:lpstr>Lato</vt:lpstr>
      <vt:lpstr>Open Sans</vt:lpstr>
      <vt:lpstr>Tema de Office</vt:lpstr>
      <vt:lpstr>1_Office Theme</vt:lpstr>
      <vt:lpstr>Custom Design</vt:lpstr>
      <vt:lpstr>RESEARCH CAFÉ Growing Research in Primary Care in South West London</vt:lpstr>
      <vt:lpstr>“Growing research in Primary care”</vt:lpstr>
      <vt:lpstr>PowerPoint Presentation</vt:lpstr>
      <vt:lpstr>WHY RESEARCH?</vt:lpstr>
      <vt:lpstr>PowerPoint Presentation</vt:lpstr>
      <vt:lpstr>How to navigate barriers </vt:lpstr>
      <vt:lpstr>PowerPoint Presentation</vt:lpstr>
      <vt:lpstr>PowerPoint Presentation</vt:lpstr>
      <vt:lpstr>PowerPoint Presentation</vt:lpstr>
      <vt:lpstr>PowerPoint Presentation</vt:lpstr>
      <vt:lpstr>Research Delivery Network</vt:lpstr>
      <vt:lpstr>PowerPoint Presentation</vt:lpstr>
      <vt:lpstr>What is the Research Delivery Network? </vt:lpstr>
      <vt:lpstr>Which studies are eligible for support?</vt:lpstr>
      <vt:lpstr>RDN support available to researchers through our  Study Support Service and national infrastructure </vt:lpstr>
      <vt:lpstr>How can the RDN support you to deliver research?</vt:lpstr>
      <vt:lpstr>Thank you for listening</vt:lpstr>
      <vt:lpstr>Sign Up Now for our practical and interactive 1.5-hour online primary care research café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Banuelos, Adriano</dc:creator>
  <cp:lastModifiedBy>Georgia Hunt</cp:lastModifiedBy>
  <cp:revision>25</cp:revision>
  <dcterms:created xsi:type="dcterms:W3CDTF">2025-04-30T09:56:55Z</dcterms:created>
  <dcterms:modified xsi:type="dcterms:W3CDTF">2025-05-19T08:49:08Z</dcterms:modified>
</cp:coreProperties>
</file>