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38"/>
  </p:notesMasterIdLst>
  <p:sldIdLst>
    <p:sldId id="278" r:id="rId4"/>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9" r:id="rId27"/>
    <p:sldId id="2145708634" r:id="rId28"/>
    <p:sldId id="2145708637" r:id="rId29"/>
    <p:sldId id="2145708629" r:id="rId30"/>
    <p:sldId id="2147474394" r:id="rId31"/>
    <p:sldId id="2145708643" r:id="rId32"/>
    <p:sldId id="2147474399" r:id="rId33"/>
    <p:sldId id="2145708638" r:id="rId34"/>
    <p:sldId id="2145708644" r:id="rId35"/>
    <p:sldId id="2147474396" r:id="rId36"/>
    <p:sldId id="2147474400" r:id="rId37"/>
  </p:sldIdLst>
  <p:sldSz cx="18288000" cy="10287000"/>
  <p:notesSz cx="6858000" cy="9144000"/>
  <p:embeddedFontLst>
    <p:embeddedFont>
      <p:font typeface="ADLaM Display" panose="02010000000000000000" pitchFamily="2" charset="77"/>
      <p:regular r:id="rId39"/>
    </p:embeddedFont>
    <p:embeddedFont>
      <p:font typeface="Arial Bold" panose="020B0802020202020204" pitchFamily="34" charset="77"/>
      <p:regular r:id="rId40"/>
      <p:bold r:id="rId41"/>
    </p:embeddedFont>
    <p:embeddedFont>
      <p:font typeface="Arial Italics" panose="020B0502020202090204" pitchFamily="34" charset="77"/>
      <p:regular r:id="rId42"/>
      <p:italic r:id="rId43"/>
    </p:embeddedFont>
    <p:embeddedFont>
      <p:font typeface="Poppins Medium" panose="020B0604020202020204" pitchFamily="34" charset="0"/>
      <p:regular r:id="rId44"/>
      <p:italic r:id="rId45"/>
    </p:embeddedFont>
    <p:embeddedFont>
      <p:font typeface="Poppins SemiBold" panose="020B0604020202020204" pitchFamily="34"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56" autoAdjust="0"/>
    <p:restoredTop sz="94626" autoAdjust="0"/>
  </p:normalViewPr>
  <p:slideViewPr>
    <p:cSldViewPr>
      <p:cViewPr varScale="1">
        <p:scale>
          <a:sx n="80" d="100"/>
          <a:sy n="80" d="100"/>
        </p:scale>
        <p:origin x="296"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6.fntdata"/><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7.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1.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en-GB" sz="1100" b="1" dirty="0"/>
              <a:t>External funding supporting core research department functions.  </a:t>
            </a:r>
            <a:endParaRPr lang="en-GB" dirty="0"/>
          </a:p>
        </c:rich>
      </c:tx>
      <c:layout>
        <c:manualLayout>
          <c:xMode val="edge"/>
          <c:yMode val="edge"/>
          <c:x val="0.14584687378135966"/>
          <c:y val="5.2793664760228773E-2"/>
        </c:manualLayout>
      </c:layout>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doughnutChart>
        <c:varyColors val="1"/>
        <c:ser>
          <c:idx val="0"/>
          <c:order val="0"/>
          <c:dPt>
            <c:idx val="0"/>
            <c:bubble3D val="0"/>
            <c:spPr>
              <a:solidFill>
                <a:schemeClr val="accent5">
                  <a:lumMod val="40000"/>
                  <a:lumOff val="60000"/>
                </a:schemeClr>
              </a:solidFill>
              <a:ln w="19050">
                <a:solidFill>
                  <a:schemeClr val="lt1"/>
                </a:solidFill>
              </a:ln>
              <a:effectLst/>
            </c:spPr>
            <c:extLst>
              <c:ext xmlns:c16="http://schemas.microsoft.com/office/drawing/2014/chart" uri="{C3380CC4-5D6E-409C-BE32-E72D297353CC}">
                <c16:uniqueId val="{00000001-2895-41B4-BBF2-5D96F888E471}"/>
              </c:ext>
            </c:extLst>
          </c:dPt>
          <c:dPt>
            <c:idx val="1"/>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3-2895-41B4-BBF2-5D96F888E471}"/>
              </c:ext>
            </c:extLst>
          </c:dPt>
          <c:dPt>
            <c:idx val="2"/>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5-2895-41B4-BBF2-5D96F888E471}"/>
              </c:ext>
            </c:extLst>
          </c:dPt>
          <c:dPt>
            <c:idx val="3"/>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7-2895-41B4-BBF2-5D96F888E471}"/>
              </c:ext>
            </c:extLst>
          </c:dPt>
          <c:dPt>
            <c:idx val="4"/>
            <c:bubble3D val="0"/>
            <c:spPr>
              <a:solidFill>
                <a:srgbClr val="FFFF99"/>
              </a:solidFill>
              <a:ln w="19050">
                <a:solidFill>
                  <a:schemeClr val="lt1"/>
                </a:solidFill>
              </a:ln>
              <a:effectLst/>
            </c:spPr>
            <c:extLst>
              <c:ext xmlns:c16="http://schemas.microsoft.com/office/drawing/2014/chart" uri="{C3380CC4-5D6E-409C-BE32-E72D297353CC}">
                <c16:uniqueId val="{00000009-2895-41B4-BBF2-5D96F888E47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Sheet1!$F$5:$F$9</c:f>
              <c:strCache>
                <c:ptCount val="5"/>
                <c:pt idx="0">
                  <c:v>Leadership and management </c:v>
                </c:pt>
                <c:pt idx="1">
                  <c:v>Delivery clinical</c:v>
                </c:pt>
                <c:pt idx="2">
                  <c:v>Delivery non registered </c:v>
                </c:pt>
                <c:pt idx="3">
                  <c:v>Support department </c:v>
                </c:pt>
                <c:pt idx="4">
                  <c:v>Governance and administration support </c:v>
                </c:pt>
              </c:strCache>
            </c:strRef>
          </c:cat>
          <c:val>
            <c:numRef>
              <c:f>Sheet1!$G$5:$G$9</c:f>
              <c:numCache>
                <c:formatCode>0%</c:formatCode>
                <c:ptCount val="5"/>
                <c:pt idx="0" formatCode="0.00%">
                  <c:v>0.215</c:v>
                </c:pt>
                <c:pt idx="1">
                  <c:v>0.31</c:v>
                </c:pt>
                <c:pt idx="2" formatCode="0.00%">
                  <c:v>0.30099999999999999</c:v>
                </c:pt>
                <c:pt idx="3" formatCode="0.00%">
                  <c:v>7.6999999999999999E-2</c:v>
                </c:pt>
                <c:pt idx="4" formatCode="0.00%">
                  <c:v>9.7000000000000003E-2</c:v>
                </c:pt>
              </c:numCache>
            </c:numRef>
          </c:val>
          <c:extLst>
            <c:ext xmlns:c16="http://schemas.microsoft.com/office/drawing/2014/chart" uri="{C3380CC4-5D6E-409C-BE32-E72D297353CC}">
              <c16:uniqueId val="{0000000A-2895-41B4-BBF2-5D96F888E471}"/>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4.6873576653691674E-3"/>
          <c:y val="0.75747754363964515"/>
          <c:w val="0.99062507996327576"/>
          <c:h val="0.2161256239802404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F39CCE-7A99-40D2-BD63-552509BBFE9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2D00EF42-AA7E-44BF-984B-786031F19218}" type="pres">
      <dgm:prSet presAssocID="{31F39CCE-7A99-40D2-BD63-552509BBFE9A}" presName="diagram" presStyleCnt="0">
        <dgm:presLayoutVars>
          <dgm:dir/>
          <dgm:resizeHandles val="exact"/>
        </dgm:presLayoutVars>
      </dgm:prSet>
      <dgm:spPr/>
    </dgm:pt>
  </dgm:ptLst>
  <dgm:cxnLst>
    <dgm:cxn modelId="{397DA6B4-DC94-4483-9C59-116FB8E34730}" type="presOf" srcId="{31F39CCE-7A99-40D2-BD63-552509BBFE9A}" destId="{2D00EF42-AA7E-44BF-984B-786031F19218}"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4CB21F1-A804-4C1B-94C6-B1297C8C7B60}" type="doc">
      <dgm:prSet loTypeId="urn:microsoft.com/office/officeart/2005/8/layout/gear1" loCatId="relationship" qsTypeId="urn:microsoft.com/office/officeart/2005/8/quickstyle/simple1" qsCatId="simple" csTypeId="urn:microsoft.com/office/officeart/2005/8/colors/accent1_2" csCatId="accent1" phldr="1"/>
      <dgm:spPr/>
    </dgm:pt>
    <dgm:pt modelId="{C58C7DB2-9459-40C2-99E8-FFA4E3F7DCD2}">
      <dgm:prSet phldrT="[Text]"/>
      <dgm:spPr>
        <a:solidFill>
          <a:srgbClr val="00AAA6"/>
        </a:solidFill>
      </dgm:spPr>
      <dgm:t>
        <a:bodyPr/>
        <a:lstStyle/>
        <a:p>
          <a:r>
            <a:rPr lang="en-GB" b="1" dirty="0"/>
            <a:t>SUSTAINABLE, SUPPORITG AND INCLUSINVE ENVIRONMENT </a:t>
          </a:r>
        </a:p>
      </dgm:t>
    </dgm:pt>
    <dgm:pt modelId="{5A98DA86-1B17-472C-AA67-CBCF1E092B47}" type="parTrans" cxnId="{65052130-9848-4CC2-A187-0D9E9AB0A09D}">
      <dgm:prSet/>
      <dgm:spPr/>
      <dgm:t>
        <a:bodyPr/>
        <a:lstStyle/>
        <a:p>
          <a:endParaRPr lang="en-GB" b="1"/>
        </a:p>
      </dgm:t>
    </dgm:pt>
    <dgm:pt modelId="{F1638125-EA97-47AB-A608-19C2432B6B7C}" type="sibTrans" cxnId="{65052130-9848-4CC2-A187-0D9E9AB0A09D}">
      <dgm:prSet/>
      <dgm:spPr/>
      <dgm:t>
        <a:bodyPr/>
        <a:lstStyle/>
        <a:p>
          <a:endParaRPr lang="en-GB" b="1"/>
        </a:p>
      </dgm:t>
    </dgm:pt>
    <dgm:pt modelId="{4899DDFF-BEE0-4970-A117-420FA01A13B7}">
      <dgm:prSet phldrT="[Text]"/>
      <dgm:spPr>
        <a:solidFill>
          <a:srgbClr val="00AAA6"/>
        </a:solidFill>
      </dgm:spPr>
      <dgm:t>
        <a:bodyPr/>
        <a:lstStyle/>
        <a:p>
          <a:r>
            <a:rPr lang="en-GB" b="1" dirty="0"/>
            <a:t>DEVELOPING EXISITNG STAFF  </a:t>
          </a:r>
        </a:p>
      </dgm:t>
    </dgm:pt>
    <dgm:pt modelId="{3517F622-8F4A-4C56-A20B-18793A481F2F}" type="parTrans" cxnId="{ABAC2944-2152-4B8F-8B7D-69EDB3E78D89}">
      <dgm:prSet/>
      <dgm:spPr/>
      <dgm:t>
        <a:bodyPr/>
        <a:lstStyle/>
        <a:p>
          <a:endParaRPr lang="en-GB" b="1"/>
        </a:p>
      </dgm:t>
    </dgm:pt>
    <dgm:pt modelId="{9650CE68-7AB9-45E9-9310-DDD541352F4F}" type="sibTrans" cxnId="{ABAC2944-2152-4B8F-8B7D-69EDB3E78D89}">
      <dgm:prSet/>
      <dgm:spPr/>
      <dgm:t>
        <a:bodyPr/>
        <a:lstStyle/>
        <a:p>
          <a:endParaRPr lang="en-GB" b="1"/>
        </a:p>
      </dgm:t>
    </dgm:pt>
    <dgm:pt modelId="{DAC6A06B-FF2A-4CB0-877A-DE5B8D349DE8}">
      <dgm:prSet phldrT="[Text]"/>
      <dgm:spPr>
        <a:solidFill>
          <a:srgbClr val="00AAA6"/>
        </a:solidFill>
      </dgm:spPr>
      <dgm:t>
        <a:bodyPr/>
        <a:lstStyle/>
        <a:p>
          <a:r>
            <a:rPr lang="en-GB" b="1" dirty="0"/>
            <a:t>ATTRACTING STAFF  </a:t>
          </a:r>
        </a:p>
      </dgm:t>
    </dgm:pt>
    <dgm:pt modelId="{F47EC9DB-FEBA-470E-A8C9-7C76D97BBCD0}" type="parTrans" cxnId="{00238FA6-D61B-4DBE-AF1F-9B389842F2D0}">
      <dgm:prSet/>
      <dgm:spPr/>
      <dgm:t>
        <a:bodyPr/>
        <a:lstStyle/>
        <a:p>
          <a:endParaRPr lang="en-GB" b="1"/>
        </a:p>
      </dgm:t>
    </dgm:pt>
    <dgm:pt modelId="{6B8F1C2F-4FAC-4E38-8948-C7D1D95025D8}" type="sibTrans" cxnId="{00238FA6-D61B-4DBE-AF1F-9B389842F2D0}">
      <dgm:prSet/>
      <dgm:spPr/>
      <dgm:t>
        <a:bodyPr/>
        <a:lstStyle/>
        <a:p>
          <a:endParaRPr lang="en-GB" b="1"/>
        </a:p>
      </dgm:t>
    </dgm:pt>
    <dgm:pt modelId="{360FE90C-9C6B-4BF2-A57F-84B1D512EB43}" type="pres">
      <dgm:prSet presAssocID="{74CB21F1-A804-4C1B-94C6-B1297C8C7B60}" presName="composite" presStyleCnt="0">
        <dgm:presLayoutVars>
          <dgm:chMax val="3"/>
          <dgm:animLvl val="lvl"/>
          <dgm:resizeHandles val="exact"/>
        </dgm:presLayoutVars>
      </dgm:prSet>
      <dgm:spPr/>
    </dgm:pt>
    <dgm:pt modelId="{76904470-B249-4FD0-A732-E35901D20D78}" type="pres">
      <dgm:prSet presAssocID="{C58C7DB2-9459-40C2-99E8-FFA4E3F7DCD2}" presName="gear1" presStyleLbl="node1" presStyleIdx="0" presStyleCnt="3">
        <dgm:presLayoutVars>
          <dgm:chMax val="1"/>
          <dgm:bulletEnabled val="1"/>
        </dgm:presLayoutVars>
      </dgm:prSet>
      <dgm:spPr/>
    </dgm:pt>
    <dgm:pt modelId="{7CCE5E87-17E1-4A67-8C16-8ED3CDAFA12F}" type="pres">
      <dgm:prSet presAssocID="{C58C7DB2-9459-40C2-99E8-FFA4E3F7DCD2}" presName="gear1srcNode" presStyleLbl="node1" presStyleIdx="0" presStyleCnt="3"/>
      <dgm:spPr/>
    </dgm:pt>
    <dgm:pt modelId="{89341FC3-24DF-43EC-A5DE-75C78A48AD0D}" type="pres">
      <dgm:prSet presAssocID="{C58C7DB2-9459-40C2-99E8-FFA4E3F7DCD2}" presName="gear1dstNode" presStyleLbl="node1" presStyleIdx="0" presStyleCnt="3"/>
      <dgm:spPr/>
    </dgm:pt>
    <dgm:pt modelId="{C38CB415-5E55-451E-812A-6C9AB6ACF030}" type="pres">
      <dgm:prSet presAssocID="{4899DDFF-BEE0-4970-A117-420FA01A13B7}" presName="gear2" presStyleLbl="node1" presStyleIdx="1" presStyleCnt="3" custLinFactNeighborX="886" custLinFactNeighborY="-2928">
        <dgm:presLayoutVars>
          <dgm:chMax val="1"/>
          <dgm:bulletEnabled val="1"/>
        </dgm:presLayoutVars>
      </dgm:prSet>
      <dgm:spPr/>
    </dgm:pt>
    <dgm:pt modelId="{932CAE77-199D-47A9-940B-D85FDBC8CB82}" type="pres">
      <dgm:prSet presAssocID="{4899DDFF-BEE0-4970-A117-420FA01A13B7}" presName="gear2srcNode" presStyleLbl="node1" presStyleIdx="1" presStyleCnt="3"/>
      <dgm:spPr/>
    </dgm:pt>
    <dgm:pt modelId="{1EB150C2-DF55-4980-A4A3-4BD637856EED}" type="pres">
      <dgm:prSet presAssocID="{4899DDFF-BEE0-4970-A117-420FA01A13B7}" presName="gear2dstNode" presStyleLbl="node1" presStyleIdx="1" presStyleCnt="3"/>
      <dgm:spPr/>
    </dgm:pt>
    <dgm:pt modelId="{2632AE61-69CC-4745-ACEB-7EACF1C78467}" type="pres">
      <dgm:prSet presAssocID="{DAC6A06B-FF2A-4CB0-877A-DE5B8D349DE8}" presName="gear3" presStyleLbl="node1" presStyleIdx="2" presStyleCnt="3" custLinFactNeighborX="3157" custLinFactNeighborY="4758"/>
      <dgm:spPr/>
    </dgm:pt>
    <dgm:pt modelId="{76A6F0C3-81FD-43E8-BA13-AD9ACFEBB8CD}" type="pres">
      <dgm:prSet presAssocID="{DAC6A06B-FF2A-4CB0-877A-DE5B8D349DE8}" presName="gear3tx" presStyleLbl="node1" presStyleIdx="2" presStyleCnt="3">
        <dgm:presLayoutVars>
          <dgm:chMax val="1"/>
          <dgm:bulletEnabled val="1"/>
        </dgm:presLayoutVars>
      </dgm:prSet>
      <dgm:spPr/>
    </dgm:pt>
    <dgm:pt modelId="{1CA1D89C-6711-4A64-AFD4-6E5B2752B866}" type="pres">
      <dgm:prSet presAssocID="{DAC6A06B-FF2A-4CB0-877A-DE5B8D349DE8}" presName="gear3srcNode" presStyleLbl="node1" presStyleIdx="2" presStyleCnt="3"/>
      <dgm:spPr/>
    </dgm:pt>
    <dgm:pt modelId="{84406DEF-8495-4808-B529-19917406FA75}" type="pres">
      <dgm:prSet presAssocID="{DAC6A06B-FF2A-4CB0-877A-DE5B8D349DE8}" presName="gear3dstNode" presStyleLbl="node1" presStyleIdx="2" presStyleCnt="3"/>
      <dgm:spPr/>
    </dgm:pt>
    <dgm:pt modelId="{60536DB6-30DB-437C-B061-BFDF8CD8E9D9}" type="pres">
      <dgm:prSet presAssocID="{F1638125-EA97-47AB-A608-19C2432B6B7C}" presName="connector1" presStyleLbl="sibTrans2D1" presStyleIdx="0" presStyleCnt="3"/>
      <dgm:spPr/>
    </dgm:pt>
    <dgm:pt modelId="{61818C5C-388D-42F3-B8EA-F645068E13E4}" type="pres">
      <dgm:prSet presAssocID="{9650CE68-7AB9-45E9-9310-DDD541352F4F}" presName="connector2" presStyleLbl="sibTrans2D1" presStyleIdx="1" presStyleCnt="3"/>
      <dgm:spPr/>
    </dgm:pt>
    <dgm:pt modelId="{233C2B16-48AE-4530-A5D8-7BFB2D6C80D8}" type="pres">
      <dgm:prSet presAssocID="{6B8F1C2F-4FAC-4E38-8948-C7D1D95025D8}" presName="connector3" presStyleLbl="sibTrans2D1" presStyleIdx="2" presStyleCnt="3"/>
      <dgm:spPr/>
    </dgm:pt>
  </dgm:ptLst>
  <dgm:cxnLst>
    <dgm:cxn modelId="{1E92BA05-493C-4D18-8FA3-9DD40386F091}" type="presOf" srcId="{6B8F1C2F-4FAC-4E38-8948-C7D1D95025D8}" destId="{233C2B16-48AE-4530-A5D8-7BFB2D6C80D8}" srcOrd="0" destOrd="0" presId="urn:microsoft.com/office/officeart/2005/8/layout/gear1"/>
    <dgm:cxn modelId="{F9005D22-BF29-47B9-A394-06851BB0885A}" type="presOf" srcId="{4899DDFF-BEE0-4970-A117-420FA01A13B7}" destId="{C38CB415-5E55-451E-812A-6C9AB6ACF030}" srcOrd="0" destOrd="0" presId="urn:microsoft.com/office/officeart/2005/8/layout/gear1"/>
    <dgm:cxn modelId="{65052130-9848-4CC2-A187-0D9E9AB0A09D}" srcId="{74CB21F1-A804-4C1B-94C6-B1297C8C7B60}" destId="{C58C7DB2-9459-40C2-99E8-FFA4E3F7DCD2}" srcOrd="0" destOrd="0" parTransId="{5A98DA86-1B17-472C-AA67-CBCF1E092B47}" sibTransId="{F1638125-EA97-47AB-A608-19C2432B6B7C}"/>
    <dgm:cxn modelId="{A8DAF637-9E75-43FB-83F1-AEC95E59FBB4}" type="presOf" srcId="{4899DDFF-BEE0-4970-A117-420FA01A13B7}" destId="{932CAE77-199D-47A9-940B-D85FDBC8CB82}" srcOrd="1" destOrd="0" presId="urn:microsoft.com/office/officeart/2005/8/layout/gear1"/>
    <dgm:cxn modelId="{C20BF73F-4DB9-426D-82A1-CC56C08DAA81}" type="presOf" srcId="{DAC6A06B-FF2A-4CB0-877A-DE5B8D349DE8}" destId="{76A6F0C3-81FD-43E8-BA13-AD9ACFEBB8CD}" srcOrd="1" destOrd="0" presId="urn:microsoft.com/office/officeart/2005/8/layout/gear1"/>
    <dgm:cxn modelId="{ABAC2944-2152-4B8F-8B7D-69EDB3E78D89}" srcId="{74CB21F1-A804-4C1B-94C6-B1297C8C7B60}" destId="{4899DDFF-BEE0-4970-A117-420FA01A13B7}" srcOrd="1" destOrd="0" parTransId="{3517F622-8F4A-4C56-A20B-18793A481F2F}" sibTransId="{9650CE68-7AB9-45E9-9310-DDD541352F4F}"/>
    <dgm:cxn modelId="{4F993654-4EEB-4AB0-832A-46A6DBAEAEA0}" type="presOf" srcId="{C58C7DB2-9459-40C2-99E8-FFA4E3F7DCD2}" destId="{76904470-B249-4FD0-A732-E35901D20D78}" srcOrd="0" destOrd="0" presId="urn:microsoft.com/office/officeart/2005/8/layout/gear1"/>
    <dgm:cxn modelId="{B8BD6479-5951-4EC0-99FA-96F0118F1D0B}" type="presOf" srcId="{DAC6A06B-FF2A-4CB0-877A-DE5B8D349DE8}" destId="{84406DEF-8495-4808-B529-19917406FA75}" srcOrd="3" destOrd="0" presId="urn:microsoft.com/office/officeart/2005/8/layout/gear1"/>
    <dgm:cxn modelId="{F7CD0E89-50B5-4DBD-906E-1E4CA892A9EB}" type="presOf" srcId="{C58C7DB2-9459-40C2-99E8-FFA4E3F7DCD2}" destId="{89341FC3-24DF-43EC-A5DE-75C78A48AD0D}" srcOrd="2" destOrd="0" presId="urn:microsoft.com/office/officeart/2005/8/layout/gear1"/>
    <dgm:cxn modelId="{00238FA6-D61B-4DBE-AF1F-9B389842F2D0}" srcId="{74CB21F1-A804-4C1B-94C6-B1297C8C7B60}" destId="{DAC6A06B-FF2A-4CB0-877A-DE5B8D349DE8}" srcOrd="2" destOrd="0" parTransId="{F47EC9DB-FEBA-470E-A8C9-7C76D97BBCD0}" sibTransId="{6B8F1C2F-4FAC-4E38-8948-C7D1D95025D8}"/>
    <dgm:cxn modelId="{A61402AF-C087-4AF4-9C9C-B2D49BCA34F4}" type="presOf" srcId="{74CB21F1-A804-4C1B-94C6-B1297C8C7B60}" destId="{360FE90C-9C6B-4BF2-A57F-84B1D512EB43}" srcOrd="0" destOrd="0" presId="urn:microsoft.com/office/officeart/2005/8/layout/gear1"/>
    <dgm:cxn modelId="{9F22ADB9-3532-4B4B-ACAA-B5F685B62744}" type="presOf" srcId="{4899DDFF-BEE0-4970-A117-420FA01A13B7}" destId="{1EB150C2-DF55-4980-A4A3-4BD637856EED}" srcOrd="2" destOrd="0" presId="urn:microsoft.com/office/officeart/2005/8/layout/gear1"/>
    <dgm:cxn modelId="{D93D8AD6-7C65-4E5A-87D7-854FDD4303B5}" type="presOf" srcId="{DAC6A06B-FF2A-4CB0-877A-DE5B8D349DE8}" destId="{1CA1D89C-6711-4A64-AFD4-6E5B2752B866}" srcOrd="2" destOrd="0" presId="urn:microsoft.com/office/officeart/2005/8/layout/gear1"/>
    <dgm:cxn modelId="{0CA846DE-98AA-4291-9FC2-D4C7726CBE74}" type="presOf" srcId="{9650CE68-7AB9-45E9-9310-DDD541352F4F}" destId="{61818C5C-388D-42F3-B8EA-F645068E13E4}" srcOrd="0" destOrd="0" presId="urn:microsoft.com/office/officeart/2005/8/layout/gear1"/>
    <dgm:cxn modelId="{2D7E9AE3-457D-4E9E-9CB5-7EE59A9ABD15}" type="presOf" srcId="{C58C7DB2-9459-40C2-99E8-FFA4E3F7DCD2}" destId="{7CCE5E87-17E1-4A67-8C16-8ED3CDAFA12F}" srcOrd="1" destOrd="0" presId="urn:microsoft.com/office/officeart/2005/8/layout/gear1"/>
    <dgm:cxn modelId="{D12F4AE9-04B0-4A70-A1E4-D768A8E1D514}" type="presOf" srcId="{DAC6A06B-FF2A-4CB0-877A-DE5B8D349DE8}" destId="{2632AE61-69CC-4745-ACEB-7EACF1C78467}" srcOrd="0" destOrd="0" presId="urn:microsoft.com/office/officeart/2005/8/layout/gear1"/>
    <dgm:cxn modelId="{FCE9B5F4-4F5C-46FA-877A-0E24CA50FE22}" type="presOf" srcId="{F1638125-EA97-47AB-A608-19C2432B6B7C}" destId="{60536DB6-30DB-437C-B061-BFDF8CD8E9D9}" srcOrd="0" destOrd="0" presId="urn:microsoft.com/office/officeart/2005/8/layout/gear1"/>
    <dgm:cxn modelId="{47E06DEA-644B-4BFA-87CE-1A92A0AB62DB}" type="presParOf" srcId="{360FE90C-9C6B-4BF2-A57F-84B1D512EB43}" destId="{76904470-B249-4FD0-A732-E35901D20D78}" srcOrd="0" destOrd="0" presId="urn:microsoft.com/office/officeart/2005/8/layout/gear1"/>
    <dgm:cxn modelId="{030EF3BB-A0E2-4EAE-93EE-FE4614E26E5A}" type="presParOf" srcId="{360FE90C-9C6B-4BF2-A57F-84B1D512EB43}" destId="{7CCE5E87-17E1-4A67-8C16-8ED3CDAFA12F}" srcOrd="1" destOrd="0" presId="urn:microsoft.com/office/officeart/2005/8/layout/gear1"/>
    <dgm:cxn modelId="{673157E2-2F79-4715-9436-61E7CB18A10D}" type="presParOf" srcId="{360FE90C-9C6B-4BF2-A57F-84B1D512EB43}" destId="{89341FC3-24DF-43EC-A5DE-75C78A48AD0D}" srcOrd="2" destOrd="0" presId="urn:microsoft.com/office/officeart/2005/8/layout/gear1"/>
    <dgm:cxn modelId="{C0970ECA-2B66-4224-8E90-B4B633E4A044}" type="presParOf" srcId="{360FE90C-9C6B-4BF2-A57F-84B1D512EB43}" destId="{C38CB415-5E55-451E-812A-6C9AB6ACF030}" srcOrd="3" destOrd="0" presId="urn:microsoft.com/office/officeart/2005/8/layout/gear1"/>
    <dgm:cxn modelId="{3DFDD2CA-2F31-4E68-B7DD-EA66A629D8A1}" type="presParOf" srcId="{360FE90C-9C6B-4BF2-A57F-84B1D512EB43}" destId="{932CAE77-199D-47A9-940B-D85FDBC8CB82}" srcOrd="4" destOrd="0" presId="urn:microsoft.com/office/officeart/2005/8/layout/gear1"/>
    <dgm:cxn modelId="{029DE6FB-86D4-4C5E-8A79-C0265C283D68}" type="presParOf" srcId="{360FE90C-9C6B-4BF2-A57F-84B1D512EB43}" destId="{1EB150C2-DF55-4980-A4A3-4BD637856EED}" srcOrd="5" destOrd="0" presId="urn:microsoft.com/office/officeart/2005/8/layout/gear1"/>
    <dgm:cxn modelId="{51A524DB-55EE-4F1E-8767-0FE48CA4B84E}" type="presParOf" srcId="{360FE90C-9C6B-4BF2-A57F-84B1D512EB43}" destId="{2632AE61-69CC-4745-ACEB-7EACF1C78467}" srcOrd="6" destOrd="0" presId="urn:microsoft.com/office/officeart/2005/8/layout/gear1"/>
    <dgm:cxn modelId="{E5BA3356-823F-4868-86FB-19D96A5B4205}" type="presParOf" srcId="{360FE90C-9C6B-4BF2-A57F-84B1D512EB43}" destId="{76A6F0C3-81FD-43E8-BA13-AD9ACFEBB8CD}" srcOrd="7" destOrd="0" presId="urn:microsoft.com/office/officeart/2005/8/layout/gear1"/>
    <dgm:cxn modelId="{22C043C8-5C57-4411-B057-CF8B13CE2E15}" type="presParOf" srcId="{360FE90C-9C6B-4BF2-A57F-84B1D512EB43}" destId="{1CA1D89C-6711-4A64-AFD4-6E5B2752B866}" srcOrd="8" destOrd="0" presId="urn:microsoft.com/office/officeart/2005/8/layout/gear1"/>
    <dgm:cxn modelId="{2961D3C6-F217-4F62-9102-6D19EEF1E8E7}" type="presParOf" srcId="{360FE90C-9C6B-4BF2-A57F-84B1D512EB43}" destId="{84406DEF-8495-4808-B529-19917406FA75}" srcOrd="9" destOrd="0" presId="urn:microsoft.com/office/officeart/2005/8/layout/gear1"/>
    <dgm:cxn modelId="{B9EC8C4C-922F-461F-894C-55F9A85B6084}" type="presParOf" srcId="{360FE90C-9C6B-4BF2-A57F-84B1D512EB43}" destId="{60536DB6-30DB-437C-B061-BFDF8CD8E9D9}" srcOrd="10" destOrd="0" presId="urn:microsoft.com/office/officeart/2005/8/layout/gear1"/>
    <dgm:cxn modelId="{7F07D42F-C479-4101-B588-C24460D20C44}" type="presParOf" srcId="{360FE90C-9C6B-4BF2-A57F-84B1D512EB43}" destId="{61818C5C-388D-42F3-B8EA-F645068E13E4}" srcOrd="11" destOrd="0" presId="urn:microsoft.com/office/officeart/2005/8/layout/gear1"/>
    <dgm:cxn modelId="{3AA9F5B2-0C1C-4158-A726-CFB5A056FB68}" type="presParOf" srcId="{360FE90C-9C6B-4BF2-A57F-84B1D512EB43}" destId="{233C2B16-48AE-4530-A5D8-7BFB2D6C80D8}"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D000239-AAF9-417B-A051-F60D61423885}" type="doc">
      <dgm:prSet loTypeId="urn:microsoft.com/office/officeart/2005/8/layout/gear1" loCatId="relationship" qsTypeId="urn:microsoft.com/office/officeart/2005/8/quickstyle/simple1" qsCatId="simple" csTypeId="urn:microsoft.com/office/officeart/2005/8/colors/accent1_2" csCatId="accent1" phldr="1"/>
      <dgm:spPr/>
    </dgm:pt>
    <dgm:pt modelId="{251F7AB1-F0A5-4E69-A74D-80C99C0E6CF3}">
      <dgm:prSet phldrT="[Text]"/>
      <dgm:spPr>
        <a:solidFill>
          <a:srgbClr val="0072CE"/>
        </a:solidFill>
      </dgm:spPr>
      <dgm:t>
        <a:bodyPr/>
        <a:lstStyle/>
        <a:p>
          <a:r>
            <a:rPr lang="en-GB" b="1" dirty="0"/>
            <a:t>FOSTER OPEN FORWARD-THINKING CULTURE </a:t>
          </a:r>
        </a:p>
      </dgm:t>
    </dgm:pt>
    <dgm:pt modelId="{E2D0F692-0432-42D2-ADE4-23BF87603E10}" type="parTrans" cxnId="{43244A92-B75F-45CE-A024-B6004C93C292}">
      <dgm:prSet/>
      <dgm:spPr/>
      <dgm:t>
        <a:bodyPr/>
        <a:lstStyle/>
        <a:p>
          <a:endParaRPr lang="en-GB" b="1"/>
        </a:p>
      </dgm:t>
    </dgm:pt>
    <dgm:pt modelId="{CDE26CFD-595F-4E9B-82F8-393DD9F83B25}" type="sibTrans" cxnId="{43244A92-B75F-45CE-A024-B6004C93C292}">
      <dgm:prSet/>
      <dgm:spPr/>
      <dgm:t>
        <a:bodyPr/>
        <a:lstStyle/>
        <a:p>
          <a:endParaRPr lang="en-GB" b="1"/>
        </a:p>
      </dgm:t>
    </dgm:pt>
    <dgm:pt modelId="{529DFFF1-867E-4995-BFA1-C2B221CE87A9}">
      <dgm:prSet phldrT="[Text]"/>
      <dgm:spPr>
        <a:solidFill>
          <a:srgbClr val="0072CE"/>
        </a:solidFill>
      </dgm:spPr>
      <dgm:t>
        <a:bodyPr/>
        <a:lstStyle/>
        <a:p>
          <a:r>
            <a:rPr lang="en-GB" b="1" dirty="0"/>
            <a:t>PROMOTE  DIVERSE CAREER PATHS</a:t>
          </a:r>
        </a:p>
      </dgm:t>
    </dgm:pt>
    <dgm:pt modelId="{6DD7FA56-C833-4412-BB3D-F4AED444C854}" type="parTrans" cxnId="{DE36B90B-87A7-4DC8-BF0B-486AC9360E0B}">
      <dgm:prSet/>
      <dgm:spPr/>
      <dgm:t>
        <a:bodyPr/>
        <a:lstStyle/>
        <a:p>
          <a:endParaRPr lang="en-GB" b="1"/>
        </a:p>
      </dgm:t>
    </dgm:pt>
    <dgm:pt modelId="{17321001-8241-4925-86E6-943407A955FB}" type="sibTrans" cxnId="{DE36B90B-87A7-4DC8-BF0B-486AC9360E0B}">
      <dgm:prSet/>
      <dgm:spPr/>
      <dgm:t>
        <a:bodyPr/>
        <a:lstStyle/>
        <a:p>
          <a:endParaRPr lang="en-GB" b="1"/>
        </a:p>
      </dgm:t>
    </dgm:pt>
    <dgm:pt modelId="{90365445-37A6-415D-87B3-386DFFBF77ED}">
      <dgm:prSet phldrT="[Text]"/>
      <dgm:spPr>
        <a:solidFill>
          <a:srgbClr val="005EB8"/>
        </a:solidFill>
      </dgm:spPr>
      <dgm:t>
        <a:bodyPr/>
        <a:lstStyle/>
        <a:p>
          <a:r>
            <a:rPr lang="en-GB" b="1" dirty="0"/>
            <a:t>EXPAND EDUCATIONAL OPPORTUNITES </a:t>
          </a:r>
        </a:p>
      </dgm:t>
    </dgm:pt>
    <dgm:pt modelId="{B9EC396B-59DE-4237-9A61-A41BD005E097}" type="parTrans" cxnId="{A2F03158-AF2A-4A90-9526-F61C14FBE051}">
      <dgm:prSet/>
      <dgm:spPr/>
      <dgm:t>
        <a:bodyPr/>
        <a:lstStyle/>
        <a:p>
          <a:endParaRPr lang="en-GB" b="1"/>
        </a:p>
      </dgm:t>
    </dgm:pt>
    <dgm:pt modelId="{A54DAE61-D170-4516-840F-D74E4C68BF30}" type="sibTrans" cxnId="{A2F03158-AF2A-4A90-9526-F61C14FBE051}">
      <dgm:prSet/>
      <dgm:spPr/>
      <dgm:t>
        <a:bodyPr/>
        <a:lstStyle/>
        <a:p>
          <a:endParaRPr lang="en-GB" b="1"/>
        </a:p>
      </dgm:t>
    </dgm:pt>
    <dgm:pt modelId="{934726D4-79C6-47EE-B134-D1E080C211B8}" type="pres">
      <dgm:prSet presAssocID="{5D000239-AAF9-417B-A051-F60D61423885}" presName="composite" presStyleCnt="0">
        <dgm:presLayoutVars>
          <dgm:chMax val="3"/>
          <dgm:animLvl val="lvl"/>
          <dgm:resizeHandles val="exact"/>
        </dgm:presLayoutVars>
      </dgm:prSet>
      <dgm:spPr/>
    </dgm:pt>
    <dgm:pt modelId="{A54A386D-0264-499D-9D0A-E209F37039B5}" type="pres">
      <dgm:prSet presAssocID="{251F7AB1-F0A5-4E69-A74D-80C99C0E6CF3}" presName="gear1" presStyleLbl="node1" presStyleIdx="0" presStyleCnt="3">
        <dgm:presLayoutVars>
          <dgm:chMax val="1"/>
          <dgm:bulletEnabled val="1"/>
        </dgm:presLayoutVars>
      </dgm:prSet>
      <dgm:spPr/>
    </dgm:pt>
    <dgm:pt modelId="{99411C6B-DAF6-49CF-82D0-4EBB72DFF062}" type="pres">
      <dgm:prSet presAssocID="{251F7AB1-F0A5-4E69-A74D-80C99C0E6CF3}" presName="gear1srcNode" presStyleLbl="node1" presStyleIdx="0" presStyleCnt="3"/>
      <dgm:spPr/>
    </dgm:pt>
    <dgm:pt modelId="{890B7A48-B5E8-4DAF-8A37-5B5282AF5DDB}" type="pres">
      <dgm:prSet presAssocID="{251F7AB1-F0A5-4E69-A74D-80C99C0E6CF3}" presName="gear1dstNode" presStyleLbl="node1" presStyleIdx="0" presStyleCnt="3"/>
      <dgm:spPr/>
    </dgm:pt>
    <dgm:pt modelId="{9D01392A-DE6E-4DB6-B5A6-9590D68F65BB}" type="pres">
      <dgm:prSet presAssocID="{529DFFF1-867E-4995-BFA1-C2B221CE87A9}" presName="gear2" presStyleLbl="node1" presStyleIdx="1" presStyleCnt="3" custLinFactNeighborX="7288" custLinFactNeighborY="-5000">
        <dgm:presLayoutVars>
          <dgm:chMax val="1"/>
          <dgm:bulletEnabled val="1"/>
        </dgm:presLayoutVars>
      </dgm:prSet>
      <dgm:spPr/>
    </dgm:pt>
    <dgm:pt modelId="{B2B5CE9A-106D-4B76-9691-07BA56B90614}" type="pres">
      <dgm:prSet presAssocID="{529DFFF1-867E-4995-BFA1-C2B221CE87A9}" presName="gear2srcNode" presStyleLbl="node1" presStyleIdx="1" presStyleCnt="3"/>
      <dgm:spPr/>
    </dgm:pt>
    <dgm:pt modelId="{A8CB5799-7AD3-44E0-B074-57E601829658}" type="pres">
      <dgm:prSet presAssocID="{529DFFF1-867E-4995-BFA1-C2B221CE87A9}" presName="gear2dstNode" presStyleLbl="node1" presStyleIdx="1" presStyleCnt="3"/>
      <dgm:spPr/>
    </dgm:pt>
    <dgm:pt modelId="{3980298F-5395-46C4-ACC5-800172AB9AD6}" type="pres">
      <dgm:prSet presAssocID="{90365445-37A6-415D-87B3-386DFFBF77ED}" presName="gear3" presStyleLbl="node1" presStyleIdx="2" presStyleCnt="3"/>
      <dgm:spPr/>
    </dgm:pt>
    <dgm:pt modelId="{E9523409-8CB2-4CC7-96DE-3590DDA56DAB}" type="pres">
      <dgm:prSet presAssocID="{90365445-37A6-415D-87B3-386DFFBF77ED}" presName="gear3tx" presStyleLbl="node1" presStyleIdx="2" presStyleCnt="3">
        <dgm:presLayoutVars>
          <dgm:chMax val="1"/>
          <dgm:bulletEnabled val="1"/>
        </dgm:presLayoutVars>
      </dgm:prSet>
      <dgm:spPr/>
    </dgm:pt>
    <dgm:pt modelId="{F0AC0E4E-B545-40DF-89F5-4CE9B8D37E57}" type="pres">
      <dgm:prSet presAssocID="{90365445-37A6-415D-87B3-386DFFBF77ED}" presName="gear3srcNode" presStyleLbl="node1" presStyleIdx="2" presStyleCnt="3"/>
      <dgm:spPr/>
    </dgm:pt>
    <dgm:pt modelId="{AC09C28A-807A-40A6-8D52-73A80821E654}" type="pres">
      <dgm:prSet presAssocID="{90365445-37A6-415D-87B3-386DFFBF77ED}" presName="gear3dstNode" presStyleLbl="node1" presStyleIdx="2" presStyleCnt="3"/>
      <dgm:spPr/>
    </dgm:pt>
    <dgm:pt modelId="{34F226E8-06A5-4DA9-AD73-FC1A34E1B1FD}" type="pres">
      <dgm:prSet presAssocID="{CDE26CFD-595F-4E9B-82F8-393DD9F83B25}" presName="connector1" presStyleLbl="sibTrans2D1" presStyleIdx="0" presStyleCnt="3"/>
      <dgm:spPr/>
    </dgm:pt>
    <dgm:pt modelId="{2251EAD5-A971-4D03-BA87-CD8FB41BCDC1}" type="pres">
      <dgm:prSet presAssocID="{17321001-8241-4925-86E6-943407A955FB}" presName="connector2" presStyleLbl="sibTrans2D1" presStyleIdx="1" presStyleCnt="3"/>
      <dgm:spPr/>
    </dgm:pt>
    <dgm:pt modelId="{CB1C6025-1B57-462A-9ADF-A4656892DCAE}" type="pres">
      <dgm:prSet presAssocID="{A54DAE61-D170-4516-840F-D74E4C68BF30}" presName="connector3" presStyleLbl="sibTrans2D1" presStyleIdx="2" presStyleCnt="3"/>
      <dgm:spPr/>
    </dgm:pt>
  </dgm:ptLst>
  <dgm:cxnLst>
    <dgm:cxn modelId="{DE36B90B-87A7-4DC8-BF0B-486AC9360E0B}" srcId="{5D000239-AAF9-417B-A051-F60D61423885}" destId="{529DFFF1-867E-4995-BFA1-C2B221CE87A9}" srcOrd="1" destOrd="0" parTransId="{6DD7FA56-C833-4412-BB3D-F4AED444C854}" sibTransId="{17321001-8241-4925-86E6-943407A955FB}"/>
    <dgm:cxn modelId="{9984540F-B62B-4BBB-B2EF-12615BEA69CB}" type="presOf" srcId="{90365445-37A6-415D-87B3-386DFFBF77ED}" destId="{AC09C28A-807A-40A6-8D52-73A80821E654}" srcOrd="3" destOrd="0" presId="urn:microsoft.com/office/officeart/2005/8/layout/gear1"/>
    <dgm:cxn modelId="{F2AC930F-2200-4F19-977C-0C78C3681028}" type="presOf" srcId="{CDE26CFD-595F-4E9B-82F8-393DD9F83B25}" destId="{34F226E8-06A5-4DA9-AD73-FC1A34E1B1FD}" srcOrd="0" destOrd="0" presId="urn:microsoft.com/office/officeart/2005/8/layout/gear1"/>
    <dgm:cxn modelId="{BBF6A81A-AC53-405D-BACD-C546B258185F}" type="presOf" srcId="{90365445-37A6-415D-87B3-386DFFBF77ED}" destId="{F0AC0E4E-B545-40DF-89F5-4CE9B8D37E57}" srcOrd="2" destOrd="0" presId="urn:microsoft.com/office/officeart/2005/8/layout/gear1"/>
    <dgm:cxn modelId="{EBE17C22-EF1C-4C3C-8B97-F5CD4D36D228}" type="presOf" srcId="{251F7AB1-F0A5-4E69-A74D-80C99C0E6CF3}" destId="{890B7A48-B5E8-4DAF-8A37-5B5282AF5DDB}" srcOrd="2" destOrd="0" presId="urn:microsoft.com/office/officeart/2005/8/layout/gear1"/>
    <dgm:cxn modelId="{A872E027-26A6-4516-8D85-FB5BB64B7F2F}" type="presOf" srcId="{90365445-37A6-415D-87B3-386DFFBF77ED}" destId="{3980298F-5395-46C4-ACC5-800172AB9AD6}" srcOrd="0" destOrd="0" presId="urn:microsoft.com/office/officeart/2005/8/layout/gear1"/>
    <dgm:cxn modelId="{54543138-A1CC-4C61-82C6-2B232D4C1EC0}" type="presOf" srcId="{251F7AB1-F0A5-4E69-A74D-80C99C0E6CF3}" destId="{99411C6B-DAF6-49CF-82D0-4EBB72DFF062}" srcOrd="1" destOrd="0" presId="urn:microsoft.com/office/officeart/2005/8/layout/gear1"/>
    <dgm:cxn modelId="{A2F03158-AF2A-4A90-9526-F61C14FBE051}" srcId="{5D000239-AAF9-417B-A051-F60D61423885}" destId="{90365445-37A6-415D-87B3-386DFFBF77ED}" srcOrd="2" destOrd="0" parTransId="{B9EC396B-59DE-4237-9A61-A41BD005E097}" sibTransId="{A54DAE61-D170-4516-840F-D74E4C68BF30}"/>
    <dgm:cxn modelId="{CAFC006E-1E50-424C-9DD5-CB1493E5AFBA}" type="presOf" srcId="{A54DAE61-D170-4516-840F-D74E4C68BF30}" destId="{CB1C6025-1B57-462A-9ADF-A4656892DCAE}" srcOrd="0" destOrd="0" presId="urn:microsoft.com/office/officeart/2005/8/layout/gear1"/>
    <dgm:cxn modelId="{89F0E782-4B79-40E0-BB8F-304AE1E2E53F}" type="presOf" srcId="{529DFFF1-867E-4995-BFA1-C2B221CE87A9}" destId="{B2B5CE9A-106D-4B76-9691-07BA56B90614}" srcOrd="1" destOrd="0" presId="urn:microsoft.com/office/officeart/2005/8/layout/gear1"/>
    <dgm:cxn modelId="{43244A92-B75F-45CE-A024-B6004C93C292}" srcId="{5D000239-AAF9-417B-A051-F60D61423885}" destId="{251F7AB1-F0A5-4E69-A74D-80C99C0E6CF3}" srcOrd="0" destOrd="0" parTransId="{E2D0F692-0432-42D2-ADE4-23BF87603E10}" sibTransId="{CDE26CFD-595F-4E9B-82F8-393DD9F83B25}"/>
    <dgm:cxn modelId="{EFEF82A3-6636-4C39-909E-BAD293B2AEA1}" type="presOf" srcId="{17321001-8241-4925-86E6-943407A955FB}" destId="{2251EAD5-A971-4D03-BA87-CD8FB41BCDC1}" srcOrd="0" destOrd="0" presId="urn:microsoft.com/office/officeart/2005/8/layout/gear1"/>
    <dgm:cxn modelId="{9EE53EA9-7F44-4AE9-8586-0F434AA09B43}" type="presOf" srcId="{529DFFF1-867E-4995-BFA1-C2B221CE87A9}" destId="{A8CB5799-7AD3-44E0-B074-57E601829658}" srcOrd="2" destOrd="0" presId="urn:microsoft.com/office/officeart/2005/8/layout/gear1"/>
    <dgm:cxn modelId="{10FA5CC8-53A7-46B6-92F6-5C3C35F17045}" type="presOf" srcId="{5D000239-AAF9-417B-A051-F60D61423885}" destId="{934726D4-79C6-47EE-B134-D1E080C211B8}" srcOrd="0" destOrd="0" presId="urn:microsoft.com/office/officeart/2005/8/layout/gear1"/>
    <dgm:cxn modelId="{643E39DE-CB63-4205-8D05-E571443EC34D}" type="presOf" srcId="{90365445-37A6-415D-87B3-386DFFBF77ED}" destId="{E9523409-8CB2-4CC7-96DE-3590DDA56DAB}" srcOrd="1" destOrd="0" presId="urn:microsoft.com/office/officeart/2005/8/layout/gear1"/>
    <dgm:cxn modelId="{3ADAA0EB-0AB0-4B8F-90F9-53C8F3151C0E}" type="presOf" srcId="{529DFFF1-867E-4995-BFA1-C2B221CE87A9}" destId="{9D01392A-DE6E-4DB6-B5A6-9590D68F65BB}" srcOrd="0" destOrd="0" presId="urn:microsoft.com/office/officeart/2005/8/layout/gear1"/>
    <dgm:cxn modelId="{644D61F6-FCCB-4C54-B9ED-3E95B571CF39}" type="presOf" srcId="{251F7AB1-F0A5-4E69-A74D-80C99C0E6CF3}" destId="{A54A386D-0264-499D-9D0A-E209F37039B5}" srcOrd="0" destOrd="0" presId="urn:microsoft.com/office/officeart/2005/8/layout/gear1"/>
    <dgm:cxn modelId="{9824A23E-A4F5-48D2-8BBE-FE075A26D43C}" type="presParOf" srcId="{934726D4-79C6-47EE-B134-D1E080C211B8}" destId="{A54A386D-0264-499D-9D0A-E209F37039B5}" srcOrd="0" destOrd="0" presId="urn:microsoft.com/office/officeart/2005/8/layout/gear1"/>
    <dgm:cxn modelId="{91C39C18-9B38-441A-A97A-17BA18A38CC0}" type="presParOf" srcId="{934726D4-79C6-47EE-B134-D1E080C211B8}" destId="{99411C6B-DAF6-49CF-82D0-4EBB72DFF062}" srcOrd="1" destOrd="0" presId="urn:microsoft.com/office/officeart/2005/8/layout/gear1"/>
    <dgm:cxn modelId="{C7D74C49-F34E-4E87-BD6D-2F87E8DB1BCB}" type="presParOf" srcId="{934726D4-79C6-47EE-B134-D1E080C211B8}" destId="{890B7A48-B5E8-4DAF-8A37-5B5282AF5DDB}" srcOrd="2" destOrd="0" presId="urn:microsoft.com/office/officeart/2005/8/layout/gear1"/>
    <dgm:cxn modelId="{01707CF6-A779-4C61-B0DC-0233A5DC7AC8}" type="presParOf" srcId="{934726D4-79C6-47EE-B134-D1E080C211B8}" destId="{9D01392A-DE6E-4DB6-B5A6-9590D68F65BB}" srcOrd="3" destOrd="0" presId="urn:microsoft.com/office/officeart/2005/8/layout/gear1"/>
    <dgm:cxn modelId="{AC7BBBA9-9812-4137-B047-CEF53BD27D6E}" type="presParOf" srcId="{934726D4-79C6-47EE-B134-D1E080C211B8}" destId="{B2B5CE9A-106D-4B76-9691-07BA56B90614}" srcOrd="4" destOrd="0" presId="urn:microsoft.com/office/officeart/2005/8/layout/gear1"/>
    <dgm:cxn modelId="{C93313C3-01FF-4A6B-988A-7AA1B49BDB4C}" type="presParOf" srcId="{934726D4-79C6-47EE-B134-D1E080C211B8}" destId="{A8CB5799-7AD3-44E0-B074-57E601829658}" srcOrd="5" destOrd="0" presId="urn:microsoft.com/office/officeart/2005/8/layout/gear1"/>
    <dgm:cxn modelId="{7346920C-3674-4702-8EFF-E3F1CA724F22}" type="presParOf" srcId="{934726D4-79C6-47EE-B134-D1E080C211B8}" destId="{3980298F-5395-46C4-ACC5-800172AB9AD6}" srcOrd="6" destOrd="0" presId="urn:microsoft.com/office/officeart/2005/8/layout/gear1"/>
    <dgm:cxn modelId="{B55E665A-3741-4E8D-84D3-33C1E5DE2F82}" type="presParOf" srcId="{934726D4-79C6-47EE-B134-D1E080C211B8}" destId="{E9523409-8CB2-4CC7-96DE-3590DDA56DAB}" srcOrd="7" destOrd="0" presId="urn:microsoft.com/office/officeart/2005/8/layout/gear1"/>
    <dgm:cxn modelId="{088B3EA7-73F2-4D5F-933E-E7992175697D}" type="presParOf" srcId="{934726D4-79C6-47EE-B134-D1E080C211B8}" destId="{F0AC0E4E-B545-40DF-89F5-4CE9B8D37E57}" srcOrd="8" destOrd="0" presId="urn:microsoft.com/office/officeart/2005/8/layout/gear1"/>
    <dgm:cxn modelId="{C00C89AC-264A-4665-840D-165A5146AE10}" type="presParOf" srcId="{934726D4-79C6-47EE-B134-D1E080C211B8}" destId="{AC09C28A-807A-40A6-8D52-73A80821E654}" srcOrd="9" destOrd="0" presId="urn:microsoft.com/office/officeart/2005/8/layout/gear1"/>
    <dgm:cxn modelId="{93FF18EA-B758-471D-85DB-DBD34A9FF1D9}" type="presParOf" srcId="{934726D4-79C6-47EE-B134-D1E080C211B8}" destId="{34F226E8-06A5-4DA9-AD73-FC1A34E1B1FD}" srcOrd="10" destOrd="0" presId="urn:microsoft.com/office/officeart/2005/8/layout/gear1"/>
    <dgm:cxn modelId="{0113982E-9B37-4EB0-98F1-212B11D5C28E}" type="presParOf" srcId="{934726D4-79C6-47EE-B134-D1E080C211B8}" destId="{2251EAD5-A971-4D03-BA87-CD8FB41BCDC1}" srcOrd="11" destOrd="0" presId="urn:microsoft.com/office/officeart/2005/8/layout/gear1"/>
    <dgm:cxn modelId="{E3B0EEE9-FC3B-4F22-BADF-4E45A8352C41}" type="presParOf" srcId="{934726D4-79C6-47EE-B134-D1E080C211B8}" destId="{CB1C6025-1B57-462A-9ADF-A4656892DCAE}" srcOrd="12" destOrd="0" presId="urn:microsoft.com/office/officeart/2005/8/layout/gear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60CB26A-BE32-40D1-8A06-29C35A0712D0}" type="doc">
      <dgm:prSet loTypeId="urn:microsoft.com/office/officeart/2005/8/layout/gear1" loCatId="process" qsTypeId="urn:microsoft.com/office/officeart/2005/8/quickstyle/simple1" qsCatId="simple" csTypeId="urn:microsoft.com/office/officeart/2005/8/colors/accent1_2" csCatId="accent1" phldr="1"/>
      <dgm:spPr/>
    </dgm:pt>
    <dgm:pt modelId="{8000C0A5-E63C-4731-8DBA-FAF42C9B2FCE}">
      <dgm:prSet phldrT="[Text]"/>
      <dgm:spPr>
        <a:solidFill>
          <a:srgbClr val="F21761"/>
        </a:solidFill>
      </dgm:spPr>
      <dgm:t>
        <a:bodyPr/>
        <a:lstStyle/>
        <a:p>
          <a:r>
            <a:rPr lang="en-GB" b="1" dirty="0"/>
            <a:t>ENCOURAGE AND FACILITATE COLLABORATIONS AND PARTNERSHIPS </a:t>
          </a:r>
        </a:p>
      </dgm:t>
    </dgm:pt>
    <dgm:pt modelId="{8A08A6AB-6032-4AC6-9C98-649DA9A55525}" type="parTrans" cxnId="{B1064523-4C52-414F-8845-93FA2B25E931}">
      <dgm:prSet/>
      <dgm:spPr/>
      <dgm:t>
        <a:bodyPr/>
        <a:lstStyle/>
        <a:p>
          <a:endParaRPr lang="en-GB" b="1"/>
        </a:p>
      </dgm:t>
    </dgm:pt>
    <dgm:pt modelId="{9D7405A0-0F67-454F-8C50-440BE6F24970}" type="sibTrans" cxnId="{B1064523-4C52-414F-8845-93FA2B25E931}">
      <dgm:prSet/>
      <dgm:spPr/>
      <dgm:t>
        <a:bodyPr/>
        <a:lstStyle/>
        <a:p>
          <a:endParaRPr lang="en-GB" b="1"/>
        </a:p>
      </dgm:t>
    </dgm:pt>
    <dgm:pt modelId="{CA0B3516-376F-4295-B4B0-02586B9E4C94}">
      <dgm:prSet phldrT="[Text]"/>
      <dgm:spPr>
        <a:solidFill>
          <a:srgbClr val="F21761"/>
        </a:solidFill>
      </dgm:spPr>
      <dgm:t>
        <a:bodyPr/>
        <a:lstStyle/>
        <a:p>
          <a:r>
            <a:rPr lang="en-GB" b="1" dirty="0"/>
            <a:t>FUNDING OPPORTUNITIES</a:t>
          </a:r>
        </a:p>
      </dgm:t>
    </dgm:pt>
    <dgm:pt modelId="{7F72DB6F-1E2D-481F-9239-7C4241308535}" type="parTrans" cxnId="{EBA505B5-892D-4A49-84A4-CD955ACA2741}">
      <dgm:prSet/>
      <dgm:spPr/>
      <dgm:t>
        <a:bodyPr/>
        <a:lstStyle/>
        <a:p>
          <a:endParaRPr lang="en-GB" b="1"/>
        </a:p>
      </dgm:t>
    </dgm:pt>
    <dgm:pt modelId="{B4E2E428-E0F1-4C95-B814-60EAC16A335A}" type="sibTrans" cxnId="{EBA505B5-892D-4A49-84A4-CD955ACA2741}">
      <dgm:prSet/>
      <dgm:spPr/>
      <dgm:t>
        <a:bodyPr/>
        <a:lstStyle/>
        <a:p>
          <a:endParaRPr lang="en-GB" b="1"/>
        </a:p>
      </dgm:t>
    </dgm:pt>
    <dgm:pt modelId="{FFBDE45A-01CF-49F9-AF85-6AF6BD86E7BA}">
      <dgm:prSet phldrT="[Text]" custT="1"/>
      <dgm:spPr>
        <a:solidFill>
          <a:srgbClr val="F21761"/>
        </a:solidFill>
      </dgm:spPr>
      <dgm:t>
        <a:bodyPr/>
        <a:lstStyle/>
        <a:p>
          <a:r>
            <a:rPr lang="en-GB" sz="800" b="1" dirty="0"/>
            <a:t>SUPPORT RESEARCH INFRASTRUCTURE </a:t>
          </a:r>
        </a:p>
      </dgm:t>
    </dgm:pt>
    <dgm:pt modelId="{3AC09CE2-267E-4F12-9BCA-02C6E76CE6C2}" type="parTrans" cxnId="{9AC6B9B5-E7DE-4181-A16C-73FB7D608240}">
      <dgm:prSet/>
      <dgm:spPr/>
      <dgm:t>
        <a:bodyPr/>
        <a:lstStyle/>
        <a:p>
          <a:endParaRPr lang="en-GB" b="1"/>
        </a:p>
      </dgm:t>
    </dgm:pt>
    <dgm:pt modelId="{01C3C727-05D0-4CB2-90E4-9AA5BFCFECB1}" type="sibTrans" cxnId="{9AC6B9B5-E7DE-4181-A16C-73FB7D608240}">
      <dgm:prSet/>
      <dgm:spPr/>
      <dgm:t>
        <a:bodyPr/>
        <a:lstStyle/>
        <a:p>
          <a:endParaRPr lang="en-GB" b="1"/>
        </a:p>
      </dgm:t>
    </dgm:pt>
    <dgm:pt modelId="{3FAD27A2-D72E-4EB8-9D68-F9D6B543DA70}" type="pres">
      <dgm:prSet presAssocID="{260CB26A-BE32-40D1-8A06-29C35A0712D0}" presName="composite" presStyleCnt="0">
        <dgm:presLayoutVars>
          <dgm:chMax val="3"/>
          <dgm:animLvl val="lvl"/>
          <dgm:resizeHandles val="exact"/>
        </dgm:presLayoutVars>
      </dgm:prSet>
      <dgm:spPr/>
    </dgm:pt>
    <dgm:pt modelId="{55E5F239-C7A0-4D4C-B141-68737108C4D5}" type="pres">
      <dgm:prSet presAssocID="{8000C0A5-E63C-4731-8DBA-FAF42C9B2FCE}" presName="gear1" presStyleLbl="node1" presStyleIdx="0" presStyleCnt="3" custLinFactNeighborY="-350">
        <dgm:presLayoutVars>
          <dgm:chMax val="1"/>
          <dgm:bulletEnabled val="1"/>
        </dgm:presLayoutVars>
      </dgm:prSet>
      <dgm:spPr/>
    </dgm:pt>
    <dgm:pt modelId="{81412D51-3509-451C-A448-AEB7239501BC}" type="pres">
      <dgm:prSet presAssocID="{8000C0A5-E63C-4731-8DBA-FAF42C9B2FCE}" presName="gear1srcNode" presStyleLbl="node1" presStyleIdx="0" presStyleCnt="3"/>
      <dgm:spPr/>
    </dgm:pt>
    <dgm:pt modelId="{229AEEBF-73AC-4996-84C8-548B4F01F87B}" type="pres">
      <dgm:prSet presAssocID="{8000C0A5-E63C-4731-8DBA-FAF42C9B2FCE}" presName="gear1dstNode" presStyleLbl="node1" presStyleIdx="0" presStyleCnt="3"/>
      <dgm:spPr/>
    </dgm:pt>
    <dgm:pt modelId="{CE54CD07-6165-493C-8E88-B26C5E58C042}" type="pres">
      <dgm:prSet presAssocID="{CA0B3516-376F-4295-B4B0-02586B9E4C94}" presName="gear2" presStyleLbl="node1" presStyleIdx="1" presStyleCnt="3">
        <dgm:presLayoutVars>
          <dgm:chMax val="1"/>
          <dgm:bulletEnabled val="1"/>
        </dgm:presLayoutVars>
      </dgm:prSet>
      <dgm:spPr/>
    </dgm:pt>
    <dgm:pt modelId="{38478980-2522-48C6-89B8-0907679EDD67}" type="pres">
      <dgm:prSet presAssocID="{CA0B3516-376F-4295-B4B0-02586B9E4C94}" presName="gear2srcNode" presStyleLbl="node1" presStyleIdx="1" presStyleCnt="3"/>
      <dgm:spPr/>
    </dgm:pt>
    <dgm:pt modelId="{970681AD-2B3D-4179-AC9B-453617B165E1}" type="pres">
      <dgm:prSet presAssocID="{CA0B3516-376F-4295-B4B0-02586B9E4C94}" presName="gear2dstNode" presStyleLbl="node1" presStyleIdx="1" presStyleCnt="3"/>
      <dgm:spPr/>
    </dgm:pt>
    <dgm:pt modelId="{B3BAD148-E810-4BE0-8388-6726401637BC}" type="pres">
      <dgm:prSet presAssocID="{FFBDE45A-01CF-49F9-AF85-6AF6BD86E7BA}" presName="gear3" presStyleLbl="node1" presStyleIdx="2" presStyleCnt="3"/>
      <dgm:spPr/>
    </dgm:pt>
    <dgm:pt modelId="{FDF78163-248D-42AE-943D-87F8E2D7A4F3}" type="pres">
      <dgm:prSet presAssocID="{FFBDE45A-01CF-49F9-AF85-6AF6BD86E7BA}" presName="gear3tx" presStyleLbl="node1" presStyleIdx="2" presStyleCnt="3">
        <dgm:presLayoutVars>
          <dgm:chMax val="1"/>
          <dgm:bulletEnabled val="1"/>
        </dgm:presLayoutVars>
      </dgm:prSet>
      <dgm:spPr/>
    </dgm:pt>
    <dgm:pt modelId="{3DA978DC-3C53-497D-8DA3-8D0AA6AD8F41}" type="pres">
      <dgm:prSet presAssocID="{FFBDE45A-01CF-49F9-AF85-6AF6BD86E7BA}" presName="gear3srcNode" presStyleLbl="node1" presStyleIdx="2" presStyleCnt="3"/>
      <dgm:spPr/>
    </dgm:pt>
    <dgm:pt modelId="{C584CDFD-3433-4464-9DD6-2D0A868A381C}" type="pres">
      <dgm:prSet presAssocID="{FFBDE45A-01CF-49F9-AF85-6AF6BD86E7BA}" presName="gear3dstNode" presStyleLbl="node1" presStyleIdx="2" presStyleCnt="3"/>
      <dgm:spPr/>
    </dgm:pt>
    <dgm:pt modelId="{BC0C9AC0-DB8B-4743-9250-F7DA895DD0DB}" type="pres">
      <dgm:prSet presAssocID="{9D7405A0-0F67-454F-8C50-440BE6F24970}" presName="connector1" presStyleLbl="sibTrans2D1" presStyleIdx="0" presStyleCnt="3" custLinFactNeighborY="-1237"/>
      <dgm:spPr/>
    </dgm:pt>
    <dgm:pt modelId="{5BAFFF11-83BB-49BA-836F-9D7BA5FD3876}" type="pres">
      <dgm:prSet presAssocID="{B4E2E428-E0F1-4C95-B814-60EAC16A335A}" presName="connector2" presStyleLbl="sibTrans2D1" presStyleIdx="1" presStyleCnt="3"/>
      <dgm:spPr/>
    </dgm:pt>
    <dgm:pt modelId="{5AD78F67-1A4C-4B1F-B071-5261FDD1373F}" type="pres">
      <dgm:prSet presAssocID="{01C3C727-05D0-4CB2-90E4-9AA5BFCFECB1}" presName="connector3" presStyleLbl="sibTrans2D1" presStyleIdx="2" presStyleCnt="3"/>
      <dgm:spPr/>
    </dgm:pt>
  </dgm:ptLst>
  <dgm:cxnLst>
    <dgm:cxn modelId="{EA37F506-3CA1-46A9-A46A-2722E58CA442}" type="presOf" srcId="{CA0B3516-376F-4295-B4B0-02586B9E4C94}" destId="{38478980-2522-48C6-89B8-0907679EDD67}" srcOrd="1" destOrd="0" presId="urn:microsoft.com/office/officeart/2005/8/layout/gear1"/>
    <dgm:cxn modelId="{071CFB1F-234C-4F9E-9803-CBF74649EF87}" type="presOf" srcId="{FFBDE45A-01CF-49F9-AF85-6AF6BD86E7BA}" destId="{B3BAD148-E810-4BE0-8388-6726401637BC}" srcOrd="0" destOrd="0" presId="urn:microsoft.com/office/officeart/2005/8/layout/gear1"/>
    <dgm:cxn modelId="{B1064523-4C52-414F-8845-93FA2B25E931}" srcId="{260CB26A-BE32-40D1-8A06-29C35A0712D0}" destId="{8000C0A5-E63C-4731-8DBA-FAF42C9B2FCE}" srcOrd="0" destOrd="0" parTransId="{8A08A6AB-6032-4AC6-9C98-649DA9A55525}" sibTransId="{9D7405A0-0F67-454F-8C50-440BE6F24970}"/>
    <dgm:cxn modelId="{EF442A2D-F35E-4EB2-A734-71A14927FC1C}" type="presOf" srcId="{CA0B3516-376F-4295-B4B0-02586B9E4C94}" destId="{970681AD-2B3D-4179-AC9B-453617B165E1}" srcOrd="2" destOrd="0" presId="urn:microsoft.com/office/officeart/2005/8/layout/gear1"/>
    <dgm:cxn modelId="{C4D71E30-5637-4A28-95BD-1831B9FDE35B}" type="presOf" srcId="{8000C0A5-E63C-4731-8DBA-FAF42C9B2FCE}" destId="{229AEEBF-73AC-4996-84C8-548B4F01F87B}" srcOrd="2" destOrd="0" presId="urn:microsoft.com/office/officeart/2005/8/layout/gear1"/>
    <dgm:cxn modelId="{06C17431-19D3-424D-95CA-D47CB5F2617B}" type="presOf" srcId="{8000C0A5-E63C-4731-8DBA-FAF42C9B2FCE}" destId="{55E5F239-C7A0-4D4C-B141-68737108C4D5}" srcOrd="0" destOrd="0" presId="urn:microsoft.com/office/officeart/2005/8/layout/gear1"/>
    <dgm:cxn modelId="{0E90CD43-3C7D-4B3A-A4B6-5D605454E9AD}" type="presOf" srcId="{B4E2E428-E0F1-4C95-B814-60EAC16A335A}" destId="{5BAFFF11-83BB-49BA-836F-9D7BA5FD3876}" srcOrd="0" destOrd="0" presId="urn:microsoft.com/office/officeart/2005/8/layout/gear1"/>
    <dgm:cxn modelId="{FE0BF546-F933-4C54-94C5-35685787CE98}" type="presOf" srcId="{CA0B3516-376F-4295-B4B0-02586B9E4C94}" destId="{CE54CD07-6165-493C-8E88-B26C5E58C042}" srcOrd="0" destOrd="0" presId="urn:microsoft.com/office/officeart/2005/8/layout/gear1"/>
    <dgm:cxn modelId="{DC736551-5959-40DE-BDCD-160B585161A8}" type="presOf" srcId="{8000C0A5-E63C-4731-8DBA-FAF42C9B2FCE}" destId="{81412D51-3509-451C-A448-AEB7239501BC}" srcOrd="1" destOrd="0" presId="urn:microsoft.com/office/officeart/2005/8/layout/gear1"/>
    <dgm:cxn modelId="{34D07F7D-B675-4AE1-A044-786FD942ECDC}" type="presOf" srcId="{FFBDE45A-01CF-49F9-AF85-6AF6BD86E7BA}" destId="{3DA978DC-3C53-497D-8DA3-8D0AA6AD8F41}" srcOrd="2" destOrd="0" presId="urn:microsoft.com/office/officeart/2005/8/layout/gear1"/>
    <dgm:cxn modelId="{EBA505B5-892D-4A49-84A4-CD955ACA2741}" srcId="{260CB26A-BE32-40D1-8A06-29C35A0712D0}" destId="{CA0B3516-376F-4295-B4B0-02586B9E4C94}" srcOrd="1" destOrd="0" parTransId="{7F72DB6F-1E2D-481F-9239-7C4241308535}" sibTransId="{B4E2E428-E0F1-4C95-B814-60EAC16A335A}"/>
    <dgm:cxn modelId="{9AC6B9B5-E7DE-4181-A16C-73FB7D608240}" srcId="{260CB26A-BE32-40D1-8A06-29C35A0712D0}" destId="{FFBDE45A-01CF-49F9-AF85-6AF6BD86E7BA}" srcOrd="2" destOrd="0" parTransId="{3AC09CE2-267E-4F12-9BCA-02C6E76CE6C2}" sibTransId="{01C3C727-05D0-4CB2-90E4-9AA5BFCFECB1}"/>
    <dgm:cxn modelId="{9EC406B7-91D4-403D-A56C-3F780633C460}" type="presOf" srcId="{FFBDE45A-01CF-49F9-AF85-6AF6BD86E7BA}" destId="{C584CDFD-3433-4464-9DD6-2D0A868A381C}" srcOrd="3" destOrd="0" presId="urn:microsoft.com/office/officeart/2005/8/layout/gear1"/>
    <dgm:cxn modelId="{048649BD-56A3-4E5E-838A-F0AF67DAB704}" type="presOf" srcId="{9D7405A0-0F67-454F-8C50-440BE6F24970}" destId="{BC0C9AC0-DB8B-4743-9250-F7DA895DD0DB}" srcOrd="0" destOrd="0" presId="urn:microsoft.com/office/officeart/2005/8/layout/gear1"/>
    <dgm:cxn modelId="{CF8A40C6-DE60-419F-82E7-66B680ECFE15}" type="presOf" srcId="{FFBDE45A-01CF-49F9-AF85-6AF6BD86E7BA}" destId="{FDF78163-248D-42AE-943D-87F8E2D7A4F3}" srcOrd="1" destOrd="0" presId="urn:microsoft.com/office/officeart/2005/8/layout/gear1"/>
    <dgm:cxn modelId="{E0F397C8-D3A8-4C36-8010-66514EB15A93}" type="presOf" srcId="{01C3C727-05D0-4CB2-90E4-9AA5BFCFECB1}" destId="{5AD78F67-1A4C-4B1F-B071-5261FDD1373F}" srcOrd="0" destOrd="0" presId="urn:microsoft.com/office/officeart/2005/8/layout/gear1"/>
    <dgm:cxn modelId="{2460ABEC-B42A-4A3F-8041-781300FEA0F7}" type="presOf" srcId="{260CB26A-BE32-40D1-8A06-29C35A0712D0}" destId="{3FAD27A2-D72E-4EB8-9D68-F9D6B543DA70}" srcOrd="0" destOrd="0" presId="urn:microsoft.com/office/officeart/2005/8/layout/gear1"/>
    <dgm:cxn modelId="{F0D46E00-FD56-4A67-99CC-DD6F968839F5}" type="presParOf" srcId="{3FAD27A2-D72E-4EB8-9D68-F9D6B543DA70}" destId="{55E5F239-C7A0-4D4C-B141-68737108C4D5}" srcOrd="0" destOrd="0" presId="urn:microsoft.com/office/officeart/2005/8/layout/gear1"/>
    <dgm:cxn modelId="{7AFD5825-11B5-465B-82A1-A836B735107A}" type="presParOf" srcId="{3FAD27A2-D72E-4EB8-9D68-F9D6B543DA70}" destId="{81412D51-3509-451C-A448-AEB7239501BC}" srcOrd="1" destOrd="0" presId="urn:microsoft.com/office/officeart/2005/8/layout/gear1"/>
    <dgm:cxn modelId="{B03FDB1E-6826-4072-8AF3-610260BE99E2}" type="presParOf" srcId="{3FAD27A2-D72E-4EB8-9D68-F9D6B543DA70}" destId="{229AEEBF-73AC-4996-84C8-548B4F01F87B}" srcOrd="2" destOrd="0" presId="urn:microsoft.com/office/officeart/2005/8/layout/gear1"/>
    <dgm:cxn modelId="{9C3D0750-A52C-4D62-B357-B2A2AEF70240}" type="presParOf" srcId="{3FAD27A2-D72E-4EB8-9D68-F9D6B543DA70}" destId="{CE54CD07-6165-493C-8E88-B26C5E58C042}" srcOrd="3" destOrd="0" presId="urn:microsoft.com/office/officeart/2005/8/layout/gear1"/>
    <dgm:cxn modelId="{2D5B8283-D4F5-4056-9E82-08F318C6277C}" type="presParOf" srcId="{3FAD27A2-D72E-4EB8-9D68-F9D6B543DA70}" destId="{38478980-2522-48C6-89B8-0907679EDD67}" srcOrd="4" destOrd="0" presId="urn:microsoft.com/office/officeart/2005/8/layout/gear1"/>
    <dgm:cxn modelId="{35358E2C-1F7D-42E2-A54A-49B3AF21A4C0}" type="presParOf" srcId="{3FAD27A2-D72E-4EB8-9D68-F9D6B543DA70}" destId="{970681AD-2B3D-4179-AC9B-453617B165E1}" srcOrd="5" destOrd="0" presId="urn:microsoft.com/office/officeart/2005/8/layout/gear1"/>
    <dgm:cxn modelId="{FCE6585A-49B9-47A5-8E16-4BF5776A42D6}" type="presParOf" srcId="{3FAD27A2-D72E-4EB8-9D68-F9D6B543DA70}" destId="{B3BAD148-E810-4BE0-8388-6726401637BC}" srcOrd="6" destOrd="0" presId="urn:microsoft.com/office/officeart/2005/8/layout/gear1"/>
    <dgm:cxn modelId="{5B28CFF9-1787-4ED6-A340-2F02F55F0B72}" type="presParOf" srcId="{3FAD27A2-D72E-4EB8-9D68-F9D6B543DA70}" destId="{FDF78163-248D-42AE-943D-87F8E2D7A4F3}" srcOrd="7" destOrd="0" presId="urn:microsoft.com/office/officeart/2005/8/layout/gear1"/>
    <dgm:cxn modelId="{AC9D9084-0BCE-4694-8423-8F2E4549B965}" type="presParOf" srcId="{3FAD27A2-D72E-4EB8-9D68-F9D6B543DA70}" destId="{3DA978DC-3C53-497D-8DA3-8D0AA6AD8F41}" srcOrd="8" destOrd="0" presId="urn:microsoft.com/office/officeart/2005/8/layout/gear1"/>
    <dgm:cxn modelId="{6A7CDD2D-4036-42B4-8588-9F8E287857D7}" type="presParOf" srcId="{3FAD27A2-D72E-4EB8-9D68-F9D6B543DA70}" destId="{C584CDFD-3433-4464-9DD6-2D0A868A381C}" srcOrd="9" destOrd="0" presId="urn:microsoft.com/office/officeart/2005/8/layout/gear1"/>
    <dgm:cxn modelId="{A24A0A9B-7C54-4326-8764-4D3938262267}" type="presParOf" srcId="{3FAD27A2-D72E-4EB8-9D68-F9D6B543DA70}" destId="{BC0C9AC0-DB8B-4743-9250-F7DA895DD0DB}" srcOrd="10" destOrd="0" presId="urn:microsoft.com/office/officeart/2005/8/layout/gear1"/>
    <dgm:cxn modelId="{90A4BA73-89C8-4C39-B319-B3C21AA3FF7B}" type="presParOf" srcId="{3FAD27A2-D72E-4EB8-9D68-F9D6B543DA70}" destId="{5BAFFF11-83BB-49BA-836F-9D7BA5FD3876}" srcOrd="11" destOrd="0" presId="urn:microsoft.com/office/officeart/2005/8/layout/gear1"/>
    <dgm:cxn modelId="{6850E615-A8C2-4343-9AB7-3B19B8FF50B6}" type="presParOf" srcId="{3FAD27A2-D72E-4EB8-9D68-F9D6B543DA70}" destId="{5AD78F67-1A4C-4B1F-B071-5261FDD1373F}" srcOrd="12" destOrd="0" presId="urn:microsoft.com/office/officeart/2005/8/layout/gear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F431746-6E3B-43BB-84F4-443B6EAC494C}"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GB"/>
        </a:p>
      </dgm:t>
    </dgm:pt>
    <dgm:pt modelId="{2CB05562-221C-4274-AEDE-F619218BDFB3}">
      <dgm:prSet phldrT="[Text]" custT="1"/>
      <dgm:spPr/>
      <dgm:t>
        <a:bodyPr/>
        <a:lstStyle/>
        <a:p>
          <a:r>
            <a:rPr lang="en-GB" sz="1800" b="1" dirty="0"/>
            <a:t>Discover</a:t>
          </a:r>
          <a:r>
            <a:rPr lang="en-GB" sz="3500" b="1" dirty="0"/>
            <a:t> </a:t>
          </a:r>
          <a:r>
            <a:rPr lang="en-GB" sz="1800" dirty="0"/>
            <a:t>Listen and act</a:t>
          </a:r>
          <a:endParaRPr lang="en-GB" sz="3500" dirty="0"/>
        </a:p>
      </dgm:t>
    </dgm:pt>
    <dgm:pt modelId="{DAB2E3DA-AF78-4721-9943-E0B18B0D0F9D}" type="parTrans" cxnId="{EEB78E33-0C3E-4B9F-80F2-CC574B55F79A}">
      <dgm:prSet/>
      <dgm:spPr/>
      <dgm:t>
        <a:bodyPr/>
        <a:lstStyle/>
        <a:p>
          <a:endParaRPr lang="en-GB"/>
        </a:p>
      </dgm:t>
    </dgm:pt>
    <dgm:pt modelId="{151244D5-A8BD-47B2-A3A8-2E11191C48F0}" type="sibTrans" cxnId="{EEB78E33-0C3E-4B9F-80F2-CC574B55F79A}">
      <dgm:prSet/>
      <dgm:spPr/>
      <dgm:t>
        <a:bodyPr/>
        <a:lstStyle/>
        <a:p>
          <a:endParaRPr lang="en-GB"/>
        </a:p>
      </dgm:t>
    </dgm:pt>
    <dgm:pt modelId="{589E17E9-4879-4320-94CC-45FC9DEB73CA}">
      <dgm:prSet phldrT="[Text]" custT="1"/>
      <dgm:spPr/>
      <dgm:t>
        <a:bodyPr/>
        <a:lstStyle/>
        <a:p>
          <a:r>
            <a:rPr lang="en-GB" sz="1800" b="1" dirty="0"/>
            <a:t>Build</a:t>
          </a:r>
        </a:p>
        <a:p>
          <a:r>
            <a:rPr lang="en-GB" sz="1600" dirty="0"/>
            <a:t>Initiate and integrate</a:t>
          </a:r>
        </a:p>
      </dgm:t>
    </dgm:pt>
    <dgm:pt modelId="{951974AC-6889-4FB0-AA70-824B575E202D}" type="parTrans" cxnId="{9E112754-60EF-48CB-B582-FF2E03E46BED}">
      <dgm:prSet/>
      <dgm:spPr/>
      <dgm:t>
        <a:bodyPr/>
        <a:lstStyle/>
        <a:p>
          <a:endParaRPr lang="en-GB"/>
        </a:p>
      </dgm:t>
    </dgm:pt>
    <dgm:pt modelId="{C830B36B-C9F0-40C5-B8D1-586347A2D698}" type="sibTrans" cxnId="{9E112754-60EF-48CB-B582-FF2E03E46BED}">
      <dgm:prSet/>
      <dgm:spPr/>
      <dgm:t>
        <a:bodyPr/>
        <a:lstStyle/>
        <a:p>
          <a:endParaRPr lang="en-GB"/>
        </a:p>
      </dgm:t>
    </dgm:pt>
    <dgm:pt modelId="{E1B7B106-E911-4E85-BC9E-6A708AB73417}">
      <dgm:prSet phldrT="[Text]" custT="1"/>
      <dgm:spPr/>
      <dgm:t>
        <a:bodyPr/>
        <a:lstStyle/>
        <a:p>
          <a:r>
            <a:rPr lang="en-GB" sz="1800" b="1" dirty="0"/>
            <a:t>Sustain</a:t>
          </a:r>
        </a:p>
        <a:p>
          <a:r>
            <a:rPr lang="en-GB" sz="1600" dirty="0"/>
            <a:t>Evolve and advance</a:t>
          </a:r>
        </a:p>
      </dgm:t>
    </dgm:pt>
    <dgm:pt modelId="{3F3D1E4E-56C0-4991-B289-925034570898}" type="parTrans" cxnId="{69E35947-E62E-4C12-8864-1D053A833749}">
      <dgm:prSet/>
      <dgm:spPr/>
      <dgm:t>
        <a:bodyPr/>
        <a:lstStyle/>
        <a:p>
          <a:endParaRPr lang="en-GB"/>
        </a:p>
      </dgm:t>
    </dgm:pt>
    <dgm:pt modelId="{63BB1E6C-403B-47EE-A1B0-F4611B89305C}" type="sibTrans" cxnId="{69E35947-E62E-4C12-8864-1D053A833749}">
      <dgm:prSet/>
      <dgm:spPr/>
      <dgm:t>
        <a:bodyPr/>
        <a:lstStyle/>
        <a:p>
          <a:endParaRPr lang="en-GB"/>
        </a:p>
      </dgm:t>
    </dgm:pt>
    <dgm:pt modelId="{D357A623-367A-4517-B9E8-26133B62B5C6}" type="pres">
      <dgm:prSet presAssocID="{4F431746-6E3B-43BB-84F4-443B6EAC494C}" presName="rootnode" presStyleCnt="0">
        <dgm:presLayoutVars>
          <dgm:chMax/>
          <dgm:chPref/>
          <dgm:dir/>
          <dgm:animLvl val="lvl"/>
        </dgm:presLayoutVars>
      </dgm:prSet>
      <dgm:spPr/>
    </dgm:pt>
    <dgm:pt modelId="{BB84A0D3-868B-40B4-9966-3330D09C9F68}" type="pres">
      <dgm:prSet presAssocID="{2CB05562-221C-4274-AEDE-F619218BDFB3}" presName="composite" presStyleCnt="0"/>
      <dgm:spPr/>
    </dgm:pt>
    <dgm:pt modelId="{769E62E8-4974-4856-A87D-E9DF03AB8616}" type="pres">
      <dgm:prSet presAssocID="{2CB05562-221C-4274-AEDE-F619218BDFB3}" presName="LShape" presStyleLbl="alignNode1" presStyleIdx="0" presStyleCnt="5"/>
      <dgm:spPr>
        <a:solidFill>
          <a:srgbClr val="4D2669"/>
        </a:solidFill>
      </dgm:spPr>
    </dgm:pt>
    <dgm:pt modelId="{03051DFA-A9A6-4431-84A8-37375BB816E1}" type="pres">
      <dgm:prSet presAssocID="{2CB05562-221C-4274-AEDE-F619218BDFB3}" presName="ParentText" presStyleLbl="revTx" presStyleIdx="0" presStyleCnt="3" custScaleX="141803" custLinFactNeighborX="25781" custLinFactNeighborY="-20102">
        <dgm:presLayoutVars>
          <dgm:chMax val="0"/>
          <dgm:chPref val="0"/>
          <dgm:bulletEnabled val="1"/>
        </dgm:presLayoutVars>
      </dgm:prSet>
      <dgm:spPr/>
    </dgm:pt>
    <dgm:pt modelId="{E8F51349-47ED-40B4-9ADF-9B501B4B1AC8}" type="pres">
      <dgm:prSet presAssocID="{2CB05562-221C-4274-AEDE-F619218BDFB3}" presName="Triangle" presStyleLbl="alignNode1" presStyleIdx="1" presStyleCnt="5" custLinFactNeighborX="5128"/>
      <dgm:spPr>
        <a:noFill/>
        <a:ln>
          <a:noFill/>
        </a:ln>
      </dgm:spPr>
    </dgm:pt>
    <dgm:pt modelId="{200E1BF3-C81A-457D-9CA7-5CC480DA5D4A}" type="pres">
      <dgm:prSet presAssocID="{151244D5-A8BD-47B2-A3A8-2E11191C48F0}" presName="sibTrans" presStyleCnt="0"/>
      <dgm:spPr/>
    </dgm:pt>
    <dgm:pt modelId="{1194008F-B49C-4DE4-A764-74CDEFBD5E27}" type="pres">
      <dgm:prSet presAssocID="{151244D5-A8BD-47B2-A3A8-2E11191C48F0}" presName="space" presStyleCnt="0"/>
      <dgm:spPr/>
    </dgm:pt>
    <dgm:pt modelId="{BD19D155-88B1-48D5-A7B5-B0B84AD23A85}" type="pres">
      <dgm:prSet presAssocID="{589E17E9-4879-4320-94CC-45FC9DEB73CA}" presName="composite" presStyleCnt="0"/>
      <dgm:spPr/>
    </dgm:pt>
    <dgm:pt modelId="{4B30F555-8B53-4B26-B65F-0BCF136113AA}" type="pres">
      <dgm:prSet presAssocID="{589E17E9-4879-4320-94CC-45FC9DEB73CA}" presName="LShape" presStyleLbl="alignNode1" presStyleIdx="2" presStyleCnt="5"/>
      <dgm:spPr>
        <a:solidFill>
          <a:srgbClr val="4D2669"/>
        </a:solidFill>
      </dgm:spPr>
    </dgm:pt>
    <dgm:pt modelId="{575ABD65-C5F2-4D8B-BA63-E9D1C921F6C0}" type="pres">
      <dgm:prSet presAssocID="{589E17E9-4879-4320-94CC-45FC9DEB73CA}" presName="ParentText" presStyleLbl="revTx" presStyleIdx="1" presStyleCnt="3" custScaleX="169176" custLinFactNeighborX="36535" custLinFactNeighborY="-5588">
        <dgm:presLayoutVars>
          <dgm:chMax val="0"/>
          <dgm:chPref val="0"/>
          <dgm:bulletEnabled val="1"/>
        </dgm:presLayoutVars>
      </dgm:prSet>
      <dgm:spPr/>
    </dgm:pt>
    <dgm:pt modelId="{D3363999-3480-4EA9-A65F-58B8A50E5800}" type="pres">
      <dgm:prSet presAssocID="{589E17E9-4879-4320-94CC-45FC9DEB73CA}" presName="Triangle" presStyleLbl="alignNode1" presStyleIdx="3" presStyleCnt="5"/>
      <dgm:spPr>
        <a:noFill/>
        <a:ln>
          <a:noFill/>
        </a:ln>
      </dgm:spPr>
    </dgm:pt>
    <dgm:pt modelId="{91803B68-3DF5-406E-8A1F-13FCED9B7EC4}" type="pres">
      <dgm:prSet presAssocID="{C830B36B-C9F0-40C5-B8D1-586347A2D698}" presName="sibTrans" presStyleCnt="0"/>
      <dgm:spPr/>
    </dgm:pt>
    <dgm:pt modelId="{31499311-BB54-49FC-BDC2-B245991A0FE8}" type="pres">
      <dgm:prSet presAssocID="{C830B36B-C9F0-40C5-B8D1-586347A2D698}" presName="space" presStyleCnt="0"/>
      <dgm:spPr/>
    </dgm:pt>
    <dgm:pt modelId="{D41AD061-B733-4F63-A5DB-528D90BD4B2F}" type="pres">
      <dgm:prSet presAssocID="{E1B7B106-E911-4E85-BC9E-6A708AB73417}" presName="composite" presStyleCnt="0"/>
      <dgm:spPr/>
    </dgm:pt>
    <dgm:pt modelId="{8E3B4BDE-4BE9-4E22-8592-C7D597095799}" type="pres">
      <dgm:prSet presAssocID="{E1B7B106-E911-4E85-BC9E-6A708AB73417}" presName="LShape" presStyleLbl="alignNode1" presStyleIdx="4" presStyleCnt="5" custLinFactNeighborX="-2774" custLinFactNeighborY="5914"/>
      <dgm:spPr>
        <a:solidFill>
          <a:srgbClr val="4D2669"/>
        </a:solidFill>
      </dgm:spPr>
    </dgm:pt>
    <dgm:pt modelId="{18411CB8-699F-46C1-A404-0BB400F751F0}" type="pres">
      <dgm:prSet presAssocID="{E1B7B106-E911-4E85-BC9E-6A708AB73417}" presName="ParentText" presStyleLbl="revTx" presStyleIdx="2" presStyleCnt="3" custScaleX="240341" custLinFactNeighborX="66873" custLinFactNeighborY="-984">
        <dgm:presLayoutVars>
          <dgm:chMax val="0"/>
          <dgm:chPref val="0"/>
          <dgm:bulletEnabled val="1"/>
        </dgm:presLayoutVars>
      </dgm:prSet>
      <dgm:spPr/>
    </dgm:pt>
  </dgm:ptLst>
  <dgm:cxnLst>
    <dgm:cxn modelId="{096ACA15-F68D-4308-B904-449053939120}" type="presOf" srcId="{589E17E9-4879-4320-94CC-45FC9DEB73CA}" destId="{575ABD65-C5F2-4D8B-BA63-E9D1C921F6C0}" srcOrd="0" destOrd="0" presId="urn:microsoft.com/office/officeart/2009/3/layout/StepUpProcess"/>
    <dgm:cxn modelId="{EEB78E33-0C3E-4B9F-80F2-CC574B55F79A}" srcId="{4F431746-6E3B-43BB-84F4-443B6EAC494C}" destId="{2CB05562-221C-4274-AEDE-F619218BDFB3}" srcOrd="0" destOrd="0" parTransId="{DAB2E3DA-AF78-4721-9943-E0B18B0D0F9D}" sibTransId="{151244D5-A8BD-47B2-A3A8-2E11191C48F0}"/>
    <dgm:cxn modelId="{69E35947-E62E-4C12-8864-1D053A833749}" srcId="{4F431746-6E3B-43BB-84F4-443B6EAC494C}" destId="{E1B7B106-E911-4E85-BC9E-6A708AB73417}" srcOrd="2" destOrd="0" parTransId="{3F3D1E4E-56C0-4991-B289-925034570898}" sibTransId="{63BB1E6C-403B-47EE-A1B0-F4611B89305C}"/>
    <dgm:cxn modelId="{9E112754-60EF-48CB-B582-FF2E03E46BED}" srcId="{4F431746-6E3B-43BB-84F4-443B6EAC494C}" destId="{589E17E9-4879-4320-94CC-45FC9DEB73CA}" srcOrd="1" destOrd="0" parTransId="{951974AC-6889-4FB0-AA70-824B575E202D}" sibTransId="{C830B36B-C9F0-40C5-B8D1-586347A2D698}"/>
    <dgm:cxn modelId="{7D35567E-3B1D-4602-BF63-B36979BBCC0C}" type="presOf" srcId="{E1B7B106-E911-4E85-BC9E-6A708AB73417}" destId="{18411CB8-699F-46C1-A404-0BB400F751F0}" srcOrd="0" destOrd="0" presId="urn:microsoft.com/office/officeart/2009/3/layout/StepUpProcess"/>
    <dgm:cxn modelId="{132F22A5-E941-458B-8625-BF4D39D4F163}" type="presOf" srcId="{4F431746-6E3B-43BB-84F4-443B6EAC494C}" destId="{D357A623-367A-4517-B9E8-26133B62B5C6}" srcOrd="0" destOrd="0" presId="urn:microsoft.com/office/officeart/2009/3/layout/StepUpProcess"/>
    <dgm:cxn modelId="{2150B5B7-72AC-43F0-80A8-81A93DE768D3}" type="presOf" srcId="{2CB05562-221C-4274-AEDE-F619218BDFB3}" destId="{03051DFA-A9A6-4431-84A8-37375BB816E1}" srcOrd="0" destOrd="0" presId="urn:microsoft.com/office/officeart/2009/3/layout/StepUpProcess"/>
    <dgm:cxn modelId="{23ECD562-7B9F-4703-8635-25EBB1515AAF}" type="presParOf" srcId="{D357A623-367A-4517-B9E8-26133B62B5C6}" destId="{BB84A0D3-868B-40B4-9966-3330D09C9F68}" srcOrd="0" destOrd="0" presId="urn:microsoft.com/office/officeart/2009/3/layout/StepUpProcess"/>
    <dgm:cxn modelId="{089464D2-4255-46D8-898F-5C81061F8C1E}" type="presParOf" srcId="{BB84A0D3-868B-40B4-9966-3330D09C9F68}" destId="{769E62E8-4974-4856-A87D-E9DF03AB8616}" srcOrd="0" destOrd="0" presId="urn:microsoft.com/office/officeart/2009/3/layout/StepUpProcess"/>
    <dgm:cxn modelId="{FB80A27F-2D6A-4C9A-85A7-8B0F9AF820C1}" type="presParOf" srcId="{BB84A0D3-868B-40B4-9966-3330D09C9F68}" destId="{03051DFA-A9A6-4431-84A8-37375BB816E1}" srcOrd="1" destOrd="0" presId="urn:microsoft.com/office/officeart/2009/3/layout/StepUpProcess"/>
    <dgm:cxn modelId="{62CD4B6F-7734-44C5-AB3A-1C90558D3B5A}" type="presParOf" srcId="{BB84A0D3-868B-40B4-9966-3330D09C9F68}" destId="{E8F51349-47ED-40B4-9ADF-9B501B4B1AC8}" srcOrd="2" destOrd="0" presId="urn:microsoft.com/office/officeart/2009/3/layout/StepUpProcess"/>
    <dgm:cxn modelId="{95C6D1C6-5C08-41B9-8937-323ABA5938ED}" type="presParOf" srcId="{D357A623-367A-4517-B9E8-26133B62B5C6}" destId="{200E1BF3-C81A-457D-9CA7-5CC480DA5D4A}" srcOrd="1" destOrd="0" presId="urn:microsoft.com/office/officeart/2009/3/layout/StepUpProcess"/>
    <dgm:cxn modelId="{FFDC53B5-F195-472C-836A-5114536F5707}" type="presParOf" srcId="{200E1BF3-C81A-457D-9CA7-5CC480DA5D4A}" destId="{1194008F-B49C-4DE4-A764-74CDEFBD5E27}" srcOrd="0" destOrd="0" presId="urn:microsoft.com/office/officeart/2009/3/layout/StepUpProcess"/>
    <dgm:cxn modelId="{9281175E-BEEB-4A6D-AE8C-296AED2C4F70}" type="presParOf" srcId="{D357A623-367A-4517-B9E8-26133B62B5C6}" destId="{BD19D155-88B1-48D5-A7B5-B0B84AD23A85}" srcOrd="2" destOrd="0" presId="urn:microsoft.com/office/officeart/2009/3/layout/StepUpProcess"/>
    <dgm:cxn modelId="{704F05DF-BF6D-4227-B8DB-4AB71E5B6F23}" type="presParOf" srcId="{BD19D155-88B1-48D5-A7B5-B0B84AD23A85}" destId="{4B30F555-8B53-4B26-B65F-0BCF136113AA}" srcOrd="0" destOrd="0" presId="urn:microsoft.com/office/officeart/2009/3/layout/StepUpProcess"/>
    <dgm:cxn modelId="{9445BF62-C60E-432D-8EF9-02E83F8EC792}" type="presParOf" srcId="{BD19D155-88B1-48D5-A7B5-B0B84AD23A85}" destId="{575ABD65-C5F2-4D8B-BA63-E9D1C921F6C0}" srcOrd="1" destOrd="0" presId="urn:microsoft.com/office/officeart/2009/3/layout/StepUpProcess"/>
    <dgm:cxn modelId="{2757BC34-2BB5-4631-AD2D-B17B046C17A4}" type="presParOf" srcId="{BD19D155-88B1-48D5-A7B5-B0B84AD23A85}" destId="{D3363999-3480-4EA9-A65F-58B8A50E5800}" srcOrd="2" destOrd="0" presId="urn:microsoft.com/office/officeart/2009/3/layout/StepUpProcess"/>
    <dgm:cxn modelId="{66FDF058-F13B-40AE-A353-336696D967B7}" type="presParOf" srcId="{D357A623-367A-4517-B9E8-26133B62B5C6}" destId="{91803B68-3DF5-406E-8A1F-13FCED9B7EC4}" srcOrd="3" destOrd="0" presId="urn:microsoft.com/office/officeart/2009/3/layout/StepUpProcess"/>
    <dgm:cxn modelId="{F7D40DC2-365E-49AD-9EBA-EDE3B0845C98}" type="presParOf" srcId="{91803B68-3DF5-406E-8A1F-13FCED9B7EC4}" destId="{31499311-BB54-49FC-BDC2-B245991A0FE8}" srcOrd="0" destOrd="0" presId="urn:microsoft.com/office/officeart/2009/3/layout/StepUpProcess"/>
    <dgm:cxn modelId="{4D703539-5B24-46D7-82FF-D473DF4CB180}" type="presParOf" srcId="{D357A623-367A-4517-B9E8-26133B62B5C6}" destId="{D41AD061-B733-4F63-A5DB-528D90BD4B2F}" srcOrd="4" destOrd="0" presId="urn:microsoft.com/office/officeart/2009/3/layout/StepUpProcess"/>
    <dgm:cxn modelId="{E567FDBF-2272-42A0-B447-1E783E8E8D8C}" type="presParOf" srcId="{D41AD061-B733-4F63-A5DB-528D90BD4B2F}" destId="{8E3B4BDE-4BE9-4E22-8592-C7D597095799}" srcOrd="0" destOrd="0" presId="urn:microsoft.com/office/officeart/2009/3/layout/StepUpProcess"/>
    <dgm:cxn modelId="{ACDB8BD5-0311-4CFD-A638-5F484003AE29}" type="presParOf" srcId="{D41AD061-B733-4F63-A5DB-528D90BD4B2F}" destId="{18411CB8-699F-46C1-A404-0BB400F751F0}" srcOrd="1" destOrd="0" presId="urn:microsoft.com/office/officeart/2009/3/layout/StepUpProcess"/>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F39CCE-7A99-40D2-BD63-552509BBFE9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2D00EF42-AA7E-44BF-984B-786031F19218}" type="pres">
      <dgm:prSet presAssocID="{31F39CCE-7A99-40D2-BD63-552509BBFE9A}" presName="diagram" presStyleCnt="0">
        <dgm:presLayoutVars>
          <dgm:dir/>
          <dgm:resizeHandles val="exact"/>
        </dgm:presLayoutVars>
      </dgm:prSet>
      <dgm:spPr/>
    </dgm:pt>
  </dgm:ptLst>
  <dgm:cxnLst>
    <dgm:cxn modelId="{397DA6B4-DC94-4483-9C59-116FB8E34730}" type="presOf" srcId="{31F39CCE-7A99-40D2-BD63-552509BBFE9A}" destId="{2D00EF42-AA7E-44BF-984B-786031F19218}"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B51AAE-DA42-41EB-B7B9-396AEE97E5B5}"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GB"/>
        </a:p>
      </dgm:t>
    </dgm:pt>
    <dgm:pt modelId="{2ABAC274-A54F-4446-AF50-CB2D00574DB4}">
      <dgm:prSet phldrT="[Text]"/>
      <dgm:spPr/>
      <dgm:t>
        <a:bodyPr/>
        <a:lstStyle/>
        <a:p>
          <a:r>
            <a:rPr lang="en-GB" dirty="0"/>
            <a:t>Patients: access to new treatments or technologies </a:t>
          </a:r>
        </a:p>
      </dgm:t>
    </dgm:pt>
    <dgm:pt modelId="{BD81AE17-3A6D-44D8-9D74-661CCE3172ED}" type="parTrans" cxnId="{107BC814-F22C-4171-84AD-E67D293F007D}">
      <dgm:prSet/>
      <dgm:spPr/>
      <dgm:t>
        <a:bodyPr/>
        <a:lstStyle/>
        <a:p>
          <a:endParaRPr lang="en-GB"/>
        </a:p>
      </dgm:t>
    </dgm:pt>
    <dgm:pt modelId="{D33D9112-879D-4E96-B0D9-23A961D87132}" type="sibTrans" cxnId="{107BC814-F22C-4171-84AD-E67D293F007D}">
      <dgm:prSet/>
      <dgm:spPr/>
      <dgm:t>
        <a:bodyPr/>
        <a:lstStyle/>
        <a:p>
          <a:endParaRPr lang="en-GB"/>
        </a:p>
      </dgm:t>
    </dgm:pt>
    <dgm:pt modelId="{85FB1AD1-8AC0-4CC3-8162-AD6C78D4B22D}">
      <dgm:prSet phldrT="[Text]"/>
      <dgm:spPr/>
      <dgm:t>
        <a:bodyPr/>
        <a:lstStyle/>
        <a:p>
          <a:r>
            <a:rPr lang="en-GB" dirty="0"/>
            <a:t>Staff: increased satisfaction and retention</a:t>
          </a:r>
        </a:p>
      </dgm:t>
    </dgm:pt>
    <dgm:pt modelId="{DC2CEDC9-989B-48AB-800C-08D5F4AB21DE}" type="parTrans" cxnId="{CB4A3474-C882-4F24-A5AD-2E1274F6FDA4}">
      <dgm:prSet/>
      <dgm:spPr/>
      <dgm:t>
        <a:bodyPr/>
        <a:lstStyle/>
        <a:p>
          <a:endParaRPr lang="en-GB"/>
        </a:p>
      </dgm:t>
    </dgm:pt>
    <dgm:pt modelId="{3EC46F0F-0FB7-47F6-B010-FC23730D2AE5}" type="sibTrans" cxnId="{CB4A3474-C882-4F24-A5AD-2E1274F6FDA4}">
      <dgm:prSet/>
      <dgm:spPr/>
      <dgm:t>
        <a:bodyPr/>
        <a:lstStyle/>
        <a:p>
          <a:endParaRPr lang="en-GB"/>
        </a:p>
      </dgm:t>
    </dgm:pt>
    <dgm:pt modelId="{EC3E78B5-5F15-4162-8D23-B33CF7A13857}">
      <dgm:prSet/>
      <dgm:spPr/>
      <dgm:t>
        <a:bodyPr/>
        <a:lstStyle/>
        <a:p>
          <a:r>
            <a:rPr lang="en-GB" dirty="0"/>
            <a:t>NHS: evidence of effectiveness  </a:t>
          </a:r>
        </a:p>
      </dgm:t>
    </dgm:pt>
    <dgm:pt modelId="{3DE152CB-DDC5-42EA-BCD1-17F6A01F8CE7}" type="parTrans" cxnId="{D668DC47-CE74-4379-8B77-9372E8EF77D5}">
      <dgm:prSet/>
      <dgm:spPr/>
      <dgm:t>
        <a:bodyPr/>
        <a:lstStyle/>
        <a:p>
          <a:endParaRPr lang="en-GB"/>
        </a:p>
      </dgm:t>
    </dgm:pt>
    <dgm:pt modelId="{EF52618E-ECF9-4F83-B8FA-22C8C1FF1573}" type="sibTrans" cxnId="{D668DC47-CE74-4379-8B77-9372E8EF77D5}">
      <dgm:prSet/>
      <dgm:spPr/>
      <dgm:t>
        <a:bodyPr/>
        <a:lstStyle/>
        <a:p>
          <a:endParaRPr lang="en-GB"/>
        </a:p>
      </dgm:t>
    </dgm:pt>
    <dgm:pt modelId="{C18F59A3-DF8B-4D29-920C-7BE1521C44C1}">
      <dgm:prSet/>
      <dgm:spPr/>
      <dgm:t>
        <a:bodyPr/>
        <a:lstStyle/>
        <a:p>
          <a:r>
            <a:rPr lang="en-GB" dirty="0"/>
            <a:t>Overall: improved communication and increased quality of care</a:t>
          </a:r>
        </a:p>
      </dgm:t>
    </dgm:pt>
    <dgm:pt modelId="{C77D37A8-79A2-402D-BA7C-646479F43F8B}" type="parTrans" cxnId="{059A0ED8-1BAA-4C27-BB70-DE47D60165A9}">
      <dgm:prSet/>
      <dgm:spPr/>
      <dgm:t>
        <a:bodyPr/>
        <a:lstStyle/>
        <a:p>
          <a:endParaRPr lang="en-GB"/>
        </a:p>
      </dgm:t>
    </dgm:pt>
    <dgm:pt modelId="{679D1388-85C9-4127-96FE-EB7A9008A593}" type="sibTrans" cxnId="{059A0ED8-1BAA-4C27-BB70-DE47D60165A9}">
      <dgm:prSet/>
      <dgm:spPr/>
      <dgm:t>
        <a:bodyPr/>
        <a:lstStyle/>
        <a:p>
          <a:endParaRPr lang="en-GB"/>
        </a:p>
      </dgm:t>
    </dgm:pt>
    <dgm:pt modelId="{82D7E92E-4B0D-4175-AA68-CDE1C9127DC5}" type="pres">
      <dgm:prSet presAssocID="{7FB51AAE-DA42-41EB-B7B9-396AEE97E5B5}" presName="Name0" presStyleCnt="0">
        <dgm:presLayoutVars>
          <dgm:chMax val="7"/>
          <dgm:chPref val="7"/>
          <dgm:dir/>
          <dgm:animLvl val="lvl"/>
        </dgm:presLayoutVars>
      </dgm:prSet>
      <dgm:spPr/>
    </dgm:pt>
    <dgm:pt modelId="{C79EFC47-B739-401E-8C72-8B339EFACE3F}" type="pres">
      <dgm:prSet presAssocID="{2ABAC274-A54F-4446-AF50-CB2D00574DB4}" presName="Accent1" presStyleCnt="0"/>
      <dgm:spPr/>
    </dgm:pt>
    <dgm:pt modelId="{A43C326B-5EFE-4D3A-A9CF-736239861CAF}" type="pres">
      <dgm:prSet presAssocID="{2ABAC274-A54F-4446-AF50-CB2D00574DB4}" presName="Accent" presStyleLbl="node1" presStyleIdx="0" presStyleCnt="4" custLinFactNeighborY="-517"/>
      <dgm:spPr>
        <a:solidFill>
          <a:srgbClr val="F21761"/>
        </a:solidFill>
      </dgm:spPr>
    </dgm:pt>
    <dgm:pt modelId="{32485282-6323-4BB7-BB6D-86153D0C7608}" type="pres">
      <dgm:prSet presAssocID="{2ABAC274-A54F-4446-AF50-CB2D00574DB4}" presName="Parent1" presStyleLbl="revTx" presStyleIdx="0" presStyleCnt="4">
        <dgm:presLayoutVars>
          <dgm:chMax val="1"/>
          <dgm:chPref val="1"/>
          <dgm:bulletEnabled val="1"/>
        </dgm:presLayoutVars>
      </dgm:prSet>
      <dgm:spPr/>
    </dgm:pt>
    <dgm:pt modelId="{43C1C361-4324-4CC8-8DB8-2DCE4493CF9F}" type="pres">
      <dgm:prSet presAssocID="{85FB1AD1-8AC0-4CC3-8162-AD6C78D4B22D}" presName="Accent2" presStyleCnt="0"/>
      <dgm:spPr/>
    </dgm:pt>
    <dgm:pt modelId="{712F5962-F718-4B9F-882E-FDB3DA14995B}" type="pres">
      <dgm:prSet presAssocID="{85FB1AD1-8AC0-4CC3-8162-AD6C78D4B22D}" presName="Accent" presStyleLbl="node1" presStyleIdx="1" presStyleCnt="4"/>
      <dgm:spPr>
        <a:solidFill>
          <a:srgbClr val="00AAA6"/>
        </a:solidFill>
      </dgm:spPr>
    </dgm:pt>
    <dgm:pt modelId="{29D602AA-AA88-46CA-B40F-A48BEB0F137D}" type="pres">
      <dgm:prSet presAssocID="{85FB1AD1-8AC0-4CC3-8162-AD6C78D4B22D}" presName="Parent2" presStyleLbl="revTx" presStyleIdx="1" presStyleCnt="4">
        <dgm:presLayoutVars>
          <dgm:chMax val="1"/>
          <dgm:chPref val="1"/>
          <dgm:bulletEnabled val="1"/>
        </dgm:presLayoutVars>
      </dgm:prSet>
      <dgm:spPr/>
    </dgm:pt>
    <dgm:pt modelId="{DB5E2573-2CC4-458E-AC41-FB5257CC8C0B}" type="pres">
      <dgm:prSet presAssocID="{EC3E78B5-5F15-4162-8D23-B33CF7A13857}" presName="Accent3" presStyleCnt="0"/>
      <dgm:spPr/>
    </dgm:pt>
    <dgm:pt modelId="{F1932C72-53FB-4D8B-AE7C-2322F039073C}" type="pres">
      <dgm:prSet presAssocID="{EC3E78B5-5F15-4162-8D23-B33CF7A13857}" presName="Accent" presStyleLbl="node1" presStyleIdx="2" presStyleCnt="4"/>
      <dgm:spPr>
        <a:solidFill>
          <a:srgbClr val="0072CE"/>
        </a:solidFill>
      </dgm:spPr>
    </dgm:pt>
    <dgm:pt modelId="{1092214C-F9D2-41A5-8ED4-41C45309C934}" type="pres">
      <dgm:prSet presAssocID="{EC3E78B5-5F15-4162-8D23-B33CF7A13857}" presName="Parent3" presStyleLbl="revTx" presStyleIdx="2" presStyleCnt="4">
        <dgm:presLayoutVars>
          <dgm:chMax val="1"/>
          <dgm:chPref val="1"/>
          <dgm:bulletEnabled val="1"/>
        </dgm:presLayoutVars>
      </dgm:prSet>
      <dgm:spPr/>
    </dgm:pt>
    <dgm:pt modelId="{32A79C17-3EA8-4437-8E4A-1ADB4B750830}" type="pres">
      <dgm:prSet presAssocID="{C18F59A3-DF8B-4D29-920C-7BE1521C44C1}" presName="Accent4" presStyleCnt="0"/>
      <dgm:spPr/>
    </dgm:pt>
    <dgm:pt modelId="{6D62BD5A-5B0C-4CDA-931D-E1D431FC0F0A}" type="pres">
      <dgm:prSet presAssocID="{C18F59A3-DF8B-4D29-920C-7BE1521C44C1}" presName="Accent" presStyleLbl="node1" presStyleIdx="3" presStyleCnt="4"/>
      <dgm:spPr>
        <a:solidFill>
          <a:srgbClr val="4D2669"/>
        </a:solidFill>
      </dgm:spPr>
    </dgm:pt>
    <dgm:pt modelId="{42F50A5B-4747-4D20-AC0F-2B80DF46DBE9}" type="pres">
      <dgm:prSet presAssocID="{C18F59A3-DF8B-4D29-920C-7BE1521C44C1}" presName="Parent4" presStyleLbl="revTx" presStyleIdx="3" presStyleCnt="4">
        <dgm:presLayoutVars>
          <dgm:chMax val="1"/>
          <dgm:chPref val="1"/>
          <dgm:bulletEnabled val="1"/>
        </dgm:presLayoutVars>
      </dgm:prSet>
      <dgm:spPr/>
    </dgm:pt>
  </dgm:ptLst>
  <dgm:cxnLst>
    <dgm:cxn modelId="{107BC814-F22C-4171-84AD-E67D293F007D}" srcId="{7FB51AAE-DA42-41EB-B7B9-396AEE97E5B5}" destId="{2ABAC274-A54F-4446-AF50-CB2D00574DB4}" srcOrd="0" destOrd="0" parTransId="{BD81AE17-3A6D-44D8-9D74-661CCE3172ED}" sibTransId="{D33D9112-879D-4E96-B0D9-23A961D87132}"/>
    <dgm:cxn modelId="{357F5834-70A2-4BC5-9471-F88779EEBE48}" type="presOf" srcId="{2ABAC274-A54F-4446-AF50-CB2D00574DB4}" destId="{32485282-6323-4BB7-BB6D-86153D0C7608}" srcOrd="0" destOrd="0" presId="urn:microsoft.com/office/officeart/2009/layout/CircleArrowProcess"/>
    <dgm:cxn modelId="{D668DC47-CE74-4379-8B77-9372E8EF77D5}" srcId="{7FB51AAE-DA42-41EB-B7B9-396AEE97E5B5}" destId="{EC3E78B5-5F15-4162-8D23-B33CF7A13857}" srcOrd="2" destOrd="0" parTransId="{3DE152CB-DDC5-42EA-BCD1-17F6A01F8CE7}" sibTransId="{EF52618E-ECF9-4F83-B8FA-22C8C1FF1573}"/>
    <dgm:cxn modelId="{CB4A3474-C882-4F24-A5AD-2E1274F6FDA4}" srcId="{7FB51AAE-DA42-41EB-B7B9-396AEE97E5B5}" destId="{85FB1AD1-8AC0-4CC3-8162-AD6C78D4B22D}" srcOrd="1" destOrd="0" parTransId="{DC2CEDC9-989B-48AB-800C-08D5F4AB21DE}" sibTransId="{3EC46F0F-0FB7-47F6-B010-FC23730D2AE5}"/>
    <dgm:cxn modelId="{8329027C-E3AE-4480-AED6-074DDBE961F9}" type="presOf" srcId="{7FB51AAE-DA42-41EB-B7B9-396AEE97E5B5}" destId="{82D7E92E-4B0D-4175-AA68-CDE1C9127DC5}" srcOrd="0" destOrd="0" presId="urn:microsoft.com/office/officeart/2009/layout/CircleArrowProcess"/>
    <dgm:cxn modelId="{6DBD5B80-8E09-4C00-8881-10DA2A42698F}" type="presOf" srcId="{EC3E78B5-5F15-4162-8D23-B33CF7A13857}" destId="{1092214C-F9D2-41A5-8ED4-41C45309C934}" srcOrd="0" destOrd="0" presId="urn:microsoft.com/office/officeart/2009/layout/CircleArrowProcess"/>
    <dgm:cxn modelId="{059A0ED8-1BAA-4C27-BB70-DE47D60165A9}" srcId="{7FB51AAE-DA42-41EB-B7B9-396AEE97E5B5}" destId="{C18F59A3-DF8B-4D29-920C-7BE1521C44C1}" srcOrd="3" destOrd="0" parTransId="{C77D37A8-79A2-402D-BA7C-646479F43F8B}" sibTransId="{679D1388-85C9-4127-96FE-EB7A9008A593}"/>
    <dgm:cxn modelId="{FBB2F7DA-D98F-40DC-8F31-7F1F579091C2}" type="presOf" srcId="{85FB1AD1-8AC0-4CC3-8162-AD6C78D4B22D}" destId="{29D602AA-AA88-46CA-B40F-A48BEB0F137D}" srcOrd="0" destOrd="0" presId="urn:microsoft.com/office/officeart/2009/layout/CircleArrowProcess"/>
    <dgm:cxn modelId="{0C66EAEB-EE9A-4DD9-990A-94713799899A}" type="presOf" srcId="{C18F59A3-DF8B-4D29-920C-7BE1521C44C1}" destId="{42F50A5B-4747-4D20-AC0F-2B80DF46DBE9}" srcOrd="0" destOrd="0" presId="urn:microsoft.com/office/officeart/2009/layout/CircleArrowProcess"/>
    <dgm:cxn modelId="{C6DE490E-375D-4E3C-B4BC-B4BDDE3E4DCA}" type="presParOf" srcId="{82D7E92E-4B0D-4175-AA68-CDE1C9127DC5}" destId="{C79EFC47-B739-401E-8C72-8B339EFACE3F}" srcOrd="0" destOrd="0" presId="urn:microsoft.com/office/officeart/2009/layout/CircleArrowProcess"/>
    <dgm:cxn modelId="{75533D89-7B42-4038-AD13-C5DB82313648}" type="presParOf" srcId="{C79EFC47-B739-401E-8C72-8B339EFACE3F}" destId="{A43C326B-5EFE-4D3A-A9CF-736239861CAF}" srcOrd="0" destOrd="0" presId="urn:microsoft.com/office/officeart/2009/layout/CircleArrowProcess"/>
    <dgm:cxn modelId="{3DFC6915-A526-404B-8BCE-205AD28919B8}" type="presParOf" srcId="{82D7E92E-4B0D-4175-AA68-CDE1C9127DC5}" destId="{32485282-6323-4BB7-BB6D-86153D0C7608}" srcOrd="1" destOrd="0" presId="urn:microsoft.com/office/officeart/2009/layout/CircleArrowProcess"/>
    <dgm:cxn modelId="{172E5436-0156-49D6-AA5D-E275B5E8AFDC}" type="presParOf" srcId="{82D7E92E-4B0D-4175-AA68-CDE1C9127DC5}" destId="{43C1C361-4324-4CC8-8DB8-2DCE4493CF9F}" srcOrd="2" destOrd="0" presId="urn:microsoft.com/office/officeart/2009/layout/CircleArrowProcess"/>
    <dgm:cxn modelId="{0F3BED68-9BFC-4FE7-8797-1D5A87853E1D}" type="presParOf" srcId="{43C1C361-4324-4CC8-8DB8-2DCE4493CF9F}" destId="{712F5962-F718-4B9F-882E-FDB3DA14995B}" srcOrd="0" destOrd="0" presId="urn:microsoft.com/office/officeart/2009/layout/CircleArrowProcess"/>
    <dgm:cxn modelId="{7E7CAA1D-E1BC-4014-86B1-BA74935B30DB}" type="presParOf" srcId="{82D7E92E-4B0D-4175-AA68-CDE1C9127DC5}" destId="{29D602AA-AA88-46CA-B40F-A48BEB0F137D}" srcOrd="3" destOrd="0" presId="urn:microsoft.com/office/officeart/2009/layout/CircleArrowProcess"/>
    <dgm:cxn modelId="{1CB10368-F0DE-45AB-B41A-6F64F4E7A061}" type="presParOf" srcId="{82D7E92E-4B0D-4175-AA68-CDE1C9127DC5}" destId="{DB5E2573-2CC4-458E-AC41-FB5257CC8C0B}" srcOrd="4" destOrd="0" presId="urn:microsoft.com/office/officeart/2009/layout/CircleArrowProcess"/>
    <dgm:cxn modelId="{5B85ACA5-1F5A-4BBB-A21D-05D8177FB959}" type="presParOf" srcId="{DB5E2573-2CC4-458E-AC41-FB5257CC8C0B}" destId="{F1932C72-53FB-4D8B-AE7C-2322F039073C}" srcOrd="0" destOrd="0" presId="urn:microsoft.com/office/officeart/2009/layout/CircleArrowProcess"/>
    <dgm:cxn modelId="{940D3282-B95F-4606-BF40-1C0F6821DD0D}" type="presParOf" srcId="{82D7E92E-4B0D-4175-AA68-CDE1C9127DC5}" destId="{1092214C-F9D2-41A5-8ED4-41C45309C934}" srcOrd="5" destOrd="0" presId="urn:microsoft.com/office/officeart/2009/layout/CircleArrowProcess"/>
    <dgm:cxn modelId="{C6FBECA2-9457-4169-9B93-6FC21FE545CB}" type="presParOf" srcId="{82D7E92E-4B0D-4175-AA68-CDE1C9127DC5}" destId="{32A79C17-3EA8-4437-8E4A-1ADB4B750830}" srcOrd="6" destOrd="0" presId="urn:microsoft.com/office/officeart/2009/layout/CircleArrowProcess"/>
    <dgm:cxn modelId="{AA98EA5F-AFF0-4F18-AEA3-D11284AE1318}" type="presParOf" srcId="{32A79C17-3EA8-4437-8E4A-1ADB4B750830}" destId="{6D62BD5A-5B0C-4CDA-931D-E1D431FC0F0A}" srcOrd="0" destOrd="0" presId="urn:microsoft.com/office/officeart/2009/layout/CircleArrowProcess"/>
    <dgm:cxn modelId="{856BDA57-CC2B-4FB3-B825-2ABBF8877B77}" type="presParOf" srcId="{82D7E92E-4B0D-4175-AA68-CDE1C9127DC5}" destId="{42F50A5B-4747-4D20-AC0F-2B80DF46DBE9}" srcOrd="7" destOrd="0" presId="urn:microsoft.com/office/officeart/2009/layout/CircleArrow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F39CCE-7A99-40D2-BD63-552509BBFE9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2D00EF42-AA7E-44BF-984B-786031F19218}" type="pres">
      <dgm:prSet presAssocID="{31F39CCE-7A99-40D2-BD63-552509BBFE9A}" presName="diagram" presStyleCnt="0">
        <dgm:presLayoutVars>
          <dgm:dir/>
          <dgm:resizeHandles val="exact"/>
        </dgm:presLayoutVars>
      </dgm:prSet>
      <dgm:spPr/>
    </dgm:pt>
  </dgm:ptLst>
  <dgm:cxnLst>
    <dgm:cxn modelId="{397DA6B4-DC94-4483-9C59-116FB8E34730}" type="presOf" srcId="{31F39CCE-7A99-40D2-BD63-552509BBFE9A}" destId="{2D00EF42-AA7E-44BF-984B-786031F19218}"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810ADA6-F3D3-4462-AC00-D031D77B9518}"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GB"/>
        </a:p>
      </dgm:t>
    </dgm:pt>
    <dgm:pt modelId="{6BFDE59F-0FA8-4778-AAFE-8924F16D1F78}">
      <dgm:prSet phldrT="[Text]" custT="1"/>
      <dgm:spPr>
        <a:solidFill>
          <a:srgbClr val="F21761"/>
        </a:solidFill>
      </dgm:spPr>
      <dgm:t>
        <a:bodyPr/>
        <a:lstStyle/>
        <a:p>
          <a:r>
            <a:rPr lang="en-GB" sz="1800" dirty="0"/>
            <a:t>Consistently </a:t>
          </a:r>
          <a:r>
            <a:rPr lang="en-GB" sz="2000" b="1" dirty="0"/>
            <a:t>embed research </a:t>
          </a:r>
          <a:r>
            <a:rPr lang="en-GB" sz="1800" dirty="0"/>
            <a:t>into everyday NHS </a:t>
          </a:r>
          <a:r>
            <a:rPr lang="en-GB" sz="2000" b="1" dirty="0"/>
            <a:t>health and care </a:t>
          </a:r>
        </a:p>
      </dgm:t>
    </dgm:pt>
    <dgm:pt modelId="{0A3A062E-8A73-4D85-9963-C351E3D948C5}" type="parTrans" cxnId="{BA7072A3-5553-4601-95F6-04F73F64A928}">
      <dgm:prSet/>
      <dgm:spPr/>
      <dgm:t>
        <a:bodyPr/>
        <a:lstStyle/>
        <a:p>
          <a:endParaRPr lang="en-GB"/>
        </a:p>
      </dgm:t>
    </dgm:pt>
    <dgm:pt modelId="{CA6C0E29-8585-4AC2-B5C7-445F2457B608}" type="sibTrans" cxnId="{BA7072A3-5553-4601-95F6-04F73F64A928}">
      <dgm:prSet/>
      <dgm:spPr/>
      <dgm:t>
        <a:bodyPr/>
        <a:lstStyle/>
        <a:p>
          <a:endParaRPr lang="en-GB"/>
        </a:p>
      </dgm:t>
    </dgm:pt>
    <dgm:pt modelId="{1DE433A6-CDB3-487B-8486-6184DE99D4EA}">
      <dgm:prSet phldrT="[Text]"/>
      <dgm:spPr>
        <a:solidFill>
          <a:srgbClr val="F1D1DF">
            <a:alpha val="89804"/>
          </a:srgbClr>
        </a:solidFill>
      </dgm:spPr>
      <dgm:t>
        <a:bodyPr/>
        <a:lstStyle/>
        <a:p>
          <a:r>
            <a:rPr lang="en-GB" b="1" dirty="0">
              <a:solidFill>
                <a:srgbClr val="0072CE"/>
              </a:solidFill>
            </a:rPr>
            <a:t>Making it easier </a:t>
          </a:r>
          <a:r>
            <a:rPr lang="en-GB" b="1" dirty="0"/>
            <a:t>for all (awareness, use and conduct of  research)</a:t>
          </a:r>
        </a:p>
      </dgm:t>
    </dgm:pt>
    <dgm:pt modelId="{A8B7DEDA-A776-4EEC-8B3E-CDF29B11B556}" type="parTrans" cxnId="{9F9A2A88-7205-445F-A3F7-6741AD00D244}">
      <dgm:prSet/>
      <dgm:spPr/>
      <dgm:t>
        <a:bodyPr/>
        <a:lstStyle/>
        <a:p>
          <a:endParaRPr lang="en-GB"/>
        </a:p>
      </dgm:t>
    </dgm:pt>
    <dgm:pt modelId="{480F0856-5879-4636-BD04-EDE0A74B26CC}" type="sibTrans" cxnId="{9F9A2A88-7205-445F-A3F7-6741AD00D244}">
      <dgm:prSet/>
      <dgm:spPr/>
      <dgm:t>
        <a:bodyPr/>
        <a:lstStyle/>
        <a:p>
          <a:endParaRPr lang="en-GB"/>
        </a:p>
      </dgm:t>
    </dgm:pt>
    <dgm:pt modelId="{7EB172BF-49E2-46C3-9A1D-50061FA6E9BA}">
      <dgm:prSet phldrT="[Text]" custT="1"/>
      <dgm:spPr>
        <a:solidFill>
          <a:srgbClr val="4D2669"/>
        </a:solidFill>
      </dgm:spPr>
      <dgm:t>
        <a:bodyPr/>
        <a:lstStyle/>
        <a:p>
          <a:r>
            <a:rPr lang="en-GB" sz="1800" b="0" dirty="0"/>
            <a:t>Actively champion </a:t>
          </a:r>
          <a:r>
            <a:rPr lang="en-GB" sz="2000" b="1" dirty="0"/>
            <a:t>inclusive</a:t>
          </a:r>
          <a:r>
            <a:rPr lang="en-GB" sz="1800" dirty="0"/>
            <a:t> and </a:t>
          </a:r>
          <a:r>
            <a:rPr lang="en-GB" sz="2000" b="1" dirty="0"/>
            <a:t>representative </a:t>
          </a:r>
          <a:r>
            <a:rPr lang="en-GB" sz="1800" dirty="0"/>
            <a:t>research </a:t>
          </a:r>
        </a:p>
      </dgm:t>
    </dgm:pt>
    <dgm:pt modelId="{AED78371-53AC-4753-BE18-BD59BCD942A8}" type="parTrans" cxnId="{3BD045C9-DD7D-4216-9215-5DD4A0E98958}">
      <dgm:prSet/>
      <dgm:spPr/>
      <dgm:t>
        <a:bodyPr/>
        <a:lstStyle/>
        <a:p>
          <a:endParaRPr lang="en-GB"/>
        </a:p>
      </dgm:t>
    </dgm:pt>
    <dgm:pt modelId="{B6F58787-B359-44BC-9EFA-05B8A5341267}" type="sibTrans" cxnId="{3BD045C9-DD7D-4216-9215-5DD4A0E98958}">
      <dgm:prSet/>
      <dgm:spPr/>
      <dgm:t>
        <a:bodyPr/>
        <a:lstStyle/>
        <a:p>
          <a:endParaRPr lang="en-GB"/>
        </a:p>
      </dgm:t>
    </dgm:pt>
    <dgm:pt modelId="{56CBEB5C-56B1-44A1-9DE0-3C5BFE4EE51C}">
      <dgm:prSet phldrT="[Text]" custT="1"/>
      <dgm:spPr>
        <a:solidFill>
          <a:srgbClr val="0072CE"/>
        </a:solidFill>
      </dgm:spPr>
      <dgm:t>
        <a:bodyPr/>
        <a:lstStyle/>
        <a:p>
          <a:r>
            <a:rPr lang="en-GB" sz="1800" dirty="0"/>
            <a:t>Foster a culture of innovation, </a:t>
          </a:r>
          <a:r>
            <a:rPr lang="en-GB" sz="2000" b="1" dirty="0"/>
            <a:t>evidence – based </a:t>
          </a:r>
          <a:r>
            <a:rPr lang="en-GB" sz="1800" dirty="0"/>
            <a:t>improvement </a:t>
          </a:r>
          <a:r>
            <a:rPr lang="en-GB" sz="2000" b="1" dirty="0"/>
            <a:t>collaboration </a:t>
          </a:r>
        </a:p>
      </dgm:t>
    </dgm:pt>
    <dgm:pt modelId="{25BE7EA0-C8B8-4B6F-846F-80088C8836F7}" type="parTrans" cxnId="{A5F17A7B-9713-48E9-8813-654C3310729B}">
      <dgm:prSet/>
      <dgm:spPr/>
      <dgm:t>
        <a:bodyPr/>
        <a:lstStyle/>
        <a:p>
          <a:endParaRPr lang="en-GB"/>
        </a:p>
      </dgm:t>
    </dgm:pt>
    <dgm:pt modelId="{29F90D0D-54C8-42B5-AB33-7BDF7A219D22}" type="sibTrans" cxnId="{A5F17A7B-9713-48E9-8813-654C3310729B}">
      <dgm:prSet/>
      <dgm:spPr/>
      <dgm:t>
        <a:bodyPr/>
        <a:lstStyle/>
        <a:p>
          <a:endParaRPr lang="en-GB"/>
        </a:p>
      </dgm:t>
    </dgm:pt>
    <dgm:pt modelId="{B6D7F48A-C8FF-4782-8195-82483706163D}">
      <dgm:prSet phldrT="[Text]"/>
      <dgm:spPr>
        <a:solidFill>
          <a:srgbClr val="AFD0EF">
            <a:alpha val="90000"/>
          </a:srgbClr>
        </a:solidFill>
      </dgm:spPr>
      <dgm:t>
        <a:bodyPr/>
        <a:lstStyle/>
        <a:p>
          <a:r>
            <a:rPr lang="en-GB" b="1" dirty="0"/>
            <a:t>Academic and industry </a:t>
          </a:r>
          <a:r>
            <a:rPr lang="en-GB" b="1" dirty="0">
              <a:solidFill>
                <a:srgbClr val="0072CE"/>
              </a:solidFill>
            </a:rPr>
            <a:t>partnerships </a:t>
          </a:r>
        </a:p>
      </dgm:t>
    </dgm:pt>
    <dgm:pt modelId="{F174D449-C13D-4BFB-A540-338848265E4C}" type="parTrans" cxnId="{65A24C1F-D93C-4B3F-9E10-EDF3AD85EE82}">
      <dgm:prSet/>
      <dgm:spPr/>
      <dgm:t>
        <a:bodyPr/>
        <a:lstStyle/>
        <a:p>
          <a:endParaRPr lang="en-GB"/>
        </a:p>
      </dgm:t>
    </dgm:pt>
    <dgm:pt modelId="{4AE88390-D93A-45D1-BD4B-5BD2183C5270}" type="sibTrans" cxnId="{65A24C1F-D93C-4B3F-9E10-EDF3AD85EE82}">
      <dgm:prSet/>
      <dgm:spPr/>
      <dgm:t>
        <a:bodyPr/>
        <a:lstStyle/>
        <a:p>
          <a:endParaRPr lang="en-GB"/>
        </a:p>
      </dgm:t>
    </dgm:pt>
    <dgm:pt modelId="{A75450FE-69CA-4990-9ECD-13954C456F39}">
      <dgm:prSet/>
      <dgm:spPr>
        <a:solidFill>
          <a:srgbClr val="E3D0F2">
            <a:alpha val="90000"/>
          </a:srgbClr>
        </a:solidFill>
      </dgm:spPr>
      <dgm:t>
        <a:bodyPr/>
        <a:lstStyle/>
        <a:p>
          <a:r>
            <a:rPr lang="en-GB" b="1" dirty="0">
              <a:latin typeface="+mn-lt"/>
            </a:rPr>
            <a:t>Increase </a:t>
          </a:r>
          <a:r>
            <a:rPr lang="en-GB" b="1" dirty="0">
              <a:solidFill>
                <a:srgbClr val="0072CE"/>
              </a:solidFill>
              <a:latin typeface="+mn-lt"/>
            </a:rPr>
            <a:t>diversity</a:t>
          </a:r>
          <a:r>
            <a:rPr lang="en-GB" b="1" dirty="0">
              <a:latin typeface="+mn-lt"/>
            </a:rPr>
            <a:t> of research uptake in underserved communities</a:t>
          </a:r>
        </a:p>
      </dgm:t>
    </dgm:pt>
    <dgm:pt modelId="{A6F85AFE-BC05-4A21-86EF-2A3BF75EC106}" type="parTrans" cxnId="{8647F720-1BBE-41C6-873A-559882E8D8FA}">
      <dgm:prSet/>
      <dgm:spPr/>
      <dgm:t>
        <a:bodyPr/>
        <a:lstStyle/>
        <a:p>
          <a:endParaRPr lang="en-GB"/>
        </a:p>
      </dgm:t>
    </dgm:pt>
    <dgm:pt modelId="{ECA60380-D2A8-440C-ADB1-D9292CFAFB83}" type="sibTrans" cxnId="{8647F720-1BBE-41C6-873A-559882E8D8FA}">
      <dgm:prSet/>
      <dgm:spPr/>
      <dgm:t>
        <a:bodyPr/>
        <a:lstStyle/>
        <a:p>
          <a:endParaRPr lang="en-GB"/>
        </a:p>
      </dgm:t>
    </dgm:pt>
    <dgm:pt modelId="{9DC11E57-11C2-41E7-97DF-3B79EB2180B1}">
      <dgm:prSet/>
      <dgm:spPr>
        <a:solidFill>
          <a:srgbClr val="E3D0F2">
            <a:alpha val="90000"/>
          </a:srgbClr>
        </a:solidFill>
      </dgm:spPr>
      <dgm:t>
        <a:bodyPr/>
        <a:lstStyle/>
        <a:p>
          <a:r>
            <a:rPr kumimoji="0" lang="en-GB" b="1" i="0" u="none" strike="noStrike" cap="none" spc="0" normalizeH="0" baseline="0" noProof="0" dirty="0">
              <a:ln>
                <a:noFill/>
              </a:ln>
              <a:solidFill>
                <a:prstClr val="black"/>
              </a:solidFill>
              <a:effectLst/>
              <a:uLnTx/>
              <a:uFillTx/>
              <a:latin typeface="+mn-lt"/>
              <a:ea typeface="+mn-ea"/>
              <a:cs typeface="Arial" panose="020B0604020202020204" pitchFamily="34" charset="0"/>
            </a:rPr>
            <a:t>Targeted research that addresses </a:t>
          </a:r>
          <a:r>
            <a:rPr kumimoji="0" lang="en-GB" b="1" i="0" u="none" strike="noStrike" cap="none" spc="0" normalizeH="0" baseline="0" noProof="0" dirty="0">
              <a:ln>
                <a:noFill/>
              </a:ln>
              <a:solidFill>
                <a:srgbClr val="0072CE"/>
              </a:solidFill>
              <a:effectLst/>
              <a:uLnTx/>
              <a:uFillTx/>
              <a:latin typeface="+mn-lt"/>
              <a:ea typeface="+mn-ea"/>
              <a:cs typeface="Arial" panose="020B0604020202020204" pitchFamily="34" charset="0"/>
            </a:rPr>
            <a:t>unmet health </a:t>
          </a:r>
          <a:r>
            <a:rPr kumimoji="0" lang="en-GB" b="1" i="0" u="none" strike="noStrike" cap="none" spc="0" normalizeH="0" baseline="0" noProof="0" dirty="0">
              <a:ln>
                <a:noFill/>
              </a:ln>
              <a:solidFill>
                <a:prstClr val="black"/>
              </a:solidFill>
              <a:effectLst/>
              <a:uLnTx/>
              <a:uFillTx/>
              <a:latin typeface="+mn-lt"/>
              <a:ea typeface="+mn-ea"/>
              <a:cs typeface="Arial" panose="020B0604020202020204" pitchFamily="34" charset="0"/>
            </a:rPr>
            <a:t>needs</a:t>
          </a:r>
        </a:p>
      </dgm:t>
    </dgm:pt>
    <dgm:pt modelId="{C36967F7-3E7B-4725-A013-3B12F95D618E}" type="parTrans" cxnId="{8F51AF51-E4EE-40B6-910B-579A6021E494}">
      <dgm:prSet/>
      <dgm:spPr/>
      <dgm:t>
        <a:bodyPr/>
        <a:lstStyle/>
        <a:p>
          <a:endParaRPr lang="en-GB"/>
        </a:p>
      </dgm:t>
    </dgm:pt>
    <dgm:pt modelId="{29A0F363-F44C-47B8-A2BF-59AF973DBF81}" type="sibTrans" cxnId="{8F51AF51-E4EE-40B6-910B-579A6021E494}">
      <dgm:prSet/>
      <dgm:spPr/>
      <dgm:t>
        <a:bodyPr/>
        <a:lstStyle/>
        <a:p>
          <a:endParaRPr lang="en-GB"/>
        </a:p>
      </dgm:t>
    </dgm:pt>
    <dgm:pt modelId="{E2266359-8960-4CEB-81F7-A96C4F16C7D1}">
      <dgm:prSet/>
      <dgm:spPr>
        <a:solidFill>
          <a:srgbClr val="F1D1DF">
            <a:alpha val="90000"/>
          </a:srgbClr>
        </a:solidFill>
      </dgm:spPr>
      <dgm:t>
        <a:bodyPr/>
        <a:lstStyle/>
        <a:p>
          <a:r>
            <a:rPr kumimoji="0" lang="en-GB" b="1" i="0" u="none" strike="noStrike" cap="none" spc="0" normalizeH="0" baseline="0" noProof="0" dirty="0">
              <a:ln>
                <a:noFill/>
              </a:ln>
              <a:solidFill>
                <a:prstClr val="black"/>
              </a:solidFill>
              <a:effectLst/>
              <a:uLnTx/>
              <a:uFillTx/>
              <a:latin typeface="Aptos" panose="02110004020202020204"/>
              <a:ea typeface="+mn-ea"/>
              <a:cs typeface="Arial" panose="020B0604020202020204" pitchFamily="34" charset="0"/>
            </a:rPr>
            <a:t>Invest in workforce </a:t>
          </a:r>
          <a:r>
            <a:rPr kumimoji="0" lang="en-GB" b="1" i="0" u="none" strike="noStrike" cap="none" spc="0" normalizeH="0" baseline="0" noProof="0" dirty="0">
              <a:ln>
                <a:noFill/>
              </a:ln>
              <a:solidFill>
                <a:srgbClr val="0072CE"/>
              </a:solidFill>
              <a:effectLst/>
              <a:uLnTx/>
              <a:uFillTx/>
              <a:latin typeface="Aptos" panose="02110004020202020204"/>
              <a:ea typeface="+mn-ea"/>
              <a:cs typeface="Arial" panose="020B0604020202020204" pitchFamily="34" charset="0"/>
            </a:rPr>
            <a:t>gaining</a:t>
          </a:r>
          <a:r>
            <a:rPr kumimoji="0" lang="en-GB" b="1" i="0" u="none" strike="noStrike" cap="none" spc="0" normalizeH="0" baseline="0" noProof="0" dirty="0">
              <a:ln>
                <a:noFill/>
              </a:ln>
              <a:solidFill>
                <a:prstClr val="black"/>
              </a:solidFill>
              <a:effectLst/>
              <a:uLnTx/>
              <a:uFillTx/>
              <a:latin typeface="Aptos" panose="02110004020202020204"/>
              <a:ea typeface="+mn-ea"/>
              <a:cs typeface="Arial" panose="020B0604020202020204" pitchFamily="34" charset="0"/>
            </a:rPr>
            <a:t> research </a:t>
          </a:r>
          <a:r>
            <a:rPr kumimoji="0" lang="en-GB" b="1" i="0" u="none" strike="noStrike" cap="none" spc="0" normalizeH="0" baseline="0" noProof="0" dirty="0">
              <a:ln>
                <a:noFill/>
              </a:ln>
              <a:solidFill>
                <a:srgbClr val="0072CE"/>
              </a:solidFill>
              <a:effectLst/>
              <a:uLnTx/>
              <a:uFillTx/>
              <a:latin typeface="Aptos" panose="02110004020202020204"/>
              <a:ea typeface="+mn-ea"/>
              <a:cs typeface="Arial" panose="020B0604020202020204" pitchFamily="34" charset="0"/>
            </a:rPr>
            <a:t>knowledge</a:t>
          </a:r>
        </a:p>
      </dgm:t>
    </dgm:pt>
    <dgm:pt modelId="{13249586-00AC-4B03-A6F2-7D7E1C234758}" type="parTrans" cxnId="{D135FCCF-98DA-414F-A88F-DCA18AF742BB}">
      <dgm:prSet/>
      <dgm:spPr/>
      <dgm:t>
        <a:bodyPr/>
        <a:lstStyle/>
        <a:p>
          <a:endParaRPr lang="en-GB"/>
        </a:p>
      </dgm:t>
    </dgm:pt>
    <dgm:pt modelId="{D415EE99-25D9-4B18-8594-E02AEC5CA32B}" type="sibTrans" cxnId="{D135FCCF-98DA-414F-A88F-DCA18AF742BB}">
      <dgm:prSet/>
      <dgm:spPr/>
      <dgm:t>
        <a:bodyPr/>
        <a:lstStyle/>
        <a:p>
          <a:endParaRPr lang="en-GB"/>
        </a:p>
      </dgm:t>
    </dgm:pt>
    <dgm:pt modelId="{A1797466-1C22-4D47-A1B2-80D528C5B614}">
      <dgm:prSet/>
      <dgm:spPr>
        <a:solidFill>
          <a:srgbClr val="AFD0EF">
            <a:alpha val="90000"/>
          </a:srgbClr>
        </a:solidFill>
      </dgm:spPr>
      <dgm:t>
        <a:bodyPr/>
        <a:lstStyle/>
        <a:p>
          <a:r>
            <a:rPr lang="en-GB" b="1" dirty="0">
              <a:latin typeface="+mn-lt"/>
              <a:cs typeface="Arial" panose="020B0604020202020204" pitchFamily="34" charset="0"/>
            </a:rPr>
            <a:t>Research, right place, right time </a:t>
          </a:r>
        </a:p>
        <a:p>
          <a:r>
            <a:rPr lang="en-GB" b="1" dirty="0">
              <a:solidFill>
                <a:srgbClr val="0072CE"/>
              </a:solidFill>
              <a:latin typeface="+mn-lt"/>
              <a:cs typeface="Arial" panose="020B0604020202020204" pitchFamily="34" charset="0"/>
            </a:rPr>
            <a:t>Crossing boundaries  </a:t>
          </a:r>
        </a:p>
        <a:p>
          <a:r>
            <a:rPr lang="en-GB" b="1" dirty="0">
              <a:latin typeface="+mn-lt"/>
              <a:cs typeface="Arial" panose="020B0604020202020204" pitchFamily="34" charset="0"/>
            </a:rPr>
            <a:t>(service, organisational, system/geographical)</a:t>
          </a:r>
        </a:p>
      </dgm:t>
    </dgm:pt>
    <dgm:pt modelId="{9B098B3D-E9EB-4353-9987-A8DB15850EFE}" type="parTrans" cxnId="{14AC574A-F376-4BE9-83A6-0F40E81A23DC}">
      <dgm:prSet/>
      <dgm:spPr/>
      <dgm:t>
        <a:bodyPr/>
        <a:lstStyle/>
        <a:p>
          <a:endParaRPr lang="en-GB"/>
        </a:p>
      </dgm:t>
    </dgm:pt>
    <dgm:pt modelId="{8AEC7A8A-400B-4769-B53A-67B3D758AA52}" type="sibTrans" cxnId="{14AC574A-F376-4BE9-83A6-0F40E81A23DC}">
      <dgm:prSet/>
      <dgm:spPr/>
      <dgm:t>
        <a:bodyPr/>
        <a:lstStyle/>
        <a:p>
          <a:endParaRPr lang="en-GB"/>
        </a:p>
      </dgm:t>
    </dgm:pt>
    <dgm:pt modelId="{58857B48-2F6B-4910-BC12-570F05EF1253}" type="pres">
      <dgm:prSet presAssocID="{7810ADA6-F3D3-4462-AC00-D031D77B9518}" presName="Name0" presStyleCnt="0">
        <dgm:presLayoutVars>
          <dgm:chPref val="3"/>
          <dgm:dir/>
          <dgm:animLvl val="lvl"/>
          <dgm:resizeHandles/>
        </dgm:presLayoutVars>
      </dgm:prSet>
      <dgm:spPr/>
    </dgm:pt>
    <dgm:pt modelId="{01E72DA4-9AEE-42E2-951F-7B2464684002}" type="pres">
      <dgm:prSet presAssocID="{6BFDE59F-0FA8-4778-AAFE-8924F16D1F78}" presName="horFlow" presStyleCnt="0"/>
      <dgm:spPr/>
    </dgm:pt>
    <dgm:pt modelId="{A09B5B1D-AB7F-48E4-8649-D465CDC02FD4}" type="pres">
      <dgm:prSet presAssocID="{6BFDE59F-0FA8-4778-AAFE-8924F16D1F78}" presName="bigChev" presStyleLbl="node1" presStyleIdx="0" presStyleCnt="3"/>
      <dgm:spPr/>
    </dgm:pt>
    <dgm:pt modelId="{5C0288A7-D18F-49B4-A824-469DE27A99B9}" type="pres">
      <dgm:prSet presAssocID="{A8B7DEDA-A776-4EEC-8B3E-CDF29B11B556}" presName="parTrans" presStyleCnt="0"/>
      <dgm:spPr/>
    </dgm:pt>
    <dgm:pt modelId="{95125DDD-A802-4D7C-BCA6-701842ACB86D}" type="pres">
      <dgm:prSet presAssocID="{1DE433A6-CDB3-487B-8486-6184DE99D4EA}" presName="node" presStyleLbl="alignAccFollowNode1" presStyleIdx="0" presStyleCnt="6" custLinFactNeighborX="9238" custLinFactNeighborY="-46">
        <dgm:presLayoutVars>
          <dgm:bulletEnabled val="1"/>
        </dgm:presLayoutVars>
      </dgm:prSet>
      <dgm:spPr/>
    </dgm:pt>
    <dgm:pt modelId="{55BD508F-20B3-4E2D-AF02-C5A698B0E8A6}" type="pres">
      <dgm:prSet presAssocID="{480F0856-5879-4636-BD04-EDE0A74B26CC}" presName="sibTrans" presStyleCnt="0"/>
      <dgm:spPr/>
    </dgm:pt>
    <dgm:pt modelId="{D5042FD5-81B5-4FF8-AB78-52CD0528920A}" type="pres">
      <dgm:prSet presAssocID="{E2266359-8960-4CEB-81F7-A96C4F16C7D1}" presName="node" presStyleLbl="alignAccFollowNode1" presStyleIdx="1" presStyleCnt="6" custLinFactNeighborX="-3332" custLinFactNeighborY="-46">
        <dgm:presLayoutVars>
          <dgm:bulletEnabled val="1"/>
        </dgm:presLayoutVars>
      </dgm:prSet>
      <dgm:spPr/>
    </dgm:pt>
    <dgm:pt modelId="{EEF4C172-4239-4CC7-A2D2-D57C26999D5D}" type="pres">
      <dgm:prSet presAssocID="{6BFDE59F-0FA8-4778-AAFE-8924F16D1F78}" presName="vSp" presStyleCnt="0"/>
      <dgm:spPr/>
    </dgm:pt>
    <dgm:pt modelId="{7A4FB6AC-B142-4E79-9A60-6128CA5B03C6}" type="pres">
      <dgm:prSet presAssocID="{7EB172BF-49E2-46C3-9A1D-50061FA6E9BA}" presName="horFlow" presStyleCnt="0"/>
      <dgm:spPr/>
    </dgm:pt>
    <dgm:pt modelId="{7B25BA9C-7756-4614-87A7-E693FB8AC29E}" type="pres">
      <dgm:prSet presAssocID="{7EB172BF-49E2-46C3-9A1D-50061FA6E9BA}" presName="bigChev" presStyleLbl="node1" presStyleIdx="1" presStyleCnt="3"/>
      <dgm:spPr/>
    </dgm:pt>
    <dgm:pt modelId="{89A90C7E-3DF0-47F9-B941-580BEDC72AAA}" type="pres">
      <dgm:prSet presAssocID="{A6F85AFE-BC05-4A21-86EF-2A3BF75EC106}" presName="parTrans" presStyleCnt="0"/>
      <dgm:spPr/>
    </dgm:pt>
    <dgm:pt modelId="{3C9136CD-DCB7-44B1-8EC2-05083A07C980}" type="pres">
      <dgm:prSet presAssocID="{A75450FE-69CA-4990-9ECD-13954C456F39}" presName="node" presStyleLbl="alignAccFollowNode1" presStyleIdx="2" presStyleCnt="6">
        <dgm:presLayoutVars>
          <dgm:bulletEnabled val="1"/>
        </dgm:presLayoutVars>
      </dgm:prSet>
      <dgm:spPr/>
    </dgm:pt>
    <dgm:pt modelId="{38B37AC1-462A-46CA-942C-E0662DB10938}" type="pres">
      <dgm:prSet presAssocID="{ECA60380-D2A8-440C-ADB1-D9292CFAFB83}" presName="sibTrans" presStyleCnt="0"/>
      <dgm:spPr/>
    </dgm:pt>
    <dgm:pt modelId="{FB055E0A-D0E9-4D1C-9336-D5846D1A260B}" type="pres">
      <dgm:prSet presAssocID="{9DC11E57-11C2-41E7-97DF-3B79EB2180B1}" presName="node" presStyleLbl="alignAccFollowNode1" presStyleIdx="3" presStyleCnt="6">
        <dgm:presLayoutVars>
          <dgm:bulletEnabled val="1"/>
        </dgm:presLayoutVars>
      </dgm:prSet>
      <dgm:spPr/>
    </dgm:pt>
    <dgm:pt modelId="{D98054AE-CDDB-4A84-A309-A7F3AA46C79F}" type="pres">
      <dgm:prSet presAssocID="{7EB172BF-49E2-46C3-9A1D-50061FA6E9BA}" presName="vSp" presStyleCnt="0"/>
      <dgm:spPr/>
    </dgm:pt>
    <dgm:pt modelId="{1B11DCF0-8525-4FC7-BB58-80C1297F41EB}" type="pres">
      <dgm:prSet presAssocID="{56CBEB5C-56B1-44A1-9DE0-3C5BFE4EE51C}" presName="horFlow" presStyleCnt="0"/>
      <dgm:spPr/>
    </dgm:pt>
    <dgm:pt modelId="{44DD9651-A48D-4CD4-921C-7CB6C37D0B9E}" type="pres">
      <dgm:prSet presAssocID="{56CBEB5C-56B1-44A1-9DE0-3C5BFE4EE51C}" presName="bigChev" presStyleLbl="node1" presStyleIdx="2" presStyleCnt="3"/>
      <dgm:spPr/>
    </dgm:pt>
    <dgm:pt modelId="{8474B32A-73BC-48E8-A76D-B40B5D0961DC}" type="pres">
      <dgm:prSet presAssocID="{9B098B3D-E9EB-4353-9987-A8DB15850EFE}" presName="parTrans" presStyleCnt="0"/>
      <dgm:spPr/>
    </dgm:pt>
    <dgm:pt modelId="{AA8EC4F3-4079-4FA7-A38A-7B7696B97F52}" type="pres">
      <dgm:prSet presAssocID="{A1797466-1C22-4D47-A1B2-80D528C5B614}" presName="node" presStyleLbl="alignAccFollowNode1" presStyleIdx="4" presStyleCnt="6">
        <dgm:presLayoutVars>
          <dgm:bulletEnabled val="1"/>
        </dgm:presLayoutVars>
      </dgm:prSet>
      <dgm:spPr/>
    </dgm:pt>
    <dgm:pt modelId="{3D6F5035-CBB4-44EA-9FBC-4100515EA0CB}" type="pres">
      <dgm:prSet presAssocID="{8AEC7A8A-400B-4769-B53A-67B3D758AA52}" presName="sibTrans" presStyleCnt="0"/>
      <dgm:spPr/>
    </dgm:pt>
    <dgm:pt modelId="{5EF4E908-3B0A-450C-A33D-BF5EBC1881F3}" type="pres">
      <dgm:prSet presAssocID="{B6D7F48A-C8FF-4782-8195-82483706163D}" presName="node" presStyleLbl="alignAccFollowNode1" presStyleIdx="5" presStyleCnt="6">
        <dgm:presLayoutVars>
          <dgm:bulletEnabled val="1"/>
        </dgm:presLayoutVars>
      </dgm:prSet>
      <dgm:spPr/>
    </dgm:pt>
  </dgm:ptLst>
  <dgm:cxnLst>
    <dgm:cxn modelId="{D404B711-7973-4F33-8D1E-047914084720}" type="presOf" srcId="{9DC11E57-11C2-41E7-97DF-3B79EB2180B1}" destId="{FB055E0A-D0E9-4D1C-9336-D5846D1A260B}" srcOrd="0" destOrd="0" presId="urn:microsoft.com/office/officeart/2005/8/layout/lProcess3"/>
    <dgm:cxn modelId="{1831E51E-972D-475C-9FDC-3A7AAA45A806}" type="presOf" srcId="{7EB172BF-49E2-46C3-9A1D-50061FA6E9BA}" destId="{7B25BA9C-7756-4614-87A7-E693FB8AC29E}" srcOrd="0" destOrd="0" presId="urn:microsoft.com/office/officeart/2005/8/layout/lProcess3"/>
    <dgm:cxn modelId="{65A24C1F-D93C-4B3F-9E10-EDF3AD85EE82}" srcId="{56CBEB5C-56B1-44A1-9DE0-3C5BFE4EE51C}" destId="{B6D7F48A-C8FF-4782-8195-82483706163D}" srcOrd="1" destOrd="0" parTransId="{F174D449-C13D-4BFB-A540-338848265E4C}" sibTransId="{4AE88390-D93A-45D1-BD4B-5BD2183C5270}"/>
    <dgm:cxn modelId="{8647F720-1BBE-41C6-873A-559882E8D8FA}" srcId="{7EB172BF-49E2-46C3-9A1D-50061FA6E9BA}" destId="{A75450FE-69CA-4990-9ECD-13954C456F39}" srcOrd="0" destOrd="0" parTransId="{A6F85AFE-BC05-4A21-86EF-2A3BF75EC106}" sibTransId="{ECA60380-D2A8-440C-ADB1-D9292CFAFB83}"/>
    <dgm:cxn modelId="{ED547C47-F274-4C96-924B-BF5CA83A4477}" type="presOf" srcId="{56CBEB5C-56B1-44A1-9DE0-3C5BFE4EE51C}" destId="{44DD9651-A48D-4CD4-921C-7CB6C37D0B9E}" srcOrd="0" destOrd="0" presId="urn:microsoft.com/office/officeart/2005/8/layout/lProcess3"/>
    <dgm:cxn modelId="{14AC574A-F376-4BE9-83A6-0F40E81A23DC}" srcId="{56CBEB5C-56B1-44A1-9DE0-3C5BFE4EE51C}" destId="{A1797466-1C22-4D47-A1B2-80D528C5B614}" srcOrd="0" destOrd="0" parTransId="{9B098B3D-E9EB-4353-9987-A8DB15850EFE}" sibTransId="{8AEC7A8A-400B-4769-B53A-67B3D758AA52}"/>
    <dgm:cxn modelId="{8F51AF51-E4EE-40B6-910B-579A6021E494}" srcId="{7EB172BF-49E2-46C3-9A1D-50061FA6E9BA}" destId="{9DC11E57-11C2-41E7-97DF-3B79EB2180B1}" srcOrd="1" destOrd="0" parTransId="{C36967F7-3E7B-4725-A013-3B12F95D618E}" sibTransId="{29A0F363-F44C-47B8-A2BF-59AF973DBF81}"/>
    <dgm:cxn modelId="{00049458-0C7C-4545-A6F5-B00C6FC4A041}" type="presOf" srcId="{6BFDE59F-0FA8-4778-AAFE-8924F16D1F78}" destId="{A09B5B1D-AB7F-48E4-8649-D465CDC02FD4}" srcOrd="0" destOrd="0" presId="urn:microsoft.com/office/officeart/2005/8/layout/lProcess3"/>
    <dgm:cxn modelId="{7171E763-8E8D-4D9F-895A-BF00E80397DF}" type="presOf" srcId="{B6D7F48A-C8FF-4782-8195-82483706163D}" destId="{5EF4E908-3B0A-450C-A33D-BF5EBC1881F3}" srcOrd="0" destOrd="0" presId="urn:microsoft.com/office/officeart/2005/8/layout/lProcess3"/>
    <dgm:cxn modelId="{E2345973-988B-4D8D-90C5-431E8AB446BF}" type="presOf" srcId="{A1797466-1C22-4D47-A1B2-80D528C5B614}" destId="{AA8EC4F3-4079-4FA7-A38A-7B7696B97F52}" srcOrd="0" destOrd="0" presId="urn:microsoft.com/office/officeart/2005/8/layout/lProcess3"/>
    <dgm:cxn modelId="{9A236C78-A7F2-46A2-BBE2-47AF9DD8A0DB}" type="presOf" srcId="{E2266359-8960-4CEB-81F7-A96C4F16C7D1}" destId="{D5042FD5-81B5-4FF8-AB78-52CD0528920A}" srcOrd="0" destOrd="0" presId="urn:microsoft.com/office/officeart/2005/8/layout/lProcess3"/>
    <dgm:cxn modelId="{09DEB37A-6A78-4E34-8192-D2031567FE05}" type="presOf" srcId="{A75450FE-69CA-4990-9ECD-13954C456F39}" destId="{3C9136CD-DCB7-44B1-8EC2-05083A07C980}" srcOrd="0" destOrd="0" presId="urn:microsoft.com/office/officeart/2005/8/layout/lProcess3"/>
    <dgm:cxn modelId="{A5F17A7B-9713-48E9-8813-654C3310729B}" srcId="{7810ADA6-F3D3-4462-AC00-D031D77B9518}" destId="{56CBEB5C-56B1-44A1-9DE0-3C5BFE4EE51C}" srcOrd="2" destOrd="0" parTransId="{25BE7EA0-C8B8-4B6F-846F-80088C8836F7}" sibTransId="{29F90D0D-54C8-42B5-AB33-7BDF7A219D22}"/>
    <dgm:cxn modelId="{E61C0388-9E64-40CD-9EAD-3EED7333E122}" type="presOf" srcId="{1DE433A6-CDB3-487B-8486-6184DE99D4EA}" destId="{95125DDD-A802-4D7C-BCA6-701842ACB86D}" srcOrd="0" destOrd="0" presId="urn:microsoft.com/office/officeart/2005/8/layout/lProcess3"/>
    <dgm:cxn modelId="{9F9A2A88-7205-445F-A3F7-6741AD00D244}" srcId="{6BFDE59F-0FA8-4778-AAFE-8924F16D1F78}" destId="{1DE433A6-CDB3-487B-8486-6184DE99D4EA}" srcOrd="0" destOrd="0" parTransId="{A8B7DEDA-A776-4EEC-8B3E-CDF29B11B556}" sibTransId="{480F0856-5879-4636-BD04-EDE0A74B26CC}"/>
    <dgm:cxn modelId="{BA7072A3-5553-4601-95F6-04F73F64A928}" srcId="{7810ADA6-F3D3-4462-AC00-D031D77B9518}" destId="{6BFDE59F-0FA8-4778-AAFE-8924F16D1F78}" srcOrd="0" destOrd="0" parTransId="{0A3A062E-8A73-4D85-9963-C351E3D948C5}" sibTransId="{CA6C0E29-8585-4AC2-B5C7-445F2457B608}"/>
    <dgm:cxn modelId="{3BD045C9-DD7D-4216-9215-5DD4A0E98958}" srcId="{7810ADA6-F3D3-4462-AC00-D031D77B9518}" destId="{7EB172BF-49E2-46C3-9A1D-50061FA6E9BA}" srcOrd="1" destOrd="0" parTransId="{AED78371-53AC-4753-BE18-BD59BCD942A8}" sibTransId="{B6F58787-B359-44BC-9EFA-05B8A5341267}"/>
    <dgm:cxn modelId="{D135FCCF-98DA-414F-A88F-DCA18AF742BB}" srcId="{6BFDE59F-0FA8-4778-AAFE-8924F16D1F78}" destId="{E2266359-8960-4CEB-81F7-A96C4F16C7D1}" srcOrd="1" destOrd="0" parTransId="{13249586-00AC-4B03-A6F2-7D7E1C234758}" sibTransId="{D415EE99-25D9-4B18-8594-E02AEC5CA32B}"/>
    <dgm:cxn modelId="{4AD649E9-ABAE-401D-9C84-FE7835B3A68C}" type="presOf" srcId="{7810ADA6-F3D3-4462-AC00-D031D77B9518}" destId="{58857B48-2F6B-4910-BC12-570F05EF1253}" srcOrd="0" destOrd="0" presId="urn:microsoft.com/office/officeart/2005/8/layout/lProcess3"/>
    <dgm:cxn modelId="{E5F810D4-324E-4061-88C1-0574B5BE2982}" type="presParOf" srcId="{58857B48-2F6B-4910-BC12-570F05EF1253}" destId="{01E72DA4-9AEE-42E2-951F-7B2464684002}" srcOrd="0" destOrd="0" presId="urn:microsoft.com/office/officeart/2005/8/layout/lProcess3"/>
    <dgm:cxn modelId="{30B1BDD3-5852-4E21-8EA4-8E7ADF9FB8EE}" type="presParOf" srcId="{01E72DA4-9AEE-42E2-951F-7B2464684002}" destId="{A09B5B1D-AB7F-48E4-8649-D465CDC02FD4}" srcOrd="0" destOrd="0" presId="urn:microsoft.com/office/officeart/2005/8/layout/lProcess3"/>
    <dgm:cxn modelId="{F541B942-80E6-48B6-9F45-91382FA3B302}" type="presParOf" srcId="{01E72DA4-9AEE-42E2-951F-7B2464684002}" destId="{5C0288A7-D18F-49B4-A824-469DE27A99B9}" srcOrd="1" destOrd="0" presId="urn:microsoft.com/office/officeart/2005/8/layout/lProcess3"/>
    <dgm:cxn modelId="{B9770BF4-C1D8-4D1C-B3F4-5D1524AE04CC}" type="presParOf" srcId="{01E72DA4-9AEE-42E2-951F-7B2464684002}" destId="{95125DDD-A802-4D7C-BCA6-701842ACB86D}" srcOrd="2" destOrd="0" presId="urn:microsoft.com/office/officeart/2005/8/layout/lProcess3"/>
    <dgm:cxn modelId="{D895D72B-2CD1-4C43-99A9-D29AD014270C}" type="presParOf" srcId="{01E72DA4-9AEE-42E2-951F-7B2464684002}" destId="{55BD508F-20B3-4E2D-AF02-C5A698B0E8A6}" srcOrd="3" destOrd="0" presId="urn:microsoft.com/office/officeart/2005/8/layout/lProcess3"/>
    <dgm:cxn modelId="{7F4A3491-4591-42CA-9499-3F82172C41B5}" type="presParOf" srcId="{01E72DA4-9AEE-42E2-951F-7B2464684002}" destId="{D5042FD5-81B5-4FF8-AB78-52CD0528920A}" srcOrd="4" destOrd="0" presId="urn:microsoft.com/office/officeart/2005/8/layout/lProcess3"/>
    <dgm:cxn modelId="{FAEE58B3-B2A7-41A0-B3EB-48C70BD0D246}" type="presParOf" srcId="{58857B48-2F6B-4910-BC12-570F05EF1253}" destId="{EEF4C172-4239-4CC7-A2D2-D57C26999D5D}" srcOrd="1" destOrd="0" presId="urn:microsoft.com/office/officeart/2005/8/layout/lProcess3"/>
    <dgm:cxn modelId="{B84A7D29-B06A-439B-B549-442599095E00}" type="presParOf" srcId="{58857B48-2F6B-4910-BC12-570F05EF1253}" destId="{7A4FB6AC-B142-4E79-9A60-6128CA5B03C6}" srcOrd="2" destOrd="0" presId="urn:microsoft.com/office/officeart/2005/8/layout/lProcess3"/>
    <dgm:cxn modelId="{29F3E1BC-E483-49EF-B7E9-A3BB6D241E0C}" type="presParOf" srcId="{7A4FB6AC-B142-4E79-9A60-6128CA5B03C6}" destId="{7B25BA9C-7756-4614-87A7-E693FB8AC29E}" srcOrd="0" destOrd="0" presId="urn:microsoft.com/office/officeart/2005/8/layout/lProcess3"/>
    <dgm:cxn modelId="{6829BA55-CC08-4940-8964-EEFA7B775D3C}" type="presParOf" srcId="{7A4FB6AC-B142-4E79-9A60-6128CA5B03C6}" destId="{89A90C7E-3DF0-47F9-B941-580BEDC72AAA}" srcOrd="1" destOrd="0" presId="urn:microsoft.com/office/officeart/2005/8/layout/lProcess3"/>
    <dgm:cxn modelId="{28DC57CE-4A62-4447-BEE7-298E9D44F37E}" type="presParOf" srcId="{7A4FB6AC-B142-4E79-9A60-6128CA5B03C6}" destId="{3C9136CD-DCB7-44B1-8EC2-05083A07C980}" srcOrd="2" destOrd="0" presId="urn:microsoft.com/office/officeart/2005/8/layout/lProcess3"/>
    <dgm:cxn modelId="{3FF93448-08B8-4920-9156-5B98780881B6}" type="presParOf" srcId="{7A4FB6AC-B142-4E79-9A60-6128CA5B03C6}" destId="{38B37AC1-462A-46CA-942C-E0662DB10938}" srcOrd="3" destOrd="0" presId="urn:microsoft.com/office/officeart/2005/8/layout/lProcess3"/>
    <dgm:cxn modelId="{DD268CF2-244E-4BC3-A036-4000CDCE7274}" type="presParOf" srcId="{7A4FB6AC-B142-4E79-9A60-6128CA5B03C6}" destId="{FB055E0A-D0E9-4D1C-9336-D5846D1A260B}" srcOrd="4" destOrd="0" presId="urn:microsoft.com/office/officeart/2005/8/layout/lProcess3"/>
    <dgm:cxn modelId="{8ECBD198-2615-43E9-B1A6-0F6502A7CA87}" type="presParOf" srcId="{58857B48-2F6B-4910-BC12-570F05EF1253}" destId="{D98054AE-CDDB-4A84-A309-A7F3AA46C79F}" srcOrd="3" destOrd="0" presId="urn:microsoft.com/office/officeart/2005/8/layout/lProcess3"/>
    <dgm:cxn modelId="{90CF0A96-B94F-4BE3-9F1C-224908399989}" type="presParOf" srcId="{58857B48-2F6B-4910-BC12-570F05EF1253}" destId="{1B11DCF0-8525-4FC7-BB58-80C1297F41EB}" srcOrd="4" destOrd="0" presId="urn:microsoft.com/office/officeart/2005/8/layout/lProcess3"/>
    <dgm:cxn modelId="{20FDF37D-EE07-438A-864C-94CEAB558233}" type="presParOf" srcId="{1B11DCF0-8525-4FC7-BB58-80C1297F41EB}" destId="{44DD9651-A48D-4CD4-921C-7CB6C37D0B9E}" srcOrd="0" destOrd="0" presId="urn:microsoft.com/office/officeart/2005/8/layout/lProcess3"/>
    <dgm:cxn modelId="{DCE2FB27-6702-4485-A749-7BABBC614997}" type="presParOf" srcId="{1B11DCF0-8525-4FC7-BB58-80C1297F41EB}" destId="{8474B32A-73BC-48E8-A76D-B40B5D0961DC}" srcOrd="1" destOrd="0" presId="urn:microsoft.com/office/officeart/2005/8/layout/lProcess3"/>
    <dgm:cxn modelId="{5288A1DE-5D4B-443F-B809-C6F6BAC8BC81}" type="presParOf" srcId="{1B11DCF0-8525-4FC7-BB58-80C1297F41EB}" destId="{AA8EC4F3-4079-4FA7-A38A-7B7696B97F52}" srcOrd="2" destOrd="0" presId="urn:microsoft.com/office/officeart/2005/8/layout/lProcess3"/>
    <dgm:cxn modelId="{B0015DCA-3040-4D2A-BBFF-FA3C58FF9A03}" type="presParOf" srcId="{1B11DCF0-8525-4FC7-BB58-80C1297F41EB}" destId="{3D6F5035-CBB4-44EA-9FBC-4100515EA0CB}" srcOrd="3" destOrd="0" presId="urn:microsoft.com/office/officeart/2005/8/layout/lProcess3"/>
    <dgm:cxn modelId="{34946D41-CDFA-4F8D-AE1A-716258AE1EAF}" type="presParOf" srcId="{1B11DCF0-8525-4FC7-BB58-80C1297F41EB}" destId="{5EF4E908-3B0A-450C-A33D-BF5EBC1881F3}" srcOrd="4" destOrd="0" presId="urn:microsoft.com/office/officeart/2005/8/layout/lProcess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1F39CCE-7A99-40D2-BD63-552509BBFE9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2D00EF42-AA7E-44BF-984B-786031F19218}" type="pres">
      <dgm:prSet presAssocID="{31F39CCE-7A99-40D2-BD63-552509BBFE9A}" presName="diagram" presStyleCnt="0">
        <dgm:presLayoutVars>
          <dgm:dir/>
          <dgm:resizeHandles val="exact"/>
        </dgm:presLayoutVars>
      </dgm:prSet>
      <dgm:spPr/>
    </dgm:pt>
  </dgm:ptLst>
  <dgm:cxnLst>
    <dgm:cxn modelId="{397DA6B4-DC94-4483-9C59-116FB8E34730}" type="presOf" srcId="{31F39CCE-7A99-40D2-BD63-552509BBFE9A}" destId="{2D00EF42-AA7E-44BF-984B-786031F19218}"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CC5C584-D42F-4D3A-9F6C-5CC68145AE38}" type="doc">
      <dgm:prSet loTypeId="urn:microsoft.com/office/officeart/2005/8/layout/hProcess9" loCatId="process" qsTypeId="urn:microsoft.com/office/officeart/2005/8/quickstyle/simple1" qsCatId="simple" csTypeId="urn:microsoft.com/office/officeart/2005/8/colors/accent1_2" csCatId="accent1" phldr="1"/>
      <dgm:spPr/>
    </dgm:pt>
    <dgm:pt modelId="{BA4A30D2-C45B-4931-AD4F-4F060811EEA1}">
      <dgm:prSet phldrT="[Text]"/>
      <dgm:spPr>
        <a:solidFill>
          <a:srgbClr val="F21761"/>
        </a:solidFill>
      </dgm:spPr>
      <dgm:t>
        <a:bodyPr/>
        <a:lstStyle/>
        <a:p>
          <a:r>
            <a:rPr lang="en-GB" dirty="0"/>
            <a:t>Acute</a:t>
          </a:r>
        </a:p>
      </dgm:t>
    </dgm:pt>
    <dgm:pt modelId="{1694846B-A588-47C1-BFB2-3FE1B4D50840}" type="parTrans" cxnId="{85579F68-5DE7-4C68-95BF-F74E9F79FE4F}">
      <dgm:prSet/>
      <dgm:spPr/>
      <dgm:t>
        <a:bodyPr/>
        <a:lstStyle/>
        <a:p>
          <a:endParaRPr lang="en-GB"/>
        </a:p>
      </dgm:t>
    </dgm:pt>
    <dgm:pt modelId="{34D99679-9F1E-4B92-B3AE-5318D1B2C8D5}" type="sibTrans" cxnId="{85579F68-5DE7-4C68-95BF-F74E9F79FE4F}">
      <dgm:prSet/>
      <dgm:spPr/>
      <dgm:t>
        <a:bodyPr/>
        <a:lstStyle/>
        <a:p>
          <a:endParaRPr lang="en-GB"/>
        </a:p>
      </dgm:t>
    </dgm:pt>
    <dgm:pt modelId="{00380C8B-AEBB-4B94-9C68-6818665FB096}">
      <dgm:prSet phldrT="[Text]"/>
      <dgm:spPr>
        <a:solidFill>
          <a:srgbClr val="00AAA6"/>
        </a:solidFill>
      </dgm:spPr>
      <dgm:t>
        <a:bodyPr/>
        <a:lstStyle/>
        <a:p>
          <a:r>
            <a:rPr lang="en-GB" dirty="0"/>
            <a:t>Cross pathway </a:t>
          </a:r>
        </a:p>
      </dgm:t>
    </dgm:pt>
    <dgm:pt modelId="{AC964984-DCF6-49A8-A312-CD9EEA1F7593}" type="parTrans" cxnId="{7D68D5BF-615F-4011-8D3B-2DE7F3EA3C05}">
      <dgm:prSet/>
      <dgm:spPr/>
      <dgm:t>
        <a:bodyPr/>
        <a:lstStyle/>
        <a:p>
          <a:endParaRPr lang="en-GB"/>
        </a:p>
      </dgm:t>
    </dgm:pt>
    <dgm:pt modelId="{ADD20E4E-E5E2-42EB-81F5-196D6CEF6E52}" type="sibTrans" cxnId="{7D68D5BF-615F-4011-8D3B-2DE7F3EA3C05}">
      <dgm:prSet/>
      <dgm:spPr/>
      <dgm:t>
        <a:bodyPr/>
        <a:lstStyle/>
        <a:p>
          <a:endParaRPr lang="en-GB"/>
        </a:p>
      </dgm:t>
    </dgm:pt>
    <dgm:pt modelId="{D53D6AFC-435B-419D-A54A-50B9210CAE22}">
      <dgm:prSet phldrT="[Text]"/>
      <dgm:spPr>
        <a:solidFill>
          <a:srgbClr val="005EB8"/>
        </a:solidFill>
      </dgm:spPr>
      <dgm:t>
        <a:bodyPr/>
        <a:lstStyle/>
        <a:p>
          <a:r>
            <a:rPr lang="en-GB" dirty="0"/>
            <a:t>Community </a:t>
          </a:r>
        </a:p>
      </dgm:t>
    </dgm:pt>
    <dgm:pt modelId="{4E1C59B1-A690-41E1-B98F-92DE99107987}" type="parTrans" cxnId="{1458EC69-C399-4BE1-92B2-D287347C2AFD}">
      <dgm:prSet/>
      <dgm:spPr/>
      <dgm:t>
        <a:bodyPr/>
        <a:lstStyle/>
        <a:p>
          <a:endParaRPr lang="en-GB"/>
        </a:p>
      </dgm:t>
    </dgm:pt>
    <dgm:pt modelId="{92FA8EA9-F400-4556-8862-2F03499BF1FD}" type="sibTrans" cxnId="{1458EC69-C399-4BE1-92B2-D287347C2AFD}">
      <dgm:prSet/>
      <dgm:spPr/>
      <dgm:t>
        <a:bodyPr/>
        <a:lstStyle/>
        <a:p>
          <a:endParaRPr lang="en-GB"/>
        </a:p>
      </dgm:t>
    </dgm:pt>
    <dgm:pt modelId="{CCB72B93-47CF-4D23-A93A-F8E714788DE6}" type="pres">
      <dgm:prSet presAssocID="{ECC5C584-D42F-4D3A-9F6C-5CC68145AE38}" presName="CompostProcess" presStyleCnt="0">
        <dgm:presLayoutVars>
          <dgm:dir/>
          <dgm:resizeHandles val="exact"/>
        </dgm:presLayoutVars>
      </dgm:prSet>
      <dgm:spPr/>
    </dgm:pt>
    <dgm:pt modelId="{0D920082-704A-4B20-BF25-70C6F910CF90}" type="pres">
      <dgm:prSet presAssocID="{ECC5C584-D42F-4D3A-9F6C-5CC68145AE38}" presName="arrow" presStyleLbl="bgShp" presStyleIdx="0" presStyleCnt="1" custLinFactNeighborX="996" custLinFactNeighborY="499"/>
      <dgm:spPr>
        <a:solidFill>
          <a:srgbClr val="4D2669"/>
        </a:solidFill>
      </dgm:spPr>
    </dgm:pt>
    <dgm:pt modelId="{D974BF3A-8E83-4374-8F77-B6F7BE72A529}" type="pres">
      <dgm:prSet presAssocID="{ECC5C584-D42F-4D3A-9F6C-5CC68145AE38}" presName="linearProcess" presStyleCnt="0"/>
      <dgm:spPr/>
    </dgm:pt>
    <dgm:pt modelId="{B30FA6A4-E873-4D9A-9DD1-7F7CB7C6BBEE}" type="pres">
      <dgm:prSet presAssocID="{BA4A30D2-C45B-4931-AD4F-4F060811EEA1}" presName="textNode" presStyleLbl="node1" presStyleIdx="0" presStyleCnt="3">
        <dgm:presLayoutVars>
          <dgm:bulletEnabled val="1"/>
        </dgm:presLayoutVars>
      </dgm:prSet>
      <dgm:spPr/>
    </dgm:pt>
    <dgm:pt modelId="{A34FCE19-30E9-48CC-8370-0B0B864C56DE}" type="pres">
      <dgm:prSet presAssocID="{34D99679-9F1E-4B92-B3AE-5318D1B2C8D5}" presName="sibTrans" presStyleCnt="0"/>
      <dgm:spPr/>
    </dgm:pt>
    <dgm:pt modelId="{A6FBE450-D5D2-4F40-879B-2FC47435623F}" type="pres">
      <dgm:prSet presAssocID="{00380C8B-AEBB-4B94-9C68-6818665FB096}" presName="textNode" presStyleLbl="node1" presStyleIdx="1" presStyleCnt="3">
        <dgm:presLayoutVars>
          <dgm:bulletEnabled val="1"/>
        </dgm:presLayoutVars>
      </dgm:prSet>
      <dgm:spPr/>
    </dgm:pt>
    <dgm:pt modelId="{2B87CEA7-93F5-45C3-81BB-690426F57CB3}" type="pres">
      <dgm:prSet presAssocID="{ADD20E4E-E5E2-42EB-81F5-196D6CEF6E52}" presName="sibTrans" presStyleCnt="0"/>
      <dgm:spPr/>
    </dgm:pt>
    <dgm:pt modelId="{EF155CD8-1FD5-4889-B53C-796C350A8E14}" type="pres">
      <dgm:prSet presAssocID="{D53D6AFC-435B-419D-A54A-50B9210CAE22}" presName="textNode" presStyleLbl="node1" presStyleIdx="2" presStyleCnt="3">
        <dgm:presLayoutVars>
          <dgm:bulletEnabled val="1"/>
        </dgm:presLayoutVars>
      </dgm:prSet>
      <dgm:spPr/>
    </dgm:pt>
  </dgm:ptLst>
  <dgm:cxnLst>
    <dgm:cxn modelId="{2821F602-7A7C-4BC8-9A80-45953DD8644D}" type="presOf" srcId="{00380C8B-AEBB-4B94-9C68-6818665FB096}" destId="{A6FBE450-D5D2-4F40-879B-2FC47435623F}" srcOrd="0" destOrd="0" presId="urn:microsoft.com/office/officeart/2005/8/layout/hProcess9"/>
    <dgm:cxn modelId="{79299D21-3683-45B8-843E-8EF9AEE40EAE}" type="presOf" srcId="{D53D6AFC-435B-419D-A54A-50B9210CAE22}" destId="{EF155CD8-1FD5-4889-B53C-796C350A8E14}" srcOrd="0" destOrd="0" presId="urn:microsoft.com/office/officeart/2005/8/layout/hProcess9"/>
    <dgm:cxn modelId="{85579F68-5DE7-4C68-95BF-F74E9F79FE4F}" srcId="{ECC5C584-D42F-4D3A-9F6C-5CC68145AE38}" destId="{BA4A30D2-C45B-4931-AD4F-4F060811EEA1}" srcOrd="0" destOrd="0" parTransId="{1694846B-A588-47C1-BFB2-3FE1B4D50840}" sibTransId="{34D99679-9F1E-4B92-B3AE-5318D1B2C8D5}"/>
    <dgm:cxn modelId="{1458EC69-C399-4BE1-92B2-D287347C2AFD}" srcId="{ECC5C584-D42F-4D3A-9F6C-5CC68145AE38}" destId="{D53D6AFC-435B-419D-A54A-50B9210CAE22}" srcOrd="2" destOrd="0" parTransId="{4E1C59B1-A690-41E1-B98F-92DE99107987}" sibTransId="{92FA8EA9-F400-4556-8862-2F03499BF1FD}"/>
    <dgm:cxn modelId="{7D68D5BF-615F-4011-8D3B-2DE7F3EA3C05}" srcId="{ECC5C584-D42F-4D3A-9F6C-5CC68145AE38}" destId="{00380C8B-AEBB-4B94-9C68-6818665FB096}" srcOrd="1" destOrd="0" parTransId="{AC964984-DCF6-49A8-A312-CD9EEA1F7593}" sibTransId="{ADD20E4E-E5E2-42EB-81F5-196D6CEF6E52}"/>
    <dgm:cxn modelId="{C17221DD-C372-4C2C-B63C-50EE771352DA}" type="presOf" srcId="{BA4A30D2-C45B-4931-AD4F-4F060811EEA1}" destId="{B30FA6A4-E873-4D9A-9DD1-7F7CB7C6BBEE}" srcOrd="0" destOrd="0" presId="urn:microsoft.com/office/officeart/2005/8/layout/hProcess9"/>
    <dgm:cxn modelId="{E20A72E3-2006-443F-881A-D767413AF75A}" type="presOf" srcId="{ECC5C584-D42F-4D3A-9F6C-5CC68145AE38}" destId="{CCB72B93-47CF-4D23-A93A-F8E714788DE6}" srcOrd="0" destOrd="0" presId="urn:microsoft.com/office/officeart/2005/8/layout/hProcess9"/>
    <dgm:cxn modelId="{E0983E08-F408-4FB5-90C0-BB3B2F219CE4}" type="presParOf" srcId="{CCB72B93-47CF-4D23-A93A-F8E714788DE6}" destId="{0D920082-704A-4B20-BF25-70C6F910CF90}" srcOrd="0" destOrd="0" presId="urn:microsoft.com/office/officeart/2005/8/layout/hProcess9"/>
    <dgm:cxn modelId="{CDBB0F38-E25D-4982-86E4-E87B897673E3}" type="presParOf" srcId="{CCB72B93-47CF-4D23-A93A-F8E714788DE6}" destId="{D974BF3A-8E83-4374-8F77-B6F7BE72A529}" srcOrd="1" destOrd="0" presId="urn:microsoft.com/office/officeart/2005/8/layout/hProcess9"/>
    <dgm:cxn modelId="{03EABF57-BDEE-4868-9C2D-35EDA32FECB1}" type="presParOf" srcId="{D974BF3A-8E83-4374-8F77-B6F7BE72A529}" destId="{B30FA6A4-E873-4D9A-9DD1-7F7CB7C6BBEE}" srcOrd="0" destOrd="0" presId="urn:microsoft.com/office/officeart/2005/8/layout/hProcess9"/>
    <dgm:cxn modelId="{29B8B4A2-8FC6-4CF6-B952-AC0CF6886FE0}" type="presParOf" srcId="{D974BF3A-8E83-4374-8F77-B6F7BE72A529}" destId="{A34FCE19-30E9-48CC-8370-0B0B864C56DE}" srcOrd="1" destOrd="0" presId="urn:microsoft.com/office/officeart/2005/8/layout/hProcess9"/>
    <dgm:cxn modelId="{1FFA1C14-A47D-4C17-B199-34645A3D508D}" type="presParOf" srcId="{D974BF3A-8E83-4374-8F77-B6F7BE72A529}" destId="{A6FBE450-D5D2-4F40-879B-2FC47435623F}" srcOrd="2" destOrd="0" presId="urn:microsoft.com/office/officeart/2005/8/layout/hProcess9"/>
    <dgm:cxn modelId="{68CF2888-52D4-4E3E-AE8E-A41F1A734AFD}" type="presParOf" srcId="{D974BF3A-8E83-4374-8F77-B6F7BE72A529}" destId="{2B87CEA7-93F5-45C3-81BB-690426F57CB3}" srcOrd="3" destOrd="0" presId="urn:microsoft.com/office/officeart/2005/8/layout/hProcess9"/>
    <dgm:cxn modelId="{2CC3D919-2953-4D18-8765-94CF8493B7DB}" type="presParOf" srcId="{D974BF3A-8E83-4374-8F77-B6F7BE72A529}" destId="{EF155CD8-1FD5-4889-B53C-796C350A8E14}" srcOrd="4"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1F39CCE-7A99-40D2-BD63-552509BBFE9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2D00EF42-AA7E-44BF-984B-786031F19218}" type="pres">
      <dgm:prSet presAssocID="{31F39CCE-7A99-40D2-BD63-552509BBFE9A}" presName="diagram" presStyleCnt="0">
        <dgm:presLayoutVars>
          <dgm:dir/>
          <dgm:resizeHandles val="exact"/>
        </dgm:presLayoutVars>
      </dgm:prSet>
      <dgm:spPr/>
    </dgm:pt>
  </dgm:ptLst>
  <dgm:cxnLst>
    <dgm:cxn modelId="{397DA6B4-DC94-4483-9C59-116FB8E34730}" type="presOf" srcId="{31F39CCE-7A99-40D2-BD63-552509BBFE9A}" destId="{2D00EF42-AA7E-44BF-984B-786031F19218}"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1F39CCE-7A99-40D2-BD63-552509BBFE9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2D00EF42-AA7E-44BF-984B-786031F19218}" type="pres">
      <dgm:prSet presAssocID="{31F39CCE-7A99-40D2-BD63-552509BBFE9A}" presName="diagram" presStyleCnt="0">
        <dgm:presLayoutVars>
          <dgm:dir/>
          <dgm:resizeHandles val="exact"/>
        </dgm:presLayoutVars>
      </dgm:prSet>
      <dgm:spPr/>
    </dgm:pt>
  </dgm:ptLst>
  <dgm:cxnLst>
    <dgm:cxn modelId="{397DA6B4-DC94-4483-9C59-116FB8E34730}" type="presOf" srcId="{31F39CCE-7A99-40D2-BD63-552509BBFE9A}" destId="{2D00EF42-AA7E-44BF-984B-786031F19218}"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04470-B249-4FD0-A732-E35901D20D78}">
      <dsp:nvSpPr>
        <dsp:cNvPr id="0" name=""/>
        <dsp:cNvSpPr/>
      </dsp:nvSpPr>
      <dsp:spPr>
        <a:xfrm>
          <a:off x="3126054" y="2727345"/>
          <a:ext cx="3333422" cy="3333422"/>
        </a:xfrm>
        <a:prstGeom prst="gear9">
          <a:avLst/>
        </a:prstGeom>
        <a:solidFill>
          <a:srgbClr val="00AAA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b="1" kern="1200" dirty="0"/>
            <a:t>SUSTAINABLE, SUPPORITG AND INCLUSINVE ENVIRONMENT </a:t>
          </a:r>
        </a:p>
      </dsp:txBody>
      <dsp:txXfrm>
        <a:off x="3796220" y="3508183"/>
        <a:ext cx="1993090" cy="1713448"/>
      </dsp:txXfrm>
    </dsp:sp>
    <dsp:sp modelId="{C38CB415-5E55-451E-812A-6C9AB6ACF030}">
      <dsp:nvSpPr>
        <dsp:cNvPr id="0" name=""/>
        <dsp:cNvSpPr/>
      </dsp:nvSpPr>
      <dsp:spPr>
        <a:xfrm>
          <a:off x="1208087" y="1868462"/>
          <a:ext cx="2424307" cy="2424307"/>
        </a:xfrm>
        <a:prstGeom prst="gear6">
          <a:avLst/>
        </a:prstGeom>
        <a:solidFill>
          <a:srgbClr val="00AAA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b="1" kern="1200" dirty="0"/>
            <a:t>DEVELOPING EXISITNG STAFF  </a:t>
          </a:r>
        </a:p>
      </dsp:txBody>
      <dsp:txXfrm>
        <a:off x="1818414" y="2482477"/>
        <a:ext cx="1203653" cy="1196277"/>
      </dsp:txXfrm>
    </dsp:sp>
    <dsp:sp modelId="{2632AE61-69CC-4745-ACEB-7EACF1C78467}">
      <dsp:nvSpPr>
        <dsp:cNvPr id="0" name=""/>
        <dsp:cNvSpPr/>
      </dsp:nvSpPr>
      <dsp:spPr>
        <a:xfrm rot="20700000">
          <a:off x="2636310" y="405339"/>
          <a:ext cx="2375326" cy="2375326"/>
        </a:xfrm>
        <a:prstGeom prst="gear6">
          <a:avLst/>
        </a:prstGeom>
        <a:solidFill>
          <a:srgbClr val="00AAA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b="1" kern="1200" dirty="0"/>
            <a:t>ATTRACTING STAFF  </a:t>
          </a:r>
        </a:p>
      </dsp:txBody>
      <dsp:txXfrm rot="-20700000">
        <a:off x="3157288" y="926318"/>
        <a:ext cx="1333368" cy="1333368"/>
      </dsp:txXfrm>
    </dsp:sp>
    <dsp:sp modelId="{60536DB6-30DB-437C-B061-BFDF8CD8E9D9}">
      <dsp:nvSpPr>
        <dsp:cNvPr id="0" name=""/>
        <dsp:cNvSpPr/>
      </dsp:nvSpPr>
      <dsp:spPr>
        <a:xfrm>
          <a:off x="2890736" y="2212303"/>
          <a:ext cx="4266780" cy="4266780"/>
        </a:xfrm>
        <a:prstGeom prst="circularArrow">
          <a:avLst>
            <a:gd name="adj1" fmla="val 4688"/>
            <a:gd name="adj2" fmla="val 299029"/>
            <a:gd name="adj3" fmla="val 2548006"/>
            <a:gd name="adj4" fmla="val 15794315"/>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818C5C-388D-42F3-B8EA-F645068E13E4}">
      <dsp:nvSpPr>
        <dsp:cNvPr id="0" name=""/>
        <dsp:cNvSpPr/>
      </dsp:nvSpPr>
      <dsp:spPr>
        <a:xfrm>
          <a:off x="757268" y="1395028"/>
          <a:ext cx="3100082" cy="3100082"/>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3C2B16-48AE-4530-A5D8-7BFB2D6C80D8}">
      <dsp:nvSpPr>
        <dsp:cNvPr id="0" name=""/>
        <dsp:cNvSpPr/>
      </dsp:nvSpPr>
      <dsp:spPr>
        <a:xfrm>
          <a:off x="1995030" y="-261374"/>
          <a:ext cx="3342513" cy="3342513"/>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A386D-0264-499D-9D0A-E209F37039B5}">
      <dsp:nvSpPr>
        <dsp:cNvPr id="0" name=""/>
        <dsp:cNvSpPr/>
      </dsp:nvSpPr>
      <dsp:spPr>
        <a:xfrm>
          <a:off x="2515648" y="3007743"/>
          <a:ext cx="3074682" cy="3074682"/>
        </a:xfrm>
        <a:prstGeom prst="gear9">
          <a:avLst/>
        </a:prstGeom>
        <a:solidFill>
          <a:srgbClr val="0072C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1" kern="1200" dirty="0"/>
            <a:t>FOSTER OPEN FORWARD-THINKING CULTURE </a:t>
          </a:r>
        </a:p>
      </dsp:txBody>
      <dsp:txXfrm>
        <a:off x="3133796" y="3727973"/>
        <a:ext cx="1838386" cy="1580450"/>
      </dsp:txXfrm>
    </dsp:sp>
    <dsp:sp modelId="{9D01392A-DE6E-4DB6-B5A6-9590D68F65BB}">
      <dsp:nvSpPr>
        <dsp:cNvPr id="0" name=""/>
        <dsp:cNvSpPr/>
      </dsp:nvSpPr>
      <dsp:spPr>
        <a:xfrm>
          <a:off x="889712" y="2169194"/>
          <a:ext cx="2236132" cy="2236132"/>
        </a:xfrm>
        <a:prstGeom prst="gear6">
          <a:avLst/>
        </a:prstGeom>
        <a:solidFill>
          <a:srgbClr val="0072C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1" kern="1200" dirty="0"/>
            <a:t>PROMOTE  DIVERSE CAREER PATHS</a:t>
          </a:r>
        </a:p>
      </dsp:txBody>
      <dsp:txXfrm>
        <a:off x="1452665" y="2735549"/>
        <a:ext cx="1110226" cy="1103422"/>
      </dsp:txXfrm>
    </dsp:sp>
    <dsp:sp modelId="{3980298F-5395-46C4-ACC5-800172AB9AD6}">
      <dsp:nvSpPr>
        <dsp:cNvPr id="0" name=""/>
        <dsp:cNvSpPr/>
      </dsp:nvSpPr>
      <dsp:spPr>
        <a:xfrm rot="20700000">
          <a:off x="1979205" y="738297"/>
          <a:ext cx="2190953" cy="2190953"/>
        </a:xfrm>
        <a:prstGeom prst="gear6">
          <a:avLst/>
        </a:prstGeom>
        <a:solidFill>
          <a:srgbClr val="005EB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1" kern="1200" dirty="0"/>
            <a:t>EXPAND EDUCATIONAL OPPORTUNITES </a:t>
          </a:r>
        </a:p>
      </dsp:txBody>
      <dsp:txXfrm rot="-20700000">
        <a:off x="2459745" y="1218838"/>
        <a:ext cx="1229872" cy="1229872"/>
      </dsp:txXfrm>
    </dsp:sp>
    <dsp:sp modelId="{34F226E8-06A5-4DA9-AD73-FC1A34E1B1FD}">
      <dsp:nvSpPr>
        <dsp:cNvPr id="0" name=""/>
        <dsp:cNvSpPr/>
      </dsp:nvSpPr>
      <dsp:spPr>
        <a:xfrm>
          <a:off x="2294850" y="2534840"/>
          <a:ext cx="3935593" cy="3935593"/>
        </a:xfrm>
        <a:prstGeom prst="circularArrow">
          <a:avLst>
            <a:gd name="adj1" fmla="val 4688"/>
            <a:gd name="adj2" fmla="val 299029"/>
            <a:gd name="adj3" fmla="val 2541800"/>
            <a:gd name="adj4" fmla="val 1580711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251EAD5-A971-4D03-BA87-CD8FB41BCDC1}">
      <dsp:nvSpPr>
        <dsp:cNvPr id="0" name=""/>
        <dsp:cNvSpPr/>
      </dsp:nvSpPr>
      <dsp:spPr>
        <a:xfrm>
          <a:off x="330728" y="1780238"/>
          <a:ext cx="2859454" cy="2859454"/>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1C6025-1B57-462A-9ADF-A4656892DCAE}">
      <dsp:nvSpPr>
        <dsp:cNvPr id="0" name=""/>
        <dsp:cNvSpPr/>
      </dsp:nvSpPr>
      <dsp:spPr>
        <a:xfrm>
          <a:off x="1472415" y="252405"/>
          <a:ext cx="3083067" cy="3083067"/>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E5F239-C7A0-4D4C-B141-68737108C4D5}">
      <dsp:nvSpPr>
        <dsp:cNvPr id="0" name=""/>
        <dsp:cNvSpPr/>
      </dsp:nvSpPr>
      <dsp:spPr>
        <a:xfrm>
          <a:off x="2867924" y="2670500"/>
          <a:ext cx="3277967" cy="3277967"/>
        </a:xfrm>
        <a:prstGeom prst="gear9">
          <a:avLst/>
        </a:prstGeom>
        <a:solidFill>
          <a:srgbClr val="F2176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t>ENCOURAGE AND FACILITATE COLLABORATIONS AND PARTNERSHIPS </a:t>
          </a:r>
        </a:p>
      </dsp:txBody>
      <dsp:txXfrm>
        <a:off x="3526941" y="3438348"/>
        <a:ext cx="1959933" cy="1684943"/>
      </dsp:txXfrm>
    </dsp:sp>
    <dsp:sp modelId="{CE54CD07-6165-493C-8E88-B26C5E58C042}">
      <dsp:nvSpPr>
        <dsp:cNvPr id="0" name=""/>
        <dsp:cNvSpPr/>
      </dsp:nvSpPr>
      <dsp:spPr>
        <a:xfrm>
          <a:off x="960743" y="1907181"/>
          <a:ext cx="2383976" cy="2383976"/>
        </a:xfrm>
        <a:prstGeom prst="gear6">
          <a:avLst/>
        </a:prstGeom>
        <a:solidFill>
          <a:srgbClr val="F2176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t>FUNDING OPPORTUNITIES</a:t>
          </a:r>
        </a:p>
      </dsp:txBody>
      <dsp:txXfrm>
        <a:off x="1560916" y="2510982"/>
        <a:ext cx="1183630" cy="1176374"/>
      </dsp:txXfrm>
    </dsp:sp>
    <dsp:sp modelId="{B3BAD148-E810-4BE0-8388-6726401637BC}">
      <dsp:nvSpPr>
        <dsp:cNvPr id="0" name=""/>
        <dsp:cNvSpPr/>
      </dsp:nvSpPr>
      <dsp:spPr>
        <a:xfrm rot="20700000">
          <a:off x="2296013" y="262480"/>
          <a:ext cx="2335810" cy="2335810"/>
        </a:xfrm>
        <a:prstGeom prst="gear6">
          <a:avLst/>
        </a:prstGeom>
        <a:solidFill>
          <a:srgbClr val="F2176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b="1" kern="1200" dirty="0"/>
            <a:t>SUPPORT RESEARCH INFRASTRUCTURE </a:t>
          </a:r>
        </a:p>
      </dsp:txBody>
      <dsp:txXfrm rot="-20700000">
        <a:off x="2808325" y="774792"/>
        <a:ext cx="1311187" cy="1311187"/>
      </dsp:txXfrm>
    </dsp:sp>
    <dsp:sp modelId="{BC0C9AC0-DB8B-4743-9250-F7DA895DD0DB}">
      <dsp:nvSpPr>
        <dsp:cNvPr id="0" name=""/>
        <dsp:cNvSpPr/>
      </dsp:nvSpPr>
      <dsp:spPr>
        <a:xfrm>
          <a:off x="2635715" y="2124063"/>
          <a:ext cx="4195798" cy="4195798"/>
        </a:xfrm>
        <a:prstGeom prst="circularArrow">
          <a:avLst>
            <a:gd name="adj1" fmla="val 4688"/>
            <a:gd name="adj2" fmla="val 299029"/>
            <a:gd name="adj3" fmla="val 2546751"/>
            <a:gd name="adj4" fmla="val 15796896"/>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AFFF11-83BB-49BA-836F-9D7BA5FD3876}">
      <dsp:nvSpPr>
        <dsp:cNvPr id="0" name=""/>
        <dsp:cNvSpPr/>
      </dsp:nvSpPr>
      <dsp:spPr>
        <a:xfrm>
          <a:off x="538546" y="1372120"/>
          <a:ext cx="3048509" cy="304850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AD78F67-1A4C-4B1F-B071-5261FDD1373F}">
      <dsp:nvSpPr>
        <dsp:cNvPr id="0" name=""/>
        <dsp:cNvSpPr/>
      </dsp:nvSpPr>
      <dsp:spPr>
        <a:xfrm>
          <a:off x="1755716" y="-256726"/>
          <a:ext cx="3286907" cy="3286907"/>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E62E8-4974-4856-A87D-E9DF03AB8616}">
      <dsp:nvSpPr>
        <dsp:cNvPr id="0" name=""/>
        <dsp:cNvSpPr/>
      </dsp:nvSpPr>
      <dsp:spPr>
        <a:xfrm rot="5400000">
          <a:off x="2358527" y="665898"/>
          <a:ext cx="1149035" cy="1911969"/>
        </a:xfrm>
        <a:prstGeom prst="corner">
          <a:avLst>
            <a:gd name="adj1" fmla="val 16120"/>
            <a:gd name="adj2" fmla="val 16110"/>
          </a:avLst>
        </a:prstGeom>
        <a:solidFill>
          <a:srgbClr val="4D2669"/>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051DFA-A9A6-4431-84A8-37375BB816E1}">
      <dsp:nvSpPr>
        <dsp:cNvPr id="0" name=""/>
        <dsp:cNvSpPr/>
      </dsp:nvSpPr>
      <dsp:spPr>
        <a:xfrm>
          <a:off x="2250952" y="933010"/>
          <a:ext cx="2447713" cy="1513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t>Discover</a:t>
          </a:r>
          <a:r>
            <a:rPr lang="en-GB" sz="3500" b="1" kern="1200" dirty="0"/>
            <a:t> </a:t>
          </a:r>
          <a:r>
            <a:rPr lang="en-GB" sz="1800" kern="1200" dirty="0"/>
            <a:t>Listen and act</a:t>
          </a:r>
          <a:endParaRPr lang="en-GB" sz="3500" kern="1200" dirty="0"/>
        </a:p>
      </dsp:txBody>
      <dsp:txXfrm>
        <a:off x="2250952" y="933010"/>
        <a:ext cx="2447713" cy="1513060"/>
      </dsp:txXfrm>
    </dsp:sp>
    <dsp:sp modelId="{E8F51349-47ED-40B4-9ADF-9B501B4B1AC8}">
      <dsp:nvSpPr>
        <dsp:cNvPr id="0" name=""/>
        <dsp:cNvSpPr/>
      </dsp:nvSpPr>
      <dsp:spPr>
        <a:xfrm>
          <a:off x="3583876" y="525137"/>
          <a:ext cx="325686" cy="325686"/>
        </a:xfrm>
        <a:prstGeom prst="triangle">
          <a:avLst>
            <a:gd name="adj" fmla="val 100000"/>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30F555-8B53-4B26-B65F-0BCF136113AA}">
      <dsp:nvSpPr>
        <dsp:cNvPr id="0" name=""/>
        <dsp:cNvSpPr/>
      </dsp:nvSpPr>
      <dsp:spPr>
        <a:xfrm rot="5400000">
          <a:off x="5239816" y="143003"/>
          <a:ext cx="1149035" cy="1911969"/>
        </a:xfrm>
        <a:prstGeom prst="corner">
          <a:avLst>
            <a:gd name="adj1" fmla="val 16120"/>
            <a:gd name="adj2" fmla="val 16110"/>
          </a:avLst>
        </a:prstGeom>
        <a:solidFill>
          <a:srgbClr val="4D2669"/>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5ABD65-C5F2-4D8B-BA63-E9D1C921F6C0}">
      <dsp:nvSpPr>
        <dsp:cNvPr id="0" name=""/>
        <dsp:cNvSpPr/>
      </dsp:nvSpPr>
      <dsp:spPr>
        <a:xfrm>
          <a:off x="5081621" y="629720"/>
          <a:ext cx="2920209" cy="1513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t>Build</a:t>
          </a:r>
        </a:p>
        <a:p>
          <a:pPr marL="0" lvl="0" indent="0" algn="l" defTabSz="800100">
            <a:lnSpc>
              <a:spcPct val="90000"/>
            </a:lnSpc>
            <a:spcBef>
              <a:spcPct val="0"/>
            </a:spcBef>
            <a:spcAft>
              <a:spcPct val="35000"/>
            </a:spcAft>
            <a:buNone/>
          </a:pPr>
          <a:r>
            <a:rPr lang="en-GB" sz="1600" kern="1200" dirty="0"/>
            <a:t>Initiate and integrate</a:t>
          </a:r>
        </a:p>
      </dsp:txBody>
      <dsp:txXfrm>
        <a:off x="5081621" y="629720"/>
        <a:ext cx="2920209" cy="1513060"/>
      </dsp:txXfrm>
    </dsp:sp>
    <dsp:sp modelId="{D3363999-3480-4EA9-A65F-58B8A50E5800}">
      <dsp:nvSpPr>
        <dsp:cNvPr id="0" name=""/>
        <dsp:cNvSpPr/>
      </dsp:nvSpPr>
      <dsp:spPr>
        <a:xfrm>
          <a:off x="6448464" y="2241"/>
          <a:ext cx="325686" cy="325686"/>
        </a:xfrm>
        <a:prstGeom prst="triangle">
          <a:avLst>
            <a:gd name="adj" fmla="val 100000"/>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3B4BDE-4BE9-4E22-8592-C7D597095799}">
      <dsp:nvSpPr>
        <dsp:cNvPr id="0" name=""/>
        <dsp:cNvSpPr/>
      </dsp:nvSpPr>
      <dsp:spPr>
        <a:xfrm rot="5400000">
          <a:off x="8446022" y="-311938"/>
          <a:ext cx="1149035" cy="1911969"/>
        </a:xfrm>
        <a:prstGeom prst="corner">
          <a:avLst>
            <a:gd name="adj1" fmla="val 16120"/>
            <a:gd name="adj2" fmla="val 16110"/>
          </a:avLst>
        </a:prstGeom>
        <a:solidFill>
          <a:srgbClr val="4D2669"/>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411CB8-699F-46C1-A404-0BB400F751F0}">
      <dsp:nvSpPr>
        <dsp:cNvPr id="0" name=""/>
        <dsp:cNvSpPr/>
      </dsp:nvSpPr>
      <dsp:spPr>
        <a:xfrm>
          <a:off x="8250338" y="176485"/>
          <a:ext cx="4148614" cy="1513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t>Sustain</a:t>
          </a:r>
        </a:p>
        <a:p>
          <a:pPr marL="0" lvl="0" indent="0" algn="l" defTabSz="800100">
            <a:lnSpc>
              <a:spcPct val="90000"/>
            </a:lnSpc>
            <a:spcBef>
              <a:spcPct val="0"/>
            </a:spcBef>
            <a:spcAft>
              <a:spcPct val="35000"/>
            </a:spcAft>
            <a:buNone/>
          </a:pPr>
          <a:r>
            <a:rPr lang="en-GB" sz="1600" kern="1200" dirty="0"/>
            <a:t>Evolve and advance</a:t>
          </a:r>
        </a:p>
      </dsp:txBody>
      <dsp:txXfrm>
        <a:off x="8250338" y="176485"/>
        <a:ext cx="4148614" cy="15130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3C326B-5EFE-4D3A-A9CF-736239861CAF}">
      <dsp:nvSpPr>
        <dsp:cNvPr id="0" name=""/>
        <dsp:cNvSpPr/>
      </dsp:nvSpPr>
      <dsp:spPr>
        <a:xfrm>
          <a:off x="2955912" y="-19387"/>
          <a:ext cx="3749665" cy="3750046"/>
        </a:xfrm>
        <a:prstGeom prst="circularArrow">
          <a:avLst>
            <a:gd name="adj1" fmla="val 10980"/>
            <a:gd name="adj2" fmla="val 1142322"/>
            <a:gd name="adj3" fmla="val 4500000"/>
            <a:gd name="adj4" fmla="val 10800000"/>
            <a:gd name="adj5" fmla="val 12500"/>
          </a:avLst>
        </a:prstGeom>
        <a:solidFill>
          <a:srgbClr val="F2176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485282-6323-4BB7-BB6D-86153D0C7608}">
      <dsp:nvSpPr>
        <dsp:cNvPr id="0" name=""/>
        <dsp:cNvSpPr/>
      </dsp:nvSpPr>
      <dsp:spPr>
        <a:xfrm>
          <a:off x="3783779" y="1357415"/>
          <a:ext cx="2092525" cy="1046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Patients: access to new treatments or technologies </a:t>
          </a:r>
        </a:p>
      </dsp:txBody>
      <dsp:txXfrm>
        <a:off x="3783779" y="1357415"/>
        <a:ext cx="2092525" cy="1046154"/>
      </dsp:txXfrm>
    </dsp:sp>
    <dsp:sp modelId="{712F5962-F718-4B9F-882E-FDB3DA14995B}">
      <dsp:nvSpPr>
        <dsp:cNvPr id="0" name=""/>
        <dsp:cNvSpPr/>
      </dsp:nvSpPr>
      <dsp:spPr>
        <a:xfrm>
          <a:off x="1914221" y="2154959"/>
          <a:ext cx="3749665" cy="3750046"/>
        </a:xfrm>
        <a:prstGeom prst="leftCircularArrow">
          <a:avLst>
            <a:gd name="adj1" fmla="val 10980"/>
            <a:gd name="adj2" fmla="val 1142322"/>
            <a:gd name="adj3" fmla="val 6300000"/>
            <a:gd name="adj4" fmla="val 18900000"/>
            <a:gd name="adj5" fmla="val 12500"/>
          </a:avLst>
        </a:prstGeom>
        <a:solidFill>
          <a:srgbClr val="00AAA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D602AA-AA88-46CA-B40F-A48BEB0F137D}">
      <dsp:nvSpPr>
        <dsp:cNvPr id="0" name=""/>
        <dsp:cNvSpPr/>
      </dsp:nvSpPr>
      <dsp:spPr>
        <a:xfrm>
          <a:off x="2737868" y="3516352"/>
          <a:ext cx="2092525" cy="1046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Staff: increased satisfaction and retention</a:t>
          </a:r>
        </a:p>
      </dsp:txBody>
      <dsp:txXfrm>
        <a:off x="2737868" y="3516352"/>
        <a:ext cx="2092525" cy="1046154"/>
      </dsp:txXfrm>
    </dsp:sp>
    <dsp:sp modelId="{F1932C72-53FB-4D8B-AE7C-2322F039073C}">
      <dsp:nvSpPr>
        <dsp:cNvPr id="0" name=""/>
        <dsp:cNvSpPr/>
      </dsp:nvSpPr>
      <dsp:spPr>
        <a:xfrm>
          <a:off x="2955912" y="4317874"/>
          <a:ext cx="3749665" cy="3750046"/>
        </a:xfrm>
        <a:prstGeom prst="circularArrow">
          <a:avLst>
            <a:gd name="adj1" fmla="val 10980"/>
            <a:gd name="adj2" fmla="val 1142322"/>
            <a:gd name="adj3" fmla="val 4500000"/>
            <a:gd name="adj4" fmla="val 13500000"/>
            <a:gd name="adj5" fmla="val 12500"/>
          </a:avLst>
        </a:prstGeom>
        <a:solidFill>
          <a:srgbClr val="0072C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92214C-F9D2-41A5-8ED4-41C45309C934}">
      <dsp:nvSpPr>
        <dsp:cNvPr id="0" name=""/>
        <dsp:cNvSpPr/>
      </dsp:nvSpPr>
      <dsp:spPr>
        <a:xfrm>
          <a:off x="3783779" y="5675289"/>
          <a:ext cx="2092525" cy="1046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NHS: evidence of effectiveness  </a:t>
          </a:r>
        </a:p>
      </dsp:txBody>
      <dsp:txXfrm>
        <a:off x="3783779" y="5675289"/>
        <a:ext cx="2092525" cy="1046154"/>
      </dsp:txXfrm>
    </dsp:sp>
    <dsp:sp modelId="{6D62BD5A-5B0C-4CDA-931D-E1D431FC0F0A}">
      <dsp:nvSpPr>
        <dsp:cNvPr id="0" name=""/>
        <dsp:cNvSpPr/>
      </dsp:nvSpPr>
      <dsp:spPr>
        <a:xfrm>
          <a:off x="2181502" y="6721444"/>
          <a:ext cx="3221434" cy="3222991"/>
        </a:xfrm>
        <a:prstGeom prst="blockArc">
          <a:avLst>
            <a:gd name="adj1" fmla="val 0"/>
            <a:gd name="adj2" fmla="val 18900000"/>
            <a:gd name="adj3" fmla="val 12740"/>
          </a:avLst>
        </a:prstGeom>
        <a:solidFill>
          <a:srgbClr val="4D266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F50A5B-4747-4D20-AC0F-2B80DF46DBE9}">
      <dsp:nvSpPr>
        <dsp:cNvPr id="0" name=""/>
        <dsp:cNvSpPr/>
      </dsp:nvSpPr>
      <dsp:spPr>
        <a:xfrm>
          <a:off x="2737868" y="7834226"/>
          <a:ext cx="2092525" cy="1046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Overall: improved communication and increased quality of care</a:t>
          </a:r>
        </a:p>
      </dsp:txBody>
      <dsp:txXfrm>
        <a:off x="2737868" y="7834226"/>
        <a:ext cx="2092525" cy="10461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B5B1D-AB7F-48E4-8649-D465CDC02FD4}">
      <dsp:nvSpPr>
        <dsp:cNvPr id="0" name=""/>
        <dsp:cNvSpPr/>
      </dsp:nvSpPr>
      <dsp:spPr>
        <a:xfrm>
          <a:off x="3341" y="1171886"/>
          <a:ext cx="5163479" cy="2065391"/>
        </a:xfrm>
        <a:prstGeom prst="chevron">
          <a:avLst/>
        </a:prstGeom>
        <a:solidFill>
          <a:srgbClr val="F2176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GB" sz="1800" kern="1200" dirty="0"/>
            <a:t>Consistently </a:t>
          </a:r>
          <a:r>
            <a:rPr lang="en-GB" sz="2000" b="1" kern="1200" dirty="0"/>
            <a:t>embed research </a:t>
          </a:r>
          <a:r>
            <a:rPr lang="en-GB" sz="1800" kern="1200" dirty="0"/>
            <a:t>into everyday NHS </a:t>
          </a:r>
          <a:r>
            <a:rPr lang="en-GB" sz="2000" b="1" kern="1200" dirty="0"/>
            <a:t>health and care </a:t>
          </a:r>
        </a:p>
      </dsp:txBody>
      <dsp:txXfrm>
        <a:off x="1036037" y="1171886"/>
        <a:ext cx="3098088" cy="2065391"/>
      </dsp:txXfrm>
    </dsp:sp>
    <dsp:sp modelId="{95125DDD-A802-4D7C-BCA6-701842ACB86D}">
      <dsp:nvSpPr>
        <dsp:cNvPr id="0" name=""/>
        <dsp:cNvSpPr/>
      </dsp:nvSpPr>
      <dsp:spPr>
        <a:xfrm>
          <a:off x="4550996" y="1346655"/>
          <a:ext cx="4285687" cy="1714275"/>
        </a:xfrm>
        <a:prstGeom prst="chevron">
          <a:avLst/>
        </a:prstGeom>
        <a:solidFill>
          <a:srgbClr val="F1D1DF">
            <a:alpha val="89804"/>
          </a:srgb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rgbClr val="0072CE"/>
              </a:solidFill>
            </a:rPr>
            <a:t>Making it easier </a:t>
          </a:r>
          <a:r>
            <a:rPr lang="en-GB" sz="1800" b="1" kern="1200" dirty="0"/>
            <a:t>for all (awareness, use and conduct of  research)</a:t>
          </a:r>
        </a:p>
      </dsp:txBody>
      <dsp:txXfrm>
        <a:off x="5408134" y="1346655"/>
        <a:ext cx="2571412" cy="1714275"/>
      </dsp:txXfrm>
    </dsp:sp>
    <dsp:sp modelId="{D5042FD5-81B5-4FF8-AB78-52CD0528920A}">
      <dsp:nvSpPr>
        <dsp:cNvPr id="0" name=""/>
        <dsp:cNvSpPr/>
      </dsp:nvSpPr>
      <dsp:spPr>
        <a:xfrm>
          <a:off x="8161267" y="1346655"/>
          <a:ext cx="4285687" cy="1714275"/>
        </a:xfrm>
        <a:prstGeom prst="chevron">
          <a:avLst/>
        </a:prstGeom>
        <a:solidFill>
          <a:srgbClr val="F1D1DF">
            <a:alpha val="90000"/>
          </a:srgb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kumimoji="0" lang="en-GB" sz="1800" b="1"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Invest in workforce </a:t>
          </a:r>
          <a:r>
            <a:rPr kumimoji="0" lang="en-GB" sz="1800" b="1" i="0" u="none" strike="noStrike" kern="1200" cap="none" spc="0" normalizeH="0" baseline="0" noProof="0" dirty="0">
              <a:ln>
                <a:noFill/>
              </a:ln>
              <a:solidFill>
                <a:srgbClr val="0072CE"/>
              </a:solidFill>
              <a:effectLst/>
              <a:uLnTx/>
              <a:uFillTx/>
              <a:latin typeface="Aptos" panose="02110004020202020204"/>
              <a:ea typeface="+mn-ea"/>
              <a:cs typeface="Arial" panose="020B0604020202020204" pitchFamily="34" charset="0"/>
            </a:rPr>
            <a:t>gaining</a:t>
          </a:r>
          <a:r>
            <a:rPr kumimoji="0" lang="en-GB" sz="1800" b="1"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research </a:t>
          </a:r>
          <a:r>
            <a:rPr kumimoji="0" lang="en-GB" sz="1800" b="1" i="0" u="none" strike="noStrike" kern="1200" cap="none" spc="0" normalizeH="0" baseline="0" noProof="0" dirty="0">
              <a:ln>
                <a:noFill/>
              </a:ln>
              <a:solidFill>
                <a:srgbClr val="0072CE"/>
              </a:solidFill>
              <a:effectLst/>
              <a:uLnTx/>
              <a:uFillTx/>
              <a:latin typeface="Aptos" panose="02110004020202020204"/>
              <a:ea typeface="+mn-ea"/>
              <a:cs typeface="Arial" panose="020B0604020202020204" pitchFamily="34" charset="0"/>
            </a:rPr>
            <a:t>knowledge</a:t>
          </a:r>
        </a:p>
      </dsp:txBody>
      <dsp:txXfrm>
        <a:off x="9018405" y="1346655"/>
        <a:ext cx="2571412" cy="1714275"/>
      </dsp:txXfrm>
    </dsp:sp>
    <dsp:sp modelId="{7B25BA9C-7756-4614-87A7-E693FB8AC29E}">
      <dsp:nvSpPr>
        <dsp:cNvPr id="0" name=""/>
        <dsp:cNvSpPr/>
      </dsp:nvSpPr>
      <dsp:spPr>
        <a:xfrm>
          <a:off x="3341" y="3526432"/>
          <a:ext cx="5163479" cy="2065391"/>
        </a:xfrm>
        <a:prstGeom prst="chevron">
          <a:avLst/>
        </a:prstGeom>
        <a:solidFill>
          <a:srgbClr val="4D266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GB" sz="1800" b="0" kern="1200" dirty="0"/>
            <a:t>Actively champion </a:t>
          </a:r>
          <a:r>
            <a:rPr lang="en-GB" sz="2000" b="1" kern="1200" dirty="0"/>
            <a:t>inclusive</a:t>
          </a:r>
          <a:r>
            <a:rPr lang="en-GB" sz="1800" kern="1200" dirty="0"/>
            <a:t> and </a:t>
          </a:r>
          <a:r>
            <a:rPr lang="en-GB" sz="2000" b="1" kern="1200" dirty="0"/>
            <a:t>representative </a:t>
          </a:r>
          <a:r>
            <a:rPr lang="en-GB" sz="1800" kern="1200" dirty="0"/>
            <a:t>research </a:t>
          </a:r>
        </a:p>
      </dsp:txBody>
      <dsp:txXfrm>
        <a:off x="1036037" y="3526432"/>
        <a:ext cx="3098088" cy="2065391"/>
      </dsp:txXfrm>
    </dsp:sp>
    <dsp:sp modelId="{3C9136CD-DCB7-44B1-8EC2-05083A07C980}">
      <dsp:nvSpPr>
        <dsp:cNvPr id="0" name=""/>
        <dsp:cNvSpPr/>
      </dsp:nvSpPr>
      <dsp:spPr>
        <a:xfrm>
          <a:off x="4495568" y="3701990"/>
          <a:ext cx="4285687" cy="1714275"/>
        </a:xfrm>
        <a:prstGeom prst="chevron">
          <a:avLst/>
        </a:prstGeom>
        <a:solidFill>
          <a:srgbClr val="E3D0F2">
            <a:alpha val="90000"/>
          </a:srgb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mn-lt"/>
            </a:rPr>
            <a:t>Increase </a:t>
          </a:r>
          <a:r>
            <a:rPr lang="en-GB" sz="1800" b="1" kern="1200" dirty="0">
              <a:solidFill>
                <a:srgbClr val="0072CE"/>
              </a:solidFill>
              <a:latin typeface="+mn-lt"/>
            </a:rPr>
            <a:t>diversity</a:t>
          </a:r>
          <a:r>
            <a:rPr lang="en-GB" sz="1800" b="1" kern="1200" dirty="0">
              <a:latin typeface="+mn-lt"/>
            </a:rPr>
            <a:t> of research uptake in underserved communities</a:t>
          </a:r>
        </a:p>
      </dsp:txBody>
      <dsp:txXfrm>
        <a:off x="5352706" y="3701990"/>
        <a:ext cx="2571412" cy="1714275"/>
      </dsp:txXfrm>
    </dsp:sp>
    <dsp:sp modelId="{FB055E0A-D0E9-4D1C-9336-D5846D1A260B}">
      <dsp:nvSpPr>
        <dsp:cNvPr id="0" name=""/>
        <dsp:cNvSpPr/>
      </dsp:nvSpPr>
      <dsp:spPr>
        <a:xfrm>
          <a:off x="8181259" y="3701990"/>
          <a:ext cx="4285687" cy="1714275"/>
        </a:xfrm>
        <a:prstGeom prst="chevron">
          <a:avLst/>
        </a:prstGeom>
        <a:solidFill>
          <a:srgbClr val="E3D0F2">
            <a:alpha val="90000"/>
          </a:srgb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kumimoji="0" lang="en-GB" sz="18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Targeted research that addresses </a:t>
          </a:r>
          <a:r>
            <a:rPr kumimoji="0" lang="en-GB" sz="1800" b="1" i="0" u="none" strike="noStrike" kern="1200" cap="none" spc="0" normalizeH="0" baseline="0" noProof="0" dirty="0">
              <a:ln>
                <a:noFill/>
              </a:ln>
              <a:solidFill>
                <a:srgbClr val="0072CE"/>
              </a:solidFill>
              <a:effectLst/>
              <a:uLnTx/>
              <a:uFillTx/>
              <a:latin typeface="+mn-lt"/>
              <a:ea typeface="+mn-ea"/>
              <a:cs typeface="Arial" panose="020B0604020202020204" pitchFamily="34" charset="0"/>
            </a:rPr>
            <a:t>unmet health </a:t>
          </a:r>
          <a:r>
            <a:rPr kumimoji="0" lang="en-GB" sz="18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needs</a:t>
          </a:r>
        </a:p>
      </dsp:txBody>
      <dsp:txXfrm>
        <a:off x="9038397" y="3701990"/>
        <a:ext cx="2571412" cy="1714275"/>
      </dsp:txXfrm>
    </dsp:sp>
    <dsp:sp modelId="{44DD9651-A48D-4CD4-921C-7CB6C37D0B9E}">
      <dsp:nvSpPr>
        <dsp:cNvPr id="0" name=""/>
        <dsp:cNvSpPr/>
      </dsp:nvSpPr>
      <dsp:spPr>
        <a:xfrm>
          <a:off x="3341" y="5880979"/>
          <a:ext cx="5163479" cy="2065391"/>
        </a:xfrm>
        <a:prstGeom prst="chevron">
          <a:avLst/>
        </a:prstGeom>
        <a:solidFill>
          <a:srgbClr val="0072C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GB" sz="1800" kern="1200" dirty="0"/>
            <a:t>Foster a culture of innovation, </a:t>
          </a:r>
          <a:r>
            <a:rPr lang="en-GB" sz="2000" b="1" kern="1200" dirty="0"/>
            <a:t>evidence – based </a:t>
          </a:r>
          <a:r>
            <a:rPr lang="en-GB" sz="1800" kern="1200" dirty="0"/>
            <a:t>improvement </a:t>
          </a:r>
          <a:r>
            <a:rPr lang="en-GB" sz="2000" b="1" kern="1200" dirty="0"/>
            <a:t>collaboration </a:t>
          </a:r>
        </a:p>
      </dsp:txBody>
      <dsp:txXfrm>
        <a:off x="1036037" y="5880979"/>
        <a:ext cx="3098088" cy="2065391"/>
      </dsp:txXfrm>
    </dsp:sp>
    <dsp:sp modelId="{AA8EC4F3-4079-4FA7-A38A-7B7696B97F52}">
      <dsp:nvSpPr>
        <dsp:cNvPr id="0" name=""/>
        <dsp:cNvSpPr/>
      </dsp:nvSpPr>
      <dsp:spPr>
        <a:xfrm>
          <a:off x="4495568" y="6056537"/>
          <a:ext cx="4285687" cy="1714275"/>
        </a:xfrm>
        <a:prstGeom prst="chevron">
          <a:avLst/>
        </a:prstGeom>
        <a:solidFill>
          <a:srgbClr val="AFD0EF">
            <a:alpha val="90000"/>
          </a:srgb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mn-lt"/>
              <a:cs typeface="Arial" panose="020B0604020202020204" pitchFamily="34" charset="0"/>
            </a:rPr>
            <a:t>Research, right place, right time </a:t>
          </a:r>
        </a:p>
        <a:p>
          <a:pPr marL="0" lvl="0" indent="0" algn="ctr" defTabSz="800100">
            <a:lnSpc>
              <a:spcPct val="90000"/>
            </a:lnSpc>
            <a:spcBef>
              <a:spcPct val="0"/>
            </a:spcBef>
            <a:spcAft>
              <a:spcPct val="35000"/>
            </a:spcAft>
            <a:buNone/>
          </a:pPr>
          <a:r>
            <a:rPr lang="en-GB" sz="1800" b="1" kern="1200" dirty="0">
              <a:solidFill>
                <a:srgbClr val="0072CE"/>
              </a:solidFill>
              <a:latin typeface="+mn-lt"/>
              <a:cs typeface="Arial" panose="020B0604020202020204" pitchFamily="34" charset="0"/>
            </a:rPr>
            <a:t>Crossing boundaries  </a:t>
          </a:r>
        </a:p>
        <a:p>
          <a:pPr marL="0" lvl="0" indent="0" algn="ctr" defTabSz="800100">
            <a:lnSpc>
              <a:spcPct val="90000"/>
            </a:lnSpc>
            <a:spcBef>
              <a:spcPct val="0"/>
            </a:spcBef>
            <a:spcAft>
              <a:spcPct val="35000"/>
            </a:spcAft>
            <a:buNone/>
          </a:pPr>
          <a:r>
            <a:rPr lang="en-GB" sz="1800" b="1" kern="1200" dirty="0">
              <a:latin typeface="+mn-lt"/>
              <a:cs typeface="Arial" panose="020B0604020202020204" pitchFamily="34" charset="0"/>
            </a:rPr>
            <a:t>(service, organisational, system/geographical)</a:t>
          </a:r>
        </a:p>
      </dsp:txBody>
      <dsp:txXfrm>
        <a:off x="5352706" y="6056537"/>
        <a:ext cx="2571412" cy="1714275"/>
      </dsp:txXfrm>
    </dsp:sp>
    <dsp:sp modelId="{5EF4E908-3B0A-450C-A33D-BF5EBC1881F3}">
      <dsp:nvSpPr>
        <dsp:cNvPr id="0" name=""/>
        <dsp:cNvSpPr/>
      </dsp:nvSpPr>
      <dsp:spPr>
        <a:xfrm>
          <a:off x="8181259" y="6056537"/>
          <a:ext cx="4285687" cy="1714275"/>
        </a:xfrm>
        <a:prstGeom prst="chevron">
          <a:avLst/>
        </a:prstGeom>
        <a:solidFill>
          <a:srgbClr val="AFD0EF">
            <a:alpha val="90000"/>
          </a:srgb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t>Academic and industry </a:t>
          </a:r>
          <a:r>
            <a:rPr lang="en-GB" sz="1800" b="1" kern="1200" dirty="0">
              <a:solidFill>
                <a:srgbClr val="0072CE"/>
              </a:solidFill>
            </a:rPr>
            <a:t>partnerships </a:t>
          </a:r>
        </a:p>
      </dsp:txBody>
      <dsp:txXfrm>
        <a:off x="9038397" y="6056537"/>
        <a:ext cx="2571412" cy="17142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920082-704A-4B20-BF25-70C6F910CF90}">
      <dsp:nvSpPr>
        <dsp:cNvPr id="0" name=""/>
        <dsp:cNvSpPr/>
      </dsp:nvSpPr>
      <dsp:spPr>
        <a:xfrm>
          <a:off x="627346" y="0"/>
          <a:ext cx="6388762" cy="3063195"/>
        </a:xfrm>
        <a:prstGeom prst="rightArrow">
          <a:avLst/>
        </a:prstGeom>
        <a:solidFill>
          <a:srgbClr val="4D2669"/>
        </a:solidFill>
        <a:ln>
          <a:noFill/>
        </a:ln>
        <a:effectLst/>
      </dsp:spPr>
      <dsp:style>
        <a:lnRef idx="0">
          <a:scrgbClr r="0" g="0" b="0"/>
        </a:lnRef>
        <a:fillRef idx="1">
          <a:scrgbClr r="0" g="0" b="0"/>
        </a:fillRef>
        <a:effectRef idx="0">
          <a:scrgbClr r="0" g="0" b="0"/>
        </a:effectRef>
        <a:fontRef idx="minor"/>
      </dsp:style>
    </dsp:sp>
    <dsp:sp modelId="{B30FA6A4-E873-4D9A-9DD1-7F7CB7C6BBEE}">
      <dsp:nvSpPr>
        <dsp:cNvPr id="0" name=""/>
        <dsp:cNvSpPr/>
      </dsp:nvSpPr>
      <dsp:spPr>
        <a:xfrm>
          <a:off x="5724" y="918958"/>
          <a:ext cx="2374597" cy="1225278"/>
        </a:xfrm>
        <a:prstGeom prst="roundRect">
          <a:avLst/>
        </a:prstGeom>
        <a:solidFill>
          <a:srgbClr val="F2176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t>Acute</a:t>
          </a:r>
        </a:p>
      </dsp:txBody>
      <dsp:txXfrm>
        <a:off x="65537" y="978771"/>
        <a:ext cx="2254971" cy="1105652"/>
      </dsp:txXfrm>
    </dsp:sp>
    <dsp:sp modelId="{A6FBE450-D5D2-4F40-879B-2FC47435623F}">
      <dsp:nvSpPr>
        <dsp:cNvPr id="0" name=""/>
        <dsp:cNvSpPr/>
      </dsp:nvSpPr>
      <dsp:spPr>
        <a:xfrm>
          <a:off x="2570796" y="918958"/>
          <a:ext cx="2374597" cy="1225278"/>
        </a:xfrm>
        <a:prstGeom prst="roundRect">
          <a:avLst/>
        </a:prstGeom>
        <a:solidFill>
          <a:srgbClr val="00AAA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t>Cross pathway </a:t>
          </a:r>
        </a:p>
      </dsp:txBody>
      <dsp:txXfrm>
        <a:off x="2630609" y="978771"/>
        <a:ext cx="2254971" cy="1105652"/>
      </dsp:txXfrm>
    </dsp:sp>
    <dsp:sp modelId="{EF155CD8-1FD5-4889-B53C-796C350A8E14}">
      <dsp:nvSpPr>
        <dsp:cNvPr id="0" name=""/>
        <dsp:cNvSpPr/>
      </dsp:nvSpPr>
      <dsp:spPr>
        <a:xfrm>
          <a:off x="5135868" y="918958"/>
          <a:ext cx="2374597" cy="1225278"/>
        </a:xfrm>
        <a:prstGeom prst="roundRect">
          <a:avLst/>
        </a:prstGeom>
        <a:solidFill>
          <a:srgbClr val="005EB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t>Community </a:t>
          </a:r>
        </a:p>
      </dsp:txBody>
      <dsp:txXfrm>
        <a:off x="5195681" y="978771"/>
        <a:ext cx="2254971" cy="110565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13.05.2025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DC09DC-A413-ED48-83A9-198446BF75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00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DC289-995C-50B7-A786-5F91820106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47EB2F-E241-A86C-249B-EA7480C5B061}"/>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D02A1DDB-6115-BE00-7255-5D4AF39D25B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26C8597-B28B-E20B-C2DC-B1673B883E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C9FE49-4CB8-4CD7-BDD7-23A0CD46D7B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2378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RESOURCES</a:t>
            </a:r>
          </a:p>
          <a:p>
            <a:r>
              <a:rPr lang="en-US"/>
              <a:t>Print out some EN journal article types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Others doing PhDs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RESOURCES</a:t>
            </a:r>
          </a:p>
          <a:p>
            <a:r>
              <a:rPr lang="en-US"/>
              <a:t>Print out some EN journal article types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C9FE49-4CB8-4CD7-BDD7-23A0CD46D7B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6311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C9FE49-4CB8-4CD7-BDD7-23A0CD46D7B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85344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C9FE49-4CB8-4CD7-BDD7-23A0CD46D7B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2855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D965C0-D37C-6F42-ABBA-C3CA56C76CC4}"/>
              </a:ext>
            </a:extLst>
          </p:cNvPr>
          <p:cNvSpPr>
            <a:spLocks noGrp="1"/>
          </p:cNvSpPr>
          <p:nvPr>
            <p:ph type="ctrTitle"/>
          </p:nvPr>
        </p:nvSpPr>
        <p:spPr>
          <a:xfrm>
            <a:off x="2286000" y="1683544"/>
            <a:ext cx="13716000" cy="3581400"/>
          </a:xfrm>
        </p:spPr>
        <p:txBody>
          <a:bodyPr anchor="b"/>
          <a:lstStyle>
            <a:lvl1pPr algn="ctr">
              <a:defRPr sz="9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EE9B64D-D33E-F244-8D81-E19E2D185B7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0FD6082-9A47-BB45-8192-8DBE53F50714}"/>
              </a:ext>
            </a:extLst>
          </p:cNvPr>
          <p:cNvSpPr>
            <a:spLocks noGrp="1"/>
          </p:cNvSpPr>
          <p:nvPr>
            <p:ph type="dt" sz="half" idx="10"/>
          </p:nvPr>
        </p:nvSpPr>
        <p:spPr/>
        <p:txBody>
          <a:bodyPr/>
          <a:lstStyle/>
          <a:p>
            <a:fld id="{D70CFAC3-AE6D-CA47-982B-53772BE7F2A4}" type="datetimeFigureOut">
              <a:rPr lang="es-ES" smtClean="0"/>
              <a:t>13/5/25</a:t>
            </a:fld>
            <a:endParaRPr lang="es-ES"/>
          </a:p>
        </p:txBody>
      </p:sp>
      <p:sp>
        <p:nvSpPr>
          <p:cNvPr id="5" name="Marcador de pie de página 4">
            <a:extLst>
              <a:ext uri="{FF2B5EF4-FFF2-40B4-BE49-F238E27FC236}">
                <a16:creationId xmlns:a16="http://schemas.microsoft.com/office/drawing/2014/main" id="{81A20E75-9D67-8241-9D67-3F430B8AA23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A165E40-9EE1-D541-A61F-417B5E72A691}"/>
              </a:ext>
            </a:extLst>
          </p:cNvPr>
          <p:cNvSpPr>
            <a:spLocks noGrp="1"/>
          </p:cNvSpPr>
          <p:nvPr>
            <p:ph type="sldNum" sz="quarter" idx="12"/>
          </p:nvPr>
        </p:nvSpPr>
        <p:spPr/>
        <p:txBody>
          <a:bodyPr/>
          <a:lstStyle/>
          <a:p>
            <a:fld id="{0EE49128-1A90-9447-84DD-3B3EE5CC6D56}" type="slidenum">
              <a:rPr lang="es-ES" smtClean="0"/>
              <a:t>‹#›</a:t>
            </a:fld>
            <a:endParaRPr lang="es-ES"/>
          </a:p>
        </p:txBody>
      </p:sp>
    </p:spTree>
    <p:extLst>
      <p:ext uri="{BB962C8B-B14F-4D97-AF65-F5344CB8AC3E}">
        <p14:creationId xmlns:p14="http://schemas.microsoft.com/office/powerpoint/2010/main" val="2029876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FF40DC-A5A3-AA4F-ABD0-C0D638CA06A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5998AB-CDB0-C64D-885E-A49AD3A55F79}"/>
              </a:ext>
            </a:extLst>
          </p:cNvPr>
          <p:cNvSpPr>
            <a:spLocks noGrp="1"/>
          </p:cNvSpPr>
          <p:nvPr>
            <p:ph idx="1"/>
          </p:nvPr>
        </p:nvSpPr>
        <p:spPr/>
        <p:txBody>
          <a:bodyPr/>
          <a:lstStyle/>
          <a:p>
            <a:r>
              <a:rPr lang="es-ES"/>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A3BDD803-45C1-4C41-A152-2AD4D4F6FC10}"/>
              </a:ext>
            </a:extLst>
          </p:cNvPr>
          <p:cNvSpPr>
            <a:spLocks noGrp="1"/>
          </p:cNvSpPr>
          <p:nvPr>
            <p:ph type="dt" sz="half" idx="10"/>
          </p:nvPr>
        </p:nvSpPr>
        <p:spPr/>
        <p:txBody>
          <a:bodyPr/>
          <a:lstStyle/>
          <a:p>
            <a:fld id="{D70CFAC3-AE6D-CA47-982B-53772BE7F2A4}" type="datetimeFigureOut">
              <a:rPr lang="es-ES" smtClean="0"/>
              <a:t>13/5/25</a:t>
            </a:fld>
            <a:endParaRPr lang="es-ES"/>
          </a:p>
        </p:txBody>
      </p:sp>
      <p:sp>
        <p:nvSpPr>
          <p:cNvPr id="5" name="Marcador de pie de página 4">
            <a:extLst>
              <a:ext uri="{FF2B5EF4-FFF2-40B4-BE49-F238E27FC236}">
                <a16:creationId xmlns:a16="http://schemas.microsoft.com/office/drawing/2014/main" id="{56B45D57-AB10-FA4B-A17F-6CCB019B14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349AF99-AE29-504F-9EDF-AA813D81EB87}"/>
              </a:ext>
            </a:extLst>
          </p:cNvPr>
          <p:cNvSpPr>
            <a:spLocks noGrp="1"/>
          </p:cNvSpPr>
          <p:nvPr>
            <p:ph type="sldNum" sz="quarter" idx="12"/>
          </p:nvPr>
        </p:nvSpPr>
        <p:spPr/>
        <p:txBody>
          <a:bodyPr/>
          <a:lstStyle/>
          <a:p>
            <a:fld id="{0EE49128-1A90-9447-84DD-3B3EE5CC6D56}" type="slidenum">
              <a:rPr lang="es-ES" smtClean="0"/>
              <a:t>‹#›</a:t>
            </a:fld>
            <a:endParaRPr lang="es-ES"/>
          </a:p>
        </p:txBody>
      </p:sp>
    </p:spTree>
    <p:extLst>
      <p:ext uri="{BB962C8B-B14F-4D97-AF65-F5344CB8AC3E}">
        <p14:creationId xmlns:p14="http://schemas.microsoft.com/office/powerpoint/2010/main" val="804884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A0D8A8-B0AD-F64D-8CFC-D3D05A3913C6}"/>
              </a:ext>
            </a:extLst>
          </p:cNvPr>
          <p:cNvSpPr>
            <a:spLocks noGrp="1"/>
          </p:cNvSpPr>
          <p:nvPr>
            <p:ph type="title"/>
          </p:nvPr>
        </p:nvSpPr>
        <p:spPr>
          <a:xfrm>
            <a:off x="1247775" y="2564607"/>
            <a:ext cx="15773400" cy="4279106"/>
          </a:xfrm>
        </p:spPr>
        <p:txBody>
          <a:bodyPr anchor="b"/>
          <a:lstStyle>
            <a:lvl1pPr>
              <a:defRPr sz="9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895C674-5A04-2A43-A6C9-E389A808EE02}"/>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r>
              <a:rPr lang="es-ES"/>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0A597995-3F12-954E-90B1-116E05DEC73B}"/>
              </a:ext>
            </a:extLst>
          </p:cNvPr>
          <p:cNvSpPr>
            <a:spLocks noGrp="1"/>
          </p:cNvSpPr>
          <p:nvPr>
            <p:ph type="dt" sz="half" idx="10"/>
          </p:nvPr>
        </p:nvSpPr>
        <p:spPr/>
        <p:txBody>
          <a:bodyPr/>
          <a:lstStyle/>
          <a:p>
            <a:fld id="{D70CFAC3-AE6D-CA47-982B-53772BE7F2A4}" type="datetimeFigureOut">
              <a:rPr lang="es-ES" smtClean="0"/>
              <a:t>13/5/25</a:t>
            </a:fld>
            <a:endParaRPr lang="es-ES"/>
          </a:p>
        </p:txBody>
      </p:sp>
      <p:sp>
        <p:nvSpPr>
          <p:cNvPr id="5" name="Marcador de pie de página 4">
            <a:extLst>
              <a:ext uri="{FF2B5EF4-FFF2-40B4-BE49-F238E27FC236}">
                <a16:creationId xmlns:a16="http://schemas.microsoft.com/office/drawing/2014/main" id="{841A3DD5-BA9D-2A43-B084-46A9F55DB3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97DA75A-CAAE-4C44-99C2-DFF9501EDA6E}"/>
              </a:ext>
            </a:extLst>
          </p:cNvPr>
          <p:cNvSpPr>
            <a:spLocks noGrp="1"/>
          </p:cNvSpPr>
          <p:nvPr>
            <p:ph type="sldNum" sz="quarter" idx="12"/>
          </p:nvPr>
        </p:nvSpPr>
        <p:spPr/>
        <p:txBody>
          <a:bodyPr/>
          <a:lstStyle/>
          <a:p>
            <a:fld id="{0EE49128-1A90-9447-84DD-3B3EE5CC6D56}" type="slidenum">
              <a:rPr lang="es-ES" smtClean="0"/>
              <a:t>‹#›</a:t>
            </a:fld>
            <a:endParaRPr lang="es-ES"/>
          </a:p>
        </p:txBody>
      </p:sp>
    </p:spTree>
    <p:extLst>
      <p:ext uri="{BB962C8B-B14F-4D97-AF65-F5344CB8AC3E}">
        <p14:creationId xmlns:p14="http://schemas.microsoft.com/office/powerpoint/2010/main" val="3798488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95E1A5-52B5-714D-9B31-A827F86B4E3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F8C1FAC-8B4E-7E4E-BD73-8A58FF54DE97}"/>
              </a:ext>
            </a:extLst>
          </p:cNvPr>
          <p:cNvSpPr>
            <a:spLocks noGrp="1"/>
          </p:cNvSpPr>
          <p:nvPr>
            <p:ph sz="half" idx="1"/>
          </p:nvPr>
        </p:nvSpPr>
        <p:spPr>
          <a:xfrm>
            <a:off x="1257300" y="2738437"/>
            <a:ext cx="7772400" cy="6527007"/>
          </a:xfrm>
        </p:spPr>
        <p:txBody>
          <a:bodyPr/>
          <a:lstStyle/>
          <a:p>
            <a:r>
              <a:rPr lang="es-ES"/>
              <a:t>Editar los estilos de texto del patrón
Segundo nivel
Tercer nivel
Cuarto nivel
Quinto nivel</a:t>
            </a:r>
          </a:p>
        </p:txBody>
      </p:sp>
      <p:sp>
        <p:nvSpPr>
          <p:cNvPr id="4" name="Marcador de contenido 3">
            <a:extLst>
              <a:ext uri="{FF2B5EF4-FFF2-40B4-BE49-F238E27FC236}">
                <a16:creationId xmlns:a16="http://schemas.microsoft.com/office/drawing/2014/main" id="{50B90C5F-5664-9B44-879E-FFE22FAF7E55}"/>
              </a:ext>
            </a:extLst>
          </p:cNvPr>
          <p:cNvSpPr>
            <a:spLocks noGrp="1"/>
          </p:cNvSpPr>
          <p:nvPr>
            <p:ph sz="half" idx="2"/>
          </p:nvPr>
        </p:nvSpPr>
        <p:spPr>
          <a:xfrm>
            <a:off x="9258300" y="2738437"/>
            <a:ext cx="7772400" cy="6527007"/>
          </a:xfrm>
        </p:spPr>
        <p:txBody>
          <a:bodyPr/>
          <a:lstStyle/>
          <a:p>
            <a:r>
              <a:rPr lang="es-ES"/>
              <a:t>Editar los estilos de texto del patrón
Segundo nivel
Tercer nivel
Cuarto nivel
Quinto nivel</a:t>
            </a:r>
          </a:p>
        </p:txBody>
      </p:sp>
      <p:sp>
        <p:nvSpPr>
          <p:cNvPr id="5" name="Marcador de fecha 4">
            <a:extLst>
              <a:ext uri="{FF2B5EF4-FFF2-40B4-BE49-F238E27FC236}">
                <a16:creationId xmlns:a16="http://schemas.microsoft.com/office/drawing/2014/main" id="{83B9865F-A9A0-BB4B-BBB8-8D5FE80567D3}"/>
              </a:ext>
            </a:extLst>
          </p:cNvPr>
          <p:cNvSpPr>
            <a:spLocks noGrp="1"/>
          </p:cNvSpPr>
          <p:nvPr>
            <p:ph type="dt" sz="half" idx="10"/>
          </p:nvPr>
        </p:nvSpPr>
        <p:spPr/>
        <p:txBody>
          <a:bodyPr/>
          <a:lstStyle/>
          <a:p>
            <a:fld id="{D70CFAC3-AE6D-CA47-982B-53772BE7F2A4}" type="datetimeFigureOut">
              <a:rPr lang="es-ES" smtClean="0"/>
              <a:t>13/5/25</a:t>
            </a:fld>
            <a:endParaRPr lang="es-ES"/>
          </a:p>
        </p:txBody>
      </p:sp>
      <p:sp>
        <p:nvSpPr>
          <p:cNvPr id="6" name="Marcador de pie de página 5">
            <a:extLst>
              <a:ext uri="{FF2B5EF4-FFF2-40B4-BE49-F238E27FC236}">
                <a16:creationId xmlns:a16="http://schemas.microsoft.com/office/drawing/2014/main" id="{561F2023-0886-CD46-919A-915E9DB9125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AC7FAB1-E6BD-6C44-B99C-A796403CE049}"/>
              </a:ext>
            </a:extLst>
          </p:cNvPr>
          <p:cNvSpPr>
            <a:spLocks noGrp="1"/>
          </p:cNvSpPr>
          <p:nvPr>
            <p:ph type="sldNum" sz="quarter" idx="12"/>
          </p:nvPr>
        </p:nvSpPr>
        <p:spPr/>
        <p:txBody>
          <a:bodyPr/>
          <a:lstStyle/>
          <a:p>
            <a:fld id="{0EE49128-1A90-9447-84DD-3B3EE5CC6D56}" type="slidenum">
              <a:rPr lang="es-ES" smtClean="0"/>
              <a:t>‹#›</a:t>
            </a:fld>
            <a:endParaRPr lang="es-ES"/>
          </a:p>
        </p:txBody>
      </p:sp>
    </p:spTree>
    <p:extLst>
      <p:ext uri="{BB962C8B-B14F-4D97-AF65-F5344CB8AC3E}">
        <p14:creationId xmlns:p14="http://schemas.microsoft.com/office/powerpoint/2010/main" val="4100103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E77EC4-514A-7E40-AAC5-989C603AD313}"/>
              </a:ext>
            </a:extLst>
          </p:cNvPr>
          <p:cNvSpPr>
            <a:spLocks noGrp="1"/>
          </p:cNvSpPr>
          <p:nvPr>
            <p:ph type="title"/>
          </p:nvPr>
        </p:nvSpPr>
        <p:spPr>
          <a:xfrm>
            <a:off x="1259682" y="547688"/>
            <a:ext cx="15773400" cy="1988345"/>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0DB106E-DF2B-7C48-83B6-DE82E0D13362}"/>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r>
              <a:rPr lang="es-ES"/>
              <a:t>Editar los estilos de texto del patrón
Segundo nivel
Tercer nivel
Cuarto nivel
Quinto nivel</a:t>
            </a:r>
          </a:p>
        </p:txBody>
      </p:sp>
      <p:sp>
        <p:nvSpPr>
          <p:cNvPr id="4" name="Marcador de contenido 3">
            <a:extLst>
              <a:ext uri="{FF2B5EF4-FFF2-40B4-BE49-F238E27FC236}">
                <a16:creationId xmlns:a16="http://schemas.microsoft.com/office/drawing/2014/main" id="{A8052E9A-BE99-D64E-AF3B-1026F19D8BCC}"/>
              </a:ext>
            </a:extLst>
          </p:cNvPr>
          <p:cNvSpPr>
            <a:spLocks noGrp="1"/>
          </p:cNvSpPr>
          <p:nvPr>
            <p:ph sz="half" idx="2"/>
          </p:nvPr>
        </p:nvSpPr>
        <p:spPr>
          <a:xfrm>
            <a:off x="1259683" y="3757613"/>
            <a:ext cx="7736681" cy="5526882"/>
          </a:xfrm>
        </p:spPr>
        <p:txBody>
          <a:bodyPr/>
          <a:lstStyle/>
          <a:p>
            <a:r>
              <a:rPr lang="es-ES"/>
              <a:t>Editar los estilos de texto del patrón
Segundo nivel
Tercer nivel
Cuarto nivel
Quinto nivel</a:t>
            </a:r>
          </a:p>
        </p:txBody>
      </p:sp>
      <p:sp>
        <p:nvSpPr>
          <p:cNvPr id="5" name="Marcador de texto 4">
            <a:extLst>
              <a:ext uri="{FF2B5EF4-FFF2-40B4-BE49-F238E27FC236}">
                <a16:creationId xmlns:a16="http://schemas.microsoft.com/office/drawing/2014/main" id="{82DF9FB6-90A9-5B40-9B9A-1C84A2481DF5}"/>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r>
              <a:rPr lang="es-ES"/>
              <a:t>Editar los estilos de texto del patrón
Segundo nivel
Tercer nivel
Cuarto nivel
Quinto nivel</a:t>
            </a:r>
          </a:p>
        </p:txBody>
      </p:sp>
      <p:sp>
        <p:nvSpPr>
          <p:cNvPr id="6" name="Marcador de contenido 5">
            <a:extLst>
              <a:ext uri="{FF2B5EF4-FFF2-40B4-BE49-F238E27FC236}">
                <a16:creationId xmlns:a16="http://schemas.microsoft.com/office/drawing/2014/main" id="{56AA1E29-7FA2-5049-934F-C18652F0C287}"/>
              </a:ext>
            </a:extLst>
          </p:cNvPr>
          <p:cNvSpPr>
            <a:spLocks noGrp="1"/>
          </p:cNvSpPr>
          <p:nvPr>
            <p:ph sz="quarter" idx="4"/>
          </p:nvPr>
        </p:nvSpPr>
        <p:spPr>
          <a:xfrm>
            <a:off x="9258300" y="3757613"/>
            <a:ext cx="7774782" cy="5526882"/>
          </a:xfrm>
        </p:spPr>
        <p:txBody>
          <a:bodyPr/>
          <a:lstStyle/>
          <a:p>
            <a:r>
              <a:rPr lang="es-ES"/>
              <a:t>Editar los estilos de texto del patrón
Segundo nivel
Tercer nivel
Cuarto nivel
Quinto nivel</a:t>
            </a:r>
          </a:p>
        </p:txBody>
      </p:sp>
      <p:sp>
        <p:nvSpPr>
          <p:cNvPr id="7" name="Marcador de fecha 6">
            <a:extLst>
              <a:ext uri="{FF2B5EF4-FFF2-40B4-BE49-F238E27FC236}">
                <a16:creationId xmlns:a16="http://schemas.microsoft.com/office/drawing/2014/main" id="{AEB8D5C5-C500-B84A-A6D1-DE09E4B864A4}"/>
              </a:ext>
            </a:extLst>
          </p:cNvPr>
          <p:cNvSpPr>
            <a:spLocks noGrp="1"/>
          </p:cNvSpPr>
          <p:nvPr>
            <p:ph type="dt" sz="half" idx="10"/>
          </p:nvPr>
        </p:nvSpPr>
        <p:spPr/>
        <p:txBody>
          <a:bodyPr/>
          <a:lstStyle/>
          <a:p>
            <a:fld id="{D70CFAC3-AE6D-CA47-982B-53772BE7F2A4}" type="datetimeFigureOut">
              <a:rPr lang="es-ES" smtClean="0"/>
              <a:t>13/5/25</a:t>
            </a:fld>
            <a:endParaRPr lang="es-ES"/>
          </a:p>
        </p:txBody>
      </p:sp>
      <p:sp>
        <p:nvSpPr>
          <p:cNvPr id="8" name="Marcador de pie de página 7">
            <a:extLst>
              <a:ext uri="{FF2B5EF4-FFF2-40B4-BE49-F238E27FC236}">
                <a16:creationId xmlns:a16="http://schemas.microsoft.com/office/drawing/2014/main" id="{CFAC42F0-A8FC-F942-AE16-877D8A1FA52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FFCE616-0115-AE4F-8870-44F101EA57F4}"/>
              </a:ext>
            </a:extLst>
          </p:cNvPr>
          <p:cNvSpPr>
            <a:spLocks noGrp="1"/>
          </p:cNvSpPr>
          <p:nvPr>
            <p:ph type="sldNum" sz="quarter" idx="12"/>
          </p:nvPr>
        </p:nvSpPr>
        <p:spPr/>
        <p:txBody>
          <a:bodyPr/>
          <a:lstStyle/>
          <a:p>
            <a:fld id="{0EE49128-1A90-9447-84DD-3B3EE5CC6D56}" type="slidenum">
              <a:rPr lang="es-ES" smtClean="0"/>
              <a:t>‹#›</a:t>
            </a:fld>
            <a:endParaRPr lang="es-ES"/>
          </a:p>
        </p:txBody>
      </p:sp>
    </p:spTree>
    <p:extLst>
      <p:ext uri="{BB962C8B-B14F-4D97-AF65-F5344CB8AC3E}">
        <p14:creationId xmlns:p14="http://schemas.microsoft.com/office/powerpoint/2010/main" val="1548263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F31533-8DD1-0044-A7EA-851D020E981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D055D9B-CE83-024E-88B6-FC694B37DFC1}"/>
              </a:ext>
            </a:extLst>
          </p:cNvPr>
          <p:cNvSpPr>
            <a:spLocks noGrp="1"/>
          </p:cNvSpPr>
          <p:nvPr>
            <p:ph type="dt" sz="half" idx="10"/>
          </p:nvPr>
        </p:nvSpPr>
        <p:spPr/>
        <p:txBody>
          <a:bodyPr/>
          <a:lstStyle/>
          <a:p>
            <a:fld id="{D70CFAC3-AE6D-CA47-982B-53772BE7F2A4}" type="datetimeFigureOut">
              <a:rPr lang="es-ES" smtClean="0"/>
              <a:t>13/5/25</a:t>
            </a:fld>
            <a:endParaRPr lang="es-ES"/>
          </a:p>
        </p:txBody>
      </p:sp>
      <p:sp>
        <p:nvSpPr>
          <p:cNvPr id="4" name="Marcador de pie de página 3">
            <a:extLst>
              <a:ext uri="{FF2B5EF4-FFF2-40B4-BE49-F238E27FC236}">
                <a16:creationId xmlns:a16="http://schemas.microsoft.com/office/drawing/2014/main" id="{6DC992C1-4FDE-4146-812D-25B6F5C8F4D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D37321E-9859-1148-808E-AFA38F86AFED}"/>
              </a:ext>
            </a:extLst>
          </p:cNvPr>
          <p:cNvSpPr>
            <a:spLocks noGrp="1"/>
          </p:cNvSpPr>
          <p:nvPr>
            <p:ph type="sldNum" sz="quarter" idx="12"/>
          </p:nvPr>
        </p:nvSpPr>
        <p:spPr/>
        <p:txBody>
          <a:bodyPr/>
          <a:lstStyle/>
          <a:p>
            <a:fld id="{0EE49128-1A90-9447-84DD-3B3EE5CC6D56}" type="slidenum">
              <a:rPr lang="es-ES" smtClean="0"/>
              <a:t>‹#›</a:t>
            </a:fld>
            <a:endParaRPr lang="es-ES"/>
          </a:p>
        </p:txBody>
      </p:sp>
    </p:spTree>
    <p:extLst>
      <p:ext uri="{BB962C8B-B14F-4D97-AF65-F5344CB8AC3E}">
        <p14:creationId xmlns:p14="http://schemas.microsoft.com/office/powerpoint/2010/main" val="1681718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9C5D584-7365-7F4D-AC33-984E74657D4B}"/>
              </a:ext>
            </a:extLst>
          </p:cNvPr>
          <p:cNvSpPr>
            <a:spLocks noGrp="1"/>
          </p:cNvSpPr>
          <p:nvPr>
            <p:ph type="dt" sz="half" idx="10"/>
          </p:nvPr>
        </p:nvSpPr>
        <p:spPr/>
        <p:txBody>
          <a:bodyPr/>
          <a:lstStyle/>
          <a:p>
            <a:fld id="{D70CFAC3-AE6D-CA47-982B-53772BE7F2A4}" type="datetimeFigureOut">
              <a:rPr lang="es-ES" smtClean="0"/>
              <a:t>13/5/25</a:t>
            </a:fld>
            <a:endParaRPr lang="es-ES"/>
          </a:p>
        </p:txBody>
      </p:sp>
      <p:sp>
        <p:nvSpPr>
          <p:cNvPr id="3" name="Marcador de pie de página 2">
            <a:extLst>
              <a:ext uri="{FF2B5EF4-FFF2-40B4-BE49-F238E27FC236}">
                <a16:creationId xmlns:a16="http://schemas.microsoft.com/office/drawing/2014/main" id="{4E95BF52-FAAB-9E44-8284-006AEDE320B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F88E4C1-E635-6F4D-887C-C24C9B87534F}"/>
              </a:ext>
            </a:extLst>
          </p:cNvPr>
          <p:cNvSpPr>
            <a:spLocks noGrp="1"/>
          </p:cNvSpPr>
          <p:nvPr>
            <p:ph type="sldNum" sz="quarter" idx="12"/>
          </p:nvPr>
        </p:nvSpPr>
        <p:spPr/>
        <p:txBody>
          <a:bodyPr/>
          <a:lstStyle/>
          <a:p>
            <a:fld id="{0EE49128-1A90-9447-84DD-3B3EE5CC6D56}" type="slidenum">
              <a:rPr lang="es-ES" smtClean="0"/>
              <a:t>‹#›</a:t>
            </a:fld>
            <a:endParaRPr lang="es-ES"/>
          </a:p>
        </p:txBody>
      </p:sp>
    </p:spTree>
    <p:extLst>
      <p:ext uri="{BB962C8B-B14F-4D97-AF65-F5344CB8AC3E}">
        <p14:creationId xmlns:p14="http://schemas.microsoft.com/office/powerpoint/2010/main" val="949071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B18654-2E56-904F-BC61-73B864FCC0F8}"/>
              </a:ext>
            </a:extLst>
          </p:cNvPr>
          <p:cNvSpPr>
            <a:spLocks noGrp="1"/>
          </p:cNvSpPr>
          <p:nvPr>
            <p:ph type="title"/>
          </p:nvPr>
        </p:nvSpPr>
        <p:spPr>
          <a:xfrm>
            <a:off x="1259683" y="685800"/>
            <a:ext cx="5898356" cy="2400300"/>
          </a:xfrm>
        </p:spPr>
        <p:txBody>
          <a:bodyPr anchor="b"/>
          <a:lstStyle>
            <a:lvl1pPr>
              <a:defRPr sz="48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A13A1EF-B1D8-B048-B1BB-AC846D82EDF2}"/>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r>
              <a:rPr lang="es-ES"/>
              <a:t>Editar los estilos de texto del patrón
Segundo nivel
Tercer nivel
Cuarto nivel
Quinto nivel</a:t>
            </a:r>
          </a:p>
        </p:txBody>
      </p:sp>
      <p:sp>
        <p:nvSpPr>
          <p:cNvPr id="4" name="Marcador de texto 3">
            <a:extLst>
              <a:ext uri="{FF2B5EF4-FFF2-40B4-BE49-F238E27FC236}">
                <a16:creationId xmlns:a16="http://schemas.microsoft.com/office/drawing/2014/main" id="{7CB89AF3-0E0B-4248-8E70-FA1C64BF8D7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r>
              <a:rPr lang="es-ES"/>
              <a:t>Editar los estilos de texto del patrón
Segundo nivel
Tercer nivel
Cuarto nivel
Quinto nivel</a:t>
            </a:r>
          </a:p>
        </p:txBody>
      </p:sp>
      <p:sp>
        <p:nvSpPr>
          <p:cNvPr id="5" name="Marcador de fecha 4">
            <a:extLst>
              <a:ext uri="{FF2B5EF4-FFF2-40B4-BE49-F238E27FC236}">
                <a16:creationId xmlns:a16="http://schemas.microsoft.com/office/drawing/2014/main" id="{7FD92F27-3CB2-0544-B9A1-A7F2D8D9AF64}"/>
              </a:ext>
            </a:extLst>
          </p:cNvPr>
          <p:cNvSpPr>
            <a:spLocks noGrp="1"/>
          </p:cNvSpPr>
          <p:nvPr>
            <p:ph type="dt" sz="half" idx="10"/>
          </p:nvPr>
        </p:nvSpPr>
        <p:spPr/>
        <p:txBody>
          <a:bodyPr/>
          <a:lstStyle/>
          <a:p>
            <a:fld id="{D70CFAC3-AE6D-CA47-982B-53772BE7F2A4}" type="datetimeFigureOut">
              <a:rPr lang="es-ES" smtClean="0"/>
              <a:t>13/5/25</a:t>
            </a:fld>
            <a:endParaRPr lang="es-ES"/>
          </a:p>
        </p:txBody>
      </p:sp>
      <p:sp>
        <p:nvSpPr>
          <p:cNvPr id="6" name="Marcador de pie de página 5">
            <a:extLst>
              <a:ext uri="{FF2B5EF4-FFF2-40B4-BE49-F238E27FC236}">
                <a16:creationId xmlns:a16="http://schemas.microsoft.com/office/drawing/2014/main" id="{71CC677B-DA40-1042-BC2E-BD3D3B6C030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AEE607-916F-4748-94B6-BFC9958845CB}"/>
              </a:ext>
            </a:extLst>
          </p:cNvPr>
          <p:cNvSpPr>
            <a:spLocks noGrp="1"/>
          </p:cNvSpPr>
          <p:nvPr>
            <p:ph type="sldNum" sz="quarter" idx="12"/>
          </p:nvPr>
        </p:nvSpPr>
        <p:spPr/>
        <p:txBody>
          <a:bodyPr/>
          <a:lstStyle/>
          <a:p>
            <a:fld id="{0EE49128-1A90-9447-84DD-3B3EE5CC6D56}" type="slidenum">
              <a:rPr lang="es-ES" smtClean="0"/>
              <a:t>‹#›</a:t>
            </a:fld>
            <a:endParaRPr lang="es-ES"/>
          </a:p>
        </p:txBody>
      </p:sp>
    </p:spTree>
    <p:extLst>
      <p:ext uri="{BB962C8B-B14F-4D97-AF65-F5344CB8AC3E}">
        <p14:creationId xmlns:p14="http://schemas.microsoft.com/office/powerpoint/2010/main" val="452323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58C06F-D675-6F4E-B298-0BC3FFEC80C8}"/>
              </a:ext>
            </a:extLst>
          </p:cNvPr>
          <p:cNvSpPr>
            <a:spLocks noGrp="1"/>
          </p:cNvSpPr>
          <p:nvPr>
            <p:ph type="title"/>
          </p:nvPr>
        </p:nvSpPr>
        <p:spPr>
          <a:xfrm>
            <a:off x="1259683" y="685800"/>
            <a:ext cx="5898356" cy="2400300"/>
          </a:xfrm>
        </p:spPr>
        <p:txBody>
          <a:bodyPr anchor="b"/>
          <a:lstStyle>
            <a:lvl1pPr>
              <a:defRPr sz="48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07A2345-A9C7-4C46-BBCE-B1E74E6BFC55}"/>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s-ES"/>
          </a:p>
        </p:txBody>
      </p:sp>
      <p:sp>
        <p:nvSpPr>
          <p:cNvPr id="4" name="Marcador de texto 3">
            <a:extLst>
              <a:ext uri="{FF2B5EF4-FFF2-40B4-BE49-F238E27FC236}">
                <a16:creationId xmlns:a16="http://schemas.microsoft.com/office/drawing/2014/main" id="{AEB86614-545C-914E-B3FE-1FA8CE9A248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r>
              <a:rPr lang="es-ES"/>
              <a:t>Editar los estilos de texto del patrón
Segundo nivel
Tercer nivel
Cuarto nivel
Quinto nivel</a:t>
            </a:r>
          </a:p>
        </p:txBody>
      </p:sp>
      <p:sp>
        <p:nvSpPr>
          <p:cNvPr id="5" name="Marcador de fecha 4">
            <a:extLst>
              <a:ext uri="{FF2B5EF4-FFF2-40B4-BE49-F238E27FC236}">
                <a16:creationId xmlns:a16="http://schemas.microsoft.com/office/drawing/2014/main" id="{7052B1C1-3462-1146-95BD-E4DD70324F9D}"/>
              </a:ext>
            </a:extLst>
          </p:cNvPr>
          <p:cNvSpPr>
            <a:spLocks noGrp="1"/>
          </p:cNvSpPr>
          <p:nvPr>
            <p:ph type="dt" sz="half" idx="10"/>
          </p:nvPr>
        </p:nvSpPr>
        <p:spPr/>
        <p:txBody>
          <a:bodyPr/>
          <a:lstStyle/>
          <a:p>
            <a:fld id="{D70CFAC3-AE6D-CA47-982B-53772BE7F2A4}" type="datetimeFigureOut">
              <a:rPr lang="es-ES" smtClean="0"/>
              <a:t>13/5/25</a:t>
            </a:fld>
            <a:endParaRPr lang="es-ES"/>
          </a:p>
        </p:txBody>
      </p:sp>
      <p:sp>
        <p:nvSpPr>
          <p:cNvPr id="6" name="Marcador de pie de página 5">
            <a:extLst>
              <a:ext uri="{FF2B5EF4-FFF2-40B4-BE49-F238E27FC236}">
                <a16:creationId xmlns:a16="http://schemas.microsoft.com/office/drawing/2014/main" id="{D7A2C51B-5367-C44A-AE41-32541D66356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B8ED62-4643-F54B-8020-77286E805662}"/>
              </a:ext>
            </a:extLst>
          </p:cNvPr>
          <p:cNvSpPr>
            <a:spLocks noGrp="1"/>
          </p:cNvSpPr>
          <p:nvPr>
            <p:ph type="sldNum" sz="quarter" idx="12"/>
          </p:nvPr>
        </p:nvSpPr>
        <p:spPr/>
        <p:txBody>
          <a:bodyPr/>
          <a:lstStyle/>
          <a:p>
            <a:fld id="{0EE49128-1A90-9447-84DD-3B3EE5CC6D56}" type="slidenum">
              <a:rPr lang="es-ES" smtClean="0"/>
              <a:t>‹#›</a:t>
            </a:fld>
            <a:endParaRPr lang="es-ES"/>
          </a:p>
        </p:txBody>
      </p:sp>
    </p:spTree>
    <p:extLst>
      <p:ext uri="{BB962C8B-B14F-4D97-AF65-F5344CB8AC3E}">
        <p14:creationId xmlns:p14="http://schemas.microsoft.com/office/powerpoint/2010/main" val="6460132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5EDF8F-71B3-8E41-BB99-E32CBAC4A85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7B52D73-F402-934C-AB11-F828BE86A1FD}"/>
              </a:ext>
            </a:extLst>
          </p:cNvPr>
          <p:cNvSpPr>
            <a:spLocks noGrp="1"/>
          </p:cNvSpPr>
          <p:nvPr>
            <p:ph type="body" orient="vert" idx="1"/>
          </p:nvPr>
        </p:nvSpPr>
        <p:spPr/>
        <p:txBody>
          <a:bodyPr vert="eaVert"/>
          <a:lstStyle/>
          <a:p>
            <a:r>
              <a:rPr lang="es-ES"/>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95D5523F-FFC3-D241-9944-095ED057F47F}"/>
              </a:ext>
            </a:extLst>
          </p:cNvPr>
          <p:cNvSpPr>
            <a:spLocks noGrp="1"/>
          </p:cNvSpPr>
          <p:nvPr>
            <p:ph type="dt" sz="half" idx="10"/>
          </p:nvPr>
        </p:nvSpPr>
        <p:spPr/>
        <p:txBody>
          <a:bodyPr/>
          <a:lstStyle/>
          <a:p>
            <a:fld id="{D70CFAC3-AE6D-CA47-982B-53772BE7F2A4}" type="datetimeFigureOut">
              <a:rPr lang="es-ES" smtClean="0"/>
              <a:t>13/5/25</a:t>
            </a:fld>
            <a:endParaRPr lang="es-ES"/>
          </a:p>
        </p:txBody>
      </p:sp>
      <p:sp>
        <p:nvSpPr>
          <p:cNvPr id="5" name="Marcador de pie de página 4">
            <a:extLst>
              <a:ext uri="{FF2B5EF4-FFF2-40B4-BE49-F238E27FC236}">
                <a16:creationId xmlns:a16="http://schemas.microsoft.com/office/drawing/2014/main" id="{6443D92E-6F05-E44B-AC76-841F0905210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336BCB-8592-1042-AE0C-21F3D2946E09}"/>
              </a:ext>
            </a:extLst>
          </p:cNvPr>
          <p:cNvSpPr>
            <a:spLocks noGrp="1"/>
          </p:cNvSpPr>
          <p:nvPr>
            <p:ph type="sldNum" sz="quarter" idx="12"/>
          </p:nvPr>
        </p:nvSpPr>
        <p:spPr/>
        <p:txBody>
          <a:bodyPr/>
          <a:lstStyle/>
          <a:p>
            <a:fld id="{0EE49128-1A90-9447-84DD-3B3EE5CC6D56}" type="slidenum">
              <a:rPr lang="es-ES" smtClean="0"/>
              <a:t>‹#›</a:t>
            </a:fld>
            <a:endParaRPr lang="es-ES"/>
          </a:p>
        </p:txBody>
      </p:sp>
    </p:spTree>
    <p:extLst>
      <p:ext uri="{BB962C8B-B14F-4D97-AF65-F5344CB8AC3E}">
        <p14:creationId xmlns:p14="http://schemas.microsoft.com/office/powerpoint/2010/main" val="1577839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C5A0BD1-B0FC-8F48-8CA6-8423EA20F29B}"/>
              </a:ext>
            </a:extLst>
          </p:cNvPr>
          <p:cNvSpPr>
            <a:spLocks noGrp="1"/>
          </p:cNvSpPr>
          <p:nvPr>
            <p:ph type="title" orient="vert"/>
          </p:nvPr>
        </p:nvSpPr>
        <p:spPr>
          <a:xfrm>
            <a:off x="13087350" y="547687"/>
            <a:ext cx="3943350" cy="8717757"/>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A6EB66C-B240-0B4D-BF41-985A40826F53}"/>
              </a:ext>
            </a:extLst>
          </p:cNvPr>
          <p:cNvSpPr>
            <a:spLocks noGrp="1"/>
          </p:cNvSpPr>
          <p:nvPr>
            <p:ph type="body" orient="vert" idx="1"/>
          </p:nvPr>
        </p:nvSpPr>
        <p:spPr>
          <a:xfrm>
            <a:off x="1257300" y="547687"/>
            <a:ext cx="11601450" cy="8717757"/>
          </a:xfrm>
        </p:spPr>
        <p:txBody>
          <a:bodyPr vert="eaVert"/>
          <a:lstStyle/>
          <a:p>
            <a:r>
              <a:rPr lang="es-ES"/>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34E67061-0AA1-BB4E-8A74-325BF1DA10D4}"/>
              </a:ext>
            </a:extLst>
          </p:cNvPr>
          <p:cNvSpPr>
            <a:spLocks noGrp="1"/>
          </p:cNvSpPr>
          <p:nvPr>
            <p:ph type="dt" sz="half" idx="10"/>
          </p:nvPr>
        </p:nvSpPr>
        <p:spPr/>
        <p:txBody>
          <a:bodyPr/>
          <a:lstStyle/>
          <a:p>
            <a:fld id="{D70CFAC3-AE6D-CA47-982B-53772BE7F2A4}" type="datetimeFigureOut">
              <a:rPr lang="es-ES" smtClean="0"/>
              <a:t>13/5/25</a:t>
            </a:fld>
            <a:endParaRPr lang="es-ES"/>
          </a:p>
        </p:txBody>
      </p:sp>
      <p:sp>
        <p:nvSpPr>
          <p:cNvPr id="5" name="Marcador de pie de página 4">
            <a:extLst>
              <a:ext uri="{FF2B5EF4-FFF2-40B4-BE49-F238E27FC236}">
                <a16:creationId xmlns:a16="http://schemas.microsoft.com/office/drawing/2014/main" id="{3F20A932-9EC0-3040-BB10-EC82B9704B2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42016E8-93C3-E44D-BA46-7985C63AD361}"/>
              </a:ext>
            </a:extLst>
          </p:cNvPr>
          <p:cNvSpPr>
            <a:spLocks noGrp="1"/>
          </p:cNvSpPr>
          <p:nvPr>
            <p:ph type="sldNum" sz="quarter" idx="12"/>
          </p:nvPr>
        </p:nvSpPr>
        <p:spPr/>
        <p:txBody>
          <a:bodyPr/>
          <a:lstStyle/>
          <a:p>
            <a:fld id="{0EE49128-1A90-9447-84DD-3B3EE5CC6D56}" type="slidenum">
              <a:rPr lang="es-ES" smtClean="0"/>
              <a:t>‹#›</a:t>
            </a:fld>
            <a:endParaRPr lang="es-ES"/>
          </a:p>
        </p:txBody>
      </p:sp>
    </p:spTree>
    <p:extLst>
      <p:ext uri="{BB962C8B-B14F-4D97-AF65-F5344CB8AC3E}">
        <p14:creationId xmlns:p14="http://schemas.microsoft.com/office/powerpoint/2010/main" val="1663994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with ribbon">
    <p:bg>
      <p:bgPr>
        <a:gradFill>
          <a:gsLst>
            <a:gs pos="0">
              <a:srgbClr val="AFD0EF"/>
            </a:gs>
            <a:gs pos="13000">
              <a:srgbClr val="7FB6E6"/>
            </a:gs>
            <a:gs pos="100000">
              <a:srgbClr val="0072CE"/>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F490-4F63-E9AD-78AC-2D932D76F100}"/>
              </a:ext>
            </a:extLst>
          </p:cNvPr>
          <p:cNvSpPr>
            <a:spLocks noGrp="1"/>
          </p:cNvSpPr>
          <p:nvPr>
            <p:ph type="ctrTitle"/>
          </p:nvPr>
        </p:nvSpPr>
        <p:spPr>
          <a:xfrm>
            <a:off x="2286000" y="2725428"/>
            <a:ext cx="13716000" cy="2789253"/>
          </a:xfrm>
        </p:spPr>
        <p:txBody>
          <a:bodyPr anchor="t" anchorCtr="0"/>
          <a:lstStyle>
            <a:lvl1pPr algn="ctr">
              <a:defRPr sz="9000" b="0">
                <a:solidFill>
                  <a:schemeClr val="bg1"/>
                </a:solidFill>
                <a:latin typeface="Poppins SemiBold" panose="00000700000000000000" pitchFamily="2" charset="0"/>
                <a:cs typeface="Poppins SemiBold" panose="00000700000000000000"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A2456EC7-DD9D-3073-BCC2-532A334BF465}"/>
              </a:ext>
            </a:extLst>
          </p:cNvPr>
          <p:cNvSpPr>
            <a:spLocks noGrp="1"/>
          </p:cNvSpPr>
          <p:nvPr>
            <p:ph type="subTitle" idx="1"/>
          </p:nvPr>
        </p:nvSpPr>
        <p:spPr>
          <a:xfrm>
            <a:off x="2286000" y="5469263"/>
            <a:ext cx="13716000" cy="2483643"/>
          </a:xfrm>
        </p:spPr>
        <p:txBody>
          <a:bodyPr>
            <a:normAutofit/>
          </a:bodyPr>
          <a:lstStyle>
            <a:lvl1pPr marL="0" indent="0" algn="ctr">
              <a:buNone/>
              <a:defRPr sz="5400">
                <a:solidFill>
                  <a:schemeClr val="bg1"/>
                </a:solidFill>
                <a:latin typeface="Poppins Medium" panose="00000600000000000000" pitchFamily="2" charset="0"/>
                <a:cs typeface="Poppins Medium" panose="00000600000000000000" pitchFamily="2"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GB"/>
          </a:p>
        </p:txBody>
      </p:sp>
      <p:pic>
        <p:nvPicPr>
          <p:cNvPr id="7" name="Picture 6" descr="A black and white logo&#10;&#10;Description automatically generated">
            <a:extLst>
              <a:ext uri="{FF2B5EF4-FFF2-40B4-BE49-F238E27FC236}">
                <a16:creationId xmlns:a16="http://schemas.microsoft.com/office/drawing/2014/main" id="{6DE6DB87-27CF-9ED9-26A0-58BDCE1B5C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69625" y="106393"/>
            <a:ext cx="5385191" cy="2450048"/>
          </a:xfrm>
          <a:prstGeom prst="rect">
            <a:avLst/>
          </a:prstGeom>
        </p:spPr>
      </p:pic>
      <p:pic>
        <p:nvPicPr>
          <p:cNvPr id="8" name="Picture 7" descr="A blue and black background&#10;&#10;Description automatically generated">
            <a:extLst>
              <a:ext uri="{FF2B5EF4-FFF2-40B4-BE49-F238E27FC236}">
                <a16:creationId xmlns:a16="http://schemas.microsoft.com/office/drawing/2014/main" id="{B158462E-CE33-F892-054A-FE9962DB01EF}"/>
              </a:ext>
            </a:extLst>
          </p:cNvPr>
          <p:cNvPicPr>
            <a:picLocks noChangeAspect="1"/>
          </p:cNvPicPr>
          <p:nvPr userDrawn="1"/>
        </p:nvPicPr>
        <p:blipFill>
          <a:blip r:embed="rId3">
            <a:extLst>
              <a:ext uri="{28A0092B-C50C-407E-A947-70E740481C1C}">
                <a14:useLocalDpi xmlns:a14="http://schemas.microsoft.com/office/drawing/2010/main" val="0"/>
              </a:ext>
            </a:extLst>
          </a:blip>
          <a:srcRect l="44304"/>
          <a:stretch/>
        </p:blipFill>
        <p:spPr>
          <a:xfrm>
            <a:off x="10039547" y="7021442"/>
            <a:ext cx="8248452" cy="3265563"/>
          </a:xfrm>
          <a:prstGeom prst="rect">
            <a:avLst/>
          </a:prstGeom>
        </p:spPr>
      </p:pic>
      <p:pic>
        <p:nvPicPr>
          <p:cNvPr id="5" name="Picture 4" descr="A purple and black background&#10;&#10;Description automatically generated">
            <a:extLst>
              <a:ext uri="{FF2B5EF4-FFF2-40B4-BE49-F238E27FC236}">
                <a16:creationId xmlns:a16="http://schemas.microsoft.com/office/drawing/2014/main" id="{17CC9AA9-17BD-B69E-B285-F1DB5EDF77BC}"/>
              </a:ext>
            </a:extLst>
          </p:cNvPr>
          <p:cNvPicPr>
            <a:picLocks noChangeAspect="1"/>
          </p:cNvPicPr>
          <p:nvPr userDrawn="1"/>
        </p:nvPicPr>
        <p:blipFill>
          <a:blip r:embed="rId4">
            <a:extLst>
              <a:ext uri="{28A0092B-C50C-407E-A947-70E740481C1C}">
                <a14:useLocalDpi xmlns:a14="http://schemas.microsoft.com/office/drawing/2010/main" val="0"/>
              </a:ext>
            </a:extLst>
          </a:blip>
          <a:srcRect r="71273" b="70356"/>
          <a:stretch/>
        </p:blipFill>
        <p:spPr>
          <a:xfrm>
            <a:off x="0" y="-18414"/>
            <a:ext cx="4180115" cy="3049452"/>
          </a:xfrm>
          <a:prstGeom prst="rect">
            <a:avLst/>
          </a:prstGeom>
        </p:spPr>
      </p:pic>
    </p:spTree>
    <p:extLst>
      <p:ext uri="{BB962C8B-B14F-4D97-AF65-F5344CB8AC3E}">
        <p14:creationId xmlns:p14="http://schemas.microsoft.com/office/powerpoint/2010/main" val="4016599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with ribbon">
    <p:bg>
      <p:bgPr>
        <a:gradFill>
          <a:gsLst>
            <a:gs pos="0">
              <a:srgbClr val="AFD0EF"/>
            </a:gs>
            <a:gs pos="13000">
              <a:srgbClr val="7FB6E6"/>
            </a:gs>
            <a:gs pos="100000">
              <a:srgbClr val="0072CE"/>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F490-4F63-E9AD-78AC-2D932D76F100}"/>
              </a:ext>
            </a:extLst>
          </p:cNvPr>
          <p:cNvSpPr>
            <a:spLocks noGrp="1"/>
          </p:cNvSpPr>
          <p:nvPr>
            <p:ph type="ctrTitle"/>
          </p:nvPr>
        </p:nvSpPr>
        <p:spPr>
          <a:xfrm>
            <a:off x="2286000" y="2725428"/>
            <a:ext cx="13716000" cy="2789253"/>
          </a:xfrm>
        </p:spPr>
        <p:txBody>
          <a:bodyPr anchor="t" anchorCtr="0"/>
          <a:lstStyle>
            <a:lvl1pPr algn="ctr">
              <a:defRPr sz="9000" b="0">
                <a:solidFill>
                  <a:schemeClr val="bg1"/>
                </a:solidFill>
                <a:latin typeface="Poppins SemiBold" panose="00000700000000000000" pitchFamily="2" charset="0"/>
                <a:cs typeface="Poppins SemiBold" panose="00000700000000000000"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A2456EC7-DD9D-3073-BCC2-532A334BF465}"/>
              </a:ext>
            </a:extLst>
          </p:cNvPr>
          <p:cNvSpPr>
            <a:spLocks noGrp="1"/>
          </p:cNvSpPr>
          <p:nvPr>
            <p:ph type="subTitle" idx="1"/>
          </p:nvPr>
        </p:nvSpPr>
        <p:spPr>
          <a:xfrm>
            <a:off x="2286000" y="5469263"/>
            <a:ext cx="13716000" cy="2483643"/>
          </a:xfrm>
        </p:spPr>
        <p:txBody>
          <a:bodyPr>
            <a:normAutofit/>
          </a:bodyPr>
          <a:lstStyle>
            <a:lvl1pPr marL="0" indent="0" algn="ctr">
              <a:buNone/>
              <a:defRPr sz="5400">
                <a:solidFill>
                  <a:schemeClr val="bg1"/>
                </a:solidFill>
                <a:latin typeface="Poppins Medium" panose="00000600000000000000" pitchFamily="2" charset="0"/>
                <a:cs typeface="Poppins Medium" panose="00000600000000000000" pitchFamily="2"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GB"/>
          </a:p>
        </p:txBody>
      </p:sp>
      <p:pic>
        <p:nvPicPr>
          <p:cNvPr id="7" name="Picture 6" descr="A black and white logo&#10;&#10;Description automatically generated">
            <a:extLst>
              <a:ext uri="{FF2B5EF4-FFF2-40B4-BE49-F238E27FC236}">
                <a16:creationId xmlns:a16="http://schemas.microsoft.com/office/drawing/2014/main" id="{6DE6DB87-27CF-9ED9-26A0-58BDCE1B5C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69625" y="106393"/>
            <a:ext cx="5385191" cy="2450048"/>
          </a:xfrm>
          <a:prstGeom prst="rect">
            <a:avLst/>
          </a:prstGeom>
        </p:spPr>
      </p:pic>
      <p:pic>
        <p:nvPicPr>
          <p:cNvPr id="5" name="Picture 4" descr="A purple and black background&#10;&#10;Description automatically generated">
            <a:extLst>
              <a:ext uri="{FF2B5EF4-FFF2-40B4-BE49-F238E27FC236}">
                <a16:creationId xmlns:a16="http://schemas.microsoft.com/office/drawing/2014/main" id="{17CC9AA9-17BD-B69E-B285-F1DB5EDF77BC}"/>
              </a:ext>
            </a:extLst>
          </p:cNvPr>
          <p:cNvPicPr>
            <a:picLocks noChangeAspect="1"/>
          </p:cNvPicPr>
          <p:nvPr userDrawn="1"/>
        </p:nvPicPr>
        <p:blipFill>
          <a:blip r:embed="rId3">
            <a:extLst>
              <a:ext uri="{28A0092B-C50C-407E-A947-70E740481C1C}">
                <a14:useLocalDpi xmlns:a14="http://schemas.microsoft.com/office/drawing/2010/main" val="0"/>
              </a:ext>
            </a:extLst>
          </a:blip>
          <a:srcRect r="71273" b="70356"/>
          <a:stretch/>
        </p:blipFill>
        <p:spPr>
          <a:xfrm>
            <a:off x="0" y="-18414"/>
            <a:ext cx="4180115" cy="3049452"/>
          </a:xfrm>
          <a:prstGeom prst="rect">
            <a:avLst/>
          </a:prstGeom>
        </p:spPr>
      </p:pic>
    </p:spTree>
    <p:extLst>
      <p:ext uri="{BB962C8B-B14F-4D97-AF65-F5344CB8AC3E}">
        <p14:creationId xmlns:p14="http://schemas.microsoft.com/office/powerpoint/2010/main" val="16233450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 NO ribbon">
    <p:bg>
      <p:bgPr>
        <a:gradFill>
          <a:gsLst>
            <a:gs pos="0">
              <a:srgbClr val="AFD0EF"/>
            </a:gs>
            <a:gs pos="13000">
              <a:srgbClr val="7FB6E6"/>
            </a:gs>
            <a:gs pos="100000">
              <a:srgbClr val="0072CE"/>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F490-4F63-E9AD-78AC-2D932D76F100}"/>
              </a:ext>
            </a:extLst>
          </p:cNvPr>
          <p:cNvSpPr>
            <a:spLocks noGrp="1"/>
          </p:cNvSpPr>
          <p:nvPr>
            <p:ph type="ctrTitle"/>
          </p:nvPr>
        </p:nvSpPr>
        <p:spPr>
          <a:xfrm>
            <a:off x="2286000" y="2725428"/>
            <a:ext cx="13716000" cy="2789253"/>
          </a:xfrm>
        </p:spPr>
        <p:txBody>
          <a:bodyPr anchor="t" anchorCtr="0"/>
          <a:lstStyle>
            <a:lvl1pPr algn="ctr">
              <a:defRPr sz="9000" b="0">
                <a:solidFill>
                  <a:schemeClr val="bg1"/>
                </a:solidFill>
                <a:latin typeface="Poppins SemiBold" panose="00000700000000000000" pitchFamily="2" charset="0"/>
                <a:cs typeface="Poppins SemiBold" panose="00000700000000000000"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A2456EC7-DD9D-3073-BCC2-532A334BF465}"/>
              </a:ext>
            </a:extLst>
          </p:cNvPr>
          <p:cNvSpPr>
            <a:spLocks noGrp="1"/>
          </p:cNvSpPr>
          <p:nvPr>
            <p:ph type="subTitle" idx="1"/>
          </p:nvPr>
        </p:nvSpPr>
        <p:spPr>
          <a:xfrm>
            <a:off x="2286000" y="5469263"/>
            <a:ext cx="13716000" cy="2483643"/>
          </a:xfrm>
        </p:spPr>
        <p:txBody>
          <a:bodyPr>
            <a:normAutofit/>
          </a:bodyPr>
          <a:lstStyle>
            <a:lvl1pPr marL="0" indent="0" algn="ctr">
              <a:buNone/>
              <a:defRPr sz="5400">
                <a:solidFill>
                  <a:schemeClr val="bg1"/>
                </a:solidFill>
                <a:latin typeface="Poppins Medium" panose="00000600000000000000" pitchFamily="2" charset="0"/>
                <a:cs typeface="Poppins Medium" panose="00000600000000000000" pitchFamily="2"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GB"/>
          </a:p>
        </p:txBody>
      </p:sp>
      <p:pic>
        <p:nvPicPr>
          <p:cNvPr id="7" name="Picture 6" descr="A black and white logo&#10;&#10;Description automatically generated">
            <a:extLst>
              <a:ext uri="{FF2B5EF4-FFF2-40B4-BE49-F238E27FC236}">
                <a16:creationId xmlns:a16="http://schemas.microsoft.com/office/drawing/2014/main" id="{6DE6DB87-27CF-9ED9-26A0-58BDCE1B5C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69625" y="106393"/>
            <a:ext cx="5385191" cy="2450048"/>
          </a:xfrm>
          <a:prstGeom prst="rect">
            <a:avLst/>
          </a:prstGeom>
        </p:spPr>
      </p:pic>
    </p:spTree>
    <p:extLst>
      <p:ext uri="{BB962C8B-B14F-4D97-AF65-F5344CB8AC3E}">
        <p14:creationId xmlns:p14="http://schemas.microsoft.com/office/powerpoint/2010/main" val="23971429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5A886-9ED0-2CA6-1786-AF1087241A03}"/>
              </a:ext>
            </a:extLst>
          </p:cNvPr>
          <p:cNvSpPr>
            <a:spLocks noGrp="1"/>
          </p:cNvSpPr>
          <p:nvPr>
            <p:ph type="title"/>
          </p:nvPr>
        </p:nvSpPr>
        <p:spPr>
          <a:xfrm>
            <a:off x="718457" y="547688"/>
            <a:ext cx="16312244" cy="1988345"/>
          </a:xfrm>
        </p:spPr>
        <p:txBody>
          <a:bodyPr anchor="t" anchorCtr="0"/>
          <a:lstStyle>
            <a:lvl1pPr>
              <a:defRPr b="0">
                <a:solidFill>
                  <a:srgbClr val="4D2669"/>
                </a:solidFill>
                <a:latin typeface="Poppins SemiBold" panose="00000700000000000000" pitchFamily="2" charset="0"/>
                <a:cs typeface="Poppins SemiBold" panose="00000700000000000000" pitchFamily="2"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AE4217-FC3F-383D-A638-BC3797ABF61D}"/>
              </a:ext>
            </a:extLst>
          </p:cNvPr>
          <p:cNvSpPr>
            <a:spLocks noGrp="1"/>
          </p:cNvSpPr>
          <p:nvPr>
            <p:ph idx="1"/>
          </p:nvPr>
        </p:nvSpPr>
        <p:spPr>
          <a:xfrm>
            <a:off x="718457" y="2738437"/>
            <a:ext cx="16312244" cy="652700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F70E2E-95BE-A251-EF4E-385CE86A7571}"/>
              </a:ext>
            </a:extLst>
          </p:cNvPr>
          <p:cNvSpPr>
            <a:spLocks noGrp="1"/>
          </p:cNvSpPr>
          <p:nvPr>
            <p:ph type="dt" sz="half" idx="10"/>
          </p:nvPr>
        </p:nvSpPr>
        <p:spPr>
          <a:xfrm>
            <a:off x="718457" y="9534526"/>
            <a:ext cx="4653644" cy="547688"/>
          </a:xfrm>
        </p:spPr>
        <p:txBody>
          <a:bodyPr/>
          <a:lstStyle/>
          <a:p>
            <a:fld id="{8B8093A2-F708-4CDD-8C07-92D17430796A}" type="datetimeFigureOut">
              <a:rPr lang="en-GB" smtClean="0"/>
              <a:t>13/05/2025</a:t>
            </a:fld>
            <a:endParaRPr lang="en-GB" dirty="0"/>
          </a:p>
        </p:txBody>
      </p:sp>
      <p:sp>
        <p:nvSpPr>
          <p:cNvPr id="5" name="Footer Placeholder 4">
            <a:extLst>
              <a:ext uri="{FF2B5EF4-FFF2-40B4-BE49-F238E27FC236}">
                <a16:creationId xmlns:a16="http://schemas.microsoft.com/office/drawing/2014/main" id="{2FDFB132-0EF5-D838-0844-A3D3ABC2859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DBB01C2-2058-2905-8145-D1775E2D40D2}"/>
              </a:ext>
            </a:extLst>
          </p:cNvPr>
          <p:cNvSpPr>
            <a:spLocks noGrp="1"/>
          </p:cNvSpPr>
          <p:nvPr>
            <p:ph type="sldNum" sz="quarter" idx="12"/>
          </p:nvPr>
        </p:nvSpPr>
        <p:spPr/>
        <p:txBody>
          <a:bodyPr/>
          <a:lstStyle/>
          <a:p>
            <a:fld id="{0123BF78-2F1C-492E-9651-2BD9921D2291}" type="slidenum">
              <a:rPr lang="en-GB" smtClean="0"/>
              <a:t>‹#›</a:t>
            </a:fld>
            <a:endParaRPr lang="en-GB" dirty="0"/>
          </a:p>
        </p:txBody>
      </p:sp>
    </p:spTree>
    <p:extLst>
      <p:ext uri="{BB962C8B-B14F-4D97-AF65-F5344CB8AC3E}">
        <p14:creationId xmlns:p14="http://schemas.microsoft.com/office/powerpoint/2010/main" val="10149982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5A886-9ED0-2CA6-1786-AF1087241A03}"/>
              </a:ext>
            </a:extLst>
          </p:cNvPr>
          <p:cNvSpPr>
            <a:spLocks noGrp="1"/>
          </p:cNvSpPr>
          <p:nvPr>
            <p:ph type="title"/>
          </p:nvPr>
        </p:nvSpPr>
        <p:spPr>
          <a:xfrm>
            <a:off x="718457" y="547688"/>
            <a:ext cx="16312244" cy="1988345"/>
          </a:xfrm>
        </p:spPr>
        <p:txBody>
          <a:bodyPr anchor="t" anchorCtr="0"/>
          <a:lstStyle>
            <a:lvl1pPr>
              <a:defRPr b="0">
                <a:solidFill>
                  <a:srgbClr val="F21761"/>
                </a:solidFill>
                <a:latin typeface="Poppins SemiBold" panose="00000700000000000000" pitchFamily="2" charset="0"/>
                <a:cs typeface="Poppins SemiBold" panose="00000700000000000000" pitchFamily="2"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AE4217-FC3F-383D-A638-BC3797ABF61D}"/>
              </a:ext>
            </a:extLst>
          </p:cNvPr>
          <p:cNvSpPr>
            <a:spLocks noGrp="1"/>
          </p:cNvSpPr>
          <p:nvPr>
            <p:ph idx="1"/>
          </p:nvPr>
        </p:nvSpPr>
        <p:spPr>
          <a:xfrm>
            <a:off x="718457" y="2738437"/>
            <a:ext cx="16312244" cy="652700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F70E2E-95BE-A251-EF4E-385CE86A7571}"/>
              </a:ext>
            </a:extLst>
          </p:cNvPr>
          <p:cNvSpPr>
            <a:spLocks noGrp="1"/>
          </p:cNvSpPr>
          <p:nvPr>
            <p:ph type="dt" sz="half" idx="10"/>
          </p:nvPr>
        </p:nvSpPr>
        <p:spPr>
          <a:xfrm>
            <a:off x="718457" y="9534526"/>
            <a:ext cx="4653644" cy="547688"/>
          </a:xfrm>
        </p:spPr>
        <p:txBody>
          <a:bodyPr/>
          <a:lstStyle/>
          <a:p>
            <a:fld id="{8B8093A2-F708-4CDD-8C07-92D17430796A}" type="datetimeFigureOut">
              <a:rPr lang="en-GB" smtClean="0"/>
              <a:t>13/05/2025</a:t>
            </a:fld>
            <a:endParaRPr lang="en-GB" dirty="0"/>
          </a:p>
        </p:txBody>
      </p:sp>
      <p:sp>
        <p:nvSpPr>
          <p:cNvPr id="5" name="Footer Placeholder 4">
            <a:extLst>
              <a:ext uri="{FF2B5EF4-FFF2-40B4-BE49-F238E27FC236}">
                <a16:creationId xmlns:a16="http://schemas.microsoft.com/office/drawing/2014/main" id="{2FDFB132-0EF5-D838-0844-A3D3ABC2859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DBB01C2-2058-2905-8145-D1775E2D40D2}"/>
              </a:ext>
            </a:extLst>
          </p:cNvPr>
          <p:cNvSpPr>
            <a:spLocks noGrp="1"/>
          </p:cNvSpPr>
          <p:nvPr>
            <p:ph type="sldNum" sz="quarter" idx="12"/>
          </p:nvPr>
        </p:nvSpPr>
        <p:spPr/>
        <p:txBody>
          <a:bodyPr/>
          <a:lstStyle/>
          <a:p>
            <a:fld id="{0123BF78-2F1C-492E-9651-2BD9921D2291}" type="slidenum">
              <a:rPr lang="en-GB" smtClean="0"/>
              <a:t>‹#›</a:t>
            </a:fld>
            <a:endParaRPr lang="en-GB" dirty="0"/>
          </a:p>
        </p:txBody>
      </p:sp>
    </p:spTree>
    <p:extLst>
      <p:ext uri="{BB962C8B-B14F-4D97-AF65-F5344CB8AC3E}">
        <p14:creationId xmlns:p14="http://schemas.microsoft.com/office/powerpoint/2010/main" val="13403811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5A886-9ED0-2CA6-1786-AF1087241A03}"/>
              </a:ext>
            </a:extLst>
          </p:cNvPr>
          <p:cNvSpPr>
            <a:spLocks noGrp="1"/>
          </p:cNvSpPr>
          <p:nvPr>
            <p:ph type="title"/>
          </p:nvPr>
        </p:nvSpPr>
        <p:spPr>
          <a:xfrm>
            <a:off x="718457" y="547688"/>
            <a:ext cx="16312244" cy="1988345"/>
          </a:xfrm>
        </p:spPr>
        <p:txBody>
          <a:bodyPr anchor="t" anchorCtr="0"/>
          <a:lstStyle>
            <a:lvl1pPr>
              <a:defRPr b="0">
                <a:solidFill>
                  <a:srgbClr val="00AAA6"/>
                </a:solidFill>
                <a:latin typeface="Poppins SemiBold" panose="00000700000000000000" pitchFamily="2" charset="0"/>
                <a:cs typeface="Poppins SemiBold" panose="00000700000000000000" pitchFamily="2"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AE4217-FC3F-383D-A638-BC3797ABF61D}"/>
              </a:ext>
            </a:extLst>
          </p:cNvPr>
          <p:cNvSpPr>
            <a:spLocks noGrp="1"/>
          </p:cNvSpPr>
          <p:nvPr>
            <p:ph idx="1"/>
          </p:nvPr>
        </p:nvSpPr>
        <p:spPr>
          <a:xfrm>
            <a:off x="718457" y="2738437"/>
            <a:ext cx="16312244" cy="652700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F70E2E-95BE-A251-EF4E-385CE86A7571}"/>
              </a:ext>
            </a:extLst>
          </p:cNvPr>
          <p:cNvSpPr>
            <a:spLocks noGrp="1"/>
          </p:cNvSpPr>
          <p:nvPr>
            <p:ph type="dt" sz="half" idx="10"/>
          </p:nvPr>
        </p:nvSpPr>
        <p:spPr>
          <a:xfrm>
            <a:off x="718457" y="9534526"/>
            <a:ext cx="4653644" cy="547688"/>
          </a:xfrm>
        </p:spPr>
        <p:txBody>
          <a:bodyPr/>
          <a:lstStyle/>
          <a:p>
            <a:fld id="{8B8093A2-F708-4CDD-8C07-92D17430796A}" type="datetimeFigureOut">
              <a:rPr lang="en-GB" smtClean="0"/>
              <a:t>13/05/2025</a:t>
            </a:fld>
            <a:endParaRPr lang="en-GB" dirty="0"/>
          </a:p>
        </p:txBody>
      </p:sp>
      <p:sp>
        <p:nvSpPr>
          <p:cNvPr id="5" name="Footer Placeholder 4">
            <a:extLst>
              <a:ext uri="{FF2B5EF4-FFF2-40B4-BE49-F238E27FC236}">
                <a16:creationId xmlns:a16="http://schemas.microsoft.com/office/drawing/2014/main" id="{2FDFB132-0EF5-D838-0844-A3D3ABC2859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DBB01C2-2058-2905-8145-D1775E2D40D2}"/>
              </a:ext>
            </a:extLst>
          </p:cNvPr>
          <p:cNvSpPr>
            <a:spLocks noGrp="1"/>
          </p:cNvSpPr>
          <p:nvPr>
            <p:ph type="sldNum" sz="quarter" idx="12"/>
          </p:nvPr>
        </p:nvSpPr>
        <p:spPr/>
        <p:txBody>
          <a:bodyPr/>
          <a:lstStyle/>
          <a:p>
            <a:fld id="{0123BF78-2F1C-492E-9651-2BD9921D2291}" type="slidenum">
              <a:rPr lang="en-GB" smtClean="0"/>
              <a:t>‹#›</a:t>
            </a:fld>
            <a:endParaRPr lang="en-GB" dirty="0"/>
          </a:p>
        </p:txBody>
      </p:sp>
    </p:spTree>
    <p:extLst>
      <p:ext uri="{BB962C8B-B14F-4D97-AF65-F5344CB8AC3E}">
        <p14:creationId xmlns:p14="http://schemas.microsoft.com/office/powerpoint/2010/main" val="33080591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5A886-9ED0-2CA6-1786-AF1087241A03}"/>
              </a:ext>
            </a:extLst>
          </p:cNvPr>
          <p:cNvSpPr>
            <a:spLocks noGrp="1"/>
          </p:cNvSpPr>
          <p:nvPr>
            <p:ph type="title"/>
          </p:nvPr>
        </p:nvSpPr>
        <p:spPr>
          <a:xfrm>
            <a:off x="718457" y="547688"/>
            <a:ext cx="16312244" cy="1988345"/>
          </a:xfrm>
        </p:spPr>
        <p:txBody>
          <a:bodyPr anchor="t" anchorCtr="0"/>
          <a:lstStyle>
            <a:lvl1pPr>
              <a:defRPr b="0">
                <a:solidFill>
                  <a:srgbClr val="0072CE"/>
                </a:solidFill>
                <a:latin typeface="Poppins SemiBold" panose="00000700000000000000" pitchFamily="2" charset="0"/>
                <a:cs typeface="Poppins SemiBold" panose="00000700000000000000" pitchFamily="2"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AE4217-FC3F-383D-A638-BC3797ABF61D}"/>
              </a:ext>
            </a:extLst>
          </p:cNvPr>
          <p:cNvSpPr>
            <a:spLocks noGrp="1"/>
          </p:cNvSpPr>
          <p:nvPr>
            <p:ph idx="1"/>
          </p:nvPr>
        </p:nvSpPr>
        <p:spPr>
          <a:xfrm>
            <a:off x="718457" y="2738437"/>
            <a:ext cx="16312244" cy="652700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F70E2E-95BE-A251-EF4E-385CE86A7571}"/>
              </a:ext>
            </a:extLst>
          </p:cNvPr>
          <p:cNvSpPr>
            <a:spLocks noGrp="1"/>
          </p:cNvSpPr>
          <p:nvPr>
            <p:ph type="dt" sz="half" idx="10"/>
          </p:nvPr>
        </p:nvSpPr>
        <p:spPr>
          <a:xfrm>
            <a:off x="718457" y="9534526"/>
            <a:ext cx="4653644" cy="547688"/>
          </a:xfrm>
        </p:spPr>
        <p:txBody>
          <a:bodyPr/>
          <a:lstStyle/>
          <a:p>
            <a:fld id="{8B8093A2-F708-4CDD-8C07-92D17430796A}" type="datetimeFigureOut">
              <a:rPr lang="en-GB" smtClean="0"/>
              <a:t>13/05/2025</a:t>
            </a:fld>
            <a:endParaRPr lang="en-GB" dirty="0"/>
          </a:p>
        </p:txBody>
      </p:sp>
      <p:sp>
        <p:nvSpPr>
          <p:cNvPr id="5" name="Footer Placeholder 4">
            <a:extLst>
              <a:ext uri="{FF2B5EF4-FFF2-40B4-BE49-F238E27FC236}">
                <a16:creationId xmlns:a16="http://schemas.microsoft.com/office/drawing/2014/main" id="{2FDFB132-0EF5-D838-0844-A3D3ABC2859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DBB01C2-2058-2905-8145-D1775E2D40D2}"/>
              </a:ext>
            </a:extLst>
          </p:cNvPr>
          <p:cNvSpPr>
            <a:spLocks noGrp="1"/>
          </p:cNvSpPr>
          <p:nvPr>
            <p:ph type="sldNum" sz="quarter" idx="12"/>
          </p:nvPr>
        </p:nvSpPr>
        <p:spPr/>
        <p:txBody>
          <a:bodyPr/>
          <a:lstStyle/>
          <a:p>
            <a:fld id="{0123BF78-2F1C-492E-9651-2BD9921D2291}" type="slidenum">
              <a:rPr lang="en-GB" smtClean="0"/>
              <a:t>‹#›</a:t>
            </a:fld>
            <a:endParaRPr lang="en-GB" dirty="0"/>
          </a:p>
        </p:txBody>
      </p:sp>
    </p:spTree>
    <p:extLst>
      <p:ext uri="{BB962C8B-B14F-4D97-AF65-F5344CB8AC3E}">
        <p14:creationId xmlns:p14="http://schemas.microsoft.com/office/powerpoint/2010/main" val="32412478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C4DE39-AE00-4193-7B69-E33E95395256}"/>
              </a:ext>
            </a:extLst>
          </p:cNvPr>
          <p:cNvSpPr/>
          <p:nvPr userDrawn="1"/>
        </p:nvSpPr>
        <p:spPr>
          <a:xfrm>
            <a:off x="0" y="0"/>
            <a:ext cx="18288000" cy="2469357"/>
          </a:xfrm>
          <a:prstGeom prst="rect">
            <a:avLst/>
          </a:prstGeom>
          <a:solidFill>
            <a:srgbClr val="4D26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dirty="0"/>
          </a:p>
        </p:txBody>
      </p:sp>
      <p:sp>
        <p:nvSpPr>
          <p:cNvPr id="2" name="Title 1">
            <a:extLst>
              <a:ext uri="{FF2B5EF4-FFF2-40B4-BE49-F238E27FC236}">
                <a16:creationId xmlns:a16="http://schemas.microsoft.com/office/drawing/2014/main" id="{A145A886-9ED0-2CA6-1786-AF1087241A03}"/>
              </a:ext>
            </a:extLst>
          </p:cNvPr>
          <p:cNvSpPr>
            <a:spLocks noGrp="1"/>
          </p:cNvSpPr>
          <p:nvPr>
            <p:ph type="title"/>
          </p:nvPr>
        </p:nvSpPr>
        <p:spPr>
          <a:xfrm>
            <a:off x="718457" y="547688"/>
            <a:ext cx="16312244" cy="1988345"/>
          </a:xfrm>
        </p:spPr>
        <p:txBody>
          <a:bodyPr anchor="t" anchorCtr="0"/>
          <a:lstStyle>
            <a:lvl1pPr>
              <a:defRPr b="0">
                <a:solidFill>
                  <a:schemeClr val="bg1"/>
                </a:solidFill>
                <a:latin typeface="Poppins SemiBold" panose="00000700000000000000" pitchFamily="2" charset="0"/>
                <a:cs typeface="Poppins SemiBold" panose="00000700000000000000" pitchFamily="2"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AE4217-FC3F-383D-A638-BC3797ABF61D}"/>
              </a:ext>
            </a:extLst>
          </p:cNvPr>
          <p:cNvSpPr>
            <a:spLocks noGrp="1"/>
          </p:cNvSpPr>
          <p:nvPr>
            <p:ph idx="1"/>
          </p:nvPr>
        </p:nvSpPr>
        <p:spPr>
          <a:xfrm>
            <a:off x="718457" y="2738437"/>
            <a:ext cx="16312244" cy="652700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F70E2E-95BE-A251-EF4E-385CE86A7571}"/>
              </a:ext>
            </a:extLst>
          </p:cNvPr>
          <p:cNvSpPr>
            <a:spLocks noGrp="1"/>
          </p:cNvSpPr>
          <p:nvPr>
            <p:ph type="dt" sz="half" idx="10"/>
          </p:nvPr>
        </p:nvSpPr>
        <p:spPr>
          <a:xfrm>
            <a:off x="718457" y="9534526"/>
            <a:ext cx="4653644" cy="547688"/>
          </a:xfrm>
        </p:spPr>
        <p:txBody>
          <a:bodyPr/>
          <a:lstStyle/>
          <a:p>
            <a:fld id="{8B8093A2-F708-4CDD-8C07-92D17430796A}" type="datetimeFigureOut">
              <a:rPr lang="en-GB" smtClean="0"/>
              <a:t>13/05/2025</a:t>
            </a:fld>
            <a:endParaRPr lang="en-GB" dirty="0"/>
          </a:p>
        </p:txBody>
      </p:sp>
      <p:sp>
        <p:nvSpPr>
          <p:cNvPr id="5" name="Footer Placeholder 4">
            <a:extLst>
              <a:ext uri="{FF2B5EF4-FFF2-40B4-BE49-F238E27FC236}">
                <a16:creationId xmlns:a16="http://schemas.microsoft.com/office/drawing/2014/main" id="{2FDFB132-0EF5-D838-0844-A3D3ABC2859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DBB01C2-2058-2905-8145-D1775E2D40D2}"/>
              </a:ext>
            </a:extLst>
          </p:cNvPr>
          <p:cNvSpPr>
            <a:spLocks noGrp="1"/>
          </p:cNvSpPr>
          <p:nvPr>
            <p:ph type="sldNum" sz="quarter" idx="12"/>
          </p:nvPr>
        </p:nvSpPr>
        <p:spPr/>
        <p:txBody>
          <a:bodyPr/>
          <a:lstStyle/>
          <a:p>
            <a:fld id="{0123BF78-2F1C-492E-9651-2BD9921D2291}" type="slidenum">
              <a:rPr lang="en-GB" smtClean="0"/>
              <a:t>‹#›</a:t>
            </a:fld>
            <a:endParaRPr lang="en-GB" dirty="0"/>
          </a:p>
        </p:txBody>
      </p:sp>
    </p:spTree>
    <p:extLst>
      <p:ext uri="{BB962C8B-B14F-4D97-AF65-F5344CB8AC3E}">
        <p14:creationId xmlns:p14="http://schemas.microsoft.com/office/powerpoint/2010/main" val="14413545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C4DE39-AE00-4193-7B69-E33E95395256}"/>
              </a:ext>
            </a:extLst>
          </p:cNvPr>
          <p:cNvSpPr/>
          <p:nvPr userDrawn="1"/>
        </p:nvSpPr>
        <p:spPr>
          <a:xfrm>
            <a:off x="0" y="0"/>
            <a:ext cx="18288000" cy="2469357"/>
          </a:xfrm>
          <a:prstGeom prst="rect">
            <a:avLst/>
          </a:prstGeom>
          <a:solidFill>
            <a:srgbClr val="F217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dirty="0"/>
          </a:p>
        </p:txBody>
      </p:sp>
      <p:sp>
        <p:nvSpPr>
          <p:cNvPr id="2" name="Title 1">
            <a:extLst>
              <a:ext uri="{FF2B5EF4-FFF2-40B4-BE49-F238E27FC236}">
                <a16:creationId xmlns:a16="http://schemas.microsoft.com/office/drawing/2014/main" id="{A145A886-9ED0-2CA6-1786-AF1087241A03}"/>
              </a:ext>
            </a:extLst>
          </p:cNvPr>
          <p:cNvSpPr>
            <a:spLocks noGrp="1"/>
          </p:cNvSpPr>
          <p:nvPr>
            <p:ph type="title"/>
          </p:nvPr>
        </p:nvSpPr>
        <p:spPr>
          <a:xfrm>
            <a:off x="718457" y="547688"/>
            <a:ext cx="16312244" cy="1988345"/>
          </a:xfrm>
        </p:spPr>
        <p:txBody>
          <a:bodyPr anchor="t" anchorCtr="0"/>
          <a:lstStyle>
            <a:lvl1pPr>
              <a:defRPr b="0">
                <a:solidFill>
                  <a:schemeClr val="bg1"/>
                </a:solidFill>
                <a:latin typeface="Poppins SemiBold" panose="00000700000000000000" pitchFamily="2" charset="0"/>
                <a:cs typeface="Poppins SemiBold" panose="00000700000000000000" pitchFamily="2"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AE4217-FC3F-383D-A638-BC3797ABF61D}"/>
              </a:ext>
            </a:extLst>
          </p:cNvPr>
          <p:cNvSpPr>
            <a:spLocks noGrp="1"/>
          </p:cNvSpPr>
          <p:nvPr>
            <p:ph idx="1"/>
          </p:nvPr>
        </p:nvSpPr>
        <p:spPr>
          <a:xfrm>
            <a:off x="718457" y="2738437"/>
            <a:ext cx="16312244" cy="652700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F70E2E-95BE-A251-EF4E-385CE86A7571}"/>
              </a:ext>
            </a:extLst>
          </p:cNvPr>
          <p:cNvSpPr>
            <a:spLocks noGrp="1"/>
          </p:cNvSpPr>
          <p:nvPr>
            <p:ph type="dt" sz="half" idx="10"/>
          </p:nvPr>
        </p:nvSpPr>
        <p:spPr>
          <a:xfrm>
            <a:off x="718457" y="9534526"/>
            <a:ext cx="4653644" cy="547688"/>
          </a:xfrm>
        </p:spPr>
        <p:txBody>
          <a:bodyPr/>
          <a:lstStyle/>
          <a:p>
            <a:fld id="{8B8093A2-F708-4CDD-8C07-92D17430796A}" type="datetimeFigureOut">
              <a:rPr lang="en-GB" smtClean="0"/>
              <a:t>13/05/2025</a:t>
            </a:fld>
            <a:endParaRPr lang="en-GB" dirty="0"/>
          </a:p>
        </p:txBody>
      </p:sp>
      <p:sp>
        <p:nvSpPr>
          <p:cNvPr id="5" name="Footer Placeholder 4">
            <a:extLst>
              <a:ext uri="{FF2B5EF4-FFF2-40B4-BE49-F238E27FC236}">
                <a16:creationId xmlns:a16="http://schemas.microsoft.com/office/drawing/2014/main" id="{2FDFB132-0EF5-D838-0844-A3D3ABC2859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DBB01C2-2058-2905-8145-D1775E2D40D2}"/>
              </a:ext>
            </a:extLst>
          </p:cNvPr>
          <p:cNvSpPr>
            <a:spLocks noGrp="1"/>
          </p:cNvSpPr>
          <p:nvPr>
            <p:ph type="sldNum" sz="quarter" idx="12"/>
          </p:nvPr>
        </p:nvSpPr>
        <p:spPr/>
        <p:txBody>
          <a:bodyPr/>
          <a:lstStyle/>
          <a:p>
            <a:fld id="{0123BF78-2F1C-492E-9651-2BD9921D2291}" type="slidenum">
              <a:rPr lang="en-GB" smtClean="0"/>
              <a:t>‹#›</a:t>
            </a:fld>
            <a:endParaRPr lang="en-GB" dirty="0"/>
          </a:p>
        </p:txBody>
      </p:sp>
    </p:spTree>
    <p:extLst>
      <p:ext uri="{BB962C8B-B14F-4D97-AF65-F5344CB8AC3E}">
        <p14:creationId xmlns:p14="http://schemas.microsoft.com/office/powerpoint/2010/main" val="40831682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C4DE39-AE00-4193-7B69-E33E95395256}"/>
              </a:ext>
            </a:extLst>
          </p:cNvPr>
          <p:cNvSpPr/>
          <p:nvPr userDrawn="1"/>
        </p:nvSpPr>
        <p:spPr>
          <a:xfrm>
            <a:off x="0" y="0"/>
            <a:ext cx="18288000" cy="2469357"/>
          </a:xfrm>
          <a:prstGeom prst="rect">
            <a:avLst/>
          </a:prstGeom>
          <a:solidFill>
            <a:srgbClr val="00AA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dirty="0"/>
          </a:p>
        </p:txBody>
      </p:sp>
      <p:sp>
        <p:nvSpPr>
          <p:cNvPr id="2" name="Title 1">
            <a:extLst>
              <a:ext uri="{FF2B5EF4-FFF2-40B4-BE49-F238E27FC236}">
                <a16:creationId xmlns:a16="http://schemas.microsoft.com/office/drawing/2014/main" id="{A145A886-9ED0-2CA6-1786-AF1087241A03}"/>
              </a:ext>
            </a:extLst>
          </p:cNvPr>
          <p:cNvSpPr>
            <a:spLocks noGrp="1"/>
          </p:cNvSpPr>
          <p:nvPr>
            <p:ph type="title"/>
          </p:nvPr>
        </p:nvSpPr>
        <p:spPr>
          <a:xfrm>
            <a:off x="718457" y="547688"/>
            <a:ext cx="16312244" cy="1988345"/>
          </a:xfrm>
        </p:spPr>
        <p:txBody>
          <a:bodyPr anchor="t" anchorCtr="0"/>
          <a:lstStyle>
            <a:lvl1pPr>
              <a:defRPr b="0">
                <a:solidFill>
                  <a:schemeClr val="bg1"/>
                </a:solidFill>
                <a:latin typeface="Poppins SemiBold" panose="00000700000000000000" pitchFamily="2" charset="0"/>
                <a:cs typeface="Poppins SemiBold" panose="00000700000000000000" pitchFamily="2"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AE4217-FC3F-383D-A638-BC3797ABF61D}"/>
              </a:ext>
            </a:extLst>
          </p:cNvPr>
          <p:cNvSpPr>
            <a:spLocks noGrp="1"/>
          </p:cNvSpPr>
          <p:nvPr>
            <p:ph idx="1"/>
          </p:nvPr>
        </p:nvSpPr>
        <p:spPr>
          <a:xfrm>
            <a:off x="718457" y="2738437"/>
            <a:ext cx="16312244" cy="652700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F70E2E-95BE-A251-EF4E-385CE86A7571}"/>
              </a:ext>
            </a:extLst>
          </p:cNvPr>
          <p:cNvSpPr>
            <a:spLocks noGrp="1"/>
          </p:cNvSpPr>
          <p:nvPr>
            <p:ph type="dt" sz="half" idx="10"/>
          </p:nvPr>
        </p:nvSpPr>
        <p:spPr>
          <a:xfrm>
            <a:off x="718457" y="9534526"/>
            <a:ext cx="4653644" cy="547688"/>
          </a:xfrm>
        </p:spPr>
        <p:txBody>
          <a:bodyPr/>
          <a:lstStyle/>
          <a:p>
            <a:fld id="{8B8093A2-F708-4CDD-8C07-92D17430796A}" type="datetimeFigureOut">
              <a:rPr lang="en-GB" smtClean="0"/>
              <a:t>13/05/2025</a:t>
            </a:fld>
            <a:endParaRPr lang="en-GB" dirty="0"/>
          </a:p>
        </p:txBody>
      </p:sp>
      <p:sp>
        <p:nvSpPr>
          <p:cNvPr id="5" name="Footer Placeholder 4">
            <a:extLst>
              <a:ext uri="{FF2B5EF4-FFF2-40B4-BE49-F238E27FC236}">
                <a16:creationId xmlns:a16="http://schemas.microsoft.com/office/drawing/2014/main" id="{2FDFB132-0EF5-D838-0844-A3D3ABC2859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DBB01C2-2058-2905-8145-D1775E2D40D2}"/>
              </a:ext>
            </a:extLst>
          </p:cNvPr>
          <p:cNvSpPr>
            <a:spLocks noGrp="1"/>
          </p:cNvSpPr>
          <p:nvPr>
            <p:ph type="sldNum" sz="quarter" idx="12"/>
          </p:nvPr>
        </p:nvSpPr>
        <p:spPr/>
        <p:txBody>
          <a:bodyPr/>
          <a:lstStyle/>
          <a:p>
            <a:fld id="{0123BF78-2F1C-492E-9651-2BD9921D2291}" type="slidenum">
              <a:rPr lang="en-GB" smtClean="0"/>
              <a:t>‹#›</a:t>
            </a:fld>
            <a:endParaRPr lang="en-GB" dirty="0"/>
          </a:p>
        </p:txBody>
      </p:sp>
    </p:spTree>
    <p:extLst>
      <p:ext uri="{BB962C8B-B14F-4D97-AF65-F5344CB8AC3E}">
        <p14:creationId xmlns:p14="http://schemas.microsoft.com/office/powerpoint/2010/main" val="35392939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C4DE39-AE00-4193-7B69-E33E95395256}"/>
              </a:ext>
            </a:extLst>
          </p:cNvPr>
          <p:cNvSpPr/>
          <p:nvPr userDrawn="1"/>
        </p:nvSpPr>
        <p:spPr>
          <a:xfrm>
            <a:off x="0" y="0"/>
            <a:ext cx="18288000" cy="2469357"/>
          </a:xfrm>
          <a:prstGeom prst="rect">
            <a:avLst/>
          </a:prstGeom>
          <a:solidFill>
            <a:srgbClr val="0072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dirty="0"/>
          </a:p>
        </p:txBody>
      </p:sp>
      <p:sp>
        <p:nvSpPr>
          <p:cNvPr id="2" name="Title 1">
            <a:extLst>
              <a:ext uri="{FF2B5EF4-FFF2-40B4-BE49-F238E27FC236}">
                <a16:creationId xmlns:a16="http://schemas.microsoft.com/office/drawing/2014/main" id="{A145A886-9ED0-2CA6-1786-AF1087241A03}"/>
              </a:ext>
            </a:extLst>
          </p:cNvPr>
          <p:cNvSpPr>
            <a:spLocks noGrp="1"/>
          </p:cNvSpPr>
          <p:nvPr>
            <p:ph type="title"/>
          </p:nvPr>
        </p:nvSpPr>
        <p:spPr>
          <a:xfrm>
            <a:off x="718457" y="547688"/>
            <a:ext cx="16312244" cy="1988345"/>
          </a:xfrm>
        </p:spPr>
        <p:txBody>
          <a:bodyPr anchor="t" anchorCtr="0"/>
          <a:lstStyle>
            <a:lvl1pPr>
              <a:defRPr b="0">
                <a:solidFill>
                  <a:schemeClr val="bg1"/>
                </a:solidFill>
                <a:latin typeface="Poppins SemiBold" panose="00000700000000000000" pitchFamily="2" charset="0"/>
                <a:cs typeface="Poppins SemiBold" panose="00000700000000000000" pitchFamily="2"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AE4217-FC3F-383D-A638-BC3797ABF61D}"/>
              </a:ext>
            </a:extLst>
          </p:cNvPr>
          <p:cNvSpPr>
            <a:spLocks noGrp="1"/>
          </p:cNvSpPr>
          <p:nvPr>
            <p:ph idx="1"/>
          </p:nvPr>
        </p:nvSpPr>
        <p:spPr>
          <a:xfrm>
            <a:off x="718457" y="2738437"/>
            <a:ext cx="16312244" cy="652700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F70E2E-95BE-A251-EF4E-385CE86A7571}"/>
              </a:ext>
            </a:extLst>
          </p:cNvPr>
          <p:cNvSpPr>
            <a:spLocks noGrp="1"/>
          </p:cNvSpPr>
          <p:nvPr>
            <p:ph type="dt" sz="half" idx="10"/>
          </p:nvPr>
        </p:nvSpPr>
        <p:spPr>
          <a:xfrm>
            <a:off x="718457" y="9534526"/>
            <a:ext cx="4653644" cy="547688"/>
          </a:xfrm>
        </p:spPr>
        <p:txBody>
          <a:bodyPr/>
          <a:lstStyle/>
          <a:p>
            <a:fld id="{8B8093A2-F708-4CDD-8C07-92D17430796A}" type="datetimeFigureOut">
              <a:rPr lang="en-GB" smtClean="0"/>
              <a:t>13/05/2025</a:t>
            </a:fld>
            <a:endParaRPr lang="en-GB" dirty="0"/>
          </a:p>
        </p:txBody>
      </p:sp>
      <p:sp>
        <p:nvSpPr>
          <p:cNvPr id="5" name="Footer Placeholder 4">
            <a:extLst>
              <a:ext uri="{FF2B5EF4-FFF2-40B4-BE49-F238E27FC236}">
                <a16:creationId xmlns:a16="http://schemas.microsoft.com/office/drawing/2014/main" id="{2FDFB132-0EF5-D838-0844-A3D3ABC2859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DBB01C2-2058-2905-8145-D1775E2D40D2}"/>
              </a:ext>
            </a:extLst>
          </p:cNvPr>
          <p:cNvSpPr>
            <a:spLocks noGrp="1"/>
          </p:cNvSpPr>
          <p:nvPr>
            <p:ph type="sldNum" sz="quarter" idx="12"/>
          </p:nvPr>
        </p:nvSpPr>
        <p:spPr/>
        <p:txBody>
          <a:bodyPr/>
          <a:lstStyle/>
          <a:p>
            <a:fld id="{0123BF78-2F1C-492E-9651-2BD9921D2291}" type="slidenum">
              <a:rPr lang="en-GB" smtClean="0"/>
              <a:t>‹#›</a:t>
            </a:fld>
            <a:endParaRPr lang="en-GB" dirty="0"/>
          </a:p>
        </p:txBody>
      </p:sp>
    </p:spTree>
    <p:extLst>
      <p:ext uri="{BB962C8B-B14F-4D97-AF65-F5344CB8AC3E}">
        <p14:creationId xmlns:p14="http://schemas.microsoft.com/office/powerpoint/2010/main" val="385082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rgbClr val="4D266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A9E13-9BAF-0FFA-8836-617CD0697F70}"/>
              </a:ext>
            </a:extLst>
          </p:cNvPr>
          <p:cNvSpPr>
            <a:spLocks noGrp="1"/>
          </p:cNvSpPr>
          <p:nvPr>
            <p:ph type="title"/>
          </p:nvPr>
        </p:nvSpPr>
        <p:spPr>
          <a:xfrm>
            <a:off x="1247775" y="2564607"/>
            <a:ext cx="15773400" cy="4279106"/>
          </a:xfrm>
        </p:spPr>
        <p:txBody>
          <a:bodyPr anchor="ctr" anchorCtr="0"/>
          <a:lstStyle>
            <a:lvl1pPr algn="ctr">
              <a:defRPr sz="9000" b="0">
                <a:solidFill>
                  <a:schemeClr val="bg1"/>
                </a:solidFill>
                <a:latin typeface="Poppins SemiBold" panose="00000700000000000000" pitchFamily="2" charset="0"/>
                <a:cs typeface="Poppins SemiBold" panose="00000700000000000000" pitchFamily="2"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129C800-3A44-6B37-C9E7-47FD5F1A6FA1}"/>
              </a:ext>
            </a:extLst>
          </p:cNvPr>
          <p:cNvSpPr>
            <a:spLocks noGrp="1"/>
          </p:cNvSpPr>
          <p:nvPr>
            <p:ph type="body" idx="1"/>
          </p:nvPr>
        </p:nvSpPr>
        <p:spPr>
          <a:xfrm>
            <a:off x="1247775" y="6884195"/>
            <a:ext cx="15773400" cy="2250281"/>
          </a:xfrm>
        </p:spPr>
        <p:txBody>
          <a:bodyPr>
            <a:normAutofit/>
          </a:bodyPr>
          <a:lstStyle>
            <a:lvl1pPr marL="0" indent="0" algn="ctr">
              <a:buNone/>
              <a:defRPr sz="5400">
                <a:solidFill>
                  <a:schemeClr val="bg1"/>
                </a:solidFill>
                <a:latin typeface="Poppins Medium" panose="00000600000000000000" pitchFamily="2" charset="0"/>
                <a:cs typeface="Poppins Medium" panose="00000600000000000000" pitchFamily="2" charset="0"/>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5DC986-0984-AB39-8BAE-2C9D6CA91C30}"/>
              </a:ext>
            </a:extLst>
          </p:cNvPr>
          <p:cNvSpPr>
            <a:spLocks noGrp="1"/>
          </p:cNvSpPr>
          <p:nvPr>
            <p:ph type="dt" sz="half" idx="10"/>
          </p:nvPr>
        </p:nvSpPr>
        <p:spPr/>
        <p:txBody>
          <a:bodyPr/>
          <a:lstStyle/>
          <a:p>
            <a:fld id="{8B8093A2-F708-4CDD-8C07-92D17430796A}" type="datetimeFigureOut">
              <a:rPr lang="en-GB" smtClean="0"/>
              <a:t>13/05/2025</a:t>
            </a:fld>
            <a:endParaRPr lang="en-GB" dirty="0"/>
          </a:p>
        </p:txBody>
      </p:sp>
      <p:sp>
        <p:nvSpPr>
          <p:cNvPr id="5" name="Footer Placeholder 4">
            <a:extLst>
              <a:ext uri="{FF2B5EF4-FFF2-40B4-BE49-F238E27FC236}">
                <a16:creationId xmlns:a16="http://schemas.microsoft.com/office/drawing/2014/main" id="{5F76DFDB-7076-50A6-80E7-B7A788CE0D5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64B46B8-2F42-8033-7EB5-7673C4C5D961}"/>
              </a:ext>
            </a:extLst>
          </p:cNvPr>
          <p:cNvSpPr>
            <a:spLocks noGrp="1"/>
          </p:cNvSpPr>
          <p:nvPr>
            <p:ph type="sldNum" sz="quarter" idx="12"/>
          </p:nvPr>
        </p:nvSpPr>
        <p:spPr/>
        <p:txBody>
          <a:bodyPr/>
          <a:lstStyle/>
          <a:p>
            <a:fld id="{0123BF78-2F1C-492E-9651-2BD9921D2291}" type="slidenum">
              <a:rPr lang="en-GB" smtClean="0"/>
              <a:t>‹#›</a:t>
            </a:fld>
            <a:endParaRPr lang="en-GB" dirty="0"/>
          </a:p>
        </p:txBody>
      </p:sp>
      <p:pic>
        <p:nvPicPr>
          <p:cNvPr id="7" name="Picture 6" descr="A white line on a black background&#10;&#10;Description automatically generated">
            <a:extLst>
              <a:ext uri="{FF2B5EF4-FFF2-40B4-BE49-F238E27FC236}">
                <a16:creationId xmlns:a16="http://schemas.microsoft.com/office/drawing/2014/main" id="{01021C0A-734A-34F6-5ABC-90F34EC2F3CA}"/>
              </a:ext>
            </a:extLst>
          </p:cNvPr>
          <p:cNvPicPr>
            <a:picLocks noChangeAspect="1"/>
          </p:cNvPicPr>
          <p:nvPr userDrawn="1"/>
        </p:nvPicPr>
        <p:blipFill>
          <a:blip r:embed="rId2">
            <a:extLst>
              <a:ext uri="{28A0092B-C50C-407E-A947-70E740481C1C}">
                <a14:useLocalDpi xmlns:a14="http://schemas.microsoft.com/office/drawing/2010/main" val="0"/>
              </a:ext>
            </a:extLst>
          </a:blip>
          <a:srcRect l="13018"/>
          <a:stretch/>
        </p:blipFill>
        <p:spPr>
          <a:xfrm rot="7136347">
            <a:off x="-986439" y="-1081075"/>
            <a:ext cx="5825096" cy="4738241"/>
          </a:xfrm>
          <a:prstGeom prst="rect">
            <a:avLst/>
          </a:prstGeom>
        </p:spPr>
      </p:pic>
    </p:spTree>
    <p:extLst>
      <p:ext uri="{BB962C8B-B14F-4D97-AF65-F5344CB8AC3E}">
        <p14:creationId xmlns:p14="http://schemas.microsoft.com/office/powerpoint/2010/main" val="3799013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4_Section Header">
    <p:bg>
      <p:bgPr>
        <a:solidFill>
          <a:srgbClr val="4D266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A9E13-9BAF-0FFA-8836-617CD0697F70}"/>
              </a:ext>
            </a:extLst>
          </p:cNvPr>
          <p:cNvSpPr>
            <a:spLocks noGrp="1"/>
          </p:cNvSpPr>
          <p:nvPr>
            <p:ph type="title"/>
          </p:nvPr>
        </p:nvSpPr>
        <p:spPr>
          <a:xfrm>
            <a:off x="1247775" y="2564607"/>
            <a:ext cx="15773400" cy="4279106"/>
          </a:xfrm>
        </p:spPr>
        <p:txBody>
          <a:bodyPr anchor="ctr" anchorCtr="0"/>
          <a:lstStyle>
            <a:lvl1pPr algn="ctr">
              <a:defRPr sz="9000" b="0">
                <a:solidFill>
                  <a:schemeClr val="bg1"/>
                </a:solidFill>
                <a:latin typeface="Poppins SemiBold" panose="00000700000000000000" pitchFamily="2" charset="0"/>
                <a:cs typeface="Poppins SemiBold" panose="00000700000000000000" pitchFamily="2"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129C800-3A44-6B37-C9E7-47FD5F1A6FA1}"/>
              </a:ext>
            </a:extLst>
          </p:cNvPr>
          <p:cNvSpPr>
            <a:spLocks noGrp="1"/>
          </p:cNvSpPr>
          <p:nvPr>
            <p:ph type="body" idx="1"/>
          </p:nvPr>
        </p:nvSpPr>
        <p:spPr>
          <a:xfrm>
            <a:off x="1247775" y="6884195"/>
            <a:ext cx="15773400" cy="2250281"/>
          </a:xfrm>
        </p:spPr>
        <p:txBody>
          <a:bodyPr>
            <a:normAutofit/>
          </a:bodyPr>
          <a:lstStyle>
            <a:lvl1pPr marL="0" indent="0" algn="ctr">
              <a:buNone/>
              <a:defRPr sz="5400">
                <a:solidFill>
                  <a:schemeClr val="bg1"/>
                </a:solidFill>
                <a:latin typeface="Poppins Medium" panose="00000600000000000000" pitchFamily="2" charset="0"/>
                <a:cs typeface="Poppins Medium" panose="00000600000000000000" pitchFamily="2" charset="0"/>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5DC986-0984-AB39-8BAE-2C9D6CA91C30}"/>
              </a:ext>
            </a:extLst>
          </p:cNvPr>
          <p:cNvSpPr>
            <a:spLocks noGrp="1"/>
          </p:cNvSpPr>
          <p:nvPr>
            <p:ph type="dt" sz="half" idx="10"/>
          </p:nvPr>
        </p:nvSpPr>
        <p:spPr/>
        <p:txBody>
          <a:bodyPr/>
          <a:lstStyle/>
          <a:p>
            <a:fld id="{8B8093A2-F708-4CDD-8C07-92D17430796A}" type="datetimeFigureOut">
              <a:rPr lang="en-GB" smtClean="0"/>
              <a:t>13/05/2025</a:t>
            </a:fld>
            <a:endParaRPr lang="en-GB" dirty="0"/>
          </a:p>
        </p:txBody>
      </p:sp>
      <p:sp>
        <p:nvSpPr>
          <p:cNvPr id="5" name="Footer Placeholder 4">
            <a:extLst>
              <a:ext uri="{FF2B5EF4-FFF2-40B4-BE49-F238E27FC236}">
                <a16:creationId xmlns:a16="http://schemas.microsoft.com/office/drawing/2014/main" id="{5F76DFDB-7076-50A6-80E7-B7A788CE0D5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64B46B8-2F42-8033-7EB5-7673C4C5D961}"/>
              </a:ext>
            </a:extLst>
          </p:cNvPr>
          <p:cNvSpPr>
            <a:spLocks noGrp="1"/>
          </p:cNvSpPr>
          <p:nvPr>
            <p:ph type="sldNum" sz="quarter" idx="12"/>
          </p:nvPr>
        </p:nvSpPr>
        <p:spPr/>
        <p:txBody>
          <a:bodyPr/>
          <a:lstStyle/>
          <a:p>
            <a:fld id="{0123BF78-2F1C-492E-9651-2BD9921D2291}" type="slidenum">
              <a:rPr lang="en-GB" smtClean="0"/>
              <a:t>‹#›</a:t>
            </a:fld>
            <a:endParaRPr lang="en-GB" dirty="0"/>
          </a:p>
        </p:txBody>
      </p:sp>
    </p:spTree>
    <p:extLst>
      <p:ext uri="{BB962C8B-B14F-4D97-AF65-F5344CB8AC3E}">
        <p14:creationId xmlns:p14="http://schemas.microsoft.com/office/powerpoint/2010/main" val="33069274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2_Section Header">
    <p:bg>
      <p:bgPr>
        <a:solidFill>
          <a:srgbClr val="F2176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A9E13-9BAF-0FFA-8836-617CD0697F70}"/>
              </a:ext>
            </a:extLst>
          </p:cNvPr>
          <p:cNvSpPr>
            <a:spLocks noGrp="1"/>
          </p:cNvSpPr>
          <p:nvPr>
            <p:ph type="title"/>
          </p:nvPr>
        </p:nvSpPr>
        <p:spPr>
          <a:xfrm>
            <a:off x="1247775" y="2564607"/>
            <a:ext cx="15773400" cy="4279106"/>
          </a:xfrm>
        </p:spPr>
        <p:txBody>
          <a:bodyPr anchor="ctr" anchorCtr="0"/>
          <a:lstStyle>
            <a:lvl1pPr algn="ctr">
              <a:defRPr sz="9000" b="0">
                <a:solidFill>
                  <a:schemeClr val="bg1"/>
                </a:solidFill>
                <a:latin typeface="Poppins SemiBold" panose="00000700000000000000" pitchFamily="2" charset="0"/>
                <a:cs typeface="Poppins SemiBold" panose="00000700000000000000" pitchFamily="2"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129C800-3A44-6B37-C9E7-47FD5F1A6FA1}"/>
              </a:ext>
            </a:extLst>
          </p:cNvPr>
          <p:cNvSpPr>
            <a:spLocks noGrp="1"/>
          </p:cNvSpPr>
          <p:nvPr>
            <p:ph type="body" idx="1"/>
          </p:nvPr>
        </p:nvSpPr>
        <p:spPr>
          <a:xfrm>
            <a:off x="1247775" y="6884195"/>
            <a:ext cx="15773400" cy="2250281"/>
          </a:xfrm>
        </p:spPr>
        <p:txBody>
          <a:bodyPr>
            <a:normAutofit/>
          </a:bodyPr>
          <a:lstStyle>
            <a:lvl1pPr marL="0" indent="0" algn="ctr">
              <a:buNone/>
              <a:defRPr sz="5400">
                <a:solidFill>
                  <a:schemeClr val="bg1"/>
                </a:solidFill>
                <a:latin typeface="Poppins Medium" panose="00000600000000000000" pitchFamily="2" charset="0"/>
                <a:cs typeface="Poppins Medium" panose="00000600000000000000" pitchFamily="2" charset="0"/>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5DC986-0984-AB39-8BAE-2C9D6CA91C30}"/>
              </a:ext>
            </a:extLst>
          </p:cNvPr>
          <p:cNvSpPr>
            <a:spLocks noGrp="1"/>
          </p:cNvSpPr>
          <p:nvPr>
            <p:ph type="dt" sz="half" idx="10"/>
          </p:nvPr>
        </p:nvSpPr>
        <p:spPr/>
        <p:txBody>
          <a:bodyPr/>
          <a:lstStyle/>
          <a:p>
            <a:fld id="{8B8093A2-F708-4CDD-8C07-92D17430796A}" type="datetimeFigureOut">
              <a:rPr lang="en-GB" smtClean="0"/>
              <a:t>13/05/2025</a:t>
            </a:fld>
            <a:endParaRPr lang="en-GB" dirty="0"/>
          </a:p>
        </p:txBody>
      </p:sp>
      <p:sp>
        <p:nvSpPr>
          <p:cNvPr id="5" name="Footer Placeholder 4">
            <a:extLst>
              <a:ext uri="{FF2B5EF4-FFF2-40B4-BE49-F238E27FC236}">
                <a16:creationId xmlns:a16="http://schemas.microsoft.com/office/drawing/2014/main" id="{5F76DFDB-7076-50A6-80E7-B7A788CE0D5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64B46B8-2F42-8033-7EB5-7673C4C5D961}"/>
              </a:ext>
            </a:extLst>
          </p:cNvPr>
          <p:cNvSpPr>
            <a:spLocks noGrp="1"/>
          </p:cNvSpPr>
          <p:nvPr>
            <p:ph type="sldNum" sz="quarter" idx="12"/>
          </p:nvPr>
        </p:nvSpPr>
        <p:spPr/>
        <p:txBody>
          <a:bodyPr/>
          <a:lstStyle/>
          <a:p>
            <a:fld id="{0123BF78-2F1C-492E-9651-2BD9921D2291}" type="slidenum">
              <a:rPr lang="en-GB" smtClean="0"/>
              <a:t>‹#›</a:t>
            </a:fld>
            <a:endParaRPr lang="en-GB" dirty="0"/>
          </a:p>
        </p:txBody>
      </p:sp>
      <p:pic>
        <p:nvPicPr>
          <p:cNvPr id="7" name="Picture 6" descr="A white line on a black background&#10;&#10;Description automatically generated">
            <a:extLst>
              <a:ext uri="{FF2B5EF4-FFF2-40B4-BE49-F238E27FC236}">
                <a16:creationId xmlns:a16="http://schemas.microsoft.com/office/drawing/2014/main" id="{CEAD1FE4-36F6-373D-2C56-468F7D5FE469}"/>
              </a:ext>
            </a:extLst>
          </p:cNvPr>
          <p:cNvPicPr>
            <a:picLocks noChangeAspect="1"/>
          </p:cNvPicPr>
          <p:nvPr userDrawn="1"/>
        </p:nvPicPr>
        <p:blipFill>
          <a:blip r:embed="rId2">
            <a:extLst>
              <a:ext uri="{28A0092B-C50C-407E-A947-70E740481C1C}">
                <a14:useLocalDpi xmlns:a14="http://schemas.microsoft.com/office/drawing/2010/main" val="0"/>
              </a:ext>
            </a:extLst>
          </a:blip>
          <a:srcRect l="13018"/>
          <a:stretch/>
        </p:blipFill>
        <p:spPr>
          <a:xfrm rot="7136347">
            <a:off x="-986439" y="-1081075"/>
            <a:ext cx="5825096" cy="4738241"/>
          </a:xfrm>
          <a:prstGeom prst="rect">
            <a:avLst/>
          </a:prstGeom>
        </p:spPr>
      </p:pic>
    </p:spTree>
    <p:extLst>
      <p:ext uri="{BB962C8B-B14F-4D97-AF65-F5344CB8AC3E}">
        <p14:creationId xmlns:p14="http://schemas.microsoft.com/office/powerpoint/2010/main" val="10396978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5_Section Header">
    <p:bg>
      <p:bgPr>
        <a:solidFill>
          <a:srgbClr val="F2176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A9E13-9BAF-0FFA-8836-617CD0697F70}"/>
              </a:ext>
            </a:extLst>
          </p:cNvPr>
          <p:cNvSpPr>
            <a:spLocks noGrp="1"/>
          </p:cNvSpPr>
          <p:nvPr>
            <p:ph type="title"/>
          </p:nvPr>
        </p:nvSpPr>
        <p:spPr>
          <a:xfrm>
            <a:off x="1247775" y="2564607"/>
            <a:ext cx="15773400" cy="4279106"/>
          </a:xfrm>
        </p:spPr>
        <p:txBody>
          <a:bodyPr anchor="ctr" anchorCtr="0"/>
          <a:lstStyle>
            <a:lvl1pPr algn="ctr">
              <a:defRPr sz="9000" b="0">
                <a:solidFill>
                  <a:schemeClr val="bg1"/>
                </a:solidFill>
                <a:latin typeface="Poppins SemiBold" panose="00000700000000000000" pitchFamily="2" charset="0"/>
                <a:cs typeface="Poppins SemiBold" panose="00000700000000000000" pitchFamily="2"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129C800-3A44-6B37-C9E7-47FD5F1A6FA1}"/>
              </a:ext>
            </a:extLst>
          </p:cNvPr>
          <p:cNvSpPr>
            <a:spLocks noGrp="1"/>
          </p:cNvSpPr>
          <p:nvPr>
            <p:ph type="body" idx="1"/>
          </p:nvPr>
        </p:nvSpPr>
        <p:spPr>
          <a:xfrm>
            <a:off x="1247775" y="6884195"/>
            <a:ext cx="15773400" cy="2250281"/>
          </a:xfrm>
        </p:spPr>
        <p:txBody>
          <a:bodyPr>
            <a:normAutofit/>
          </a:bodyPr>
          <a:lstStyle>
            <a:lvl1pPr marL="0" indent="0" algn="ctr">
              <a:buNone/>
              <a:defRPr sz="5400">
                <a:solidFill>
                  <a:schemeClr val="bg1"/>
                </a:solidFill>
                <a:latin typeface="Poppins Medium" panose="00000600000000000000" pitchFamily="2" charset="0"/>
                <a:cs typeface="Poppins Medium" panose="00000600000000000000" pitchFamily="2" charset="0"/>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5DC986-0984-AB39-8BAE-2C9D6CA91C30}"/>
              </a:ext>
            </a:extLst>
          </p:cNvPr>
          <p:cNvSpPr>
            <a:spLocks noGrp="1"/>
          </p:cNvSpPr>
          <p:nvPr>
            <p:ph type="dt" sz="half" idx="10"/>
          </p:nvPr>
        </p:nvSpPr>
        <p:spPr/>
        <p:txBody>
          <a:bodyPr/>
          <a:lstStyle/>
          <a:p>
            <a:fld id="{8B8093A2-F708-4CDD-8C07-92D17430796A}" type="datetimeFigureOut">
              <a:rPr lang="en-GB" smtClean="0"/>
              <a:t>13/05/2025</a:t>
            </a:fld>
            <a:endParaRPr lang="en-GB" dirty="0"/>
          </a:p>
        </p:txBody>
      </p:sp>
      <p:sp>
        <p:nvSpPr>
          <p:cNvPr id="5" name="Footer Placeholder 4">
            <a:extLst>
              <a:ext uri="{FF2B5EF4-FFF2-40B4-BE49-F238E27FC236}">
                <a16:creationId xmlns:a16="http://schemas.microsoft.com/office/drawing/2014/main" id="{5F76DFDB-7076-50A6-80E7-B7A788CE0D5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64B46B8-2F42-8033-7EB5-7673C4C5D961}"/>
              </a:ext>
            </a:extLst>
          </p:cNvPr>
          <p:cNvSpPr>
            <a:spLocks noGrp="1"/>
          </p:cNvSpPr>
          <p:nvPr>
            <p:ph type="sldNum" sz="quarter" idx="12"/>
          </p:nvPr>
        </p:nvSpPr>
        <p:spPr/>
        <p:txBody>
          <a:bodyPr/>
          <a:lstStyle/>
          <a:p>
            <a:fld id="{0123BF78-2F1C-492E-9651-2BD9921D2291}" type="slidenum">
              <a:rPr lang="en-GB" smtClean="0"/>
              <a:t>‹#›</a:t>
            </a:fld>
            <a:endParaRPr lang="en-GB" dirty="0"/>
          </a:p>
        </p:txBody>
      </p:sp>
    </p:spTree>
    <p:extLst>
      <p:ext uri="{BB962C8B-B14F-4D97-AF65-F5344CB8AC3E}">
        <p14:creationId xmlns:p14="http://schemas.microsoft.com/office/powerpoint/2010/main" val="36367890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3_Section Header">
    <p:bg>
      <p:bgPr>
        <a:solidFill>
          <a:srgbClr val="00AAA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A9E13-9BAF-0FFA-8836-617CD0697F70}"/>
              </a:ext>
            </a:extLst>
          </p:cNvPr>
          <p:cNvSpPr>
            <a:spLocks noGrp="1"/>
          </p:cNvSpPr>
          <p:nvPr>
            <p:ph type="title"/>
          </p:nvPr>
        </p:nvSpPr>
        <p:spPr>
          <a:xfrm>
            <a:off x="1247775" y="2564607"/>
            <a:ext cx="15773400" cy="4279106"/>
          </a:xfrm>
        </p:spPr>
        <p:txBody>
          <a:bodyPr anchor="ctr" anchorCtr="0"/>
          <a:lstStyle>
            <a:lvl1pPr algn="ctr">
              <a:defRPr sz="9000" b="0">
                <a:solidFill>
                  <a:schemeClr val="bg1"/>
                </a:solidFill>
                <a:latin typeface="Poppins SemiBold" panose="00000700000000000000" pitchFamily="2" charset="0"/>
                <a:cs typeface="Poppins SemiBold" panose="00000700000000000000" pitchFamily="2"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129C800-3A44-6B37-C9E7-47FD5F1A6FA1}"/>
              </a:ext>
            </a:extLst>
          </p:cNvPr>
          <p:cNvSpPr>
            <a:spLocks noGrp="1"/>
          </p:cNvSpPr>
          <p:nvPr>
            <p:ph type="body" idx="1"/>
          </p:nvPr>
        </p:nvSpPr>
        <p:spPr>
          <a:xfrm>
            <a:off x="1247775" y="6884195"/>
            <a:ext cx="15773400" cy="2250281"/>
          </a:xfrm>
        </p:spPr>
        <p:txBody>
          <a:bodyPr>
            <a:normAutofit/>
          </a:bodyPr>
          <a:lstStyle>
            <a:lvl1pPr marL="0" indent="0" algn="ctr">
              <a:buNone/>
              <a:defRPr sz="5400">
                <a:solidFill>
                  <a:schemeClr val="bg1"/>
                </a:solidFill>
                <a:latin typeface="Poppins Medium" panose="00000600000000000000" pitchFamily="2" charset="0"/>
                <a:cs typeface="Poppins Medium" panose="00000600000000000000" pitchFamily="2" charset="0"/>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5DC986-0984-AB39-8BAE-2C9D6CA91C30}"/>
              </a:ext>
            </a:extLst>
          </p:cNvPr>
          <p:cNvSpPr>
            <a:spLocks noGrp="1"/>
          </p:cNvSpPr>
          <p:nvPr>
            <p:ph type="dt" sz="half" idx="10"/>
          </p:nvPr>
        </p:nvSpPr>
        <p:spPr/>
        <p:txBody>
          <a:bodyPr/>
          <a:lstStyle/>
          <a:p>
            <a:fld id="{8B8093A2-F708-4CDD-8C07-92D17430796A}" type="datetimeFigureOut">
              <a:rPr lang="en-GB" smtClean="0"/>
              <a:t>13/05/2025</a:t>
            </a:fld>
            <a:endParaRPr lang="en-GB" dirty="0"/>
          </a:p>
        </p:txBody>
      </p:sp>
      <p:sp>
        <p:nvSpPr>
          <p:cNvPr id="5" name="Footer Placeholder 4">
            <a:extLst>
              <a:ext uri="{FF2B5EF4-FFF2-40B4-BE49-F238E27FC236}">
                <a16:creationId xmlns:a16="http://schemas.microsoft.com/office/drawing/2014/main" id="{5F76DFDB-7076-50A6-80E7-B7A788CE0D5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64B46B8-2F42-8033-7EB5-7673C4C5D961}"/>
              </a:ext>
            </a:extLst>
          </p:cNvPr>
          <p:cNvSpPr>
            <a:spLocks noGrp="1"/>
          </p:cNvSpPr>
          <p:nvPr>
            <p:ph type="sldNum" sz="quarter" idx="12"/>
          </p:nvPr>
        </p:nvSpPr>
        <p:spPr/>
        <p:txBody>
          <a:bodyPr/>
          <a:lstStyle/>
          <a:p>
            <a:fld id="{0123BF78-2F1C-492E-9651-2BD9921D2291}" type="slidenum">
              <a:rPr lang="en-GB" smtClean="0"/>
              <a:t>‹#›</a:t>
            </a:fld>
            <a:endParaRPr lang="en-GB" dirty="0"/>
          </a:p>
        </p:txBody>
      </p:sp>
      <p:pic>
        <p:nvPicPr>
          <p:cNvPr id="7" name="Picture 6" descr="A white line on a black background&#10;&#10;Description automatically generated">
            <a:extLst>
              <a:ext uri="{FF2B5EF4-FFF2-40B4-BE49-F238E27FC236}">
                <a16:creationId xmlns:a16="http://schemas.microsoft.com/office/drawing/2014/main" id="{648A433F-8157-B6B5-93E8-0B6F4DA42895}"/>
              </a:ext>
            </a:extLst>
          </p:cNvPr>
          <p:cNvPicPr>
            <a:picLocks noChangeAspect="1"/>
          </p:cNvPicPr>
          <p:nvPr userDrawn="1"/>
        </p:nvPicPr>
        <p:blipFill>
          <a:blip r:embed="rId2">
            <a:extLst>
              <a:ext uri="{28A0092B-C50C-407E-A947-70E740481C1C}">
                <a14:useLocalDpi xmlns:a14="http://schemas.microsoft.com/office/drawing/2010/main" val="0"/>
              </a:ext>
            </a:extLst>
          </a:blip>
          <a:srcRect l="13018"/>
          <a:stretch/>
        </p:blipFill>
        <p:spPr>
          <a:xfrm rot="7136347">
            <a:off x="-986439" y="-1081075"/>
            <a:ext cx="5825096" cy="4738241"/>
          </a:xfrm>
          <a:prstGeom prst="rect">
            <a:avLst/>
          </a:prstGeom>
        </p:spPr>
      </p:pic>
    </p:spTree>
    <p:extLst>
      <p:ext uri="{BB962C8B-B14F-4D97-AF65-F5344CB8AC3E}">
        <p14:creationId xmlns:p14="http://schemas.microsoft.com/office/powerpoint/2010/main" val="7462463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6_Section Header">
    <p:bg>
      <p:bgPr>
        <a:solidFill>
          <a:srgbClr val="00AAA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A9E13-9BAF-0FFA-8836-617CD0697F70}"/>
              </a:ext>
            </a:extLst>
          </p:cNvPr>
          <p:cNvSpPr>
            <a:spLocks noGrp="1"/>
          </p:cNvSpPr>
          <p:nvPr>
            <p:ph type="title"/>
          </p:nvPr>
        </p:nvSpPr>
        <p:spPr>
          <a:xfrm>
            <a:off x="1247775" y="2564607"/>
            <a:ext cx="15773400" cy="4279106"/>
          </a:xfrm>
        </p:spPr>
        <p:txBody>
          <a:bodyPr anchor="ctr" anchorCtr="0"/>
          <a:lstStyle>
            <a:lvl1pPr algn="ctr">
              <a:defRPr sz="9000" b="0">
                <a:solidFill>
                  <a:schemeClr val="bg1"/>
                </a:solidFill>
                <a:latin typeface="Poppins SemiBold" panose="00000700000000000000" pitchFamily="2" charset="0"/>
                <a:cs typeface="Poppins SemiBold" panose="00000700000000000000" pitchFamily="2"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129C800-3A44-6B37-C9E7-47FD5F1A6FA1}"/>
              </a:ext>
            </a:extLst>
          </p:cNvPr>
          <p:cNvSpPr>
            <a:spLocks noGrp="1"/>
          </p:cNvSpPr>
          <p:nvPr>
            <p:ph type="body" idx="1"/>
          </p:nvPr>
        </p:nvSpPr>
        <p:spPr>
          <a:xfrm>
            <a:off x="1247775" y="6884195"/>
            <a:ext cx="15773400" cy="2250281"/>
          </a:xfrm>
        </p:spPr>
        <p:txBody>
          <a:bodyPr>
            <a:normAutofit/>
          </a:bodyPr>
          <a:lstStyle>
            <a:lvl1pPr marL="0" indent="0" algn="ctr">
              <a:buNone/>
              <a:defRPr sz="5400">
                <a:solidFill>
                  <a:schemeClr val="bg1"/>
                </a:solidFill>
                <a:latin typeface="Poppins Medium" panose="00000600000000000000" pitchFamily="2" charset="0"/>
                <a:cs typeface="Poppins Medium" panose="00000600000000000000" pitchFamily="2" charset="0"/>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5DC986-0984-AB39-8BAE-2C9D6CA91C30}"/>
              </a:ext>
            </a:extLst>
          </p:cNvPr>
          <p:cNvSpPr>
            <a:spLocks noGrp="1"/>
          </p:cNvSpPr>
          <p:nvPr>
            <p:ph type="dt" sz="half" idx="10"/>
          </p:nvPr>
        </p:nvSpPr>
        <p:spPr/>
        <p:txBody>
          <a:bodyPr/>
          <a:lstStyle/>
          <a:p>
            <a:fld id="{8B8093A2-F708-4CDD-8C07-92D17430796A}" type="datetimeFigureOut">
              <a:rPr lang="en-GB" smtClean="0"/>
              <a:t>13/05/2025</a:t>
            </a:fld>
            <a:endParaRPr lang="en-GB" dirty="0"/>
          </a:p>
        </p:txBody>
      </p:sp>
      <p:sp>
        <p:nvSpPr>
          <p:cNvPr id="5" name="Footer Placeholder 4">
            <a:extLst>
              <a:ext uri="{FF2B5EF4-FFF2-40B4-BE49-F238E27FC236}">
                <a16:creationId xmlns:a16="http://schemas.microsoft.com/office/drawing/2014/main" id="{5F76DFDB-7076-50A6-80E7-B7A788CE0D5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64B46B8-2F42-8033-7EB5-7673C4C5D961}"/>
              </a:ext>
            </a:extLst>
          </p:cNvPr>
          <p:cNvSpPr>
            <a:spLocks noGrp="1"/>
          </p:cNvSpPr>
          <p:nvPr>
            <p:ph type="sldNum" sz="quarter" idx="12"/>
          </p:nvPr>
        </p:nvSpPr>
        <p:spPr/>
        <p:txBody>
          <a:bodyPr/>
          <a:lstStyle/>
          <a:p>
            <a:fld id="{0123BF78-2F1C-492E-9651-2BD9921D2291}" type="slidenum">
              <a:rPr lang="en-GB" smtClean="0"/>
              <a:t>‹#›</a:t>
            </a:fld>
            <a:endParaRPr lang="en-GB" dirty="0"/>
          </a:p>
        </p:txBody>
      </p:sp>
    </p:spTree>
    <p:extLst>
      <p:ext uri="{BB962C8B-B14F-4D97-AF65-F5344CB8AC3E}">
        <p14:creationId xmlns:p14="http://schemas.microsoft.com/office/powerpoint/2010/main" val="27653570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72C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A9E13-9BAF-0FFA-8836-617CD0697F70}"/>
              </a:ext>
            </a:extLst>
          </p:cNvPr>
          <p:cNvSpPr>
            <a:spLocks noGrp="1"/>
          </p:cNvSpPr>
          <p:nvPr>
            <p:ph type="title"/>
          </p:nvPr>
        </p:nvSpPr>
        <p:spPr>
          <a:xfrm>
            <a:off x="1247775" y="2564607"/>
            <a:ext cx="15773400" cy="4279106"/>
          </a:xfrm>
        </p:spPr>
        <p:txBody>
          <a:bodyPr anchor="ctr" anchorCtr="0"/>
          <a:lstStyle>
            <a:lvl1pPr algn="ctr">
              <a:defRPr sz="9000" b="0">
                <a:solidFill>
                  <a:schemeClr val="bg1"/>
                </a:solidFill>
                <a:latin typeface="Poppins SemiBold" panose="00000700000000000000" pitchFamily="2" charset="0"/>
                <a:cs typeface="Poppins SemiBold" panose="00000700000000000000" pitchFamily="2"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129C800-3A44-6B37-C9E7-47FD5F1A6FA1}"/>
              </a:ext>
            </a:extLst>
          </p:cNvPr>
          <p:cNvSpPr>
            <a:spLocks noGrp="1"/>
          </p:cNvSpPr>
          <p:nvPr>
            <p:ph type="body" idx="1"/>
          </p:nvPr>
        </p:nvSpPr>
        <p:spPr>
          <a:xfrm>
            <a:off x="1247775" y="6884195"/>
            <a:ext cx="15773400" cy="2250281"/>
          </a:xfrm>
        </p:spPr>
        <p:txBody>
          <a:bodyPr>
            <a:normAutofit/>
          </a:bodyPr>
          <a:lstStyle>
            <a:lvl1pPr marL="0" indent="0" algn="ctr">
              <a:buNone/>
              <a:defRPr sz="5400">
                <a:solidFill>
                  <a:schemeClr val="bg1"/>
                </a:solidFill>
                <a:latin typeface="Poppins Medium" panose="00000600000000000000" pitchFamily="2" charset="0"/>
                <a:cs typeface="Poppins Medium" panose="00000600000000000000" pitchFamily="2" charset="0"/>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5DC986-0984-AB39-8BAE-2C9D6CA91C30}"/>
              </a:ext>
            </a:extLst>
          </p:cNvPr>
          <p:cNvSpPr>
            <a:spLocks noGrp="1"/>
          </p:cNvSpPr>
          <p:nvPr>
            <p:ph type="dt" sz="half" idx="10"/>
          </p:nvPr>
        </p:nvSpPr>
        <p:spPr/>
        <p:txBody>
          <a:bodyPr/>
          <a:lstStyle/>
          <a:p>
            <a:fld id="{8B8093A2-F708-4CDD-8C07-92D17430796A}" type="datetimeFigureOut">
              <a:rPr lang="en-GB" smtClean="0"/>
              <a:t>13/05/2025</a:t>
            </a:fld>
            <a:endParaRPr lang="en-GB" dirty="0"/>
          </a:p>
        </p:txBody>
      </p:sp>
      <p:sp>
        <p:nvSpPr>
          <p:cNvPr id="5" name="Footer Placeholder 4">
            <a:extLst>
              <a:ext uri="{FF2B5EF4-FFF2-40B4-BE49-F238E27FC236}">
                <a16:creationId xmlns:a16="http://schemas.microsoft.com/office/drawing/2014/main" id="{5F76DFDB-7076-50A6-80E7-B7A788CE0D5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64B46B8-2F42-8033-7EB5-7673C4C5D961}"/>
              </a:ext>
            </a:extLst>
          </p:cNvPr>
          <p:cNvSpPr>
            <a:spLocks noGrp="1"/>
          </p:cNvSpPr>
          <p:nvPr>
            <p:ph type="sldNum" sz="quarter" idx="12"/>
          </p:nvPr>
        </p:nvSpPr>
        <p:spPr/>
        <p:txBody>
          <a:bodyPr/>
          <a:lstStyle/>
          <a:p>
            <a:fld id="{0123BF78-2F1C-492E-9651-2BD9921D2291}" type="slidenum">
              <a:rPr lang="en-GB" smtClean="0"/>
              <a:t>‹#›</a:t>
            </a:fld>
            <a:endParaRPr lang="en-GB" dirty="0"/>
          </a:p>
        </p:txBody>
      </p:sp>
      <p:pic>
        <p:nvPicPr>
          <p:cNvPr id="7" name="Picture 6" descr="A white line on a black background&#10;&#10;Description automatically generated">
            <a:extLst>
              <a:ext uri="{FF2B5EF4-FFF2-40B4-BE49-F238E27FC236}">
                <a16:creationId xmlns:a16="http://schemas.microsoft.com/office/drawing/2014/main" id="{8D6AFE84-C7D3-135B-B076-A141E0A0EF54}"/>
              </a:ext>
            </a:extLst>
          </p:cNvPr>
          <p:cNvPicPr>
            <a:picLocks noChangeAspect="1"/>
          </p:cNvPicPr>
          <p:nvPr userDrawn="1"/>
        </p:nvPicPr>
        <p:blipFill>
          <a:blip r:embed="rId2">
            <a:extLst>
              <a:ext uri="{28A0092B-C50C-407E-A947-70E740481C1C}">
                <a14:useLocalDpi xmlns:a14="http://schemas.microsoft.com/office/drawing/2010/main" val="0"/>
              </a:ext>
            </a:extLst>
          </a:blip>
          <a:srcRect l="13018"/>
          <a:stretch/>
        </p:blipFill>
        <p:spPr>
          <a:xfrm rot="7136347">
            <a:off x="-986439" y="-1081075"/>
            <a:ext cx="5825096" cy="4738241"/>
          </a:xfrm>
          <a:prstGeom prst="rect">
            <a:avLst/>
          </a:prstGeom>
        </p:spPr>
      </p:pic>
    </p:spTree>
    <p:extLst>
      <p:ext uri="{BB962C8B-B14F-4D97-AF65-F5344CB8AC3E}">
        <p14:creationId xmlns:p14="http://schemas.microsoft.com/office/powerpoint/2010/main" val="21778988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7_Section Header">
    <p:bg>
      <p:bgPr>
        <a:solidFill>
          <a:srgbClr val="0072C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A9E13-9BAF-0FFA-8836-617CD0697F70}"/>
              </a:ext>
            </a:extLst>
          </p:cNvPr>
          <p:cNvSpPr>
            <a:spLocks noGrp="1"/>
          </p:cNvSpPr>
          <p:nvPr>
            <p:ph type="title"/>
          </p:nvPr>
        </p:nvSpPr>
        <p:spPr>
          <a:xfrm>
            <a:off x="1247775" y="2564607"/>
            <a:ext cx="15773400" cy="4279106"/>
          </a:xfrm>
        </p:spPr>
        <p:txBody>
          <a:bodyPr anchor="ctr" anchorCtr="0"/>
          <a:lstStyle>
            <a:lvl1pPr algn="ctr">
              <a:defRPr sz="9000" b="0">
                <a:solidFill>
                  <a:schemeClr val="bg1"/>
                </a:solidFill>
                <a:latin typeface="Poppins SemiBold" panose="00000700000000000000" pitchFamily="2" charset="0"/>
                <a:cs typeface="Poppins SemiBold" panose="00000700000000000000" pitchFamily="2"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129C800-3A44-6B37-C9E7-47FD5F1A6FA1}"/>
              </a:ext>
            </a:extLst>
          </p:cNvPr>
          <p:cNvSpPr>
            <a:spLocks noGrp="1"/>
          </p:cNvSpPr>
          <p:nvPr>
            <p:ph type="body" idx="1"/>
          </p:nvPr>
        </p:nvSpPr>
        <p:spPr>
          <a:xfrm>
            <a:off x="1247775" y="6884195"/>
            <a:ext cx="15773400" cy="2250281"/>
          </a:xfrm>
        </p:spPr>
        <p:txBody>
          <a:bodyPr>
            <a:normAutofit/>
          </a:bodyPr>
          <a:lstStyle>
            <a:lvl1pPr marL="0" indent="0" algn="ctr">
              <a:buNone/>
              <a:defRPr sz="5400">
                <a:solidFill>
                  <a:schemeClr val="bg1"/>
                </a:solidFill>
                <a:latin typeface="Poppins Medium" panose="00000600000000000000" pitchFamily="2" charset="0"/>
                <a:cs typeface="Poppins Medium" panose="00000600000000000000" pitchFamily="2" charset="0"/>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5DC986-0984-AB39-8BAE-2C9D6CA91C30}"/>
              </a:ext>
            </a:extLst>
          </p:cNvPr>
          <p:cNvSpPr>
            <a:spLocks noGrp="1"/>
          </p:cNvSpPr>
          <p:nvPr>
            <p:ph type="dt" sz="half" idx="10"/>
          </p:nvPr>
        </p:nvSpPr>
        <p:spPr/>
        <p:txBody>
          <a:bodyPr/>
          <a:lstStyle/>
          <a:p>
            <a:fld id="{8B8093A2-F708-4CDD-8C07-92D17430796A}" type="datetimeFigureOut">
              <a:rPr lang="en-GB" smtClean="0"/>
              <a:t>13/05/2025</a:t>
            </a:fld>
            <a:endParaRPr lang="en-GB" dirty="0"/>
          </a:p>
        </p:txBody>
      </p:sp>
      <p:sp>
        <p:nvSpPr>
          <p:cNvPr id="5" name="Footer Placeholder 4">
            <a:extLst>
              <a:ext uri="{FF2B5EF4-FFF2-40B4-BE49-F238E27FC236}">
                <a16:creationId xmlns:a16="http://schemas.microsoft.com/office/drawing/2014/main" id="{5F76DFDB-7076-50A6-80E7-B7A788CE0D5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64B46B8-2F42-8033-7EB5-7673C4C5D961}"/>
              </a:ext>
            </a:extLst>
          </p:cNvPr>
          <p:cNvSpPr>
            <a:spLocks noGrp="1"/>
          </p:cNvSpPr>
          <p:nvPr>
            <p:ph type="sldNum" sz="quarter" idx="12"/>
          </p:nvPr>
        </p:nvSpPr>
        <p:spPr/>
        <p:txBody>
          <a:bodyPr/>
          <a:lstStyle/>
          <a:p>
            <a:fld id="{0123BF78-2F1C-492E-9651-2BD9921D2291}" type="slidenum">
              <a:rPr lang="en-GB" smtClean="0"/>
              <a:t>‹#›</a:t>
            </a:fld>
            <a:endParaRPr lang="en-GB" dirty="0"/>
          </a:p>
        </p:txBody>
      </p:sp>
    </p:spTree>
    <p:extLst>
      <p:ext uri="{BB962C8B-B14F-4D97-AF65-F5344CB8AC3E}">
        <p14:creationId xmlns:p14="http://schemas.microsoft.com/office/powerpoint/2010/main" val="10567847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71209-41B6-1FD8-9BA2-6C9037F402A5}"/>
              </a:ext>
            </a:extLst>
          </p:cNvPr>
          <p:cNvSpPr>
            <a:spLocks noGrp="1"/>
          </p:cNvSpPr>
          <p:nvPr>
            <p:ph type="title"/>
          </p:nvPr>
        </p:nvSpPr>
        <p:spPr>
          <a:xfrm>
            <a:off x="740228" y="547688"/>
            <a:ext cx="16851086" cy="1988345"/>
          </a:xfrm>
        </p:spPr>
        <p:txBody>
          <a:bodyPr/>
          <a:lstStyle>
            <a:lvl1pPr>
              <a:defRPr b="0">
                <a:solidFill>
                  <a:srgbClr val="4D2669"/>
                </a:solidFill>
                <a:latin typeface="Poppins SemiBold" panose="00000700000000000000" pitchFamily="2" charset="0"/>
                <a:cs typeface="Poppins SemiBold" panose="00000700000000000000" pitchFamily="2"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B6FB5EB-19EB-0589-039E-32481B4AB5F7}"/>
              </a:ext>
            </a:extLst>
          </p:cNvPr>
          <p:cNvSpPr>
            <a:spLocks noGrp="1"/>
          </p:cNvSpPr>
          <p:nvPr>
            <p:ph sz="half" idx="1"/>
          </p:nvPr>
        </p:nvSpPr>
        <p:spPr>
          <a:xfrm>
            <a:off x="740228" y="2738437"/>
            <a:ext cx="8289473" cy="652700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05CF429-FA46-FACF-BEA4-D9BEE313FACF}"/>
              </a:ext>
            </a:extLst>
          </p:cNvPr>
          <p:cNvSpPr>
            <a:spLocks noGrp="1"/>
          </p:cNvSpPr>
          <p:nvPr>
            <p:ph sz="half" idx="2"/>
          </p:nvPr>
        </p:nvSpPr>
        <p:spPr>
          <a:xfrm>
            <a:off x="9258300" y="2738437"/>
            <a:ext cx="8333013" cy="652700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0208CB0-4F7C-25D3-22AD-1EA6BFA63C62}"/>
              </a:ext>
            </a:extLst>
          </p:cNvPr>
          <p:cNvSpPr>
            <a:spLocks noGrp="1"/>
          </p:cNvSpPr>
          <p:nvPr>
            <p:ph type="dt" sz="half" idx="10"/>
          </p:nvPr>
        </p:nvSpPr>
        <p:spPr>
          <a:xfrm>
            <a:off x="740228" y="9534526"/>
            <a:ext cx="4631873" cy="547688"/>
          </a:xfrm>
        </p:spPr>
        <p:txBody>
          <a:bodyPr/>
          <a:lstStyle/>
          <a:p>
            <a:fld id="{8B8093A2-F708-4CDD-8C07-92D17430796A}" type="datetimeFigureOut">
              <a:rPr lang="en-GB" smtClean="0"/>
              <a:t>13/05/2025</a:t>
            </a:fld>
            <a:endParaRPr lang="en-GB" dirty="0"/>
          </a:p>
        </p:txBody>
      </p:sp>
      <p:sp>
        <p:nvSpPr>
          <p:cNvPr id="6" name="Footer Placeholder 5">
            <a:extLst>
              <a:ext uri="{FF2B5EF4-FFF2-40B4-BE49-F238E27FC236}">
                <a16:creationId xmlns:a16="http://schemas.microsoft.com/office/drawing/2014/main" id="{9E4FAD29-E9E2-6CE2-E6F7-37EF9EB895F3}"/>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543DF1F5-6C25-9ECC-6C7C-CC57AE1B9D3F}"/>
              </a:ext>
            </a:extLst>
          </p:cNvPr>
          <p:cNvSpPr>
            <a:spLocks noGrp="1"/>
          </p:cNvSpPr>
          <p:nvPr>
            <p:ph type="sldNum" sz="quarter" idx="12"/>
          </p:nvPr>
        </p:nvSpPr>
        <p:spPr>
          <a:xfrm>
            <a:off x="12915900" y="9534526"/>
            <a:ext cx="4675413" cy="547688"/>
          </a:xfrm>
        </p:spPr>
        <p:txBody>
          <a:bodyPr/>
          <a:lstStyle/>
          <a:p>
            <a:fld id="{0123BF78-2F1C-492E-9651-2BD9921D2291}" type="slidenum">
              <a:rPr lang="en-GB" smtClean="0"/>
              <a:t>‹#›</a:t>
            </a:fld>
            <a:endParaRPr lang="en-GB" dirty="0"/>
          </a:p>
        </p:txBody>
      </p:sp>
    </p:spTree>
    <p:extLst>
      <p:ext uri="{BB962C8B-B14F-4D97-AF65-F5344CB8AC3E}">
        <p14:creationId xmlns:p14="http://schemas.microsoft.com/office/powerpoint/2010/main" val="41891128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71209-41B6-1FD8-9BA2-6C9037F402A5}"/>
              </a:ext>
            </a:extLst>
          </p:cNvPr>
          <p:cNvSpPr>
            <a:spLocks noGrp="1"/>
          </p:cNvSpPr>
          <p:nvPr>
            <p:ph type="title"/>
          </p:nvPr>
        </p:nvSpPr>
        <p:spPr>
          <a:xfrm>
            <a:off x="740228" y="547688"/>
            <a:ext cx="16851086" cy="1988345"/>
          </a:xfrm>
        </p:spPr>
        <p:txBody>
          <a:bodyPr/>
          <a:lstStyle>
            <a:lvl1pPr>
              <a:defRPr b="0">
                <a:solidFill>
                  <a:srgbClr val="F21761"/>
                </a:solidFill>
                <a:latin typeface="Poppins SemiBold" panose="00000700000000000000" pitchFamily="2" charset="0"/>
                <a:cs typeface="Poppins SemiBold" panose="00000700000000000000" pitchFamily="2"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B6FB5EB-19EB-0589-039E-32481B4AB5F7}"/>
              </a:ext>
            </a:extLst>
          </p:cNvPr>
          <p:cNvSpPr>
            <a:spLocks noGrp="1"/>
          </p:cNvSpPr>
          <p:nvPr>
            <p:ph sz="half" idx="1"/>
          </p:nvPr>
        </p:nvSpPr>
        <p:spPr>
          <a:xfrm>
            <a:off x="740228" y="2738437"/>
            <a:ext cx="8289473" cy="652700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05CF429-FA46-FACF-BEA4-D9BEE313FACF}"/>
              </a:ext>
            </a:extLst>
          </p:cNvPr>
          <p:cNvSpPr>
            <a:spLocks noGrp="1"/>
          </p:cNvSpPr>
          <p:nvPr>
            <p:ph sz="half" idx="2"/>
          </p:nvPr>
        </p:nvSpPr>
        <p:spPr>
          <a:xfrm>
            <a:off x="9258300" y="2738437"/>
            <a:ext cx="8333013" cy="652700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0208CB0-4F7C-25D3-22AD-1EA6BFA63C62}"/>
              </a:ext>
            </a:extLst>
          </p:cNvPr>
          <p:cNvSpPr>
            <a:spLocks noGrp="1"/>
          </p:cNvSpPr>
          <p:nvPr>
            <p:ph type="dt" sz="half" idx="10"/>
          </p:nvPr>
        </p:nvSpPr>
        <p:spPr>
          <a:xfrm>
            <a:off x="740228" y="9534526"/>
            <a:ext cx="4631873" cy="547688"/>
          </a:xfrm>
        </p:spPr>
        <p:txBody>
          <a:bodyPr/>
          <a:lstStyle/>
          <a:p>
            <a:fld id="{8B8093A2-F708-4CDD-8C07-92D17430796A}" type="datetimeFigureOut">
              <a:rPr lang="en-GB" smtClean="0"/>
              <a:t>13/05/2025</a:t>
            </a:fld>
            <a:endParaRPr lang="en-GB" dirty="0"/>
          </a:p>
        </p:txBody>
      </p:sp>
      <p:sp>
        <p:nvSpPr>
          <p:cNvPr id="6" name="Footer Placeholder 5">
            <a:extLst>
              <a:ext uri="{FF2B5EF4-FFF2-40B4-BE49-F238E27FC236}">
                <a16:creationId xmlns:a16="http://schemas.microsoft.com/office/drawing/2014/main" id="{9E4FAD29-E9E2-6CE2-E6F7-37EF9EB895F3}"/>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543DF1F5-6C25-9ECC-6C7C-CC57AE1B9D3F}"/>
              </a:ext>
            </a:extLst>
          </p:cNvPr>
          <p:cNvSpPr>
            <a:spLocks noGrp="1"/>
          </p:cNvSpPr>
          <p:nvPr>
            <p:ph type="sldNum" sz="quarter" idx="12"/>
          </p:nvPr>
        </p:nvSpPr>
        <p:spPr>
          <a:xfrm>
            <a:off x="12915900" y="9534526"/>
            <a:ext cx="4675413" cy="547688"/>
          </a:xfrm>
        </p:spPr>
        <p:txBody>
          <a:bodyPr/>
          <a:lstStyle/>
          <a:p>
            <a:fld id="{0123BF78-2F1C-492E-9651-2BD9921D2291}" type="slidenum">
              <a:rPr lang="en-GB" smtClean="0"/>
              <a:t>‹#›</a:t>
            </a:fld>
            <a:endParaRPr lang="en-GB" dirty="0"/>
          </a:p>
        </p:txBody>
      </p:sp>
    </p:spTree>
    <p:extLst>
      <p:ext uri="{BB962C8B-B14F-4D97-AF65-F5344CB8AC3E}">
        <p14:creationId xmlns:p14="http://schemas.microsoft.com/office/powerpoint/2010/main" val="26227599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71209-41B6-1FD8-9BA2-6C9037F402A5}"/>
              </a:ext>
            </a:extLst>
          </p:cNvPr>
          <p:cNvSpPr>
            <a:spLocks noGrp="1"/>
          </p:cNvSpPr>
          <p:nvPr>
            <p:ph type="title"/>
          </p:nvPr>
        </p:nvSpPr>
        <p:spPr>
          <a:xfrm>
            <a:off x="740228" y="547688"/>
            <a:ext cx="16851086" cy="1988345"/>
          </a:xfrm>
        </p:spPr>
        <p:txBody>
          <a:bodyPr/>
          <a:lstStyle>
            <a:lvl1pPr>
              <a:defRPr b="0">
                <a:solidFill>
                  <a:srgbClr val="00AAA6"/>
                </a:solidFill>
                <a:latin typeface="Poppins SemiBold" panose="00000700000000000000" pitchFamily="2" charset="0"/>
                <a:cs typeface="Poppins SemiBold" panose="00000700000000000000" pitchFamily="2"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B6FB5EB-19EB-0589-039E-32481B4AB5F7}"/>
              </a:ext>
            </a:extLst>
          </p:cNvPr>
          <p:cNvSpPr>
            <a:spLocks noGrp="1"/>
          </p:cNvSpPr>
          <p:nvPr>
            <p:ph sz="half" idx="1"/>
          </p:nvPr>
        </p:nvSpPr>
        <p:spPr>
          <a:xfrm>
            <a:off x="740228" y="2738437"/>
            <a:ext cx="8289473" cy="652700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05CF429-FA46-FACF-BEA4-D9BEE313FACF}"/>
              </a:ext>
            </a:extLst>
          </p:cNvPr>
          <p:cNvSpPr>
            <a:spLocks noGrp="1"/>
          </p:cNvSpPr>
          <p:nvPr>
            <p:ph sz="half" idx="2"/>
          </p:nvPr>
        </p:nvSpPr>
        <p:spPr>
          <a:xfrm>
            <a:off x="9258300" y="2738437"/>
            <a:ext cx="8333013" cy="652700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0208CB0-4F7C-25D3-22AD-1EA6BFA63C62}"/>
              </a:ext>
            </a:extLst>
          </p:cNvPr>
          <p:cNvSpPr>
            <a:spLocks noGrp="1"/>
          </p:cNvSpPr>
          <p:nvPr>
            <p:ph type="dt" sz="half" idx="10"/>
          </p:nvPr>
        </p:nvSpPr>
        <p:spPr>
          <a:xfrm>
            <a:off x="740228" y="9534526"/>
            <a:ext cx="4631873" cy="547688"/>
          </a:xfrm>
        </p:spPr>
        <p:txBody>
          <a:bodyPr/>
          <a:lstStyle/>
          <a:p>
            <a:fld id="{8B8093A2-F708-4CDD-8C07-92D17430796A}" type="datetimeFigureOut">
              <a:rPr lang="en-GB" smtClean="0"/>
              <a:t>13/05/2025</a:t>
            </a:fld>
            <a:endParaRPr lang="en-GB" dirty="0"/>
          </a:p>
        </p:txBody>
      </p:sp>
      <p:sp>
        <p:nvSpPr>
          <p:cNvPr id="6" name="Footer Placeholder 5">
            <a:extLst>
              <a:ext uri="{FF2B5EF4-FFF2-40B4-BE49-F238E27FC236}">
                <a16:creationId xmlns:a16="http://schemas.microsoft.com/office/drawing/2014/main" id="{9E4FAD29-E9E2-6CE2-E6F7-37EF9EB895F3}"/>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543DF1F5-6C25-9ECC-6C7C-CC57AE1B9D3F}"/>
              </a:ext>
            </a:extLst>
          </p:cNvPr>
          <p:cNvSpPr>
            <a:spLocks noGrp="1"/>
          </p:cNvSpPr>
          <p:nvPr>
            <p:ph type="sldNum" sz="quarter" idx="12"/>
          </p:nvPr>
        </p:nvSpPr>
        <p:spPr>
          <a:xfrm>
            <a:off x="12915900" y="9534526"/>
            <a:ext cx="4675413" cy="547688"/>
          </a:xfrm>
        </p:spPr>
        <p:txBody>
          <a:bodyPr/>
          <a:lstStyle/>
          <a:p>
            <a:fld id="{0123BF78-2F1C-492E-9651-2BD9921D2291}" type="slidenum">
              <a:rPr lang="en-GB" smtClean="0"/>
              <a:t>‹#›</a:t>
            </a:fld>
            <a:endParaRPr lang="en-GB" dirty="0"/>
          </a:p>
        </p:txBody>
      </p:sp>
    </p:spTree>
    <p:extLst>
      <p:ext uri="{BB962C8B-B14F-4D97-AF65-F5344CB8AC3E}">
        <p14:creationId xmlns:p14="http://schemas.microsoft.com/office/powerpoint/2010/main" val="14492217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71209-41B6-1FD8-9BA2-6C9037F402A5}"/>
              </a:ext>
            </a:extLst>
          </p:cNvPr>
          <p:cNvSpPr>
            <a:spLocks noGrp="1"/>
          </p:cNvSpPr>
          <p:nvPr>
            <p:ph type="title"/>
          </p:nvPr>
        </p:nvSpPr>
        <p:spPr>
          <a:xfrm>
            <a:off x="740228" y="547688"/>
            <a:ext cx="16851086" cy="1988345"/>
          </a:xfrm>
        </p:spPr>
        <p:txBody>
          <a:bodyPr/>
          <a:lstStyle>
            <a:lvl1pPr>
              <a:defRPr b="0">
                <a:solidFill>
                  <a:srgbClr val="0072CE"/>
                </a:solidFill>
                <a:latin typeface="Poppins SemiBold" panose="00000700000000000000" pitchFamily="2" charset="0"/>
                <a:cs typeface="Poppins SemiBold" panose="00000700000000000000" pitchFamily="2"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B6FB5EB-19EB-0589-039E-32481B4AB5F7}"/>
              </a:ext>
            </a:extLst>
          </p:cNvPr>
          <p:cNvSpPr>
            <a:spLocks noGrp="1"/>
          </p:cNvSpPr>
          <p:nvPr>
            <p:ph sz="half" idx="1"/>
          </p:nvPr>
        </p:nvSpPr>
        <p:spPr>
          <a:xfrm>
            <a:off x="740228" y="2738437"/>
            <a:ext cx="8289473" cy="652700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05CF429-FA46-FACF-BEA4-D9BEE313FACF}"/>
              </a:ext>
            </a:extLst>
          </p:cNvPr>
          <p:cNvSpPr>
            <a:spLocks noGrp="1"/>
          </p:cNvSpPr>
          <p:nvPr>
            <p:ph sz="half" idx="2"/>
          </p:nvPr>
        </p:nvSpPr>
        <p:spPr>
          <a:xfrm>
            <a:off x="9258300" y="2738437"/>
            <a:ext cx="8333013" cy="652700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0208CB0-4F7C-25D3-22AD-1EA6BFA63C62}"/>
              </a:ext>
            </a:extLst>
          </p:cNvPr>
          <p:cNvSpPr>
            <a:spLocks noGrp="1"/>
          </p:cNvSpPr>
          <p:nvPr>
            <p:ph type="dt" sz="half" idx="10"/>
          </p:nvPr>
        </p:nvSpPr>
        <p:spPr>
          <a:xfrm>
            <a:off x="740228" y="9534526"/>
            <a:ext cx="4631873" cy="547688"/>
          </a:xfrm>
        </p:spPr>
        <p:txBody>
          <a:bodyPr/>
          <a:lstStyle/>
          <a:p>
            <a:fld id="{8B8093A2-F708-4CDD-8C07-92D17430796A}" type="datetimeFigureOut">
              <a:rPr lang="en-GB" smtClean="0"/>
              <a:t>13/05/2025</a:t>
            </a:fld>
            <a:endParaRPr lang="en-GB" dirty="0"/>
          </a:p>
        </p:txBody>
      </p:sp>
      <p:sp>
        <p:nvSpPr>
          <p:cNvPr id="6" name="Footer Placeholder 5">
            <a:extLst>
              <a:ext uri="{FF2B5EF4-FFF2-40B4-BE49-F238E27FC236}">
                <a16:creationId xmlns:a16="http://schemas.microsoft.com/office/drawing/2014/main" id="{9E4FAD29-E9E2-6CE2-E6F7-37EF9EB895F3}"/>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543DF1F5-6C25-9ECC-6C7C-CC57AE1B9D3F}"/>
              </a:ext>
            </a:extLst>
          </p:cNvPr>
          <p:cNvSpPr>
            <a:spLocks noGrp="1"/>
          </p:cNvSpPr>
          <p:nvPr>
            <p:ph type="sldNum" sz="quarter" idx="12"/>
          </p:nvPr>
        </p:nvSpPr>
        <p:spPr>
          <a:xfrm>
            <a:off x="12915900" y="9534526"/>
            <a:ext cx="4675413" cy="547688"/>
          </a:xfrm>
        </p:spPr>
        <p:txBody>
          <a:bodyPr/>
          <a:lstStyle/>
          <a:p>
            <a:fld id="{0123BF78-2F1C-492E-9651-2BD9921D2291}" type="slidenum">
              <a:rPr lang="en-GB" smtClean="0"/>
              <a:t>‹#›</a:t>
            </a:fld>
            <a:endParaRPr lang="en-GB" dirty="0"/>
          </a:p>
        </p:txBody>
      </p:sp>
    </p:spTree>
    <p:extLst>
      <p:ext uri="{BB962C8B-B14F-4D97-AF65-F5344CB8AC3E}">
        <p14:creationId xmlns:p14="http://schemas.microsoft.com/office/powerpoint/2010/main" val="860539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C5B3-033D-47DC-0D77-ECB5A291FC44}"/>
              </a:ext>
            </a:extLst>
          </p:cNvPr>
          <p:cNvSpPr>
            <a:spLocks noGrp="1"/>
          </p:cNvSpPr>
          <p:nvPr>
            <p:ph type="title"/>
          </p:nvPr>
        </p:nvSpPr>
        <p:spPr>
          <a:xfrm>
            <a:off x="740229" y="547688"/>
            <a:ext cx="16290471" cy="1988345"/>
          </a:xfrm>
        </p:spPr>
        <p:txBody>
          <a:bodyPr/>
          <a:lstStyle>
            <a:lvl1pPr>
              <a:defRPr b="1">
                <a:solidFill>
                  <a:srgbClr val="4D2669"/>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CCB77B93-0DF2-5402-4E70-C34A7A4ED28E}"/>
              </a:ext>
            </a:extLst>
          </p:cNvPr>
          <p:cNvSpPr>
            <a:spLocks noGrp="1"/>
          </p:cNvSpPr>
          <p:nvPr>
            <p:ph type="dt" sz="half" idx="10"/>
          </p:nvPr>
        </p:nvSpPr>
        <p:spPr>
          <a:xfrm>
            <a:off x="740229" y="9534526"/>
            <a:ext cx="4631871" cy="547688"/>
          </a:xfrm>
        </p:spPr>
        <p:txBody>
          <a:bodyPr/>
          <a:lstStyle/>
          <a:p>
            <a:fld id="{8B8093A2-F708-4CDD-8C07-92D17430796A}" type="datetimeFigureOut">
              <a:rPr lang="en-GB" smtClean="0"/>
              <a:t>13/05/2025</a:t>
            </a:fld>
            <a:endParaRPr lang="en-GB" dirty="0"/>
          </a:p>
        </p:txBody>
      </p:sp>
      <p:sp>
        <p:nvSpPr>
          <p:cNvPr id="4" name="Footer Placeholder 3">
            <a:extLst>
              <a:ext uri="{FF2B5EF4-FFF2-40B4-BE49-F238E27FC236}">
                <a16:creationId xmlns:a16="http://schemas.microsoft.com/office/drawing/2014/main" id="{7345F852-8157-FEB9-8F3C-0E9AC9B7985B}"/>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49B9C7-70B8-5730-3FCD-A0C43BFBA19B}"/>
              </a:ext>
            </a:extLst>
          </p:cNvPr>
          <p:cNvSpPr>
            <a:spLocks noGrp="1"/>
          </p:cNvSpPr>
          <p:nvPr>
            <p:ph type="sldNum" sz="quarter" idx="12"/>
          </p:nvPr>
        </p:nvSpPr>
        <p:spPr>
          <a:xfrm>
            <a:off x="12915900" y="9534526"/>
            <a:ext cx="4631871" cy="547688"/>
          </a:xfrm>
        </p:spPr>
        <p:txBody>
          <a:bodyPr/>
          <a:lstStyle/>
          <a:p>
            <a:fld id="{0123BF78-2F1C-492E-9651-2BD9921D2291}" type="slidenum">
              <a:rPr lang="en-GB" smtClean="0"/>
              <a:t>‹#›</a:t>
            </a:fld>
            <a:endParaRPr lang="en-GB" dirty="0"/>
          </a:p>
        </p:txBody>
      </p:sp>
    </p:spTree>
    <p:extLst>
      <p:ext uri="{BB962C8B-B14F-4D97-AF65-F5344CB8AC3E}">
        <p14:creationId xmlns:p14="http://schemas.microsoft.com/office/powerpoint/2010/main" val="13874229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C5B3-033D-47DC-0D77-ECB5A291FC44}"/>
              </a:ext>
            </a:extLst>
          </p:cNvPr>
          <p:cNvSpPr>
            <a:spLocks noGrp="1"/>
          </p:cNvSpPr>
          <p:nvPr>
            <p:ph type="title"/>
          </p:nvPr>
        </p:nvSpPr>
        <p:spPr>
          <a:xfrm>
            <a:off x="740229" y="547688"/>
            <a:ext cx="16290471" cy="1988345"/>
          </a:xfrm>
        </p:spPr>
        <p:txBody>
          <a:bodyPr/>
          <a:lstStyle>
            <a:lvl1pPr>
              <a:defRPr b="1">
                <a:solidFill>
                  <a:srgbClr val="F21761"/>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CCB77B93-0DF2-5402-4E70-C34A7A4ED28E}"/>
              </a:ext>
            </a:extLst>
          </p:cNvPr>
          <p:cNvSpPr>
            <a:spLocks noGrp="1"/>
          </p:cNvSpPr>
          <p:nvPr>
            <p:ph type="dt" sz="half" idx="10"/>
          </p:nvPr>
        </p:nvSpPr>
        <p:spPr>
          <a:xfrm>
            <a:off x="740229" y="9534526"/>
            <a:ext cx="4631871" cy="547688"/>
          </a:xfrm>
        </p:spPr>
        <p:txBody>
          <a:bodyPr/>
          <a:lstStyle/>
          <a:p>
            <a:fld id="{8B8093A2-F708-4CDD-8C07-92D17430796A}" type="datetimeFigureOut">
              <a:rPr lang="en-GB" smtClean="0"/>
              <a:t>13/05/2025</a:t>
            </a:fld>
            <a:endParaRPr lang="en-GB" dirty="0"/>
          </a:p>
        </p:txBody>
      </p:sp>
      <p:sp>
        <p:nvSpPr>
          <p:cNvPr id="4" name="Footer Placeholder 3">
            <a:extLst>
              <a:ext uri="{FF2B5EF4-FFF2-40B4-BE49-F238E27FC236}">
                <a16:creationId xmlns:a16="http://schemas.microsoft.com/office/drawing/2014/main" id="{7345F852-8157-FEB9-8F3C-0E9AC9B7985B}"/>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49B9C7-70B8-5730-3FCD-A0C43BFBA19B}"/>
              </a:ext>
            </a:extLst>
          </p:cNvPr>
          <p:cNvSpPr>
            <a:spLocks noGrp="1"/>
          </p:cNvSpPr>
          <p:nvPr>
            <p:ph type="sldNum" sz="quarter" idx="12"/>
          </p:nvPr>
        </p:nvSpPr>
        <p:spPr>
          <a:xfrm>
            <a:off x="12915900" y="9534526"/>
            <a:ext cx="4631871" cy="547688"/>
          </a:xfrm>
        </p:spPr>
        <p:txBody>
          <a:bodyPr/>
          <a:lstStyle/>
          <a:p>
            <a:fld id="{0123BF78-2F1C-492E-9651-2BD9921D2291}" type="slidenum">
              <a:rPr lang="en-GB" smtClean="0"/>
              <a:t>‹#›</a:t>
            </a:fld>
            <a:endParaRPr lang="en-GB" dirty="0"/>
          </a:p>
        </p:txBody>
      </p:sp>
    </p:spTree>
    <p:extLst>
      <p:ext uri="{BB962C8B-B14F-4D97-AF65-F5344CB8AC3E}">
        <p14:creationId xmlns:p14="http://schemas.microsoft.com/office/powerpoint/2010/main" val="6049284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C5B3-033D-47DC-0D77-ECB5A291FC44}"/>
              </a:ext>
            </a:extLst>
          </p:cNvPr>
          <p:cNvSpPr>
            <a:spLocks noGrp="1"/>
          </p:cNvSpPr>
          <p:nvPr>
            <p:ph type="title"/>
          </p:nvPr>
        </p:nvSpPr>
        <p:spPr>
          <a:xfrm>
            <a:off x="740229" y="547688"/>
            <a:ext cx="16290471" cy="1988345"/>
          </a:xfrm>
        </p:spPr>
        <p:txBody>
          <a:bodyPr/>
          <a:lstStyle>
            <a:lvl1pPr>
              <a:defRPr b="1">
                <a:solidFill>
                  <a:srgbClr val="00AAA6"/>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CCB77B93-0DF2-5402-4E70-C34A7A4ED28E}"/>
              </a:ext>
            </a:extLst>
          </p:cNvPr>
          <p:cNvSpPr>
            <a:spLocks noGrp="1"/>
          </p:cNvSpPr>
          <p:nvPr>
            <p:ph type="dt" sz="half" idx="10"/>
          </p:nvPr>
        </p:nvSpPr>
        <p:spPr>
          <a:xfrm>
            <a:off x="740229" y="9534526"/>
            <a:ext cx="4631871" cy="547688"/>
          </a:xfrm>
        </p:spPr>
        <p:txBody>
          <a:bodyPr/>
          <a:lstStyle/>
          <a:p>
            <a:fld id="{8B8093A2-F708-4CDD-8C07-92D17430796A}" type="datetimeFigureOut">
              <a:rPr lang="en-GB" smtClean="0"/>
              <a:t>13/05/2025</a:t>
            </a:fld>
            <a:endParaRPr lang="en-GB" dirty="0"/>
          </a:p>
        </p:txBody>
      </p:sp>
      <p:sp>
        <p:nvSpPr>
          <p:cNvPr id="4" name="Footer Placeholder 3">
            <a:extLst>
              <a:ext uri="{FF2B5EF4-FFF2-40B4-BE49-F238E27FC236}">
                <a16:creationId xmlns:a16="http://schemas.microsoft.com/office/drawing/2014/main" id="{7345F852-8157-FEB9-8F3C-0E9AC9B7985B}"/>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49B9C7-70B8-5730-3FCD-A0C43BFBA19B}"/>
              </a:ext>
            </a:extLst>
          </p:cNvPr>
          <p:cNvSpPr>
            <a:spLocks noGrp="1"/>
          </p:cNvSpPr>
          <p:nvPr>
            <p:ph type="sldNum" sz="quarter" idx="12"/>
          </p:nvPr>
        </p:nvSpPr>
        <p:spPr>
          <a:xfrm>
            <a:off x="12915900" y="9534526"/>
            <a:ext cx="4631871" cy="547688"/>
          </a:xfrm>
        </p:spPr>
        <p:txBody>
          <a:bodyPr/>
          <a:lstStyle/>
          <a:p>
            <a:fld id="{0123BF78-2F1C-492E-9651-2BD9921D2291}" type="slidenum">
              <a:rPr lang="en-GB" smtClean="0"/>
              <a:t>‹#›</a:t>
            </a:fld>
            <a:endParaRPr lang="en-GB" dirty="0"/>
          </a:p>
        </p:txBody>
      </p:sp>
    </p:spTree>
    <p:extLst>
      <p:ext uri="{BB962C8B-B14F-4D97-AF65-F5344CB8AC3E}">
        <p14:creationId xmlns:p14="http://schemas.microsoft.com/office/powerpoint/2010/main" val="24568741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C5B3-033D-47DC-0D77-ECB5A291FC44}"/>
              </a:ext>
            </a:extLst>
          </p:cNvPr>
          <p:cNvSpPr>
            <a:spLocks noGrp="1"/>
          </p:cNvSpPr>
          <p:nvPr>
            <p:ph type="title"/>
          </p:nvPr>
        </p:nvSpPr>
        <p:spPr>
          <a:xfrm>
            <a:off x="740229" y="547688"/>
            <a:ext cx="16290471" cy="1988345"/>
          </a:xfrm>
        </p:spPr>
        <p:txBody>
          <a:bodyPr/>
          <a:lstStyle>
            <a:lvl1pPr>
              <a:defRPr b="1">
                <a:solidFill>
                  <a:srgbClr val="0072CE"/>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CCB77B93-0DF2-5402-4E70-C34A7A4ED28E}"/>
              </a:ext>
            </a:extLst>
          </p:cNvPr>
          <p:cNvSpPr>
            <a:spLocks noGrp="1"/>
          </p:cNvSpPr>
          <p:nvPr>
            <p:ph type="dt" sz="half" idx="10"/>
          </p:nvPr>
        </p:nvSpPr>
        <p:spPr>
          <a:xfrm>
            <a:off x="740229" y="9534526"/>
            <a:ext cx="4631871" cy="547688"/>
          </a:xfrm>
        </p:spPr>
        <p:txBody>
          <a:bodyPr/>
          <a:lstStyle/>
          <a:p>
            <a:fld id="{8B8093A2-F708-4CDD-8C07-92D17430796A}" type="datetimeFigureOut">
              <a:rPr lang="en-GB" smtClean="0"/>
              <a:t>13/05/2025</a:t>
            </a:fld>
            <a:endParaRPr lang="en-GB" dirty="0"/>
          </a:p>
        </p:txBody>
      </p:sp>
      <p:sp>
        <p:nvSpPr>
          <p:cNvPr id="4" name="Footer Placeholder 3">
            <a:extLst>
              <a:ext uri="{FF2B5EF4-FFF2-40B4-BE49-F238E27FC236}">
                <a16:creationId xmlns:a16="http://schemas.microsoft.com/office/drawing/2014/main" id="{7345F852-8157-FEB9-8F3C-0E9AC9B7985B}"/>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49B9C7-70B8-5730-3FCD-A0C43BFBA19B}"/>
              </a:ext>
            </a:extLst>
          </p:cNvPr>
          <p:cNvSpPr>
            <a:spLocks noGrp="1"/>
          </p:cNvSpPr>
          <p:nvPr>
            <p:ph type="sldNum" sz="quarter" idx="12"/>
          </p:nvPr>
        </p:nvSpPr>
        <p:spPr>
          <a:xfrm>
            <a:off x="12915900" y="9534526"/>
            <a:ext cx="4631871" cy="547688"/>
          </a:xfrm>
        </p:spPr>
        <p:txBody>
          <a:bodyPr/>
          <a:lstStyle/>
          <a:p>
            <a:fld id="{0123BF78-2F1C-492E-9651-2BD9921D2291}" type="slidenum">
              <a:rPr lang="en-GB" smtClean="0"/>
              <a:t>‹#›</a:t>
            </a:fld>
            <a:endParaRPr lang="en-GB" dirty="0"/>
          </a:p>
        </p:txBody>
      </p:sp>
    </p:spTree>
    <p:extLst>
      <p:ext uri="{BB962C8B-B14F-4D97-AF65-F5344CB8AC3E}">
        <p14:creationId xmlns:p14="http://schemas.microsoft.com/office/powerpoint/2010/main" val="2817628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4C3DFD-8378-D42E-B846-55D1C15ADC7F}"/>
              </a:ext>
            </a:extLst>
          </p:cNvPr>
          <p:cNvSpPr>
            <a:spLocks noGrp="1"/>
          </p:cNvSpPr>
          <p:nvPr>
            <p:ph type="dt" sz="half" idx="10"/>
          </p:nvPr>
        </p:nvSpPr>
        <p:spPr/>
        <p:txBody>
          <a:bodyPr/>
          <a:lstStyle/>
          <a:p>
            <a:fld id="{8B8093A2-F708-4CDD-8C07-92D17430796A}" type="datetimeFigureOut">
              <a:rPr lang="en-GB" smtClean="0"/>
              <a:t>13/05/2025</a:t>
            </a:fld>
            <a:endParaRPr lang="en-GB" dirty="0"/>
          </a:p>
        </p:txBody>
      </p:sp>
      <p:sp>
        <p:nvSpPr>
          <p:cNvPr id="3" name="Footer Placeholder 2">
            <a:extLst>
              <a:ext uri="{FF2B5EF4-FFF2-40B4-BE49-F238E27FC236}">
                <a16:creationId xmlns:a16="http://schemas.microsoft.com/office/drawing/2014/main" id="{393BD133-3515-E4EF-2933-E1BC55D05073}"/>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4FB87BD1-067F-902B-72E6-8323299A9E59}"/>
              </a:ext>
            </a:extLst>
          </p:cNvPr>
          <p:cNvSpPr>
            <a:spLocks noGrp="1"/>
          </p:cNvSpPr>
          <p:nvPr>
            <p:ph type="sldNum" sz="quarter" idx="12"/>
          </p:nvPr>
        </p:nvSpPr>
        <p:spPr/>
        <p:txBody>
          <a:bodyPr/>
          <a:lstStyle/>
          <a:p>
            <a:fld id="{0123BF78-2F1C-492E-9651-2BD9921D2291}" type="slidenum">
              <a:rPr lang="en-GB" smtClean="0"/>
              <a:t>‹#›</a:t>
            </a:fld>
            <a:endParaRPr lang="en-GB" dirty="0"/>
          </a:p>
        </p:txBody>
      </p:sp>
    </p:spTree>
    <p:extLst>
      <p:ext uri="{BB962C8B-B14F-4D97-AF65-F5344CB8AC3E}">
        <p14:creationId xmlns:p14="http://schemas.microsoft.com/office/powerpoint/2010/main" val="27492631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636B0-69AB-49C3-A35E-E5A0670CBCEC}"/>
              </a:ext>
            </a:extLst>
          </p:cNvPr>
          <p:cNvSpPr>
            <a:spLocks noGrp="1"/>
          </p:cNvSpPr>
          <p:nvPr>
            <p:ph type="title"/>
          </p:nvPr>
        </p:nvSpPr>
        <p:spPr>
          <a:xfrm>
            <a:off x="718458" y="685800"/>
            <a:ext cx="6439581" cy="2400300"/>
          </a:xfrm>
        </p:spPr>
        <p:txBody>
          <a:bodyPr anchor="b"/>
          <a:lstStyle>
            <a:lvl1pPr>
              <a:defRPr sz="4800" b="1">
                <a:solidFill>
                  <a:srgbClr val="4D2669"/>
                </a:solidFill>
                <a:latin typeface="Poppins SemiBold" panose="00000700000000000000" pitchFamily="2" charset="0"/>
                <a:cs typeface="Poppins SemiBold" panose="00000700000000000000" pitchFamily="2" charset="0"/>
              </a:defRPr>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A828095-1DCF-FD41-C7B9-3BC7F0970E9D}"/>
              </a:ext>
            </a:extLst>
          </p:cNvPr>
          <p:cNvSpPr>
            <a:spLocks noGrp="1"/>
          </p:cNvSpPr>
          <p:nvPr>
            <p:ph type="pic" idx="1"/>
          </p:nvPr>
        </p:nvSpPr>
        <p:spPr>
          <a:xfrm>
            <a:off x="7774782" y="1481138"/>
            <a:ext cx="9794760" cy="7310438"/>
          </a:xfrm>
        </p:spPr>
        <p:txBody>
          <a:bodyPr/>
          <a:lstStyle>
            <a:lvl1pPr marL="0" indent="0">
              <a:buNone/>
              <a:defRPr sz="4800">
                <a:latin typeface="Arial" panose="020B0604020202020204" pitchFamily="34" charset="0"/>
                <a:cs typeface="Arial" panose="020B0604020202020204" pitchFamily="34" charset="0"/>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endParaRPr lang="en-GB" dirty="0"/>
          </a:p>
        </p:txBody>
      </p:sp>
      <p:sp>
        <p:nvSpPr>
          <p:cNvPr id="4" name="Text Placeholder 3">
            <a:extLst>
              <a:ext uri="{FF2B5EF4-FFF2-40B4-BE49-F238E27FC236}">
                <a16:creationId xmlns:a16="http://schemas.microsoft.com/office/drawing/2014/main" id="{3D0C236F-FADB-09EC-4F2B-D1CD4FC91B38}"/>
              </a:ext>
            </a:extLst>
          </p:cNvPr>
          <p:cNvSpPr>
            <a:spLocks noGrp="1"/>
          </p:cNvSpPr>
          <p:nvPr>
            <p:ph type="body" sz="half" idx="2"/>
          </p:nvPr>
        </p:nvSpPr>
        <p:spPr>
          <a:xfrm>
            <a:off x="718458" y="3418114"/>
            <a:ext cx="6439581" cy="5385368"/>
          </a:xfrm>
        </p:spPr>
        <p:txBody>
          <a:bodyPr>
            <a:normAutofit/>
          </a:bodyPr>
          <a:lstStyle>
            <a:lvl1pPr marL="0" indent="0">
              <a:buNone/>
              <a:defRPr sz="3600">
                <a:latin typeface="Arial" panose="020B0604020202020204" pitchFamily="34" charset="0"/>
                <a:cs typeface="Arial" panose="020B0604020202020204" pitchFamily="34" charset="0"/>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D7EC9BF-427E-CAD8-844C-623AD4EF901A}"/>
              </a:ext>
            </a:extLst>
          </p:cNvPr>
          <p:cNvSpPr>
            <a:spLocks noGrp="1"/>
          </p:cNvSpPr>
          <p:nvPr>
            <p:ph type="dt" sz="half" idx="10"/>
          </p:nvPr>
        </p:nvSpPr>
        <p:spPr>
          <a:xfrm>
            <a:off x="718458" y="9534526"/>
            <a:ext cx="4653642" cy="547688"/>
          </a:xfrm>
        </p:spPr>
        <p:txBody>
          <a:bodyPr/>
          <a:lstStyle/>
          <a:p>
            <a:fld id="{8B8093A2-F708-4CDD-8C07-92D17430796A}" type="datetimeFigureOut">
              <a:rPr lang="en-GB" smtClean="0"/>
              <a:t>13/05/2025</a:t>
            </a:fld>
            <a:endParaRPr lang="en-GB" dirty="0"/>
          </a:p>
        </p:txBody>
      </p:sp>
      <p:sp>
        <p:nvSpPr>
          <p:cNvPr id="6" name="Footer Placeholder 5">
            <a:extLst>
              <a:ext uri="{FF2B5EF4-FFF2-40B4-BE49-F238E27FC236}">
                <a16:creationId xmlns:a16="http://schemas.microsoft.com/office/drawing/2014/main" id="{2CC097A4-5111-C37A-1977-2BDE4002CF31}"/>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5A1DE8F-130E-8CB7-F674-D47E9129B6F5}"/>
              </a:ext>
            </a:extLst>
          </p:cNvPr>
          <p:cNvSpPr>
            <a:spLocks noGrp="1"/>
          </p:cNvSpPr>
          <p:nvPr>
            <p:ph type="sldNum" sz="quarter" idx="12"/>
          </p:nvPr>
        </p:nvSpPr>
        <p:spPr>
          <a:xfrm>
            <a:off x="12915900" y="9534526"/>
            <a:ext cx="4653642" cy="547688"/>
          </a:xfrm>
        </p:spPr>
        <p:txBody>
          <a:bodyPr/>
          <a:lstStyle/>
          <a:p>
            <a:fld id="{0123BF78-2F1C-492E-9651-2BD9921D2291}" type="slidenum">
              <a:rPr lang="en-GB" smtClean="0"/>
              <a:t>‹#›</a:t>
            </a:fld>
            <a:endParaRPr lang="en-GB" dirty="0"/>
          </a:p>
        </p:txBody>
      </p:sp>
    </p:spTree>
    <p:extLst>
      <p:ext uri="{BB962C8B-B14F-4D97-AF65-F5344CB8AC3E}">
        <p14:creationId xmlns:p14="http://schemas.microsoft.com/office/powerpoint/2010/main" val="41536084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636B0-69AB-49C3-A35E-E5A0670CBCEC}"/>
              </a:ext>
            </a:extLst>
          </p:cNvPr>
          <p:cNvSpPr>
            <a:spLocks noGrp="1"/>
          </p:cNvSpPr>
          <p:nvPr>
            <p:ph type="title"/>
          </p:nvPr>
        </p:nvSpPr>
        <p:spPr>
          <a:xfrm>
            <a:off x="718458" y="685800"/>
            <a:ext cx="6439581" cy="2400300"/>
          </a:xfrm>
        </p:spPr>
        <p:txBody>
          <a:bodyPr anchor="b"/>
          <a:lstStyle>
            <a:lvl1pPr>
              <a:defRPr sz="4800" b="1">
                <a:solidFill>
                  <a:srgbClr val="F21761"/>
                </a:solidFill>
                <a:latin typeface="Poppins SemiBold" panose="00000700000000000000" pitchFamily="2" charset="0"/>
                <a:cs typeface="Poppins SemiBold" panose="00000700000000000000" pitchFamily="2" charset="0"/>
              </a:defRPr>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A828095-1DCF-FD41-C7B9-3BC7F0970E9D}"/>
              </a:ext>
            </a:extLst>
          </p:cNvPr>
          <p:cNvSpPr>
            <a:spLocks noGrp="1"/>
          </p:cNvSpPr>
          <p:nvPr>
            <p:ph type="pic" idx="1"/>
          </p:nvPr>
        </p:nvSpPr>
        <p:spPr>
          <a:xfrm>
            <a:off x="7774782" y="1481138"/>
            <a:ext cx="9794760" cy="7310438"/>
          </a:xfrm>
        </p:spPr>
        <p:txBody>
          <a:bodyPr/>
          <a:lstStyle>
            <a:lvl1pPr marL="0" indent="0">
              <a:buNone/>
              <a:defRPr sz="4800">
                <a:latin typeface="Arial" panose="020B0604020202020204" pitchFamily="34" charset="0"/>
                <a:cs typeface="Arial" panose="020B0604020202020204" pitchFamily="34" charset="0"/>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endParaRPr lang="en-GB" dirty="0"/>
          </a:p>
        </p:txBody>
      </p:sp>
      <p:sp>
        <p:nvSpPr>
          <p:cNvPr id="4" name="Text Placeholder 3">
            <a:extLst>
              <a:ext uri="{FF2B5EF4-FFF2-40B4-BE49-F238E27FC236}">
                <a16:creationId xmlns:a16="http://schemas.microsoft.com/office/drawing/2014/main" id="{3D0C236F-FADB-09EC-4F2B-D1CD4FC91B38}"/>
              </a:ext>
            </a:extLst>
          </p:cNvPr>
          <p:cNvSpPr>
            <a:spLocks noGrp="1"/>
          </p:cNvSpPr>
          <p:nvPr>
            <p:ph type="body" sz="half" idx="2"/>
          </p:nvPr>
        </p:nvSpPr>
        <p:spPr>
          <a:xfrm>
            <a:off x="718458" y="3418114"/>
            <a:ext cx="6439581" cy="5385368"/>
          </a:xfrm>
        </p:spPr>
        <p:txBody>
          <a:bodyPr>
            <a:normAutofit/>
          </a:bodyPr>
          <a:lstStyle>
            <a:lvl1pPr marL="0" indent="0">
              <a:buNone/>
              <a:defRPr sz="3600">
                <a:latin typeface="Arial" panose="020B0604020202020204" pitchFamily="34" charset="0"/>
                <a:cs typeface="Arial" panose="020B0604020202020204" pitchFamily="34" charset="0"/>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D7EC9BF-427E-CAD8-844C-623AD4EF901A}"/>
              </a:ext>
            </a:extLst>
          </p:cNvPr>
          <p:cNvSpPr>
            <a:spLocks noGrp="1"/>
          </p:cNvSpPr>
          <p:nvPr>
            <p:ph type="dt" sz="half" idx="10"/>
          </p:nvPr>
        </p:nvSpPr>
        <p:spPr>
          <a:xfrm>
            <a:off x="718458" y="9534526"/>
            <a:ext cx="4653642" cy="547688"/>
          </a:xfrm>
        </p:spPr>
        <p:txBody>
          <a:bodyPr/>
          <a:lstStyle/>
          <a:p>
            <a:fld id="{8B8093A2-F708-4CDD-8C07-92D17430796A}" type="datetimeFigureOut">
              <a:rPr lang="en-GB" smtClean="0"/>
              <a:t>13/05/2025</a:t>
            </a:fld>
            <a:endParaRPr lang="en-GB" dirty="0"/>
          </a:p>
        </p:txBody>
      </p:sp>
      <p:sp>
        <p:nvSpPr>
          <p:cNvPr id="6" name="Footer Placeholder 5">
            <a:extLst>
              <a:ext uri="{FF2B5EF4-FFF2-40B4-BE49-F238E27FC236}">
                <a16:creationId xmlns:a16="http://schemas.microsoft.com/office/drawing/2014/main" id="{2CC097A4-5111-C37A-1977-2BDE4002CF31}"/>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5A1DE8F-130E-8CB7-F674-D47E9129B6F5}"/>
              </a:ext>
            </a:extLst>
          </p:cNvPr>
          <p:cNvSpPr>
            <a:spLocks noGrp="1"/>
          </p:cNvSpPr>
          <p:nvPr>
            <p:ph type="sldNum" sz="quarter" idx="12"/>
          </p:nvPr>
        </p:nvSpPr>
        <p:spPr>
          <a:xfrm>
            <a:off x="12915900" y="9534526"/>
            <a:ext cx="4653642" cy="547688"/>
          </a:xfrm>
        </p:spPr>
        <p:txBody>
          <a:bodyPr/>
          <a:lstStyle/>
          <a:p>
            <a:fld id="{0123BF78-2F1C-492E-9651-2BD9921D2291}" type="slidenum">
              <a:rPr lang="en-GB" smtClean="0"/>
              <a:t>‹#›</a:t>
            </a:fld>
            <a:endParaRPr lang="en-GB" dirty="0"/>
          </a:p>
        </p:txBody>
      </p:sp>
    </p:spTree>
    <p:extLst>
      <p:ext uri="{BB962C8B-B14F-4D97-AF65-F5344CB8AC3E}">
        <p14:creationId xmlns:p14="http://schemas.microsoft.com/office/powerpoint/2010/main" val="41338471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636B0-69AB-49C3-A35E-E5A0670CBCEC}"/>
              </a:ext>
            </a:extLst>
          </p:cNvPr>
          <p:cNvSpPr>
            <a:spLocks noGrp="1"/>
          </p:cNvSpPr>
          <p:nvPr>
            <p:ph type="title"/>
          </p:nvPr>
        </p:nvSpPr>
        <p:spPr>
          <a:xfrm>
            <a:off x="718458" y="685800"/>
            <a:ext cx="6439581" cy="2400300"/>
          </a:xfrm>
        </p:spPr>
        <p:txBody>
          <a:bodyPr anchor="b"/>
          <a:lstStyle>
            <a:lvl1pPr>
              <a:defRPr sz="4800" b="1">
                <a:solidFill>
                  <a:srgbClr val="00AAA6"/>
                </a:solidFill>
                <a:latin typeface="Poppins SemiBold" panose="00000700000000000000" pitchFamily="2" charset="0"/>
                <a:cs typeface="Poppins SemiBold" panose="00000700000000000000" pitchFamily="2" charset="0"/>
              </a:defRPr>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A828095-1DCF-FD41-C7B9-3BC7F0970E9D}"/>
              </a:ext>
            </a:extLst>
          </p:cNvPr>
          <p:cNvSpPr>
            <a:spLocks noGrp="1"/>
          </p:cNvSpPr>
          <p:nvPr>
            <p:ph type="pic" idx="1"/>
          </p:nvPr>
        </p:nvSpPr>
        <p:spPr>
          <a:xfrm>
            <a:off x="7774782" y="1481138"/>
            <a:ext cx="9794760" cy="7310438"/>
          </a:xfrm>
        </p:spPr>
        <p:txBody>
          <a:bodyPr/>
          <a:lstStyle>
            <a:lvl1pPr marL="0" indent="0">
              <a:buNone/>
              <a:defRPr sz="4800">
                <a:latin typeface="Arial" panose="020B0604020202020204" pitchFamily="34" charset="0"/>
                <a:cs typeface="Arial" panose="020B0604020202020204" pitchFamily="34" charset="0"/>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endParaRPr lang="en-GB" dirty="0"/>
          </a:p>
        </p:txBody>
      </p:sp>
      <p:sp>
        <p:nvSpPr>
          <p:cNvPr id="4" name="Text Placeholder 3">
            <a:extLst>
              <a:ext uri="{FF2B5EF4-FFF2-40B4-BE49-F238E27FC236}">
                <a16:creationId xmlns:a16="http://schemas.microsoft.com/office/drawing/2014/main" id="{3D0C236F-FADB-09EC-4F2B-D1CD4FC91B38}"/>
              </a:ext>
            </a:extLst>
          </p:cNvPr>
          <p:cNvSpPr>
            <a:spLocks noGrp="1"/>
          </p:cNvSpPr>
          <p:nvPr>
            <p:ph type="body" sz="half" idx="2"/>
          </p:nvPr>
        </p:nvSpPr>
        <p:spPr>
          <a:xfrm>
            <a:off x="718458" y="3418114"/>
            <a:ext cx="6439581" cy="5385368"/>
          </a:xfrm>
        </p:spPr>
        <p:txBody>
          <a:bodyPr>
            <a:normAutofit/>
          </a:bodyPr>
          <a:lstStyle>
            <a:lvl1pPr marL="0" indent="0">
              <a:buNone/>
              <a:defRPr sz="3600">
                <a:latin typeface="Arial" panose="020B0604020202020204" pitchFamily="34" charset="0"/>
                <a:cs typeface="Arial" panose="020B0604020202020204" pitchFamily="34" charset="0"/>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D7EC9BF-427E-CAD8-844C-623AD4EF901A}"/>
              </a:ext>
            </a:extLst>
          </p:cNvPr>
          <p:cNvSpPr>
            <a:spLocks noGrp="1"/>
          </p:cNvSpPr>
          <p:nvPr>
            <p:ph type="dt" sz="half" idx="10"/>
          </p:nvPr>
        </p:nvSpPr>
        <p:spPr>
          <a:xfrm>
            <a:off x="718458" y="9534526"/>
            <a:ext cx="4653642" cy="547688"/>
          </a:xfrm>
        </p:spPr>
        <p:txBody>
          <a:bodyPr/>
          <a:lstStyle/>
          <a:p>
            <a:fld id="{8B8093A2-F708-4CDD-8C07-92D17430796A}" type="datetimeFigureOut">
              <a:rPr lang="en-GB" smtClean="0"/>
              <a:t>13/05/2025</a:t>
            </a:fld>
            <a:endParaRPr lang="en-GB" dirty="0"/>
          </a:p>
        </p:txBody>
      </p:sp>
      <p:sp>
        <p:nvSpPr>
          <p:cNvPr id="6" name="Footer Placeholder 5">
            <a:extLst>
              <a:ext uri="{FF2B5EF4-FFF2-40B4-BE49-F238E27FC236}">
                <a16:creationId xmlns:a16="http://schemas.microsoft.com/office/drawing/2014/main" id="{2CC097A4-5111-C37A-1977-2BDE4002CF31}"/>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5A1DE8F-130E-8CB7-F674-D47E9129B6F5}"/>
              </a:ext>
            </a:extLst>
          </p:cNvPr>
          <p:cNvSpPr>
            <a:spLocks noGrp="1"/>
          </p:cNvSpPr>
          <p:nvPr>
            <p:ph type="sldNum" sz="quarter" idx="12"/>
          </p:nvPr>
        </p:nvSpPr>
        <p:spPr>
          <a:xfrm>
            <a:off x="12915900" y="9534526"/>
            <a:ext cx="4653642" cy="547688"/>
          </a:xfrm>
        </p:spPr>
        <p:txBody>
          <a:bodyPr/>
          <a:lstStyle/>
          <a:p>
            <a:fld id="{0123BF78-2F1C-492E-9651-2BD9921D2291}" type="slidenum">
              <a:rPr lang="en-GB" smtClean="0"/>
              <a:t>‹#›</a:t>
            </a:fld>
            <a:endParaRPr lang="en-GB" dirty="0"/>
          </a:p>
        </p:txBody>
      </p:sp>
    </p:spTree>
    <p:extLst>
      <p:ext uri="{BB962C8B-B14F-4D97-AF65-F5344CB8AC3E}">
        <p14:creationId xmlns:p14="http://schemas.microsoft.com/office/powerpoint/2010/main" val="35682554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636B0-69AB-49C3-A35E-E5A0670CBCEC}"/>
              </a:ext>
            </a:extLst>
          </p:cNvPr>
          <p:cNvSpPr>
            <a:spLocks noGrp="1"/>
          </p:cNvSpPr>
          <p:nvPr>
            <p:ph type="title"/>
          </p:nvPr>
        </p:nvSpPr>
        <p:spPr>
          <a:xfrm>
            <a:off x="718458" y="685800"/>
            <a:ext cx="6439581" cy="2400300"/>
          </a:xfrm>
        </p:spPr>
        <p:txBody>
          <a:bodyPr anchor="b"/>
          <a:lstStyle>
            <a:lvl1pPr>
              <a:defRPr sz="4800" b="1">
                <a:solidFill>
                  <a:srgbClr val="0072CE"/>
                </a:solidFill>
                <a:latin typeface="Poppins SemiBold" panose="00000700000000000000" pitchFamily="2" charset="0"/>
                <a:cs typeface="Poppins SemiBold" panose="00000700000000000000" pitchFamily="2" charset="0"/>
              </a:defRPr>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A828095-1DCF-FD41-C7B9-3BC7F0970E9D}"/>
              </a:ext>
            </a:extLst>
          </p:cNvPr>
          <p:cNvSpPr>
            <a:spLocks noGrp="1"/>
          </p:cNvSpPr>
          <p:nvPr>
            <p:ph type="pic" idx="1"/>
          </p:nvPr>
        </p:nvSpPr>
        <p:spPr>
          <a:xfrm>
            <a:off x="7774782" y="1481138"/>
            <a:ext cx="9794760" cy="7310438"/>
          </a:xfrm>
        </p:spPr>
        <p:txBody>
          <a:bodyPr/>
          <a:lstStyle>
            <a:lvl1pPr marL="0" indent="0">
              <a:buNone/>
              <a:defRPr sz="4800">
                <a:latin typeface="Arial" panose="020B0604020202020204" pitchFamily="34" charset="0"/>
                <a:cs typeface="Arial" panose="020B0604020202020204" pitchFamily="34" charset="0"/>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endParaRPr lang="en-GB" dirty="0"/>
          </a:p>
        </p:txBody>
      </p:sp>
      <p:sp>
        <p:nvSpPr>
          <p:cNvPr id="4" name="Text Placeholder 3">
            <a:extLst>
              <a:ext uri="{FF2B5EF4-FFF2-40B4-BE49-F238E27FC236}">
                <a16:creationId xmlns:a16="http://schemas.microsoft.com/office/drawing/2014/main" id="{3D0C236F-FADB-09EC-4F2B-D1CD4FC91B38}"/>
              </a:ext>
            </a:extLst>
          </p:cNvPr>
          <p:cNvSpPr>
            <a:spLocks noGrp="1"/>
          </p:cNvSpPr>
          <p:nvPr>
            <p:ph type="body" sz="half" idx="2"/>
          </p:nvPr>
        </p:nvSpPr>
        <p:spPr>
          <a:xfrm>
            <a:off x="718458" y="3418114"/>
            <a:ext cx="6439581" cy="5385368"/>
          </a:xfrm>
        </p:spPr>
        <p:txBody>
          <a:bodyPr>
            <a:normAutofit/>
          </a:bodyPr>
          <a:lstStyle>
            <a:lvl1pPr marL="0" indent="0">
              <a:buNone/>
              <a:defRPr sz="3600">
                <a:latin typeface="Arial" panose="020B0604020202020204" pitchFamily="34" charset="0"/>
                <a:cs typeface="Arial" panose="020B0604020202020204" pitchFamily="34" charset="0"/>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D7EC9BF-427E-CAD8-844C-623AD4EF901A}"/>
              </a:ext>
            </a:extLst>
          </p:cNvPr>
          <p:cNvSpPr>
            <a:spLocks noGrp="1"/>
          </p:cNvSpPr>
          <p:nvPr>
            <p:ph type="dt" sz="half" idx="10"/>
          </p:nvPr>
        </p:nvSpPr>
        <p:spPr>
          <a:xfrm>
            <a:off x="718458" y="9534526"/>
            <a:ext cx="4653642" cy="547688"/>
          </a:xfrm>
        </p:spPr>
        <p:txBody>
          <a:bodyPr/>
          <a:lstStyle/>
          <a:p>
            <a:fld id="{8B8093A2-F708-4CDD-8C07-92D17430796A}" type="datetimeFigureOut">
              <a:rPr lang="en-GB" smtClean="0"/>
              <a:t>13/05/2025</a:t>
            </a:fld>
            <a:endParaRPr lang="en-GB" dirty="0"/>
          </a:p>
        </p:txBody>
      </p:sp>
      <p:sp>
        <p:nvSpPr>
          <p:cNvPr id="6" name="Footer Placeholder 5">
            <a:extLst>
              <a:ext uri="{FF2B5EF4-FFF2-40B4-BE49-F238E27FC236}">
                <a16:creationId xmlns:a16="http://schemas.microsoft.com/office/drawing/2014/main" id="{2CC097A4-5111-C37A-1977-2BDE4002CF31}"/>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5A1DE8F-130E-8CB7-F674-D47E9129B6F5}"/>
              </a:ext>
            </a:extLst>
          </p:cNvPr>
          <p:cNvSpPr>
            <a:spLocks noGrp="1"/>
          </p:cNvSpPr>
          <p:nvPr>
            <p:ph type="sldNum" sz="quarter" idx="12"/>
          </p:nvPr>
        </p:nvSpPr>
        <p:spPr>
          <a:xfrm>
            <a:off x="12915900" y="9534526"/>
            <a:ext cx="4653642" cy="547688"/>
          </a:xfrm>
        </p:spPr>
        <p:txBody>
          <a:bodyPr/>
          <a:lstStyle/>
          <a:p>
            <a:fld id="{0123BF78-2F1C-492E-9651-2BD9921D2291}" type="slidenum">
              <a:rPr lang="en-GB" smtClean="0"/>
              <a:t>‹#›</a:t>
            </a:fld>
            <a:endParaRPr lang="en-GB" dirty="0"/>
          </a:p>
        </p:txBody>
      </p:sp>
    </p:spTree>
    <p:extLst>
      <p:ext uri="{BB962C8B-B14F-4D97-AF65-F5344CB8AC3E}">
        <p14:creationId xmlns:p14="http://schemas.microsoft.com/office/powerpoint/2010/main" val="2466596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6F5FD9-D1E6-9758-6F15-98EC70E8F0DA}"/>
              </a:ext>
            </a:extLst>
          </p:cNvPr>
          <p:cNvSpPr/>
          <p:nvPr userDrawn="1"/>
        </p:nvSpPr>
        <p:spPr>
          <a:xfrm>
            <a:off x="0" y="0"/>
            <a:ext cx="9144000" cy="10287000"/>
          </a:xfrm>
          <a:prstGeom prst="rect">
            <a:avLst/>
          </a:prstGeom>
          <a:solidFill>
            <a:srgbClr val="4D26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dirty="0"/>
          </a:p>
        </p:txBody>
      </p:sp>
      <p:sp>
        <p:nvSpPr>
          <p:cNvPr id="2" name="Title 1">
            <a:extLst>
              <a:ext uri="{FF2B5EF4-FFF2-40B4-BE49-F238E27FC236}">
                <a16:creationId xmlns:a16="http://schemas.microsoft.com/office/drawing/2014/main" id="{D7E636B0-69AB-49C3-A35E-E5A0670CBCEC}"/>
              </a:ext>
            </a:extLst>
          </p:cNvPr>
          <p:cNvSpPr>
            <a:spLocks noGrp="1"/>
          </p:cNvSpPr>
          <p:nvPr>
            <p:ph type="title"/>
          </p:nvPr>
        </p:nvSpPr>
        <p:spPr>
          <a:xfrm>
            <a:off x="718458" y="685800"/>
            <a:ext cx="6439581" cy="2400300"/>
          </a:xfrm>
        </p:spPr>
        <p:txBody>
          <a:bodyPr anchor="b"/>
          <a:lstStyle>
            <a:lvl1pPr>
              <a:defRPr sz="4800" b="1">
                <a:solidFill>
                  <a:schemeClr val="bg1"/>
                </a:solidFill>
                <a:latin typeface="Poppins SemiBold" panose="00000700000000000000" pitchFamily="2" charset="0"/>
                <a:cs typeface="Poppins SemiBold" panose="00000700000000000000" pitchFamily="2" charset="0"/>
              </a:defRPr>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A828095-1DCF-FD41-C7B9-3BC7F0970E9D}"/>
              </a:ext>
            </a:extLst>
          </p:cNvPr>
          <p:cNvSpPr>
            <a:spLocks noGrp="1"/>
          </p:cNvSpPr>
          <p:nvPr>
            <p:ph type="pic" idx="1"/>
          </p:nvPr>
        </p:nvSpPr>
        <p:spPr>
          <a:xfrm>
            <a:off x="9144000" y="1"/>
            <a:ext cx="9144000" cy="10286999"/>
          </a:xfrm>
        </p:spPr>
        <p:txBody>
          <a:bodyPr/>
          <a:lstStyle>
            <a:lvl1pPr marL="0" indent="0">
              <a:buNone/>
              <a:defRPr sz="4800">
                <a:latin typeface="Arial" panose="020B0604020202020204" pitchFamily="34" charset="0"/>
                <a:cs typeface="Arial" panose="020B0604020202020204" pitchFamily="34" charset="0"/>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endParaRPr lang="en-GB" dirty="0"/>
          </a:p>
        </p:txBody>
      </p:sp>
      <p:sp>
        <p:nvSpPr>
          <p:cNvPr id="4" name="Text Placeholder 3">
            <a:extLst>
              <a:ext uri="{FF2B5EF4-FFF2-40B4-BE49-F238E27FC236}">
                <a16:creationId xmlns:a16="http://schemas.microsoft.com/office/drawing/2014/main" id="{3D0C236F-FADB-09EC-4F2B-D1CD4FC91B38}"/>
              </a:ext>
            </a:extLst>
          </p:cNvPr>
          <p:cNvSpPr>
            <a:spLocks noGrp="1"/>
          </p:cNvSpPr>
          <p:nvPr>
            <p:ph type="body" sz="half" idx="2"/>
          </p:nvPr>
        </p:nvSpPr>
        <p:spPr>
          <a:xfrm>
            <a:off x="718458" y="3418115"/>
            <a:ext cx="6439581" cy="4942116"/>
          </a:xfrm>
        </p:spPr>
        <p:txBody>
          <a:bodyPr>
            <a:normAutofit/>
          </a:bodyPr>
          <a:lstStyle>
            <a:lvl1pPr marL="0" indent="0">
              <a:buNone/>
              <a:defRPr sz="3600">
                <a:solidFill>
                  <a:schemeClr val="bg1"/>
                </a:solidFill>
                <a:latin typeface="Arial" panose="020B0604020202020204" pitchFamily="34" charset="0"/>
                <a:cs typeface="Arial" panose="020B0604020202020204" pitchFamily="34" charset="0"/>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D7EC9BF-427E-CAD8-844C-623AD4EF901A}"/>
              </a:ext>
            </a:extLst>
          </p:cNvPr>
          <p:cNvSpPr>
            <a:spLocks noGrp="1"/>
          </p:cNvSpPr>
          <p:nvPr>
            <p:ph type="dt" sz="half" idx="10"/>
          </p:nvPr>
        </p:nvSpPr>
        <p:spPr>
          <a:xfrm>
            <a:off x="718458" y="9534526"/>
            <a:ext cx="4653642" cy="547688"/>
          </a:xfrm>
        </p:spPr>
        <p:txBody>
          <a:bodyPr/>
          <a:lstStyle/>
          <a:p>
            <a:fld id="{8B8093A2-F708-4CDD-8C07-92D17430796A}" type="datetimeFigureOut">
              <a:rPr lang="en-GB" smtClean="0"/>
              <a:t>13/05/2025</a:t>
            </a:fld>
            <a:endParaRPr lang="en-GB" dirty="0"/>
          </a:p>
        </p:txBody>
      </p:sp>
      <p:sp>
        <p:nvSpPr>
          <p:cNvPr id="6" name="Footer Placeholder 5">
            <a:extLst>
              <a:ext uri="{FF2B5EF4-FFF2-40B4-BE49-F238E27FC236}">
                <a16:creationId xmlns:a16="http://schemas.microsoft.com/office/drawing/2014/main" id="{2CC097A4-5111-C37A-1977-2BDE4002CF31}"/>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5A1DE8F-130E-8CB7-F674-D47E9129B6F5}"/>
              </a:ext>
            </a:extLst>
          </p:cNvPr>
          <p:cNvSpPr>
            <a:spLocks noGrp="1"/>
          </p:cNvSpPr>
          <p:nvPr>
            <p:ph type="sldNum" sz="quarter" idx="12"/>
          </p:nvPr>
        </p:nvSpPr>
        <p:spPr>
          <a:xfrm>
            <a:off x="12915900" y="9534526"/>
            <a:ext cx="4653642" cy="547688"/>
          </a:xfrm>
        </p:spPr>
        <p:txBody>
          <a:bodyPr/>
          <a:lstStyle/>
          <a:p>
            <a:fld id="{0123BF78-2F1C-492E-9651-2BD9921D2291}" type="slidenum">
              <a:rPr lang="en-GB" smtClean="0"/>
              <a:t>‹#›</a:t>
            </a:fld>
            <a:endParaRPr lang="en-GB" dirty="0"/>
          </a:p>
        </p:txBody>
      </p:sp>
    </p:spTree>
    <p:extLst>
      <p:ext uri="{BB962C8B-B14F-4D97-AF65-F5344CB8AC3E}">
        <p14:creationId xmlns:p14="http://schemas.microsoft.com/office/powerpoint/2010/main" val="33635141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6F5FD9-D1E6-9758-6F15-98EC70E8F0DA}"/>
              </a:ext>
            </a:extLst>
          </p:cNvPr>
          <p:cNvSpPr/>
          <p:nvPr userDrawn="1"/>
        </p:nvSpPr>
        <p:spPr>
          <a:xfrm>
            <a:off x="0" y="0"/>
            <a:ext cx="9144000" cy="10287000"/>
          </a:xfrm>
          <a:prstGeom prst="rect">
            <a:avLst/>
          </a:prstGeom>
          <a:solidFill>
            <a:srgbClr val="F217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dirty="0"/>
          </a:p>
        </p:txBody>
      </p:sp>
      <p:sp>
        <p:nvSpPr>
          <p:cNvPr id="2" name="Title 1">
            <a:extLst>
              <a:ext uri="{FF2B5EF4-FFF2-40B4-BE49-F238E27FC236}">
                <a16:creationId xmlns:a16="http://schemas.microsoft.com/office/drawing/2014/main" id="{D7E636B0-69AB-49C3-A35E-E5A0670CBCEC}"/>
              </a:ext>
            </a:extLst>
          </p:cNvPr>
          <p:cNvSpPr>
            <a:spLocks noGrp="1"/>
          </p:cNvSpPr>
          <p:nvPr>
            <p:ph type="title"/>
          </p:nvPr>
        </p:nvSpPr>
        <p:spPr>
          <a:xfrm>
            <a:off x="718458" y="685800"/>
            <a:ext cx="6439581" cy="2400300"/>
          </a:xfrm>
        </p:spPr>
        <p:txBody>
          <a:bodyPr anchor="b"/>
          <a:lstStyle>
            <a:lvl1pPr>
              <a:defRPr sz="4800" b="1">
                <a:solidFill>
                  <a:schemeClr val="bg1"/>
                </a:solidFill>
                <a:latin typeface="Poppins SemiBold" panose="00000700000000000000" pitchFamily="2" charset="0"/>
                <a:cs typeface="Poppins SemiBold" panose="00000700000000000000" pitchFamily="2" charset="0"/>
              </a:defRPr>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A828095-1DCF-FD41-C7B9-3BC7F0970E9D}"/>
              </a:ext>
            </a:extLst>
          </p:cNvPr>
          <p:cNvSpPr>
            <a:spLocks noGrp="1"/>
          </p:cNvSpPr>
          <p:nvPr>
            <p:ph type="pic" idx="1"/>
          </p:nvPr>
        </p:nvSpPr>
        <p:spPr>
          <a:xfrm>
            <a:off x="9144000" y="1"/>
            <a:ext cx="9144000" cy="10286999"/>
          </a:xfrm>
        </p:spPr>
        <p:txBody>
          <a:bodyPr/>
          <a:lstStyle>
            <a:lvl1pPr marL="0" indent="0">
              <a:buNone/>
              <a:defRPr sz="4800">
                <a:latin typeface="Arial" panose="020B0604020202020204" pitchFamily="34" charset="0"/>
                <a:cs typeface="Arial" panose="020B0604020202020204" pitchFamily="34" charset="0"/>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endParaRPr lang="en-GB" dirty="0"/>
          </a:p>
        </p:txBody>
      </p:sp>
      <p:sp>
        <p:nvSpPr>
          <p:cNvPr id="4" name="Text Placeholder 3">
            <a:extLst>
              <a:ext uri="{FF2B5EF4-FFF2-40B4-BE49-F238E27FC236}">
                <a16:creationId xmlns:a16="http://schemas.microsoft.com/office/drawing/2014/main" id="{3D0C236F-FADB-09EC-4F2B-D1CD4FC91B38}"/>
              </a:ext>
            </a:extLst>
          </p:cNvPr>
          <p:cNvSpPr>
            <a:spLocks noGrp="1"/>
          </p:cNvSpPr>
          <p:nvPr>
            <p:ph type="body" sz="half" idx="2"/>
          </p:nvPr>
        </p:nvSpPr>
        <p:spPr>
          <a:xfrm>
            <a:off x="718458" y="3418115"/>
            <a:ext cx="6439581" cy="4942116"/>
          </a:xfrm>
        </p:spPr>
        <p:txBody>
          <a:bodyPr>
            <a:normAutofit/>
          </a:bodyPr>
          <a:lstStyle>
            <a:lvl1pPr marL="0" indent="0">
              <a:buNone/>
              <a:defRPr sz="3600">
                <a:solidFill>
                  <a:schemeClr val="bg1"/>
                </a:solidFill>
                <a:latin typeface="Arial" panose="020B0604020202020204" pitchFamily="34" charset="0"/>
                <a:cs typeface="Arial" panose="020B0604020202020204" pitchFamily="34" charset="0"/>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D7EC9BF-427E-CAD8-844C-623AD4EF901A}"/>
              </a:ext>
            </a:extLst>
          </p:cNvPr>
          <p:cNvSpPr>
            <a:spLocks noGrp="1"/>
          </p:cNvSpPr>
          <p:nvPr>
            <p:ph type="dt" sz="half" idx="10"/>
          </p:nvPr>
        </p:nvSpPr>
        <p:spPr>
          <a:xfrm>
            <a:off x="718458" y="9534526"/>
            <a:ext cx="4653642" cy="547688"/>
          </a:xfrm>
        </p:spPr>
        <p:txBody>
          <a:bodyPr/>
          <a:lstStyle/>
          <a:p>
            <a:fld id="{8B8093A2-F708-4CDD-8C07-92D17430796A}" type="datetimeFigureOut">
              <a:rPr lang="en-GB" smtClean="0"/>
              <a:t>13/05/2025</a:t>
            </a:fld>
            <a:endParaRPr lang="en-GB" dirty="0"/>
          </a:p>
        </p:txBody>
      </p:sp>
      <p:sp>
        <p:nvSpPr>
          <p:cNvPr id="6" name="Footer Placeholder 5">
            <a:extLst>
              <a:ext uri="{FF2B5EF4-FFF2-40B4-BE49-F238E27FC236}">
                <a16:creationId xmlns:a16="http://schemas.microsoft.com/office/drawing/2014/main" id="{2CC097A4-5111-C37A-1977-2BDE4002CF31}"/>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5A1DE8F-130E-8CB7-F674-D47E9129B6F5}"/>
              </a:ext>
            </a:extLst>
          </p:cNvPr>
          <p:cNvSpPr>
            <a:spLocks noGrp="1"/>
          </p:cNvSpPr>
          <p:nvPr>
            <p:ph type="sldNum" sz="quarter" idx="12"/>
          </p:nvPr>
        </p:nvSpPr>
        <p:spPr>
          <a:xfrm>
            <a:off x="12915900" y="9534526"/>
            <a:ext cx="4653642" cy="547688"/>
          </a:xfrm>
        </p:spPr>
        <p:txBody>
          <a:bodyPr/>
          <a:lstStyle/>
          <a:p>
            <a:fld id="{0123BF78-2F1C-492E-9651-2BD9921D2291}" type="slidenum">
              <a:rPr lang="en-GB" smtClean="0"/>
              <a:t>‹#›</a:t>
            </a:fld>
            <a:endParaRPr lang="en-GB" dirty="0"/>
          </a:p>
        </p:txBody>
      </p:sp>
    </p:spTree>
    <p:extLst>
      <p:ext uri="{BB962C8B-B14F-4D97-AF65-F5344CB8AC3E}">
        <p14:creationId xmlns:p14="http://schemas.microsoft.com/office/powerpoint/2010/main" val="17569235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6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6F5FD9-D1E6-9758-6F15-98EC70E8F0DA}"/>
              </a:ext>
            </a:extLst>
          </p:cNvPr>
          <p:cNvSpPr/>
          <p:nvPr userDrawn="1"/>
        </p:nvSpPr>
        <p:spPr>
          <a:xfrm>
            <a:off x="0" y="0"/>
            <a:ext cx="9144000" cy="10287000"/>
          </a:xfrm>
          <a:prstGeom prst="rect">
            <a:avLst/>
          </a:prstGeom>
          <a:solidFill>
            <a:srgbClr val="00AA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dirty="0"/>
          </a:p>
        </p:txBody>
      </p:sp>
      <p:sp>
        <p:nvSpPr>
          <p:cNvPr id="2" name="Title 1">
            <a:extLst>
              <a:ext uri="{FF2B5EF4-FFF2-40B4-BE49-F238E27FC236}">
                <a16:creationId xmlns:a16="http://schemas.microsoft.com/office/drawing/2014/main" id="{D7E636B0-69AB-49C3-A35E-E5A0670CBCEC}"/>
              </a:ext>
            </a:extLst>
          </p:cNvPr>
          <p:cNvSpPr>
            <a:spLocks noGrp="1"/>
          </p:cNvSpPr>
          <p:nvPr>
            <p:ph type="title"/>
          </p:nvPr>
        </p:nvSpPr>
        <p:spPr>
          <a:xfrm>
            <a:off x="718458" y="685800"/>
            <a:ext cx="6439581" cy="2400300"/>
          </a:xfrm>
        </p:spPr>
        <p:txBody>
          <a:bodyPr anchor="b"/>
          <a:lstStyle>
            <a:lvl1pPr>
              <a:defRPr sz="4800" b="1">
                <a:solidFill>
                  <a:schemeClr val="bg1"/>
                </a:solidFill>
                <a:latin typeface="Poppins SemiBold" panose="00000700000000000000" pitchFamily="2" charset="0"/>
                <a:cs typeface="Poppins SemiBold" panose="00000700000000000000" pitchFamily="2" charset="0"/>
              </a:defRPr>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A828095-1DCF-FD41-C7B9-3BC7F0970E9D}"/>
              </a:ext>
            </a:extLst>
          </p:cNvPr>
          <p:cNvSpPr>
            <a:spLocks noGrp="1"/>
          </p:cNvSpPr>
          <p:nvPr>
            <p:ph type="pic" idx="1"/>
          </p:nvPr>
        </p:nvSpPr>
        <p:spPr>
          <a:xfrm>
            <a:off x="9144000" y="1"/>
            <a:ext cx="9144000" cy="10286999"/>
          </a:xfrm>
        </p:spPr>
        <p:txBody>
          <a:bodyPr/>
          <a:lstStyle>
            <a:lvl1pPr marL="0" indent="0">
              <a:buNone/>
              <a:defRPr sz="4800">
                <a:latin typeface="Arial" panose="020B0604020202020204" pitchFamily="34" charset="0"/>
                <a:cs typeface="Arial" panose="020B0604020202020204" pitchFamily="34" charset="0"/>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endParaRPr lang="en-GB" dirty="0"/>
          </a:p>
        </p:txBody>
      </p:sp>
      <p:sp>
        <p:nvSpPr>
          <p:cNvPr id="4" name="Text Placeholder 3">
            <a:extLst>
              <a:ext uri="{FF2B5EF4-FFF2-40B4-BE49-F238E27FC236}">
                <a16:creationId xmlns:a16="http://schemas.microsoft.com/office/drawing/2014/main" id="{3D0C236F-FADB-09EC-4F2B-D1CD4FC91B38}"/>
              </a:ext>
            </a:extLst>
          </p:cNvPr>
          <p:cNvSpPr>
            <a:spLocks noGrp="1"/>
          </p:cNvSpPr>
          <p:nvPr>
            <p:ph type="body" sz="half" idx="2"/>
          </p:nvPr>
        </p:nvSpPr>
        <p:spPr>
          <a:xfrm>
            <a:off x="718458" y="3418115"/>
            <a:ext cx="6439581" cy="4942116"/>
          </a:xfrm>
        </p:spPr>
        <p:txBody>
          <a:bodyPr>
            <a:normAutofit/>
          </a:bodyPr>
          <a:lstStyle>
            <a:lvl1pPr marL="0" indent="0">
              <a:buNone/>
              <a:defRPr sz="3600">
                <a:solidFill>
                  <a:schemeClr val="bg1"/>
                </a:solidFill>
                <a:latin typeface="Arial" panose="020B0604020202020204" pitchFamily="34" charset="0"/>
                <a:cs typeface="Arial" panose="020B0604020202020204" pitchFamily="34" charset="0"/>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D7EC9BF-427E-CAD8-844C-623AD4EF901A}"/>
              </a:ext>
            </a:extLst>
          </p:cNvPr>
          <p:cNvSpPr>
            <a:spLocks noGrp="1"/>
          </p:cNvSpPr>
          <p:nvPr>
            <p:ph type="dt" sz="half" idx="10"/>
          </p:nvPr>
        </p:nvSpPr>
        <p:spPr>
          <a:xfrm>
            <a:off x="718458" y="9534526"/>
            <a:ext cx="4653642" cy="547688"/>
          </a:xfrm>
        </p:spPr>
        <p:txBody>
          <a:bodyPr/>
          <a:lstStyle/>
          <a:p>
            <a:fld id="{8B8093A2-F708-4CDD-8C07-92D17430796A}" type="datetimeFigureOut">
              <a:rPr lang="en-GB" smtClean="0"/>
              <a:t>13/05/2025</a:t>
            </a:fld>
            <a:endParaRPr lang="en-GB" dirty="0"/>
          </a:p>
        </p:txBody>
      </p:sp>
      <p:sp>
        <p:nvSpPr>
          <p:cNvPr id="6" name="Footer Placeholder 5">
            <a:extLst>
              <a:ext uri="{FF2B5EF4-FFF2-40B4-BE49-F238E27FC236}">
                <a16:creationId xmlns:a16="http://schemas.microsoft.com/office/drawing/2014/main" id="{2CC097A4-5111-C37A-1977-2BDE4002CF31}"/>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5A1DE8F-130E-8CB7-F674-D47E9129B6F5}"/>
              </a:ext>
            </a:extLst>
          </p:cNvPr>
          <p:cNvSpPr>
            <a:spLocks noGrp="1"/>
          </p:cNvSpPr>
          <p:nvPr>
            <p:ph type="sldNum" sz="quarter" idx="12"/>
          </p:nvPr>
        </p:nvSpPr>
        <p:spPr>
          <a:xfrm>
            <a:off x="12915900" y="9534526"/>
            <a:ext cx="4653642" cy="547688"/>
          </a:xfrm>
        </p:spPr>
        <p:txBody>
          <a:bodyPr/>
          <a:lstStyle/>
          <a:p>
            <a:fld id="{0123BF78-2F1C-492E-9651-2BD9921D2291}" type="slidenum">
              <a:rPr lang="en-GB" smtClean="0"/>
              <a:t>‹#›</a:t>
            </a:fld>
            <a:endParaRPr lang="en-GB" dirty="0"/>
          </a:p>
        </p:txBody>
      </p:sp>
    </p:spTree>
    <p:extLst>
      <p:ext uri="{BB962C8B-B14F-4D97-AF65-F5344CB8AC3E}">
        <p14:creationId xmlns:p14="http://schemas.microsoft.com/office/powerpoint/2010/main" val="546288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7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6F5FD9-D1E6-9758-6F15-98EC70E8F0DA}"/>
              </a:ext>
            </a:extLst>
          </p:cNvPr>
          <p:cNvSpPr/>
          <p:nvPr userDrawn="1"/>
        </p:nvSpPr>
        <p:spPr>
          <a:xfrm>
            <a:off x="0" y="0"/>
            <a:ext cx="9144000" cy="10287000"/>
          </a:xfrm>
          <a:prstGeom prst="rect">
            <a:avLst/>
          </a:prstGeom>
          <a:solidFill>
            <a:srgbClr val="0072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dirty="0"/>
          </a:p>
        </p:txBody>
      </p:sp>
      <p:sp>
        <p:nvSpPr>
          <p:cNvPr id="2" name="Title 1">
            <a:extLst>
              <a:ext uri="{FF2B5EF4-FFF2-40B4-BE49-F238E27FC236}">
                <a16:creationId xmlns:a16="http://schemas.microsoft.com/office/drawing/2014/main" id="{D7E636B0-69AB-49C3-A35E-E5A0670CBCEC}"/>
              </a:ext>
            </a:extLst>
          </p:cNvPr>
          <p:cNvSpPr>
            <a:spLocks noGrp="1"/>
          </p:cNvSpPr>
          <p:nvPr>
            <p:ph type="title"/>
          </p:nvPr>
        </p:nvSpPr>
        <p:spPr>
          <a:xfrm>
            <a:off x="718458" y="685800"/>
            <a:ext cx="6439581" cy="2400300"/>
          </a:xfrm>
        </p:spPr>
        <p:txBody>
          <a:bodyPr anchor="b"/>
          <a:lstStyle>
            <a:lvl1pPr>
              <a:defRPr sz="4800" b="1">
                <a:solidFill>
                  <a:schemeClr val="bg1"/>
                </a:solidFill>
                <a:latin typeface="Poppins SemiBold" panose="00000700000000000000" pitchFamily="2" charset="0"/>
                <a:cs typeface="Poppins SemiBold" panose="00000700000000000000" pitchFamily="2" charset="0"/>
              </a:defRPr>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A828095-1DCF-FD41-C7B9-3BC7F0970E9D}"/>
              </a:ext>
            </a:extLst>
          </p:cNvPr>
          <p:cNvSpPr>
            <a:spLocks noGrp="1"/>
          </p:cNvSpPr>
          <p:nvPr>
            <p:ph type="pic" idx="1"/>
          </p:nvPr>
        </p:nvSpPr>
        <p:spPr>
          <a:xfrm>
            <a:off x="9144000" y="1"/>
            <a:ext cx="9144000" cy="10286999"/>
          </a:xfrm>
        </p:spPr>
        <p:txBody>
          <a:bodyPr/>
          <a:lstStyle>
            <a:lvl1pPr marL="0" indent="0">
              <a:buNone/>
              <a:defRPr sz="4800">
                <a:latin typeface="Arial" panose="020B0604020202020204" pitchFamily="34" charset="0"/>
                <a:cs typeface="Arial" panose="020B0604020202020204" pitchFamily="34" charset="0"/>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endParaRPr lang="en-GB" dirty="0"/>
          </a:p>
        </p:txBody>
      </p:sp>
      <p:sp>
        <p:nvSpPr>
          <p:cNvPr id="4" name="Text Placeholder 3">
            <a:extLst>
              <a:ext uri="{FF2B5EF4-FFF2-40B4-BE49-F238E27FC236}">
                <a16:creationId xmlns:a16="http://schemas.microsoft.com/office/drawing/2014/main" id="{3D0C236F-FADB-09EC-4F2B-D1CD4FC91B38}"/>
              </a:ext>
            </a:extLst>
          </p:cNvPr>
          <p:cNvSpPr>
            <a:spLocks noGrp="1"/>
          </p:cNvSpPr>
          <p:nvPr>
            <p:ph type="body" sz="half" idx="2"/>
          </p:nvPr>
        </p:nvSpPr>
        <p:spPr>
          <a:xfrm>
            <a:off x="718458" y="3418115"/>
            <a:ext cx="6439581" cy="4942116"/>
          </a:xfrm>
        </p:spPr>
        <p:txBody>
          <a:bodyPr>
            <a:normAutofit/>
          </a:bodyPr>
          <a:lstStyle>
            <a:lvl1pPr marL="0" indent="0">
              <a:buNone/>
              <a:defRPr sz="3600">
                <a:solidFill>
                  <a:schemeClr val="bg1"/>
                </a:solidFill>
                <a:latin typeface="Arial" panose="020B0604020202020204" pitchFamily="34" charset="0"/>
                <a:cs typeface="Arial" panose="020B0604020202020204" pitchFamily="34" charset="0"/>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D7EC9BF-427E-CAD8-844C-623AD4EF901A}"/>
              </a:ext>
            </a:extLst>
          </p:cNvPr>
          <p:cNvSpPr>
            <a:spLocks noGrp="1"/>
          </p:cNvSpPr>
          <p:nvPr>
            <p:ph type="dt" sz="half" idx="10"/>
          </p:nvPr>
        </p:nvSpPr>
        <p:spPr>
          <a:xfrm>
            <a:off x="718458" y="9534526"/>
            <a:ext cx="4653642" cy="547688"/>
          </a:xfrm>
        </p:spPr>
        <p:txBody>
          <a:bodyPr/>
          <a:lstStyle/>
          <a:p>
            <a:fld id="{8B8093A2-F708-4CDD-8C07-92D17430796A}" type="datetimeFigureOut">
              <a:rPr lang="en-GB" smtClean="0"/>
              <a:t>13/05/2025</a:t>
            </a:fld>
            <a:endParaRPr lang="en-GB" dirty="0"/>
          </a:p>
        </p:txBody>
      </p:sp>
      <p:sp>
        <p:nvSpPr>
          <p:cNvPr id="6" name="Footer Placeholder 5">
            <a:extLst>
              <a:ext uri="{FF2B5EF4-FFF2-40B4-BE49-F238E27FC236}">
                <a16:creationId xmlns:a16="http://schemas.microsoft.com/office/drawing/2014/main" id="{2CC097A4-5111-C37A-1977-2BDE4002CF31}"/>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5A1DE8F-130E-8CB7-F674-D47E9129B6F5}"/>
              </a:ext>
            </a:extLst>
          </p:cNvPr>
          <p:cNvSpPr>
            <a:spLocks noGrp="1"/>
          </p:cNvSpPr>
          <p:nvPr>
            <p:ph type="sldNum" sz="quarter" idx="12"/>
          </p:nvPr>
        </p:nvSpPr>
        <p:spPr>
          <a:xfrm>
            <a:off x="12915900" y="9534526"/>
            <a:ext cx="4653642" cy="547688"/>
          </a:xfrm>
        </p:spPr>
        <p:txBody>
          <a:bodyPr/>
          <a:lstStyle/>
          <a:p>
            <a:fld id="{0123BF78-2F1C-492E-9651-2BD9921D2291}" type="slidenum">
              <a:rPr lang="en-GB" smtClean="0"/>
              <a:t>‹#›</a:t>
            </a:fld>
            <a:endParaRPr lang="en-GB" dirty="0"/>
          </a:p>
        </p:txBody>
      </p:sp>
    </p:spTree>
    <p:extLst>
      <p:ext uri="{BB962C8B-B14F-4D97-AF65-F5344CB8AC3E}">
        <p14:creationId xmlns:p14="http://schemas.microsoft.com/office/powerpoint/2010/main" val="1621168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theme" Target="../theme/theme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8" Type="http://schemas.openxmlformats.org/officeDocument/2006/relationships/slideLayout" Target="../slideLayouts/slideLayout30.xml"/><Relationship Id="rId3"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3D772E3-42ED-8849-9A81-D843D8F7921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38D36ED-B66A-2F48-937B-4D164282EE19}"/>
              </a:ext>
            </a:extLst>
          </p:cNvPr>
          <p:cNvSpPr>
            <a:spLocks noGrp="1"/>
          </p:cNvSpPr>
          <p:nvPr>
            <p:ph type="body" idx="1"/>
          </p:nvPr>
        </p:nvSpPr>
        <p:spPr>
          <a:xfrm>
            <a:off x="1257300" y="2738437"/>
            <a:ext cx="15773400" cy="6527007"/>
          </a:xfrm>
          <a:prstGeom prst="rect">
            <a:avLst/>
          </a:prstGeom>
        </p:spPr>
        <p:txBody>
          <a:bodyPr vert="horz" lIns="91440" tIns="45720" rIns="91440" bIns="45720" rtlCol="0">
            <a:normAutofit/>
          </a:bodyPr>
          <a:lstStyle/>
          <a:p>
            <a:r>
              <a:rPr lang="es-ES"/>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9CE449A8-38AC-FE4A-812D-9B48602090E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70CFAC3-AE6D-CA47-982B-53772BE7F2A4}" type="datetimeFigureOut">
              <a:rPr lang="es-ES" smtClean="0"/>
              <a:t>13/5/25</a:t>
            </a:fld>
            <a:endParaRPr lang="es-ES"/>
          </a:p>
        </p:txBody>
      </p:sp>
      <p:sp>
        <p:nvSpPr>
          <p:cNvPr id="5" name="Marcador de pie de página 4">
            <a:extLst>
              <a:ext uri="{FF2B5EF4-FFF2-40B4-BE49-F238E27FC236}">
                <a16:creationId xmlns:a16="http://schemas.microsoft.com/office/drawing/2014/main" id="{595A3EC5-3590-2D41-986C-D1FC83E188C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9CC36078-FE3C-8548-AA1F-B76E5D7D5C5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EE49128-1A90-9447-84DD-3B3EE5CC6D56}" type="slidenum">
              <a:rPr lang="es-ES" smtClean="0"/>
              <a:t>‹#›</a:t>
            </a:fld>
            <a:endParaRPr lang="es-ES"/>
          </a:p>
        </p:txBody>
      </p:sp>
    </p:spTree>
    <p:extLst>
      <p:ext uri="{BB962C8B-B14F-4D97-AF65-F5344CB8AC3E}">
        <p14:creationId xmlns:p14="http://schemas.microsoft.com/office/powerpoint/2010/main" val="18132550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s-E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1436EB-A0A0-8B66-0B5A-888A215D787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A4B6F2-3C0C-BA34-46B4-BE910CC6C0D9}"/>
              </a:ext>
            </a:extLst>
          </p:cNvPr>
          <p:cNvSpPr>
            <a:spLocks noGrp="1"/>
          </p:cNvSpPr>
          <p:nvPr>
            <p:ph type="body" idx="1"/>
          </p:nvPr>
        </p:nvSpPr>
        <p:spPr>
          <a:xfrm>
            <a:off x="1257300" y="2738437"/>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F32040-90C4-7182-4A21-3748E74D585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latin typeface="Arial" panose="020B0604020202020204" pitchFamily="34" charset="0"/>
                <a:cs typeface="Arial" panose="020B0604020202020204" pitchFamily="34" charset="0"/>
              </a:defRPr>
            </a:lvl1pPr>
          </a:lstStyle>
          <a:p>
            <a:fld id="{8B8093A2-F708-4CDD-8C07-92D17430796A}" type="datetimeFigureOut">
              <a:rPr lang="en-GB" smtClean="0"/>
              <a:pPr/>
              <a:t>13/05/2025</a:t>
            </a:fld>
            <a:endParaRPr lang="en-GB" dirty="0"/>
          </a:p>
        </p:txBody>
      </p:sp>
      <p:sp>
        <p:nvSpPr>
          <p:cNvPr id="5" name="Footer Placeholder 4">
            <a:extLst>
              <a:ext uri="{FF2B5EF4-FFF2-40B4-BE49-F238E27FC236}">
                <a16:creationId xmlns:a16="http://schemas.microsoft.com/office/drawing/2014/main" id="{4724196F-2472-49B2-25D0-997D306BD500}"/>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latin typeface="Arial" panose="020B0604020202020204" pitchFamily="34" charset="0"/>
                <a:cs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C5B12435-5A56-1EE8-06AC-D8A6E19E3E4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latin typeface="Arial" panose="020B0604020202020204" pitchFamily="34" charset="0"/>
                <a:cs typeface="Arial" panose="020B0604020202020204" pitchFamily="34" charset="0"/>
              </a:defRPr>
            </a:lvl1pPr>
          </a:lstStyle>
          <a:p>
            <a:fld id="{0123BF78-2F1C-492E-9651-2BD9921D2291}" type="slidenum">
              <a:rPr lang="en-GB" smtClean="0"/>
              <a:pPr/>
              <a:t>‹#›</a:t>
            </a:fld>
            <a:endParaRPr lang="en-GB" dirty="0"/>
          </a:p>
        </p:txBody>
      </p:sp>
    </p:spTree>
    <p:extLst>
      <p:ext uri="{BB962C8B-B14F-4D97-AF65-F5344CB8AC3E}">
        <p14:creationId xmlns:p14="http://schemas.microsoft.com/office/powerpoint/2010/main" val="34695172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Lst>
  <p:txStyles>
    <p:titleStyle>
      <a:lvl1pPr algn="l" defTabSz="1371600" rtl="0" eaLnBrk="1" latinLnBrk="0" hangingPunct="1">
        <a:lnSpc>
          <a:spcPct val="90000"/>
        </a:lnSpc>
        <a:spcBef>
          <a:spcPct val="0"/>
        </a:spcBef>
        <a:buNone/>
        <a:defRPr sz="6600" b="1" kern="1200">
          <a:solidFill>
            <a:schemeClr val="tx1"/>
          </a:solidFill>
          <a:latin typeface="Poppins SemiBold" panose="00000700000000000000" pitchFamily="2" charset="0"/>
          <a:ea typeface="+mj-ea"/>
          <a:cs typeface="Poppins SemiBold" panose="00000700000000000000" pitchFamily="2"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Arial" panose="020B0604020202020204" pitchFamily="34" charset="0"/>
          <a:ea typeface="+mn-ea"/>
          <a:cs typeface="Arial" panose="020B0604020202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svg"/><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26.xml"/><Relationship Id="rId6" Type="http://schemas.openxmlformats.org/officeDocument/2006/relationships/diagramColors" Target="../diagrams/colors1.xml"/><Relationship Id="rId11" Type="http://schemas.openxmlformats.org/officeDocument/2006/relationships/image" Target="../media/image49.jpeg"/><Relationship Id="rId5" Type="http://schemas.openxmlformats.org/officeDocument/2006/relationships/diagramQuickStyle" Target="../diagrams/quickStyle1.xml"/><Relationship Id="rId10" Type="http://schemas.openxmlformats.org/officeDocument/2006/relationships/image" Target="../media/image48.png"/><Relationship Id="rId4" Type="http://schemas.openxmlformats.org/officeDocument/2006/relationships/diagramLayout" Target="../diagrams/layout1.xml"/><Relationship Id="rId9"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51.jpeg"/><Relationship Id="rId13" Type="http://schemas.microsoft.com/office/2007/relationships/diagramDrawing" Target="../diagrams/drawing3.xml"/><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diagramColors" Target="../diagrams/colors3.xml"/><Relationship Id="rId2" Type="http://schemas.openxmlformats.org/officeDocument/2006/relationships/image" Target="../media/image45.png"/><Relationship Id="rId16" Type="http://schemas.openxmlformats.org/officeDocument/2006/relationships/hyperlink" Target="https://academic.oup.com/pmj/article/95/1124/323/6983980" TargetMode="External"/><Relationship Id="rId1" Type="http://schemas.openxmlformats.org/officeDocument/2006/relationships/slideLayout" Target="../slideLayouts/slideLayout26.xml"/><Relationship Id="rId6" Type="http://schemas.openxmlformats.org/officeDocument/2006/relationships/diagramColors" Target="../diagrams/colors2.xml"/><Relationship Id="rId11" Type="http://schemas.openxmlformats.org/officeDocument/2006/relationships/diagramQuickStyle" Target="../diagrams/quickStyle3.xml"/><Relationship Id="rId5" Type="http://schemas.openxmlformats.org/officeDocument/2006/relationships/diagramQuickStyle" Target="../diagrams/quickStyle2.xml"/><Relationship Id="rId15" Type="http://schemas.openxmlformats.org/officeDocument/2006/relationships/hyperlink" Target="https://bmchealthservres.biomedcentral.com/articles/10.1186/s12913-021-06354-y" TargetMode="External"/><Relationship Id="rId10" Type="http://schemas.openxmlformats.org/officeDocument/2006/relationships/diagramLayout" Target="../diagrams/layout3.xml"/><Relationship Id="rId4" Type="http://schemas.openxmlformats.org/officeDocument/2006/relationships/diagramLayout" Target="../diagrams/layout2.xml"/><Relationship Id="rId9" Type="http://schemas.openxmlformats.org/officeDocument/2006/relationships/diagramData" Target="../diagrams/data3.xml"/><Relationship Id="rId14" Type="http://schemas.openxmlformats.org/officeDocument/2006/relationships/hyperlink" Target="https://journals.plos.org/plosone/article?id=10.1371/journal.pone.0118253" TargetMode="External"/></Relationships>
</file>

<file path=ppt/slides/_rels/slide28.xml.rels><?xml version="1.0" encoding="UTF-8" standalone="yes"?>
<Relationships xmlns="http://schemas.openxmlformats.org/package/2006/relationships"><Relationship Id="rId8" Type="http://schemas.microsoft.com/office/2007/relationships/diagramDrawing" Target="../diagrams/drawing4.xml"/><Relationship Id="rId13" Type="http://schemas.openxmlformats.org/officeDocument/2006/relationships/diagramColors" Target="../diagrams/colors5.xml"/><Relationship Id="rId3" Type="http://schemas.openxmlformats.org/officeDocument/2006/relationships/image" Target="../media/image45.png"/><Relationship Id="rId7" Type="http://schemas.openxmlformats.org/officeDocument/2006/relationships/diagramColors" Target="../diagrams/colors4.xml"/><Relationship Id="rId12" Type="http://schemas.openxmlformats.org/officeDocument/2006/relationships/diagramQuickStyle" Target="../diagrams/quickStyle5.xml"/><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diagramQuickStyle" Target="../diagrams/quickStyle4.xml"/><Relationship Id="rId11" Type="http://schemas.openxmlformats.org/officeDocument/2006/relationships/diagramLayout" Target="../diagrams/layout5.xml"/><Relationship Id="rId5" Type="http://schemas.openxmlformats.org/officeDocument/2006/relationships/diagramLayout" Target="../diagrams/layout4.xml"/><Relationship Id="rId15" Type="http://schemas.openxmlformats.org/officeDocument/2006/relationships/image" Target="../media/image52.jpeg"/><Relationship Id="rId10" Type="http://schemas.openxmlformats.org/officeDocument/2006/relationships/diagramData" Target="../diagrams/data5.xml"/><Relationship Id="rId4" Type="http://schemas.openxmlformats.org/officeDocument/2006/relationships/diagramData" Target="../diagrams/data4.xml"/><Relationship Id="rId9" Type="http://schemas.openxmlformats.org/officeDocument/2006/relationships/image" Target="../media/image47.png"/><Relationship Id="rId14" Type="http://schemas.microsoft.com/office/2007/relationships/diagramDrawing" Target="../diagrams/drawing5.xml"/></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chart" Target="../charts/chart1.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image" Target="../media/image45.png"/><Relationship Id="rId1" Type="http://schemas.openxmlformats.org/officeDocument/2006/relationships/slideLayout" Target="../slideLayouts/slideLayout26.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5" Type="http://schemas.openxmlformats.org/officeDocument/2006/relationships/image" Target="../media/image54.png"/><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5.png"/><Relationship Id="rId1" Type="http://schemas.openxmlformats.org/officeDocument/2006/relationships/slideLayout" Target="../slideLayouts/slideLayout26.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57.jpeg"/><Relationship Id="rId4" Type="http://schemas.openxmlformats.org/officeDocument/2006/relationships/diagramLayout" Target="../diagrams/layout8.xml"/><Relationship Id="rId9"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45.png"/><Relationship Id="rId1" Type="http://schemas.openxmlformats.org/officeDocument/2006/relationships/slideLayout" Target="../slideLayouts/slideLayout2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3.xml.rels><?xml version="1.0" encoding="UTF-8" standalone="yes"?>
<Relationships xmlns="http://schemas.openxmlformats.org/package/2006/relationships"><Relationship Id="rId8" Type="http://schemas.microsoft.com/office/2007/relationships/diagramDrawing" Target="../diagrams/drawing10.xml"/><Relationship Id="rId13" Type="http://schemas.microsoft.com/office/2007/relationships/diagramDrawing" Target="../diagrams/drawing11.xml"/><Relationship Id="rId18" Type="http://schemas.microsoft.com/office/2007/relationships/diagramDrawing" Target="../diagrams/drawing12.xml"/><Relationship Id="rId3" Type="http://schemas.openxmlformats.org/officeDocument/2006/relationships/image" Target="../media/image45.png"/><Relationship Id="rId21" Type="http://schemas.openxmlformats.org/officeDocument/2006/relationships/diagramQuickStyle" Target="../diagrams/quickStyle13.xml"/><Relationship Id="rId7" Type="http://schemas.openxmlformats.org/officeDocument/2006/relationships/diagramColors" Target="../diagrams/colors10.xml"/><Relationship Id="rId12" Type="http://schemas.openxmlformats.org/officeDocument/2006/relationships/diagramColors" Target="../diagrams/colors11.xml"/><Relationship Id="rId17" Type="http://schemas.openxmlformats.org/officeDocument/2006/relationships/diagramColors" Target="../diagrams/colors12.xml"/><Relationship Id="rId2" Type="http://schemas.openxmlformats.org/officeDocument/2006/relationships/notesSlide" Target="../notesSlides/notesSlide10.xml"/><Relationship Id="rId16" Type="http://schemas.openxmlformats.org/officeDocument/2006/relationships/diagramQuickStyle" Target="../diagrams/quickStyle12.xml"/><Relationship Id="rId20" Type="http://schemas.openxmlformats.org/officeDocument/2006/relationships/diagramLayout" Target="../diagrams/layout13.xml"/><Relationship Id="rId1" Type="http://schemas.openxmlformats.org/officeDocument/2006/relationships/slideLayout" Target="../slideLayouts/slideLayout26.xml"/><Relationship Id="rId6" Type="http://schemas.openxmlformats.org/officeDocument/2006/relationships/diagramQuickStyle" Target="../diagrams/quickStyle10.xml"/><Relationship Id="rId11" Type="http://schemas.openxmlformats.org/officeDocument/2006/relationships/diagramQuickStyle" Target="../diagrams/quickStyle11.xml"/><Relationship Id="rId5" Type="http://schemas.openxmlformats.org/officeDocument/2006/relationships/diagramLayout" Target="../diagrams/layout10.xml"/><Relationship Id="rId15" Type="http://schemas.openxmlformats.org/officeDocument/2006/relationships/diagramLayout" Target="../diagrams/layout12.xml"/><Relationship Id="rId23" Type="http://schemas.microsoft.com/office/2007/relationships/diagramDrawing" Target="../diagrams/drawing13.xml"/><Relationship Id="rId10" Type="http://schemas.openxmlformats.org/officeDocument/2006/relationships/diagramLayout" Target="../diagrams/layout11.xml"/><Relationship Id="rId19" Type="http://schemas.openxmlformats.org/officeDocument/2006/relationships/diagramData" Target="../diagrams/data13.xml"/><Relationship Id="rId4" Type="http://schemas.openxmlformats.org/officeDocument/2006/relationships/diagramData" Target="../diagrams/data10.xml"/><Relationship Id="rId9" Type="http://schemas.openxmlformats.org/officeDocument/2006/relationships/diagramData" Target="../diagrams/data11.xml"/><Relationship Id="rId14" Type="http://schemas.openxmlformats.org/officeDocument/2006/relationships/diagramData" Target="../diagrams/data12.xml"/><Relationship Id="rId22" Type="http://schemas.openxmlformats.org/officeDocument/2006/relationships/diagramColors" Target="../diagrams/colors13.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hyperlink" Target="https://cahpr.org.uk/wp-content/uploads/2024/02/Transforming-Healthcare-AUKUH-resource.pdf" TargetMode="External"/><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logos with different colors&#10;&#10;AI-generated content may be incorrect.">
            <a:extLst>
              <a:ext uri="{FF2B5EF4-FFF2-40B4-BE49-F238E27FC236}">
                <a16:creationId xmlns:a16="http://schemas.microsoft.com/office/drawing/2014/main" id="{89C6BD22-57D4-49E3-CB27-A8BD52098807}"/>
              </a:ext>
            </a:extLst>
          </p:cNvPr>
          <p:cNvPicPr>
            <a:picLocks noChangeAspect="1"/>
          </p:cNvPicPr>
          <p:nvPr/>
        </p:nvPicPr>
        <p:blipFill>
          <a:blip r:embed="rId3"/>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E8FD7C89-D110-3D57-11C1-7B6CEAB36048}"/>
              </a:ext>
            </a:extLst>
          </p:cNvPr>
          <p:cNvSpPr>
            <a:spLocks noGrp="1"/>
          </p:cNvSpPr>
          <p:nvPr>
            <p:ph type="ctrTitle"/>
          </p:nvPr>
        </p:nvSpPr>
        <p:spPr>
          <a:xfrm>
            <a:off x="2286000" y="2270073"/>
            <a:ext cx="13716000" cy="3581400"/>
          </a:xfrm>
        </p:spPr>
        <p:txBody>
          <a:bodyPr>
            <a:normAutofit fontScale="90000"/>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RESEARCH CAFÉ</a:t>
            </a:r>
            <a:br>
              <a:rPr lang="en-US" b="1" dirty="0">
                <a:latin typeface="Helvetica Neue" panose="02000503000000020004" pitchFamily="2" charset="0"/>
                <a:ea typeface="Helvetica Neue" panose="02000503000000020004" pitchFamily="2" charset="0"/>
                <a:cs typeface="Helvetica Neue" panose="02000503000000020004" pitchFamily="2" charset="0"/>
              </a:rPr>
            </a:br>
            <a:r>
              <a:rPr lang="en-US" dirty="0">
                <a:latin typeface="Helvetica Neue" panose="02000503000000020004" pitchFamily="2" charset="0"/>
                <a:ea typeface="Helvetica Neue" panose="02000503000000020004" pitchFamily="2" charset="0"/>
                <a:cs typeface="Helvetica Neue" panose="02000503000000020004" pitchFamily="2" charset="0"/>
              </a:rPr>
              <a:t>Fostering South West London’s Clinical Research</a:t>
            </a:r>
          </a:p>
        </p:txBody>
      </p:sp>
      <p:sp>
        <p:nvSpPr>
          <p:cNvPr id="3" name="Subtitle 2">
            <a:extLst>
              <a:ext uri="{FF2B5EF4-FFF2-40B4-BE49-F238E27FC236}">
                <a16:creationId xmlns:a16="http://schemas.microsoft.com/office/drawing/2014/main" id="{BFFCE4F5-1FCD-EE65-E2CA-E54B4A0FA450}"/>
              </a:ext>
            </a:extLst>
          </p:cNvPr>
          <p:cNvSpPr>
            <a:spLocks noGrp="1"/>
          </p:cNvSpPr>
          <p:nvPr>
            <p:ph type="subTitle" idx="1"/>
          </p:nvPr>
        </p:nvSpPr>
        <p:spPr>
          <a:xfrm>
            <a:off x="2286000" y="5989586"/>
            <a:ext cx="13716000" cy="2483643"/>
          </a:xfrm>
        </p:spPr>
        <p:txBody>
          <a:bodyPr>
            <a:normAutofit/>
          </a:bodyPr>
          <a:lstStyle/>
          <a:p>
            <a:r>
              <a:rPr lang="en-US" dirty="0">
                <a:latin typeface="Helvetica Neue Light" panose="02000403000000020004" pitchFamily="2" charset="0"/>
                <a:ea typeface="Helvetica Neue Light" panose="02000403000000020004" pitchFamily="2" charset="0"/>
              </a:rPr>
              <a:t>12:00 – 13:00</a:t>
            </a:r>
          </a:p>
          <a:p>
            <a:r>
              <a:rPr lang="en-US" dirty="0">
                <a:latin typeface="Helvetica Neue Light" panose="02000403000000020004" pitchFamily="2" charset="0"/>
                <a:ea typeface="Helvetica Neue Light" panose="02000403000000020004" pitchFamily="2" charset="0"/>
              </a:rPr>
              <a:t>Facilitator: Ashley Brown</a:t>
            </a:r>
          </a:p>
          <a:p>
            <a:r>
              <a:rPr lang="en-US" dirty="0">
                <a:latin typeface="Helvetica Neue Light" panose="02000403000000020004" pitchFamily="2" charset="0"/>
                <a:ea typeface="Helvetica Neue Light" panose="02000403000000020004" pitchFamily="2" charset="0"/>
              </a:rPr>
              <a:t>Speakers: Heather Jarman and Kathryn Brown</a:t>
            </a:r>
          </a:p>
        </p:txBody>
      </p:sp>
    </p:spTree>
    <p:extLst>
      <p:ext uri="{BB962C8B-B14F-4D97-AF65-F5344CB8AC3E}">
        <p14:creationId xmlns:p14="http://schemas.microsoft.com/office/powerpoint/2010/main" val="721100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F8F9"/>
        </a:solidFill>
        <a:effectLst/>
      </p:bgPr>
    </p:bg>
    <p:spTree>
      <p:nvGrpSpPr>
        <p:cNvPr id="1" name=""/>
        <p:cNvGrpSpPr/>
        <p:nvPr/>
      </p:nvGrpSpPr>
      <p:grpSpPr>
        <a:xfrm>
          <a:off x="0" y="0"/>
          <a:ext cx="0" cy="0"/>
          <a:chOff x="0" y="0"/>
          <a:chExt cx="0" cy="0"/>
        </a:xfrm>
      </p:grpSpPr>
      <p:sp>
        <p:nvSpPr>
          <p:cNvPr id="2" name="AutoShape 2"/>
          <p:cNvSpPr/>
          <p:nvPr/>
        </p:nvSpPr>
        <p:spPr>
          <a:xfrm>
            <a:off x="1376897" y="514350"/>
            <a:ext cx="3343685" cy="4368738"/>
          </a:xfrm>
          <a:prstGeom prst="rect">
            <a:avLst/>
          </a:prstGeom>
          <a:solidFill>
            <a:srgbClr val="00A499"/>
          </a:solidFill>
        </p:spPr>
        <p:txBody>
          <a:bodyPr/>
          <a:lstStyle/>
          <a:p>
            <a:endParaRPr lang="en-GB"/>
          </a:p>
        </p:txBody>
      </p:sp>
      <p:sp>
        <p:nvSpPr>
          <p:cNvPr id="3" name="TextBox 3"/>
          <p:cNvSpPr txBox="1"/>
          <p:nvPr/>
        </p:nvSpPr>
        <p:spPr>
          <a:xfrm>
            <a:off x="1615444" y="1965321"/>
            <a:ext cx="2877817" cy="2028825"/>
          </a:xfrm>
          <a:prstGeom prst="rect">
            <a:avLst/>
          </a:prstGeom>
        </p:spPr>
        <p:txBody>
          <a:bodyPr lIns="0" tIns="0" rIns="0" bIns="0" rtlCol="0" anchor="t">
            <a:spAutoFit/>
          </a:bodyPr>
          <a:lstStyle/>
          <a:p>
            <a:pPr algn="ctr">
              <a:lnSpc>
                <a:spcPts val="5160"/>
              </a:lnSpc>
            </a:pPr>
            <a:r>
              <a:rPr lang="en-US" sz="4300">
                <a:solidFill>
                  <a:srgbClr val="F9FCFF"/>
                </a:solidFill>
                <a:latin typeface="Arial"/>
                <a:ea typeface="Arial"/>
                <a:cs typeface="Arial"/>
                <a:sym typeface="Arial"/>
              </a:rPr>
              <a:t>Group Research Strategy</a:t>
            </a:r>
          </a:p>
        </p:txBody>
      </p:sp>
      <p:sp>
        <p:nvSpPr>
          <p:cNvPr id="4" name="TextBox 4"/>
          <p:cNvSpPr txBox="1"/>
          <p:nvPr/>
        </p:nvSpPr>
        <p:spPr>
          <a:xfrm>
            <a:off x="12810048" y="7143831"/>
            <a:ext cx="4777610" cy="2628900"/>
          </a:xfrm>
          <a:prstGeom prst="rect">
            <a:avLst/>
          </a:prstGeom>
        </p:spPr>
        <p:txBody>
          <a:bodyPr lIns="0" tIns="0" rIns="0" bIns="0" rtlCol="0" anchor="t">
            <a:spAutoFit/>
          </a:bodyPr>
          <a:lstStyle/>
          <a:p>
            <a:pPr marL="0" lvl="0" indent="0" algn="r">
              <a:lnSpc>
                <a:spcPts val="6600"/>
              </a:lnSpc>
              <a:spcBef>
                <a:spcPct val="0"/>
              </a:spcBef>
            </a:pPr>
            <a:r>
              <a:rPr lang="en-US" sz="5500" u="none" strike="noStrike">
                <a:solidFill>
                  <a:srgbClr val="201547"/>
                </a:solidFill>
                <a:latin typeface="Arial"/>
                <a:ea typeface="Arial"/>
                <a:cs typeface="Arial"/>
                <a:sym typeface="Arial"/>
              </a:rPr>
              <a:t>Embedding research in the organisation</a:t>
            </a:r>
          </a:p>
        </p:txBody>
      </p:sp>
      <p:sp>
        <p:nvSpPr>
          <p:cNvPr id="5" name="AutoShape 5"/>
          <p:cNvSpPr/>
          <p:nvPr/>
        </p:nvSpPr>
        <p:spPr>
          <a:xfrm>
            <a:off x="8847238" y="504879"/>
            <a:ext cx="3343685" cy="4368738"/>
          </a:xfrm>
          <a:prstGeom prst="rect">
            <a:avLst/>
          </a:prstGeom>
          <a:solidFill>
            <a:srgbClr val="00A499"/>
          </a:solidFill>
        </p:spPr>
        <p:txBody>
          <a:bodyPr/>
          <a:lstStyle/>
          <a:p>
            <a:endParaRPr lang="en-GB"/>
          </a:p>
        </p:txBody>
      </p:sp>
      <p:sp>
        <p:nvSpPr>
          <p:cNvPr id="6" name="AutoShape 6"/>
          <p:cNvSpPr/>
          <p:nvPr/>
        </p:nvSpPr>
        <p:spPr>
          <a:xfrm>
            <a:off x="1395947" y="5403993"/>
            <a:ext cx="3324635" cy="4368738"/>
          </a:xfrm>
          <a:prstGeom prst="rect">
            <a:avLst/>
          </a:prstGeom>
          <a:solidFill>
            <a:srgbClr val="00A499"/>
          </a:solidFill>
        </p:spPr>
        <p:txBody>
          <a:bodyPr/>
          <a:lstStyle/>
          <a:p>
            <a:endParaRPr lang="en-GB"/>
          </a:p>
        </p:txBody>
      </p:sp>
      <p:sp>
        <p:nvSpPr>
          <p:cNvPr id="7" name="TextBox 7"/>
          <p:cNvSpPr txBox="1"/>
          <p:nvPr/>
        </p:nvSpPr>
        <p:spPr>
          <a:xfrm>
            <a:off x="1615444" y="6531087"/>
            <a:ext cx="2877817" cy="2028825"/>
          </a:xfrm>
          <a:prstGeom prst="rect">
            <a:avLst/>
          </a:prstGeom>
        </p:spPr>
        <p:txBody>
          <a:bodyPr lIns="0" tIns="0" rIns="0" bIns="0" rtlCol="0" anchor="t">
            <a:spAutoFit/>
          </a:bodyPr>
          <a:lstStyle/>
          <a:p>
            <a:pPr algn="ctr">
              <a:lnSpc>
                <a:spcPts val="5160"/>
              </a:lnSpc>
            </a:pPr>
            <a:r>
              <a:rPr lang="en-US" sz="4300">
                <a:solidFill>
                  <a:srgbClr val="F9FCFF"/>
                </a:solidFill>
                <a:latin typeface="Arial"/>
                <a:ea typeface="Arial"/>
                <a:cs typeface="Arial"/>
                <a:sym typeface="Arial"/>
              </a:rPr>
              <a:t>Agenda item at HCP Board</a:t>
            </a:r>
          </a:p>
        </p:txBody>
      </p:sp>
      <p:sp>
        <p:nvSpPr>
          <p:cNvPr id="8" name="AutoShape 8"/>
          <p:cNvSpPr/>
          <p:nvPr/>
        </p:nvSpPr>
        <p:spPr>
          <a:xfrm>
            <a:off x="5107414" y="514377"/>
            <a:ext cx="3343685" cy="4368738"/>
          </a:xfrm>
          <a:prstGeom prst="rect">
            <a:avLst/>
          </a:prstGeom>
          <a:solidFill>
            <a:srgbClr val="00A499"/>
          </a:solidFill>
        </p:spPr>
        <p:txBody>
          <a:bodyPr/>
          <a:lstStyle/>
          <a:p>
            <a:endParaRPr lang="en-GB"/>
          </a:p>
        </p:txBody>
      </p:sp>
      <p:sp>
        <p:nvSpPr>
          <p:cNvPr id="9" name="TextBox 9"/>
          <p:cNvSpPr txBox="1"/>
          <p:nvPr/>
        </p:nvSpPr>
        <p:spPr>
          <a:xfrm>
            <a:off x="5345962" y="1965348"/>
            <a:ext cx="2877817" cy="1362075"/>
          </a:xfrm>
          <a:prstGeom prst="rect">
            <a:avLst/>
          </a:prstGeom>
        </p:spPr>
        <p:txBody>
          <a:bodyPr lIns="0" tIns="0" rIns="0" bIns="0" rtlCol="0" anchor="t">
            <a:spAutoFit/>
          </a:bodyPr>
          <a:lstStyle/>
          <a:p>
            <a:pPr algn="ctr">
              <a:lnSpc>
                <a:spcPts val="5040"/>
              </a:lnSpc>
            </a:pPr>
            <a:r>
              <a:rPr lang="en-US" sz="4200">
                <a:solidFill>
                  <a:srgbClr val="F9FCFF"/>
                </a:solidFill>
                <a:latin typeface="Arial"/>
                <a:ea typeface="Arial"/>
                <a:cs typeface="Arial"/>
                <a:sym typeface="Arial"/>
              </a:rPr>
              <a:t>Trust induction</a:t>
            </a:r>
          </a:p>
        </p:txBody>
      </p:sp>
      <p:sp>
        <p:nvSpPr>
          <p:cNvPr id="10" name="AutoShape 10"/>
          <p:cNvSpPr/>
          <p:nvPr/>
        </p:nvSpPr>
        <p:spPr>
          <a:xfrm>
            <a:off x="5113028" y="5403993"/>
            <a:ext cx="3343685" cy="4368738"/>
          </a:xfrm>
          <a:prstGeom prst="rect">
            <a:avLst/>
          </a:prstGeom>
          <a:solidFill>
            <a:srgbClr val="00A499"/>
          </a:solidFill>
        </p:spPr>
        <p:txBody>
          <a:bodyPr/>
          <a:lstStyle/>
          <a:p>
            <a:endParaRPr lang="en-GB"/>
          </a:p>
        </p:txBody>
      </p:sp>
      <p:sp>
        <p:nvSpPr>
          <p:cNvPr id="11" name="TextBox 11"/>
          <p:cNvSpPr txBox="1"/>
          <p:nvPr/>
        </p:nvSpPr>
        <p:spPr>
          <a:xfrm>
            <a:off x="5340348" y="6864462"/>
            <a:ext cx="2877817" cy="1362075"/>
          </a:xfrm>
          <a:prstGeom prst="rect">
            <a:avLst/>
          </a:prstGeom>
        </p:spPr>
        <p:txBody>
          <a:bodyPr lIns="0" tIns="0" rIns="0" bIns="0" rtlCol="0" anchor="t">
            <a:spAutoFit/>
          </a:bodyPr>
          <a:lstStyle/>
          <a:p>
            <a:pPr algn="ctr">
              <a:lnSpc>
                <a:spcPts val="5040"/>
              </a:lnSpc>
            </a:pPr>
            <a:r>
              <a:rPr lang="en-US" sz="4200">
                <a:solidFill>
                  <a:srgbClr val="F9FCFF"/>
                </a:solidFill>
                <a:latin typeface="Arial"/>
                <a:ea typeface="Arial"/>
                <a:cs typeface="Arial"/>
                <a:sym typeface="Arial"/>
              </a:rPr>
              <a:t>Ward acreditation</a:t>
            </a:r>
          </a:p>
        </p:txBody>
      </p:sp>
      <p:sp>
        <p:nvSpPr>
          <p:cNvPr id="12" name="AutoShape 12"/>
          <p:cNvSpPr/>
          <p:nvPr/>
        </p:nvSpPr>
        <p:spPr>
          <a:xfrm>
            <a:off x="8847238" y="5403993"/>
            <a:ext cx="3343685" cy="4368738"/>
          </a:xfrm>
          <a:prstGeom prst="rect">
            <a:avLst/>
          </a:prstGeom>
          <a:solidFill>
            <a:srgbClr val="00A499"/>
          </a:solidFill>
        </p:spPr>
        <p:txBody>
          <a:bodyPr/>
          <a:lstStyle/>
          <a:p>
            <a:endParaRPr lang="en-GB"/>
          </a:p>
        </p:txBody>
      </p:sp>
      <p:sp>
        <p:nvSpPr>
          <p:cNvPr id="13" name="TextBox 13"/>
          <p:cNvSpPr txBox="1"/>
          <p:nvPr/>
        </p:nvSpPr>
        <p:spPr>
          <a:xfrm>
            <a:off x="9075838" y="6559662"/>
            <a:ext cx="2877817" cy="2000250"/>
          </a:xfrm>
          <a:prstGeom prst="rect">
            <a:avLst/>
          </a:prstGeom>
        </p:spPr>
        <p:txBody>
          <a:bodyPr lIns="0" tIns="0" rIns="0" bIns="0" rtlCol="0" anchor="t">
            <a:spAutoFit/>
          </a:bodyPr>
          <a:lstStyle/>
          <a:p>
            <a:pPr algn="ctr">
              <a:lnSpc>
                <a:spcPts val="5040"/>
              </a:lnSpc>
            </a:pPr>
            <a:r>
              <a:rPr lang="en-US" sz="4200">
                <a:solidFill>
                  <a:srgbClr val="F9FCFF"/>
                </a:solidFill>
                <a:latin typeface="Arial"/>
                <a:ea typeface="Arial"/>
                <a:cs typeface="Arial"/>
                <a:sym typeface="Arial"/>
              </a:rPr>
              <a:t>Trust awards and recognition</a:t>
            </a:r>
          </a:p>
        </p:txBody>
      </p:sp>
      <p:sp>
        <p:nvSpPr>
          <p:cNvPr id="14" name="TextBox 14"/>
          <p:cNvSpPr txBox="1"/>
          <p:nvPr/>
        </p:nvSpPr>
        <p:spPr>
          <a:xfrm>
            <a:off x="9080172" y="1336671"/>
            <a:ext cx="2877817" cy="2638425"/>
          </a:xfrm>
          <a:prstGeom prst="rect">
            <a:avLst/>
          </a:prstGeom>
        </p:spPr>
        <p:txBody>
          <a:bodyPr lIns="0" tIns="0" rIns="0" bIns="0" rtlCol="0" anchor="t">
            <a:spAutoFit/>
          </a:bodyPr>
          <a:lstStyle/>
          <a:p>
            <a:pPr algn="ctr">
              <a:lnSpc>
                <a:spcPts val="5040"/>
              </a:lnSpc>
            </a:pPr>
            <a:r>
              <a:rPr lang="en-US" sz="4200">
                <a:solidFill>
                  <a:srgbClr val="F9FCFF"/>
                </a:solidFill>
                <a:latin typeface="Arial"/>
                <a:ea typeface="Arial"/>
                <a:cs typeface="Arial"/>
                <a:sym typeface="Arial"/>
              </a:rPr>
              <a:t>Senior Leadership Team presence</a:t>
            </a:r>
          </a:p>
        </p:txBody>
      </p:sp>
      <p:sp>
        <p:nvSpPr>
          <p:cNvPr id="15" name="AutoShape 15"/>
          <p:cNvSpPr/>
          <p:nvPr/>
        </p:nvSpPr>
        <p:spPr>
          <a:xfrm>
            <a:off x="12581448" y="514377"/>
            <a:ext cx="3343685" cy="4368738"/>
          </a:xfrm>
          <a:prstGeom prst="rect">
            <a:avLst/>
          </a:prstGeom>
          <a:solidFill>
            <a:srgbClr val="00A499"/>
          </a:solidFill>
        </p:spPr>
        <p:txBody>
          <a:bodyPr/>
          <a:lstStyle/>
          <a:p>
            <a:endParaRPr lang="en-GB"/>
          </a:p>
        </p:txBody>
      </p:sp>
      <p:sp>
        <p:nvSpPr>
          <p:cNvPr id="16" name="TextBox 16"/>
          <p:cNvSpPr txBox="1"/>
          <p:nvPr/>
        </p:nvSpPr>
        <p:spPr>
          <a:xfrm>
            <a:off x="12819995" y="1965348"/>
            <a:ext cx="2877817" cy="1362075"/>
          </a:xfrm>
          <a:prstGeom prst="rect">
            <a:avLst/>
          </a:prstGeom>
        </p:spPr>
        <p:txBody>
          <a:bodyPr lIns="0" tIns="0" rIns="0" bIns="0" rtlCol="0" anchor="t">
            <a:spAutoFit/>
          </a:bodyPr>
          <a:lstStyle/>
          <a:p>
            <a:pPr algn="ctr">
              <a:lnSpc>
                <a:spcPts val="5040"/>
              </a:lnSpc>
            </a:pPr>
            <a:r>
              <a:rPr lang="en-US" sz="4200">
                <a:solidFill>
                  <a:srgbClr val="F9FCFF"/>
                </a:solidFill>
                <a:latin typeface="Arial"/>
                <a:ea typeface="Arial"/>
                <a:cs typeface="Arial"/>
                <a:sym typeface="Arial"/>
              </a:rPr>
              <a:t>Job descriptions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790575"/>
            <a:ext cx="13433673" cy="1176021"/>
          </a:xfrm>
          <a:prstGeom prst="rect">
            <a:avLst/>
          </a:prstGeom>
        </p:spPr>
        <p:txBody>
          <a:bodyPr lIns="0" tIns="0" rIns="0" bIns="0" rtlCol="0" anchor="t">
            <a:spAutoFit/>
          </a:bodyPr>
          <a:lstStyle/>
          <a:p>
            <a:pPr algn="l">
              <a:lnSpc>
                <a:spcPts val="8679"/>
              </a:lnSpc>
            </a:pPr>
            <a:r>
              <a:rPr lang="en-US" sz="6199">
                <a:solidFill>
                  <a:srgbClr val="201547"/>
                </a:solidFill>
                <a:latin typeface="Arial"/>
                <a:ea typeface="Arial"/>
                <a:cs typeface="Arial"/>
                <a:sym typeface="Arial"/>
              </a:rPr>
              <a:t>HCP Research Engagement Schemes</a:t>
            </a:r>
          </a:p>
        </p:txBody>
      </p:sp>
      <p:sp>
        <p:nvSpPr>
          <p:cNvPr id="4" name="Freeform 4"/>
          <p:cNvSpPr/>
          <p:nvPr/>
        </p:nvSpPr>
        <p:spPr>
          <a:xfrm>
            <a:off x="1028700" y="8617209"/>
            <a:ext cx="4938944" cy="679704"/>
          </a:xfrm>
          <a:custGeom>
            <a:avLst/>
            <a:gdLst/>
            <a:ahLst/>
            <a:cxnLst/>
            <a:rect l="l" t="t" r="r" b="b"/>
            <a:pathLst>
              <a:path w="1300792" h="179017">
                <a:moveTo>
                  <a:pt x="79944" y="0"/>
                </a:moveTo>
                <a:lnTo>
                  <a:pt x="1220848" y="0"/>
                </a:lnTo>
                <a:cubicBezTo>
                  <a:pt x="1242051" y="0"/>
                  <a:pt x="1262385" y="8423"/>
                  <a:pt x="1277377" y="23415"/>
                </a:cubicBezTo>
                <a:cubicBezTo>
                  <a:pt x="1292369" y="38407"/>
                  <a:pt x="1300792" y="58741"/>
                  <a:pt x="1300792" y="79944"/>
                </a:cubicBezTo>
                <a:lnTo>
                  <a:pt x="1300792" y="99073"/>
                </a:lnTo>
                <a:cubicBezTo>
                  <a:pt x="1300792" y="143225"/>
                  <a:pt x="1265000" y="179017"/>
                  <a:pt x="1220848" y="179017"/>
                </a:cubicBezTo>
                <a:lnTo>
                  <a:pt x="79944" y="179017"/>
                </a:lnTo>
                <a:cubicBezTo>
                  <a:pt x="35792" y="179017"/>
                  <a:pt x="0" y="143225"/>
                  <a:pt x="0" y="99073"/>
                </a:cubicBezTo>
                <a:lnTo>
                  <a:pt x="0" y="79944"/>
                </a:lnTo>
                <a:cubicBezTo>
                  <a:pt x="0" y="35792"/>
                  <a:pt x="35792" y="0"/>
                  <a:pt x="79944" y="0"/>
                </a:cubicBezTo>
                <a:close/>
              </a:path>
            </a:pathLst>
          </a:custGeom>
          <a:solidFill>
            <a:srgbClr val="00A499"/>
          </a:solidFill>
        </p:spPr>
        <p:txBody>
          <a:bodyPr/>
          <a:lstStyle/>
          <a:p>
            <a:endParaRPr lang="en-GB"/>
          </a:p>
        </p:txBody>
      </p:sp>
      <p:sp>
        <p:nvSpPr>
          <p:cNvPr id="5" name="TextBox 5"/>
          <p:cNvSpPr txBox="1"/>
          <p:nvPr/>
        </p:nvSpPr>
        <p:spPr>
          <a:xfrm>
            <a:off x="1028700" y="8484905"/>
            <a:ext cx="4938944" cy="932860"/>
          </a:xfrm>
          <a:prstGeom prst="rect">
            <a:avLst/>
          </a:prstGeom>
        </p:spPr>
        <p:txBody>
          <a:bodyPr lIns="50800" tIns="50800" rIns="50800" bIns="50800" rtlCol="0" anchor="ctr"/>
          <a:lstStyle/>
          <a:p>
            <a:pPr algn="ctr">
              <a:lnSpc>
                <a:spcPts val="2379"/>
              </a:lnSpc>
            </a:pPr>
            <a:r>
              <a:rPr lang="en-US" sz="1699" b="1" dirty="0">
                <a:solidFill>
                  <a:srgbClr val="FFFFFF"/>
                </a:solidFill>
                <a:latin typeface="Arial Bold"/>
                <a:ea typeface="Arial Bold"/>
                <a:cs typeface="Arial Bold"/>
                <a:sym typeface="Arial Bold"/>
              </a:rPr>
              <a:t>RESEARCH AWARE ‘CURIOUS’</a:t>
            </a:r>
          </a:p>
          <a:p>
            <a:pPr algn="ctr">
              <a:lnSpc>
                <a:spcPts val="2379"/>
              </a:lnSpc>
            </a:pPr>
            <a:r>
              <a:rPr lang="en-US" sz="1699" b="1" dirty="0">
                <a:solidFill>
                  <a:srgbClr val="FFFFFF"/>
                </a:solidFill>
                <a:latin typeface="Arial Bold"/>
                <a:ea typeface="Arial Bold"/>
                <a:cs typeface="Arial Bold"/>
                <a:sym typeface="Arial Bold"/>
              </a:rPr>
              <a:t>Schemes for All</a:t>
            </a:r>
          </a:p>
        </p:txBody>
      </p:sp>
      <p:grpSp>
        <p:nvGrpSpPr>
          <p:cNvPr id="6" name="Group 6"/>
          <p:cNvGrpSpPr/>
          <p:nvPr/>
        </p:nvGrpSpPr>
        <p:grpSpPr>
          <a:xfrm>
            <a:off x="1032938" y="2383993"/>
            <a:ext cx="2308553" cy="2442871"/>
            <a:chOff x="0" y="0"/>
            <a:chExt cx="645098" cy="682632"/>
          </a:xfrm>
        </p:grpSpPr>
        <p:sp>
          <p:nvSpPr>
            <p:cNvPr id="7" name="Freeform 7"/>
            <p:cNvSpPr/>
            <p:nvPr/>
          </p:nvSpPr>
          <p:spPr>
            <a:xfrm>
              <a:off x="0" y="0"/>
              <a:ext cx="645098" cy="682632"/>
            </a:xfrm>
            <a:custGeom>
              <a:avLst/>
              <a:gdLst/>
              <a:ahLst/>
              <a:cxnLst/>
              <a:rect l="l" t="t" r="r" b="b"/>
              <a:pathLst>
                <a:path w="645098" h="682632">
                  <a:moveTo>
                    <a:pt x="171033" y="0"/>
                  </a:moveTo>
                  <a:lnTo>
                    <a:pt x="474066" y="0"/>
                  </a:lnTo>
                  <a:cubicBezTo>
                    <a:pt x="519426" y="0"/>
                    <a:pt x="562929" y="18019"/>
                    <a:pt x="595004" y="50094"/>
                  </a:cubicBezTo>
                  <a:cubicBezTo>
                    <a:pt x="627079" y="82169"/>
                    <a:pt x="645098" y="125672"/>
                    <a:pt x="645098" y="171033"/>
                  </a:cubicBezTo>
                  <a:lnTo>
                    <a:pt x="645098" y="511599"/>
                  </a:lnTo>
                  <a:cubicBezTo>
                    <a:pt x="645098" y="556960"/>
                    <a:pt x="627079" y="600463"/>
                    <a:pt x="595004" y="632538"/>
                  </a:cubicBezTo>
                  <a:cubicBezTo>
                    <a:pt x="562929" y="664612"/>
                    <a:pt x="519426" y="682632"/>
                    <a:pt x="474066" y="682632"/>
                  </a:cubicBezTo>
                  <a:lnTo>
                    <a:pt x="171033" y="682632"/>
                  </a:lnTo>
                  <a:cubicBezTo>
                    <a:pt x="125672" y="682632"/>
                    <a:pt x="82169" y="664612"/>
                    <a:pt x="50094" y="632538"/>
                  </a:cubicBezTo>
                  <a:cubicBezTo>
                    <a:pt x="18019" y="600463"/>
                    <a:pt x="0" y="556960"/>
                    <a:pt x="0" y="511599"/>
                  </a:cubicBezTo>
                  <a:lnTo>
                    <a:pt x="0" y="171033"/>
                  </a:lnTo>
                  <a:cubicBezTo>
                    <a:pt x="0" y="125672"/>
                    <a:pt x="18019" y="82169"/>
                    <a:pt x="50094" y="50094"/>
                  </a:cubicBezTo>
                  <a:cubicBezTo>
                    <a:pt x="82169" y="18019"/>
                    <a:pt x="125672" y="0"/>
                    <a:pt x="171033" y="0"/>
                  </a:cubicBezTo>
                  <a:close/>
                </a:path>
              </a:pathLst>
            </a:custGeom>
            <a:solidFill>
              <a:srgbClr val="000000">
                <a:alpha val="0"/>
              </a:srgbClr>
            </a:solidFill>
            <a:ln w="38100" cap="rnd">
              <a:solidFill>
                <a:srgbClr val="00A499"/>
              </a:solidFill>
              <a:prstDash val="solid"/>
              <a:round/>
            </a:ln>
          </p:spPr>
          <p:txBody>
            <a:bodyPr/>
            <a:lstStyle/>
            <a:p>
              <a:endParaRPr lang="en-GB"/>
            </a:p>
          </p:txBody>
        </p:sp>
        <p:sp>
          <p:nvSpPr>
            <p:cNvPr id="8" name="TextBox 8"/>
            <p:cNvSpPr txBox="1"/>
            <p:nvPr/>
          </p:nvSpPr>
          <p:spPr>
            <a:xfrm>
              <a:off x="0" y="-85725"/>
              <a:ext cx="645098" cy="768357"/>
            </a:xfrm>
            <a:prstGeom prst="rect">
              <a:avLst/>
            </a:prstGeom>
          </p:spPr>
          <p:txBody>
            <a:bodyPr lIns="50800" tIns="50800" rIns="50800" bIns="50800" rtlCol="0" anchor="ctr"/>
            <a:lstStyle/>
            <a:p>
              <a:pPr marL="0" lvl="0" indent="0" algn="ctr">
                <a:lnSpc>
                  <a:spcPts val="2939"/>
                </a:lnSpc>
                <a:spcBef>
                  <a:spcPct val="0"/>
                </a:spcBef>
              </a:pPr>
              <a:r>
                <a:rPr lang="en-US" sz="2099" strike="noStrike">
                  <a:solidFill>
                    <a:srgbClr val="201547"/>
                  </a:solidFill>
                  <a:latin typeface="Arial"/>
                  <a:ea typeface="Arial"/>
                  <a:cs typeface="Arial"/>
                  <a:sym typeface="Arial"/>
                </a:rPr>
                <a:t>Using data to improve practice programme</a:t>
              </a:r>
            </a:p>
          </p:txBody>
        </p:sp>
      </p:grpSp>
      <p:grpSp>
        <p:nvGrpSpPr>
          <p:cNvPr id="9" name="Group 9"/>
          <p:cNvGrpSpPr/>
          <p:nvPr/>
        </p:nvGrpSpPr>
        <p:grpSpPr>
          <a:xfrm>
            <a:off x="1028700" y="5039337"/>
            <a:ext cx="2308553" cy="2442871"/>
            <a:chOff x="0" y="0"/>
            <a:chExt cx="645098" cy="682632"/>
          </a:xfrm>
        </p:grpSpPr>
        <p:sp>
          <p:nvSpPr>
            <p:cNvPr id="10" name="Freeform 10"/>
            <p:cNvSpPr/>
            <p:nvPr/>
          </p:nvSpPr>
          <p:spPr>
            <a:xfrm>
              <a:off x="0" y="0"/>
              <a:ext cx="645098" cy="682632"/>
            </a:xfrm>
            <a:custGeom>
              <a:avLst/>
              <a:gdLst/>
              <a:ahLst/>
              <a:cxnLst/>
              <a:rect l="l" t="t" r="r" b="b"/>
              <a:pathLst>
                <a:path w="645098" h="682632">
                  <a:moveTo>
                    <a:pt x="171033" y="0"/>
                  </a:moveTo>
                  <a:lnTo>
                    <a:pt x="474066" y="0"/>
                  </a:lnTo>
                  <a:cubicBezTo>
                    <a:pt x="519426" y="0"/>
                    <a:pt x="562929" y="18019"/>
                    <a:pt x="595004" y="50094"/>
                  </a:cubicBezTo>
                  <a:cubicBezTo>
                    <a:pt x="627079" y="82169"/>
                    <a:pt x="645098" y="125672"/>
                    <a:pt x="645098" y="171033"/>
                  </a:cubicBezTo>
                  <a:lnTo>
                    <a:pt x="645098" y="511599"/>
                  </a:lnTo>
                  <a:cubicBezTo>
                    <a:pt x="645098" y="556960"/>
                    <a:pt x="627079" y="600463"/>
                    <a:pt x="595004" y="632538"/>
                  </a:cubicBezTo>
                  <a:cubicBezTo>
                    <a:pt x="562929" y="664612"/>
                    <a:pt x="519426" y="682632"/>
                    <a:pt x="474066" y="682632"/>
                  </a:cubicBezTo>
                  <a:lnTo>
                    <a:pt x="171033" y="682632"/>
                  </a:lnTo>
                  <a:cubicBezTo>
                    <a:pt x="125672" y="682632"/>
                    <a:pt x="82169" y="664612"/>
                    <a:pt x="50094" y="632538"/>
                  </a:cubicBezTo>
                  <a:cubicBezTo>
                    <a:pt x="18019" y="600463"/>
                    <a:pt x="0" y="556960"/>
                    <a:pt x="0" y="511599"/>
                  </a:cubicBezTo>
                  <a:lnTo>
                    <a:pt x="0" y="171033"/>
                  </a:lnTo>
                  <a:cubicBezTo>
                    <a:pt x="0" y="125672"/>
                    <a:pt x="18019" y="82169"/>
                    <a:pt x="50094" y="50094"/>
                  </a:cubicBezTo>
                  <a:cubicBezTo>
                    <a:pt x="82169" y="18019"/>
                    <a:pt x="125672" y="0"/>
                    <a:pt x="171033" y="0"/>
                  </a:cubicBezTo>
                  <a:close/>
                </a:path>
              </a:pathLst>
            </a:custGeom>
            <a:solidFill>
              <a:srgbClr val="000000">
                <a:alpha val="0"/>
              </a:srgbClr>
            </a:solidFill>
            <a:ln w="38100" cap="rnd">
              <a:solidFill>
                <a:srgbClr val="00A499"/>
              </a:solidFill>
              <a:prstDash val="solid"/>
              <a:round/>
            </a:ln>
          </p:spPr>
          <p:txBody>
            <a:bodyPr/>
            <a:lstStyle/>
            <a:p>
              <a:endParaRPr lang="en-GB"/>
            </a:p>
          </p:txBody>
        </p:sp>
        <p:sp>
          <p:nvSpPr>
            <p:cNvPr id="11" name="TextBox 11"/>
            <p:cNvSpPr txBox="1"/>
            <p:nvPr/>
          </p:nvSpPr>
          <p:spPr>
            <a:xfrm>
              <a:off x="0" y="-85725"/>
              <a:ext cx="645098" cy="768357"/>
            </a:xfrm>
            <a:prstGeom prst="rect">
              <a:avLst/>
            </a:prstGeom>
          </p:spPr>
          <p:txBody>
            <a:bodyPr lIns="50800" tIns="50800" rIns="50800" bIns="50800" rtlCol="0" anchor="ctr"/>
            <a:lstStyle/>
            <a:p>
              <a:pPr algn="ctr">
                <a:lnSpc>
                  <a:spcPts val="2939"/>
                </a:lnSpc>
              </a:pPr>
              <a:r>
                <a:rPr lang="en-US" sz="2099">
                  <a:solidFill>
                    <a:srgbClr val="201547"/>
                  </a:solidFill>
                  <a:latin typeface="Arial"/>
                  <a:ea typeface="Arial"/>
                  <a:cs typeface="Arial"/>
                  <a:sym typeface="Arial"/>
                </a:rPr>
                <a:t>Research Champion scheme</a:t>
              </a:r>
            </a:p>
          </p:txBody>
        </p:sp>
      </p:grpSp>
      <p:grpSp>
        <p:nvGrpSpPr>
          <p:cNvPr id="12" name="Group 12"/>
          <p:cNvGrpSpPr/>
          <p:nvPr/>
        </p:nvGrpSpPr>
        <p:grpSpPr>
          <a:xfrm>
            <a:off x="3663329" y="5039337"/>
            <a:ext cx="2308553" cy="2442871"/>
            <a:chOff x="0" y="0"/>
            <a:chExt cx="645098" cy="682632"/>
          </a:xfrm>
        </p:grpSpPr>
        <p:sp>
          <p:nvSpPr>
            <p:cNvPr id="13" name="Freeform 13"/>
            <p:cNvSpPr/>
            <p:nvPr/>
          </p:nvSpPr>
          <p:spPr>
            <a:xfrm>
              <a:off x="0" y="0"/>
              <a:ext cx="645098" cy="682632"/>
            </a:xfrm>
            <a:custGeom>
              <a:avLst/>
              <a:gdLst/>
              <a:ahLst/>
              <a:cxnLst/>
              <a:rect l="l" t="t" r="r" b="b"/>
              <a:pathLst>
                <a:path w="645098" h="682632">
                  <a:moveTo>
                    <a:pt x="171033" y="0"/>
                  </a:moveTo>
                  <a:lnTo>
                    <a:pt x="474066" y="0"/>
                  </a:lnTo>
                  <a:cubicBezTo>
                    <a:pt x="519426" y="0"/>
                    <a:pt x="562929" y="18019"/>
                    <a:pt x="595004" y="50094"/>
                  </a:cubicBezTo>
                  <a:cubicBezTo>
                    <a:pt x="627079" y="82169"/>
                    <a:pt x="645098" y="125672"/>
                    <a:pt x="645098" y="171033"/>
                  </a:cubicBezTo>
                  <a:lnTo>
                    <a:pt x="645098" y="511599"/>
                  </a:lnTo>
                  <a:cubicBezTo>
                    <a:pt x="645098" y="556960"/>
                    <a:pt x="627079" y="600463"/>
                    <a:pt x="595004" y="632538"/>
                  </a:cubicBezTo>
                  <a:cubicBezTo>
                    <a:pt x="562929" y="664612"/>
                    <a:pt x="519426" y="682632"/>
                    <a:pt x="474066" y="682632"/>
                  </a:cubicBezTo>
                  <a:lnTo>
                    <a:pt x="171033" y="682632"/>
                  </a:lnTo>
                  <a:cubicBezTo>
                    <a:pt x="125672" y="682632"/>
                    <a:pt x="82169" y="664612"/>
                    <a:pt x="50094" y="632538"/>
                  </a:cubicBezTo>
                  <a:cubicBezTo>
                    <a:pt x="18019" y="600463"/>
                    <a:pt x="0" y="556960"/>
                    <a:pt x="0" y="511599"/>
                  </a:cubicBezTo>
                  <a:lnTo>
                    <a:pt x="0" y="171033"/>
                  </a:lnTo>
                  <a:cubicBezTo>
                    <a:pt x="0" y="125672"/>
                    <a:pt x="18019" y="82169"/>
                    <a:pt x="50094" y="50094"/>
                  </a:cubicBezTo>
                  <a:cubicBezTo>
                    <a:pt x="82169" y="18019"/>
                    <a:pt x="125672" y="0"/>
                    <a:pt x="171033" y="0"/>
                  </a:cubicBezTo>
                  <a:close/>
                </a:path>
              </a:pathLst>
            </a:custGeom>
            <a:solidFill>
              <a:srgbClr val="000000">
                <a:alpha val="0"/>
              </a:srgbClr>
            </a:solidFill>
            <a:ln w="38100" cap="rnd">
              <a:solidFill>
                <a:srgbClr val="00A499"/>
              </a:solidFill>
              <a:prstDash val="solid"/>
              <a:round/>
            </a:ln>
          </p:spPr>
          <p:txBody>
            <a:bodyPr/>
            <a:lstStyle/>
            <a:p>
              <a:endParaRPr lang="en-GB"/>
            </a:p>
          </p:txBody>
        </p:sp>
        <p:sp>
          <p:nvSpPr>
            <p:cNvPr id="14" name="TextBox 14"/>
            <p:cNvSpPr txBox="1"/>
            <p:nvPr/>
          </p:nvSpPr>
          <p:spPr>
            <a:xfrm>
              <a:off x="0" y="-85725"/>
              <a:ext cx="645098" cy="768357"/>
            </a:xfrm>
            <a:prstGeom prst="rect">
              <a:avLst/>
            </a:prstGeom>
          </p:spPr>
          <p:txBody>
            <a:bodyPr lIns="50800" tIns="50800" rIns="50800" bIns="50800" rtlCol="0" anchor="ctr"/>
            <a:lstStyle/>
            <a:p>
              <a:pPr algn="ctr">
                <a:lnSpc>
                  <a:spcPts val="2939"/>
                </a:lnSpc>
              </a:pPr>
              <a:r>
                <a:rPr lang="en-US" sz="2099">
                  <a:solidFill>
                    <a:srgbClr val="201547"/>
                  </a:solidFill>
                  <a:latin typeface="Arial"/>
                  <a:ea typeface="Arial"/>
                  <a:cs typeface="Arial"/>
                  <a:sym typeface="Arial"/>
                </a:rPr>
                <a:t>Research Internships</a:t>
              </a:r>
            </a:p>
          </p:txBody>
        </p:sp>
      </p:grpSp>
      <p:sp>
        <p:nvSpPr>
          <p:cNvPr id="16" name="Freeform 16"/>
          <p:cNvSpPr/>
          <p:nvPr/>
        </p:nvSpPr>
        <p:spPr>
          <a:xfrm>
            <a:off x="6674528" y="8611537"/>
            <a:ext cx="4938944" cy="679596"/>
          </a:xfrm>
          <a:custGeom>
            <a:avLst/>
            <a:gdLst/>
            <a:ahLst/>
            <a:cxnLst/>
            <a:rect l="l" t="t" r="r" b="b"/>
            <a:pathLst>
              <a:path w="1300792" h="178988">
                <a:moveTo>
                  <a:pt x="79944" y="0"/>
                </a:moveTo>
                <a:lnTo>
                  <a:pt x="1220848" y="0"/>
                </a:lnTo>
                <a:cubicBezTo>
                  <a:pt x="1242051" y="0"/>
                  <a:pt x="1262385" y="8423"/>
                  <a:pt x="1277377" y="23415"/>
                </a:cubicBezTo>
                <a:cubicBezTo>
                  <a:pt x="1292369" y="38407"/>
                  <a:pt x="1300792" y="58741"/>
                  <a:pt x="1300792" y="79944"/>
                </a:cubicBezTo>
                <a:lnTo>
                  <a:pt x="1300792" y="99044"/>
                </a:lnTo>
                <a:cubicBezTo>
                  <a:pt x="1300792" y="143196"/>
                  <a:pt x="1265000" y="178988"/>
                  <a:pt x="1220848" y="178988"/>
                </a:cubicBezTo>
                <a:lnTo>
                  <a:pt x="79944" y="178988"/>
                </a:lnTo>
                <a:cubicBezTo>
                  <a:pt x="35792" y="178988"/>
                  <a:pt x="0" y="143196"/>
                  <a:pt x="0" y="99044"/>
                </a:cubicBezTo>
                <a:lnTo>
                  <a:pt x="0" y="79944"/>
                </a:lnTo>
                <a:cubicBezTo>
                  <a:pt x="0" y="35792"/>
                  <a:pt x="35792" y="0"/>
                  <a:pt x="79944" y="0"/>
                </a:cubicBezTo>
                <a:close/>
              </a:path>
            </a:pathLst>
          </a:custGeom>
          <a:solidFill>
            <a:srgbClr val="9E0871"/>
          </a:solidFill>
        </p:spPr>
        <p:txBody>
          <a:bodyPr/>
          <a:lstStyle/>
          <a:p>
            <a:endParaRPr lang="en-GB"/>
          </a:p>
        </p:txBody>
      </p:sp>
      <p:sp>
        <p:nvSpPr>
          <p:cNvPr id="17" name="TextBox 17"/>
          <p:cNvSpPr txBox="1"/>
          <p:nvPr/>
        </p:nvSpPr>
        <p:spPr>
          <a:xfrm>
            <a:off x="6672494" y="8486888"/>
            <a:ext cx="4938944" cy="932753"/>
          </a:xfrm>
          <a:prstGeom prst="rect">
            <a:avLst/>
          </a:prstGeom>
        </p:spPr>
        <p:txBody>
          <a:bodyPr lIns="50800" tIns="50800" rIns="50800" bIns="50800" rtlCol="0" anchor="ctr"/>
          <a:lstStyle/>
          <a:p>
            <a:pPr algn="ctr">
              <a:lnSpc>
                <a:spcPts val="2379"/>
              </a:lnSpc>
            </a:pPr>
            <a:r>
              <a:rPr lang="en-US" sz="1699" b="1" dirty="0">
                <a:solidFill>
                  <a:srgbClr val="FFFFFF"/>
                </a:solidFill>
                <a:latin typeface="Arial Bold"/>
                <a:ea typeface="Arial Bold"/>
                <a:cs typeface="Arial Bold"/>
                <a:sym typeface="Arial Bold"/>
              </a:rPr>
              <a:t>RESEARCH ACTIVE</a:t>
            </a:r>
          </a:p>
          <a:p>
            <a:pPr algn="ctr">
              <a:lnSpc>
                <a:spcPts val="2379"/>
              </a:lnSpc>
            </a:pPr>
            <a:r>
              <a:rPr lang="en-US" sz="1699" b="1" dirty="0">
                <a:solidFill>
                  <a:srgbClr val="FFFFFF"/>
                </a:solidFill>
                <a:latin typeface="Arial Bold"/>
                <a:ea typeface="Arial Bold"/>
                <a:cs typeface="Arial Bold"/>
                <a:sym typeface="Arial Bold"/>
              </a:rPr>
              <a:t>Developing a research career</a:t>
            </a:r>
          </a:p>
        </p:txBody>
      </p:sp>
      <p:grpSp>
        <p:nvGrpSpPr>
          <p:cNvPr id="18" name="Group 18"/>
          <p:cNvGrpSpPr/>
          <p:nvPr/>
        </p:nvGrpSpPr>
        <p:grpSpPr>
          <a:xfrm>
            <a:off x="9304919" y="2396441"/>
            <a:ext cx="2308553" cy="2417974"/>
            <a:chOff x="0" y="0"/>
            <a:chExt cx="645098" cy="675675"/>
          </a:xfrm>
        </p:grpSpPr>
        <p:sp>
          <p:nvSpPr>
            <p:cNvPr id="19" name="Freeform 19"/>
            <p:cNvSpPr/>
            <p:nvPr/>
          </p:nvSpPr>
          <p:spPr>
            <a:xfrm>
              <a:off x="0" y="0"/>
              <a:ext cx="645098" cy="675675"/>
            </a:xfrm>
            <a:custGeom>
              <a:avLst/>
              <a:gdLst/>
              <a:ahLst/>
              <a:cxnLst/>
              <a:rect l="l" t="t" r="r" b="b"/>
              <a:pathLst>
                <a:path w="645098" h="675675">
                  <a:moveTo>
                    <a:pt x="171033" y="0"/>
                  </a:moveTo>
                  <a:lnTo>
                    <a:pt x="474066" y="0"/>
                  </a:lnTo>
                  <a:cubicBezTo>
                    <a:pt x="519426" y="0"/>
                    <a:pt x="562929" y="18019"/>
                    <a:pt x="595004" y="50094"/>
                  </a:cubicBezTo>
                  <a:cubicBezTo>
                    <a:pt x="627079" y="82169"/>
                    <a:pt x="645098" y="125672"/>
                    <a:pt x="645098" y="171033"/>
                  </a:cubicBezTo>
                  <a:lnTo>
                    <a:pt x="645098" y="504642"/>
                  </a:lnTo>
                  <a:cubicBezTo>
                    <a:pt x="645098" y="550003"/>
                    <a:pt x="627079" y="593506"/>
                    <a:pt x="595004" y="625580"/>
                  </a:cubicBezTo>
                  <a:cubicBezTo>
                    <a:pt x="562929" y="657655"/>
                    <a:pt x="519426" y="675675"/>
                    <a:pt x="474066" y="675675"/>
                  </a:cubicBezTo>
                  <a:lnTo>
                    <a:pt x="171033" y="675675"/>
                  </a:lnTo>
                  <a:cubicBezTo>
                    <a:pt x="125672" y="675675"/>
                    <a:pt x="82169" y="657655"/>
                    <a:pt x="50094" y="625580"/>
                  </a:cubicBezTo>
                  <a:cubicBezTo>
                    <a:pt x="18019" y="593506"/>
                    <a:pt x="0" y="550003"/>
                    <a:pt x="0" y="504642"/>
                  </a:cubicBezTo>
                  <a:lnTo>
                    <a:pt x="0" y="171033"/>
                  </a:lnTo>
                  <a:cubicBezTo>
                    <a:pt x="0" y="125672"/>
                    <a:pt x="18019" y="82169"/>
                    <a:pt x="50094" y="50094"/>
                  </a:cubicBezTo>
                  <a:cubicBezTo>
                    <a:pt x="82169" y="18019"/>
                    <a:pt x="125672" y="0"/>
                    <a:pt x="171033" y="0"/>
                  </a:cubicBezTo>
                  <a:close/>
                </a:path>
              </a:pathLst>
            </a:custGeom>
            <a:solidFill>
              <a:srgbClr val="000000">
                <a:alpha val="0"/>
              </a:srgbClr>
            </a:solidFill>
            <a:ln w="38100" cap="rnd">
              <a:solidFill>
                <a:srgbClr val="9E0871"/>
              </a:solidFill>
              <a:prstDash val="solid"/>
              <a:round/>
            </a:ln>
          </p:spPr>
          <p:txBody>
            <a:bodyPr/>
            <a:lstStyle/>
            <a:p>
              <a:endParaRPr lang="en-GB"/>
            </a:p>
          </p:txBody>
        </p:sp>
        <p:sp>
          <p:nvSpPr>
            <p:cNvPr id="20" name="TextBox 20"/>
            <p:cNvSpPr txBox="1"/>
            <p:nvPr/>
          </p:nvSpPr>
          <p:spPr>
            <a:xfrm>
              <a:off x="0" y="-85725"/>
              <a:ext cx="645098" cy="761400"/>
            </a:xfrm>
            <a:prstGeom prst="rect">
              <a:avLst/>
            </a:prstGeom>
          </p:spPr>
          <p:txBody>
            <a:bodyPr lIns="50800" tIns="50800" rIns="50800" bIns="50800" rtlCol="0" anchor="ctr"/>
            <a:lstStyle/>
            <a:p>
              <a:pPr algn="ctr">
                <a:lnSpc>
                  <a:spcPts val="2939"/>
                </a:lnSpc>
              </a:pPr>
              <a:r>
                <a:rPr lang="en-US" sz="2099">
                  <a:solidFill>
                    <a:srgbClr val="201547"/>
                  </a:solidFill>
                  <a:latin typeface="Arial"/>
                  <a:ea typeface="Arial"/>
                  <a:cs typeface="Arial"/>
                  <a:sym typeface="Arial"/>
                </a:rPr>
                <a:t>Writing for publication workshops</a:t>
              </a:r>
            </a:p>
          </p:txBody>
        </p:sp>
      </p:grpSp>
      <p:grpSp>
        <p:nvGrpSpPr>
          <p:cNvPr id="21" name="Group 21"/>
          <p:cNvGrpSpPr/>
          <p:nvPr/>
        </p:nvGrpSpPr>
        <p:grpSpPr>
          <a:xfrm>
            <a:off x="6674528" y="2396441"/>
            <a:ext cx="2308553" cy="2417974"/>
            <a:chOff x="0" y="0"/>
            <a:chExt cx="645098" cy="675675"/>
          </a:xfrm>
        </p:grpSpPr>
        <p:sp>
          <p:nvSpPr>
            <p:cNvPr id="22" name="Freeform 22"/>
            <p:cNvSpPr/>
            <p:nvPr/>
          </p:nvSpPr>
          <p:spPr>
            <a:xfrm>
              <a:off x="0" y="0"/>
              <a:ext cx="645098" cy="675675"/>
            </a:xfrm>
            <a:custGeom>
              <a:avLst/>
              <a:gdLst/>
              <a:ahLst/>
              <a:cxnLst/>
              <a:rect l="l" t="t" r="r" b="b"/>
              <a:pathLst>
                <a:path w="645098" h="675675">
                  <a:moveTo>
                    <a:pt x="171033" y="0"/>
                  </a:moveTo>
                  <a:lnTo>
                    <a:pt x="474066" y="0"/>
                  </a:lnTo>
                  <a:cubicBezTo>
                    <a:pt x="519426" y="0"/>
                    <a:pt x="562929" y="18019"/>
                    <a:pt x="595004" y="50094"/>
                  </a:cubicBezTo>
                  <a:cubicBezTo>
                    <a:pt x="627079" y="82169"/>
                    <a:pt x="645098" y="125672"/>
                    <a:pt x="645098" y="171033"/>
                  </a:cubicBezTo>
                  <a:lnTo>
                    <a:pt x="645098" y="504642"/>
                  </a:lnTo>
                  <a:cubicBezTo>
                    <a:pt x="645098" y="550003"/>
                    <a:pt x="627079" y="593506"/>
                    <a:pt x="595004" y="625580"/>
                  </a:cubicBezTo>
                  <a:cubicBezTo>
                    <a:pt x="562929" y="657655"/>
                    <a:pt x="519426" y="675675"/>
                    <a:pt x="474066" y="675675"/>
                  </a:cubicBezTo>
                  <a:lnTo>
                    <a:pt x="171033" y="675675"/>
                  </a:lnTo>
                  <a:cubicBezTo>
                    <a:pt x="125672" y="675675"/>
                    <a:pt x="82169" y="657655"/>
                    <a:pt x="50094" y="625580"/>
                  </a:cubicBezTo>
                  <a:cubicBezTo>
                    <a:pt x="18019" y="593506"/>
                    <a:pt x="0" y="550003"/>
                    <a:pt x="0" y="504642"/>
                  </a:cubicBezTo>
                  <a:lnTo>
                    <a:pt x="0" y="171033"/>
                  </a:lnTo>
                  <a:cubicBezTo>
                    <a:pt x="0" y="125672"/>
                    <a:pt x="18019" y="82169"/>
                    <a:pt x="50094" y="50094"/>
                  </a:cubicBezTo>
                  <a:cubicBezTo>
                    <a:pt x="82169" y="18019"/>
                    <a:pt x="125672" y="0"/>
                    <a:pt x="171033" y="0"/>
                  </a:cubicBezTo>
                  <a:close/>
                </a:path>
              </a:pathLst>
            </a:custGeom>
            <a:solidFill>
              <a:srgbClr val="000000">
                <a:alpha val="0"/>
              </a:srgbClr>
            </a:solidFill>
            <a:ln w="38100" cap="rnd">
              <a:solidFill>
                <a:srgbClr val="9E0871"/>
              </a:solidFill>
              <a:prstDash val="solid"/>
              <a:round/>
            </a:ln>
          </p:spPr>
          <p:txBody>
            <a:bodyPr/>
            <a:lstStyle/>
            <a:p>
              <a:endParaRPr lang="en-GB"/>
            </a:p>
          </p:txBody>
        </p:sp>
        <p:sp>
          <p:nvSpPr>
            <p:cNvPr id="23" name="TextBox 23"/>
            <p:cNvSpPr txBox="1"/>
            <p:nvPr/>
          </p:nvSpPr>
          <p:spPr>
            <a:xfrm>
              <a:off x="0" y="-85725"/>
              <a:ext cx="645098" cy="761400"/>
            </a:xfrm>
            <a:prstGeom prst="rect">
              <a:avLst/>
            </a:prstGeom>
          </p:spPr>
          <p:txBody>
            <a:bodyPr lIns="50800" tIns="50800" rIns="50800" bIns="50800" rtlCol="0" anchor="ctr"/>
            <a:lstStyle/>
            <a:p>
              <a:pPr algn="ctr">
                <a:lnSpc>
                  <a:spcPts val="2939"/>
                </a:lnSpc>
              </a:pPr>
              <a:r>
                <a:rPr lang="en-US" sz="2099">
                  <a:solidFill>
                    <a:srgbClr val="201547"/>
                  </a:solidFill>
                  <a:latin typeface="Arial"/>
                  <a:ea typeface="Arial"/>
                  <a:cs typeface="Arial"/>
                  <a:sym typeface="Arial"/>
                </a:rPr>
                <a:t>Research Mentorship</a:t>
              </a:r>
            </a:p>
          </p:txBody>
        </p:sp>
      </p:grpSp>
      <p:grpSp>
        <p:nvGrpSpPr>
          <p:cNvPr id="24" name="Group 24"/>
          <p:cNvGrpSpPr/>
          <p:nvPr/>
        </p:nvGrpSpPr>
        <p:grpSpPr>
          <a:xfrm>
            <a:off x="9309157" y="5064234"/>
            <a:ext cx="2308553" cy="2417974"/>
            <a:chOff x="0" y="0"/>
            <a:chExt cx="645098" cy="675675"/>
          </a:xfrm>
        </p:grpSpPr>
        <p:sp>
          <p:nvSpPr>
            <p:cNvPr id="25" name="Freeform 25"/>
            <p:cNvSpPr/>
            <p:nvPr/>
          </p:nvSpPr>
          <p:spPr>
            <a:xfrm>
              <a:off x="0" y="0"/>
              <a:ext cx="645098" cy="675675"/>
            </a:xfrm>
            <a:custGeom>
              <a:avLst/>
              <a:gdLst/>
              <a:ahLst/>
              <a:cxnLst/>
              <a:rect l="l" t="t" r="r" b="b"/>
              <a:pathLst>
                <a:path w="645098" h="675675">
                  <a:moveTo>
                    <a:pt x="171033" y="0"/>
                  </a:moveTo>
                  <a:lnTo>
                    <a:pt x="474066" y="0"/>
                  </a:lnTo>
                  <a:cubicBezTo>
                    <a:pt x="519426" y="0"/>
                    <a:pt x="562929" y="18019"/>
                    <a:pt x="595004" y="50094"/>
                  </a:cubicBezTo>
                  <a:cubicBezTo>
                    <a:pt x="627079" y="82169"/>
                    <a:pt x="645098" y="125672"/>
                    <a:pt x="645098" y="171033"/>
                  </a:cubicBezTo>
                  <a:lnTo>
                    <a:pt x="645098" y="504642"/>
                  </a:lnTo>
                  <a:cubicBezTo>
                    <a:pt x="645098" y="550003"/>
                    <a:pt x="627079" y="593506"/>
                    <a:pt x="595004" y="625580"/>
                  </a:cubicBezTo>
                  <a:cubicBezTo>
                    <a:pt x="562929" y="657655"/>
                    <a:pt x="519426" y="675675"/>
                    <a:pt x="474066" y="675675"/>
                  </a:cubicBezTo>
                  <a:lnTo>
                    <a:pt x="171033" y="675675"/>
                  </a:lnTo>
                  <a:cubicBezTo>
                    <a:pt x="125672" y="675675"/>
                    <a:pt x="82169" y="657655"/>
                    <a:pt x="50094" y="625580"/>
                  </a:cubicBezTo>
                  <a:cubicBezTo>
                    <a:pt x="18019" y="593506"/>
                    <a:pt x="0" y="550003"/>
                    <a:pt x="0" y="504642"/>
                  </a:cubicBezTo>
                  <a:lnTo>
                    <a:pt x="0" y="171033"/>
                  </a:lnTo>
                  <a:cubicBezTo>
                    <a:pt x="0" y="125672"/>
                    <a:pt x="18019" y="82169"/>
                    <a:pt x="50094" y="50094"/>
                  </a:cubicBezTo>
                  <a:cubicBezTo>
                    <a:pt x="82169" y="18019"/>
                    <a:pt x="125672" y="0"/>
                    <a:pt x="171033" y="0"/>
                  </a:cubicBezTo>
                  <a:close/>
                </a:path>
              </a:pathLst>
            </a:custGeom>
            <a:solidFill>
              <a:srgbClr val="000000">
                <a:alpha val="0"/>
              </a:srgbClr>
            </a:solidFill>
            <a:ln w="38100" cap="rnd">
              <a:solidFill>
                <a:srgbClr val="9E0871"/>
              </a:solidFill>
              <a:prstDash val="solid"/>
              <a:round/>
            </a:ln>
          </p:spPr>
          <p:txBody>
            <a:bodyPr/>
            <a:lstStyle/>
            <a:p>
              <a:endParaRPr lang="en-GB"/>
            </a:p>
          </p:txBody>
        </p:sp>
        <p:sp>
          <p:nvSpPr>
            <p:cNvPr id="26" name="TextBox 26"/>
            <p:cNvSpPr txBox="1"/>
            <p:nvPr/>
          </p:nvSpPr>
          <p:spPr>
            <a:xfrm>
              <a:off x="0" y="-85725"/>
              <a:ext cx="645098" cy="761400"/>
            </a:xfrm>
            <a:prstGeom prst="rect">
              <a:avLst/>
            </a:prstGeom>
          </p:spPr>
          <p:txBody>
            <a:bodyPr lIns="50800" tIns="50800" rIns="50800" bIns="50800" rtlCol="0" anchor="ctr"/>
            <a:lstStyle/>
            <a:p>
              <a:pPr algn="ctr">
                <a:lnSpc>
                  <a:spcPts val="2939"/>
                </a:lnSpc>
              </a:pPr>
              <a:r>
                <a:rPr lang="en-US" sz="2099">
                  <a:solidFill>
                    <a:srgbClr val="201547"/>
                  </a:solidFill>
                  <a:latin typeface="Arial"/>
                  <a:ea typeface="Arial"/>
                  <a:cs typeface="Arial"/>
                  <a:sym typeface="Arial"/>
                </a:rPr>
                <a:t>HCP pre-doctoral researcher forum</a:t>
              </a:r>
            </a:p>
          </p:txBody>
        </p:sp>
      </p:grpSp>
      <p:grpSp>
        <p:nvGrpSpPr>
          <p:cNvPr id="27" name="Group 27"/>
          <p:cNvGrpSpPr/>
          <p:nvPr/>
        </p:nvGrpSpPr>
        <p:grpSpPr>
          <a:xfrm>
            <a:off x="6678766" y="5064234"/>
            <a:ext cx="2308553" cy="2417974"/>
            <a:chOff x="0" y="0"/>
            <a:chExt cx="645098" cy="675675"/>
          </a:xfrm>
        </p:grpSpPr>
        <p:sp>
          <p:nvSpPr>
            <p:cNvPr id="28" name="Freeform 28"/>
            <p:cNvSpPr/>
            <p:nvPr/>
          </p:nvSpPr>
          <p:spPr>
            <a:xfrm>
              <a:off x="0" y="0"/>
              <a:ext cx="645098" cy="675675"/>
            </a:xfrm>
            <a:custGeom>
              <a:avLst/>
              <a:gdLst/>
              <a:ahLst/>
              <a:cxnLst/>
              <a:rect l="l" t="t" r="r" b="b"/>
              <a:pathLst>
                <a:path w="645098" h="675675">
                  <a:moveTo>
                    <a:pt x="171033" y="0"/>
                  </a:moveTo>
                  <a:lnTo>
                    <a:pt x="474066" y="0"/>
                  </a:lnTo>
                  <a:cubicBezTo>
                    <a:pt x="519426" y="0"/>
                    <a:pt x="562929" y="18019"/>
                    <a:pt x="595004" y="50094"/>
                  </a:cubicBezTo>
                  <a:cubicBezTo>
                    <a:pt x="627079" y="82169"/>
                    <a:pt x="645098" y="125672"/>
                    <a:pt x="645098" y="171033"/>
                  </a:cubicBezTo>
                  <a:lnTo>
                    <a:pt x="645098" y="504642"/>
                  </a:lnTo>
                  <a:cubicBezTo>
                    <a:pt x="645098" y="550003"/>
                    <a:pt x="627079" y="593506"/>
                    <a:pt x="595004" y="625580"/>
                  </a:cubicBezTo>
                  <a:cubicBezTo>
                    <a:pt x="562929" y="657655"/>
                    <a:pt x="519426" y="675675"/>
                    <a:pt x="474066" y="675675"/>
                  </a:cubicBezTo>
                  <a:lnTo>
                    <a:pt x="171033" y="675675"/>
                  </a:lnTo>
                  <a:cubicBezTo>
                    <a:pt x="125672" y="675675"/>
                    <a:pt x="82169" y="657655"/>
                    <a:pt x="50094" y="625580"/>
                  </a:cubicBezTo>
                  <a:cubicBezTo>
                    <a:pt x="18019" y="593506"/>
                    <a:pt x="0" y="550003"/>
                    <a:pt x="0" y="504642"/>
                  </a:cubicBezTo>
                  <a:lnTo>
                    <a:pt x="0" y="171033"/>
                  </a:lnTo>
                  <a:cubicBezTo>
                    <a:pt x="0" y="125672"/>
                    <a:pt x="18019" y="82169"/>
                    <a:pt x="50094" y="50094"/>
                  </a:cubicBezTo>
                  <a:cubicBezTo>
                    <a:pt x="82169" y="18019"/>
                    <a:pt x="125672" y="0"/>
                    <a:pt x="171033" y="0"/>
                  </a:cubicBezTo>
                  <a:close/>
                </a:path>
              </a:pathLst>
            </a:custGeom>
            <a:solidFill>
              <a:srgbClr val="000000">
                <a:alpha val="0"/>
              </a:srgbClr>
            </a:solidFill>
            <a:ln w="38100" cap="rnd">
              <a:solidFill>
                <a:srgbClr val="9E0871"/>
              </a:solidFill>
              <a:prstDash val="solid"/>
              <a:round/>
            </a:ln>
          </p:spPr>
          <p:txBody>
            <a:bodyPr/>
            <a:lstStyle/>
            <a:p>
              <a:endParaRPr lang="en-GB"/>
            </a:p>
          </p:txBody>
        </p:sp>
        <p:sp>
          <p:nvSpPr>
            <p:cNvPr id="29" name="TextBox 29"/>
            <p:cNvSpPr txBox="1"/>
            <p:nvPr/>
          </p:nvSpPr>
          <p:spPr>
            <a:xfrm>
              <a:off x="0" y="-85725"/>
              <a:ext cx="645098" cy="761400"/>
            </a:xfrm>
            <a:prstGeom prst="rect">
              <a:avLst/>
            </a:prstGeom>
          </p:spPr>
          <p:txBody>
            <a:bodyPr lIns="50800" tIns="50800" rIns="50800" bIns="50800" rtlCol="0" anchor="ctr"/>
            <a:lstStyle/>
            <a:p>
              <a:pPr algn="ctr">
                <a:lnSpc>
                  <a:spcPts val="2939"/>
                </a:lnSpc>
              </a:pPr>
              <a:r>
                <a:rPr lang="en-US" sz="2099">
                  <a:solidFill>
                    <a:srgbClr val="201547"/>
                  </a:solidFill>
                  <a:latin typeface="Arial"/>
                  <a:ea typeface="Arial"/>
                  <a:cs typeface="Arial"/>
                  <a:sym typeface="Arial"/>
                </a:rPr>
                <a:t>Chief Nurse Research Fellowship</a:t>
              </a:r>
            </a:p>
          </p:txBody>
        </p:sp>
      </p:grpSp>
      <p:sp>
        <p:nvSpPr>
          <p:cNvPr id="31" name="Freeform 31"/>
          <p:cNvSpPr/>
          <p:nvPr/>
        </p:nvSpPr>
        <p:spPr>
          <a:xfrm>
            <a:off x="12318322" y="8611537"/>
            <a:ext cx="4938944" cy="679596"/>
          </a:xfrm>
          <a:custGeom>
            <a:avLst/>
            <a:gdLst/>
            <a:ahLst/>
            <a:cxnLst/>
            <a:rect l="l" t="t" r="r" b="b"/>
            <a:pathLst>
              <a:path w="1300792" h="178988">
                <a:moveTo>
                  <a:pt x="79944" y="0"/>
                </a:moveTo>
                <a:lnTo>
                  <a:pt x="1220848" y="0"/>
                </a:lnTo>
                <a:cubicBezTo>
                  <a:pt x="1242051" y="0"/>
                  <a:pt x="1262385" y="8423"/>
                  <a:pt x="1277377" y="23415"/>
                </a:cubicBezTo>
                <a:cubicBezTo>
                  <a:pt x="1292369" y="38407"/>
                  <a:pt x="1300792" y="58741"/>
                  <a:pt x="1300792" y="79944"/>
                </a:cubicBezTo>
                <a:lnTo>
                  <a:pt x="1300792" y="99044"/>
                </a:lnTo>
                <a:cubicBezTo>
                  <a:pt x="1300792" y="143196"/>
                  <a:pt x="1265000" y="178988"/>
                  <a:pt x="1220848" y="178988"/>
                </a:cubicBezTo>
                <a:lnTo>
                  <a:pt x="79944" y="178988"/>
                </a:lnTo>
                <a:cubicBezTo>
                  <a:pt x="35792" y="178988"/>
                  <a:pt x="0" y="143196"/>
                  <a:pt x="0" y="99044"/>
                </a:cubicBezTo>
                <a:lnTo>
                  <a:pt x="0" y="79944"/>
                </a:lnTo>
                <a:cubicBezTo>
                  <a:pt x="0" y="35792"/>
                  <a:pt x="35792" y="0"/>
                  <a:pt x="79944" y="0"/>
                </a:cubicBezTo>
                <a:close/>
              </a:path>
            </a:pathLst>
          </a:custGeom>
          <a:solidFill>
            <a:srgbClr val="201547"/>
          </a:solidFill>
        </p:spPr>
        <p:txBody>
          <a:bodyPr/>
          <a:lstStyle/>
          <a:p>
            <a:endParaRPr lang="en-GB"/>
          </a:p>
        </p:txBody>
      </p:sp>
      <p:sp>
        <p:nvSpPr>
          <p:cNvPr id="32" name="TextBox 32"/>
          <p:cNvSpPr txBox="1"/>
          <p:nvPr/>
        </p:nvSpPr>
        <p:spPr>
          <a:xfrm>
            <a:off x="12318322" y="8441235"/>
            <a:ext cx="4938944" cy="932753"/>
          </a:xfrm>
          <a:prstGeom prst="rect">
            <a:avLst/>
          </a:prstGeom>
        </p:spPr>
        <p:txBody>
          <a:bodyPr lIns="50800" tIns="50800" rIns="50800" bIns="50800" rtlCol="0" anchor="ctr"/>
          <a:lstStyle/>
          <a:p>
            <a:pPr algn="ctr">
              <a:lnSpc>
                <a:spcPts val="2379"/>
              </a:lnSpc>
            </a:pPr>
            <a:r>
              <a:rPr lang="en-US" sz="1699" b="1" dirty="0">
                <a:solidFill>
                  <a:srgbClr val="FFFFFF"/>
                </a:solidFill>
                <a:latin typeface="Arial Bold"/>
                <a:ea typeface="Arial Bold"/>
                <a:cs typeface="Arial Bold"/>
                <a:sym typeface="Arial Bold"/>
              </a:rPr>
              <a:t>RESEARCH LEADERSHIP</a:t>
            </a:r>
          </a:p>
          <a:p>
            <a:pPr algn="ctr">
              <a:lnSpc>
                <a:spcPts val="2379"/>
              </a:lnSpc>
            </a:pPr>
            <a:r>
              <a:rPr lang="en-US" sz="1699" b="1" dirty="0">
                <a:solidFill>
                  <a:srgbClr val="FFFFFF"/>
                </a:solidFill>
                <a:latin typeface="Arial Bold"/>
                <a:ea typeface="Arial Bold"/>
                <a:cs typeface="Arial Bold"/>
                <a:sym typeface="Arial Bold"/>
              </a:rPr>
              <a:t>Clinical academic careers and leadership</a:t>
            </a:r>
          </a:p>
        </p:txBody>
      </p:sp>
      <p:grpSp>
        <p:nvGrpSpPr>
          <p:cNvPr id="33" name="Group 33"/>
          <p:cNvGrpSpPr/>
          <p:nvPr/>
        </p:nvGrpSpPr>
        <p:grpSpPr>
          <a:xfrm>
            <a:off x="14952951" y="5085980"/>
            <a:ext cx="2308553" cy="2417974"/>
            <a:chOff x="0" y="0"/>
            <a:chExt cx="645098" cy="675675"/>
          </a:xfrm>
        </p:grpSpPr>
        <p:sp>
          <p:nvSpPr>
            <p:cNvPr id="34" name="Freeform 34"/>
            <p:cNvSpPr/>
            <p:nvPr/>
          </p:nvSpPr>
          <p:spPr>
            <a:xfrm>
              <a:off x="0" y="0"/>
              <a:ext cx="645098" cy="675675"/>
            </a:xfrm>
            <a:custGeom>
              <a:avLst/>
              <a:gdLst/>
              <a:ahLst/>
              <a:cxnLst/>
              <a:rect l="l" t="t" r="r" b="b"/>
              <a:pathLst>
                <a:path w="645098" h="675675">
                  <a:moveTo>
                    <a:pt x="171033" y="0"/>
                  </a:moveTo>
                  <a:lnTo>
                    <a:pt x="474066" y="0"/>
                  </a:lnTo>
                  <a:cubicBezTo>
                    <a:pt x="519426" y="0"/>
                    <a:pt x="562929" y="18019"/>
                    <a:pt x="595004" y="50094"/>
                  </a:cubicBezTo>
                  <a:cubicBezTo>
                    <a:pt x="627079" y="82169"/>
                    <a:pt x="645098" y="125672"/>
                    <a:pt x="645098" y="171033"/>
                  </a:cubicBezTo>
                  <a:lnTo>
                    <a:pt x="645098" y="504642"/>
                  </a:lnTo>
                  <a:cubicBezTo>
                    <a:pt x="645098" y="550003"/>
                    <a:pt x="627079" y="593506"/>
                    <a:pt x="595004" y="625580"/>
                  </a:cubicBezTo>
                  <a:cubicBezTo>
                    <a:pt x="562929" y="657655"/>
                    <a:pt x="519426" y="675675"/>
                    <a:pt x="474066" y="675675"/>
                  </a:cubicBezTo>
                  <a:lnTo>
                    <a:pt x="171033" y="675675"/>
                  </a:lnTo>
                  <a:cubicBezTo>
                    <a:pt x="125672" y="675675"/>
                    <a:pt x="82169" y="657655"/>
                    <a:pt x="50094" y="625580"/>
                  </a:cubicBezTo>
                  <a:cubicBezTo>
                    <a:pt x="18019" y="593506"/>
                    <a:pt x="0" y="550003"/>
                    <a:pt x="0" y="504642"/>
                  </a:cubicBezTo>
                  <a:lnTo>
                    <a:pt x="0" y="171033"/>
                  </a:lnTo>
                  <a:cubicBezTo>
                    <a:pt x="0" y="125672"/>
                    <a:pt x="18019" y="82169"/>
                    <a:pt x="50094" y="50094"/>
                  </a:cubicBezTo>
                  <a:cubicBezTo>
                    <a:pt x="82169" y="18019"/>
                    <a:pt x="125672" y="0"/>
                    <a:pt x="171033" y="0"/>
                  </a:cubicBezTo>
                  <a:close/>
                </a:path>
              </a:pathLst>
            </a:custGeom>
            <a:solidFill>
              <a:srgbClr val="000000">
                <a:alpha val="0"/>
              </a:srgbClr>
            </a:solidFill>
            <a:ln w="38100" cap="rnd">
              <a:solidFill>
                <a:srgbClr val="201547"/>
              </a:solidFill>
              <a:prstDash val="solid"/>
              <a:round/>
            </a:ln>
          </p:spPr>
          <p:txBody>
            <a:bodyPr/>
            <a:lstStyle/>
            <a:p>
              <a:endParaRPr lang="en-GB"/>
            </a:p>
          </p:txBody>
        </p:sp>
        <p:sp>
          <p:nvSpPr>
            <p:cNvPr id="35" name="TextBox 35"/>
            <p:cNvSpPr txBox="1"/>
            <p:nvPr/>
          </p:nvSpPr>
          <p:spPr>
            <a:xfrm>
              <a:off x="0" y="-85725"/>
              <a:ext cx="645098" cy="761400"/>
            </a:xfrm>
            <a:prstGeom prst="rect">
              <a:avLst/>
            </a:prstGeom>
          </p:spPr>
          <p:txBody>
            <a:bodyPr lIns="50800" tIns="50800" rIns="50800" bIns="50800" rtlCol="0" anchor="ctr"/>
            <a:lstStyle/>
            <a:p>
              <a:pPr algn="ctr">
                <a:lnSpc>
                  <a:spcPts val="2939"/>
                </a:lnSpc>
              </a:pPr>
              <a:r>
                <a:rPr lang="en-US" sz="2099">
                  <a:solidFill>
                    <a:srgbClr val="201547"/>
                  </a:solidFill>
                  <a:latin typeface="Arial"/>
                  <a:ea typeface="Arial"/>
                  <a:cs typeface="Arial"/>
                  <a:sym typeface="Arial"/>
                </a:rPr>
                <a:t>HCP doctoral and post-doctoral researcher forum</a:t>
              </a:r>
            </a:p>
          </p:txBody>
        </p:sp>
      </p:grpSp>
      <p:grpSp>
        <p:nvGrpSpPr>
          <p:cNvPr id="36" name="Group 36"/>
          <p:cNvGrpSpPr/>
          <p:nvPr/>
        </p:nvGrpSpPr>
        <p:grpSpPr>
          <a:xfrm>
            <a:off x="12322560" y="5085980"/>
            <a:ext cx="2308553" cy="2417974"/>
            <a:chOff x="0" y="0"/>
            <a:chExt cx="645098" cy="675675"/>
          </a:xfrm>
        </p:grpSpPr>
        <p:sp>
          <p:nvSpPr>
            <p:cNvPr id="37" name="Freeform 37"/>
            <p:cNvSpPr/>
            <p:nvPr/>
          </p:nvSpPr>
          <p:spPr>
            <a:xfrm>
              <a:off x="0" y="0"/>
              <a:ext cx="645098" cy="675675"/>
            </a:xfrm>
            <a:custGeom>
              <a:avLst/>
              <a:gdLst/>
              <a:ahLst/>
              <a:cxnLst/>
              <a:rect l="l" t="t" r="r" b="b"/>
              <a:pathLst>
                <a:path w="645098" h="675675">
                  <a:moveTo>
                    <a:pt x="171033" y="0"/>
                  </a:moveTo>
                  <a:lnTo>
                    <a:pt x="474066" y="0"/>
                  </a:lnTo>
                  <a:cubicBezTo>
                    <a:pt x="519426" y="0"/>
                    <a:pt x="562929" y="18019"/>
                    <a:pt x="595004" y="50094"/>
                  </a:cubicBezTo>
                  <a:cubicBezTo>
                    <a:pt x="627079" y="82169"/>
                    <a:pt x="645098" y="125672"/>
                    <a:pt x="645098" y="171033"/>
                  </a:cubicBezTo>
                  <a:lnTo>
                    <a:pt x="645098" y="504642"/>
                  </a:lnTo>
                  <a:cubicBezTo>
                    <a:pt x="645098" y="550003"/>
                    <a:pt x="627079" y="593506"/>
                    <a:pt x="595004" y="625580"/>
                  </a:cubicBezTo>
                  <a:cubicBezTo>
                    <a:pt x="562929" y="657655"/>
                    <a:pt x="519426" y="675675"/>
                    <a:pt x="474066" y="675675"/>
                  </a:cubicBezTo>
                  <a:lnTo>
                    <a:pt x="171033" y="675675"/>
                  </a:lnTo>
                  <a:cubicBezTo>
                    <a:pt x="125672" y="675675"/>
                    <a:pt x="82169" y="657655"/>
                    <a:pt x="50094" y="625580"/>
                  </a:cubicBezTo>
                  <a:cubicBezTo>
                    <a:pt x="18019" y="593506"/>
                    <a:pt x="0" y="550003"/>
                    <a:pt x="0" y="504642"/>
                  </a:cubicBezTo>
                  <a:lnTo>
                    <a:pt x="0" y="171033"/>
                  </a:lnTo>
                  <a:cubicBezTo>
                    <a:pt x="0" y="125672"/>
                    <a:pt x="18019" y="82169"/>
                    <a:pt x="50094" y="50094"/>
                  </a:cubicBezTo>
                  <a:cubicBezTo>
                    <a:pt x="82169" y="18019"/>
                    <a:pt x="125672" y="0"/>
                    <a:pt x="171033" y="0"/>
                  </a:cubicBezTo>
                  <a:close/>
                </a:path>
              </a:pathLst>
            </a:custGeom>
            <a:solidFill>
              <a:srgbClr val="000000">
                <a:alpha val="0"/>
              </a:srgbClr>
            </a:solidFill>
            <a:ln w="38100" cap="rnd">
              <a:solidFill>
                <a:srgbClr val="201547"/>
              </a:solidFill>
              <a:prstDash val="solid"/>
              <a:round/>
            </a:ln>
          </p:spPr>
          <p:txBody>
            <a:bodyPr/>
            <a:lstStyle/>
            <a:p>
              <a:endParaRPr lang="en-GB"/>
            </a:p>
          </p:txBody>
        </p:sp>
        <p:sp>
          <p:nvSpPr>
            <p:cNvPr id="38" name="TextBox 38"/>
            <p:cNvSpPr txBox="1"/>
            <p:nvPr/>
          </p:nvSpPr>
          <p:spPr>
            <a:xfrm>
              <a:off x="0" y="-85725"/>
              <a:ext cx="645098" cy="761400"/>
            </a:xfrm>
            <a:prstGeom prst="rect">
              <a:avLst/>
            </a:prstGeom>
          </p:spPr>
          <p:txBody>
            <a:bodyPr lIns="50800" tIns="50800" rIns="50800" bIns="50800" rtlCol="0" anchor="ctr"/>
            <a:lstStyle/>
            <a:p>
              <a:pPr algn="ctr">
                <a:lnSpc>
                  <a:spcPts val="2939"/>
                </a:lnSpc>
              </a:pPr>
              <a:r>
                <a:rPr lang="en-US" sz="2099">
                  <a:solidFill>
                    <a:srgbClr val="201547"/>
                  </a:solidFill>
                  <a:latin typeface="Arial"/>
                  <a:ea typeface="Arial"/>
                  <a:cs typeface="Arial"/>
                  <a:sym typeface="Arial"/>
                </a:rPr>
                <a:t>Senior Research Fellowship</a:t>
              </a:r>
            </a:p>
          </p:txBody>
        </p:sp>
      </p:grpSp>
      <p:grpSp>
        <p:nvGrpSpPr>
          <p:cNvPr id="39" name="Group 39"/>
          <p:cNvGrpSpPr/>
          <p:nvPr/>
        </p:nvGrpSpPr>
        <p:grpSpPr>
          <a:xfrm>
            <a:off x="12318322" y="2421338"/>
            <a:ext cx="2308553" cy="2417974"/>
            <a:chOff x="0" y="0"/>
            <a:chExt cx="645098" cy="675675"/>
          </a:xfrm>
        </p:grpSpPr>
        <p:sp>
          <p:nvSpPr>
            <p:cNvPr id="40" name="Freeform 40"/>
            <p:cNvSpPr/>
            <p:nvPr/>
          </p:nvSpPr>
          <p:spPr>
            <a:xfrm>
              <a:off x="0" y="0"/>
              <a:ext cx="645098" cy="675675"/>
            </a:xfrm>
            <a:custGeom>
              <a:avLst/>
              <a:gdLst/>
              <a:ahLst/>
              <a:cxnLst/>
              <a:rect l="l" t="t" r="r" b="b"/>
              <a:pathLst>
                <a:path w="645098" h="675675">
                  <a:moveTo>
                    <a:pt x="171033" y="0"/>
                  </a:moveTo>
                  <a:lnTo>
                    <a:pt x="474066" y="0"/>
                  </a:lnTo>
                  <a:cubicBezTo>
                    <a:pt x="519426" y="0"/>
                    <a:pt x="562929" y="18019"/>
                    <a:pt x="595004" y="50094"/>
                  </a:cubicBezTo>
                  <a:cubicBezTo>
                    <a:pt x="627079" y="82169"/>
                    <a:pt x="645098" y="125672"/>
                    <a:pt x="645098" y="171033"/>
                  </a:cubicBezTo>
                  <a:lnTo>
                    <a:pt x="645098" y="504642"/>
                  </a:lnTo>
                  <a:cubicBezTo>
                    <a:pt x="645098" y="550003"/>
                    <a:pt x="627079" y="593506"/>
                    <a:pt x="595004" y="625580"/>
                  </a:cubicBezTo>
                  <a:cubicBezTo>
                    <a:pt x="562929" y="657655"/>
                    <a:pt x="519426" y="675675"/>
                    <a:pt x="474066" y="675675"/>
                  </a:cubicBezTo>
                  <a:lnTo>
                    <a:pt x="171033" y="675675"/>
                  </a:lnTo>
                  <a:cubicBezTo>
                    <a:pt x="125672" y="675675"/>
                    <a:pt x="82169" y="657655"/>
                    <a:pt x="50094" y="625580"/>
                  </a:cubicBezTo>
                  <a:cubicBezTo>
                    <a:pt x="18019" y="593506"/>
                    <a:pt x="0" y="550003"/>
                    <a:pt x="0" y="504642"/>
                  </a:cubicBezTo>
                  <a:lnTo>
                    <a:pt x="0" y="171033"/>
                  </a:lnTo>
                  <a:cubicBezTo>
                    <a:pt x="0" y="125672"/>
                    <a:pt x="18019" y="82169"/>
                    <a:pt x="50094" y="50094"/>
                  </a:cubicBezTo>
                  <a:cubicBezTo>
                    <a:pt x="82169" y="18019"/>
                    <a:pt x="125672" y="0"/>
                    <a:pt x="171033" y="0"/>
                  </a:cubicBezTo>
                  <a:close/>
                </a:path>
              </a:pathLst>
            </a:custGeom>
            <a:solidFill>
              <a:srgbClr val="000000">
                <a:alpha val="0"/>
              </a:srgbClr>
            </a:solidFill>
            <a:ln w="38100" cap="rnd">
              <a:solidFill>
                <a:srgbClr val="201547"/>
              </a:solidFill>
              <a:prstDash val="solid"/>
              <a:round/>
            </a:ln>
          </p:spPr>
          <p:txBody>
            <a:bodyPr/>
            <a:lstStyle/>
            <a:p>
              <a:endParaRPr lang="en-GB"/>
            </a:p>
          </p:txBody>
        </p:sp>
        <p:sp>
          <p:nvSpPr>
            <p:cNvPr id="41" name="TextBox 41"/>
            <p:cNvSpPr txBox="1"/>
            <p:nvPr/>
          </p:nvSpPr>
          <p:spPr>
            <a:xfrm>
              <a:off x="0" y="-85725"/>
              <a:ext cx="645098" cy="761400"/>
            </a:xfrm>
            <a:prstGeom prst="rect">
              <a:avLst/>
            </a:prstGeom>
          </p:spPr>
          <p:txBody>
            <a:bodyPr lIns="50800" tIns="50800" rIns="50800" bIns="50800" rtlCol="0" anchor="ctr"/>
            <a:lstStyle/>
            <a:p>
              <a:pPr algn="ctr">
                <a:lnSpc>
                  <a:spcPts val="2939"/>
                </a:lnSpc>
              </a:pPr>
              <a:r>
                <a:rPr lang="en-US" sz="2099">
                  <a:solidFill>
                    <a:srgbClr val="201547"/>
                  </a:solidFill>
                  <a:latin typeface="Arial"/>
                  <a:ea typeface="Arial"/>
                  <a:cs typeface="Arial"/>
                  <a:sym typeface="Arial"/>
                </a:rPr>
                <a:t>Research toolkit for Matrons and Health and Care Leaders</a:t>
              </a:r>
            </a:p>
          </p:txBody>
        </p:sp>
      </p:grpSp>
      <p:sp>
        <p:nvSpPr>
          <p:cNvPr id="43" name="Freeform 43"/>
          <p:cNvSpPr/>
          <p:nvPr/>
        </p:nvSpPr>
        <p:spPr>
          <a:xfrm>
            <a:off x="1029717" y="7694681"/>
            <a:ext cx="16228566" cy="557682"/>
          </a:xfrm>
          <a:custGeom>
            <a:avLst/>
            <a:gdLst/>
            <a:ahLst/>
            <a:cxnLst/>
            <a:rect l="l" t="t" r="r" b="b"/>
            <a:pathLst>
              <a:path w="4534883" h="164809">
                <a:moveTo>
                  <a:pt x="16220" y="0"/>
                </a:moveTo>
                <a:lnTo>
                  <a:pt x="4518663" y="0"/>
                </a:lnTo>
                <a:cubicBezTo>
                  <a:pt x="4522965" y="0"/>
                  <a:pt x="4527091" y="1709"/>
                  <a:pt x="4530132" y="4751"/>
                </a:cubicBezTo>
                <a:cubicBezTo>
                  <a:pt x="4533174" y="7793"/>
                  <a:pt x="4534883" y="11918"/>
                  <a:pt x="4534883" y="16220"/>
                </a:cubicBezTo>
                <a:lnTo>
                  <a:pt x="4534883" y="148589"/>
                </a:lnTo>
                <a:cubicBezTo>
                  <a:pt x="4534883" y="157547"/>
                  <a:pt x="4527621" y="164809"/>
                  <a:pt x="4518663" y="164809"/>
                </a:cubicBezTo>
                <a:lnTo>
                  <a:pt x="16220" y="164809"/>
                </a:lnTo>
                <a:cubicBezTo>
                  <a:pt x="7262" y="164809"/>
                  <a:pt x="0" y="157547"/>
                  <a:pt x="0" y="148589"/>
                </a:cubicBezTo>
                <a:lnTo>
                  <a:pt x="0" y="16220"/>
                </a:lnTo>
                <a:cubicBezTo>
                  <a:pt x="0" y="7262"/>
                  <a:pt x="7262" y="0"/>
                  <a:pt x="16220" y="0"/>
                </a:cubicBezTo>
                <a:close/>
              </a:path>
            </a:pathLst>
          </a:custGeom>
          <a:solidFill>
            <a:srgbClr val="000000">
              <a:alpha val="0"/>
            </a:srgbClr>
          </a:solidFill>
          <a:ln w="38100" cap="rnd">
            <a:solidFill>
              <a:srgbClr val="ED8B00"/>
            </a:solidFill>
            <a:prstDash val="solid"/>
            <a:round/>
          </a:ln>
        </p:spPr>
        <p:txBody>
          <a:bodyPr/>
          <a:lstStyle/>
          <a:p>
            <a:endParaRPr lang="en-GB"/>
          </a:p>
        </p:txBody>
      </p:sp>
      <p:sp>
        <p:nvSpPr>
          <p:cNvPr id="44" name="TextBox 44"/>
          <p:cNvSpPr txBox="1"/>
          <p:nvPr/>
        </p:nvSpPr>
        <p:spPr>
          <a:xfrm>
            <a:off x="1029717" y="7505809"/>
            <a:ext cx="16228566" cy="879990"/>
          </a:xfrm>
          <a:prstGeom prst="rect">
            <a:avLst/>
          </a:prstGeom>
        </p:spPr>
        <p:txBody>
          <a:bodyPr lIns="50800" tIns="50800" rIns="50800" bIns="50800" rtlCol="0" anchor="ctr"/>
          <a:lstStyle/>
          <a:p>
            <a:pPr algn="ctr">
              <a:lnSpc>
                <a:spcPts val="3359"/>
              </a:lnSpc>
            </a:pPr>
            <a:r>
              <a:rPr lang="en-US" sz="2399" dirty="0">
                <a:solidFill>
                  <a:srgbClr val="201547"/>
                </a:solidFill>
                <a:latin typeface="Arial"/>
                <a:ea typeface="Arial"/>
                <a:cs typeface="Arial"/>
                <a:sym typeface="Arial"/>
              </a:rPr>
              <a:t>Research advice drop-in sessions</a:t>
            </a:r>
          </a:p>
        </p:txBody>
      </p:sp>
      <p:sp>
        <p:nvSpPr>
          <p:cNvPr id="45" name="Freeform 45"/>
          <p:cNvSpPr/>
          <p:nvPr/>
        </p:nvSpPr>
        <p:spPr>
          <a:xfrm>
            <a:off x="14601012" y="1028700"/>
            <a:ext cx="2658288" cy="735460"/>
          </a:xfrm>
          <a:custGeom>
            <a:avLst/>
            <a:gdLst/>
            <a:ahLst/>
            <a:cxnLst/>
            <a:rect l="l" t="t" r="r" b="b"/>
            <a:pathLst>
              <a:path w="2658288" h="735460">
                <a:moveTo>
                  <a:pt x="0" y="0"/>
                </a:moveTo>
                <a:lnTo>
                  <a:pt x="2658288" y="0"/>
                </a:lnTo>
                <a:lnTo>
                  <a:pt x="2658288" y="735460"/>
                </a:lnTo>
                <a:lnTo>
                  <a:pt x="0" y="735460"/>
                </a:lnTo>
                <a:lnTo>
                  <a:pt x="0" y="0"/>
                </a:lnTo>
                <a:close/>
              </a:path>
            </a:pathLst>
          </a:custGeom>
          <a:blipFill>
            <a:blip r:embed="rId2"/>
            <a:stretch>
              <a:fillRect b="-259"/>
            </a:stretch>
          </a:blipFill>
        </p:spPr>
        <p:txBody>
          <a:bodyPr/>
          <a:lstStyle/>
          <a:p>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sp>
        <p:nvSpPr>
          <p:cNvPr id="2" name="Freeform 2"/>
          <p:cNvSpPr/>
          <p:nvPr/>
        </p:nvSpPr>
        <p:spPr>
          <a:xfrm>
            <a:off x="0" y="0"/>
            <a:ext cx="12352120" cy="10287000"/>
          </a:xfrm>
          <a:custGeom>
            <a:avLst/>
            <a:gdLst/>
            <a:ahLst/>
            <a:cxnLst/>
            <a:rect l="l" t="t" r="r" b="b"/>
            <a:pathLst>
              <a:path w="12352120" h="10287000">
                <a:moveTo>
                  <a:pt x="0" y="0"/>
                </a:moveTo>
                <a:lnTo>
                  <a:pt x="12352120" y="0"/>
                </a:lnTo>
                <a:lnTo>
                  <a:pt x="12352120" y="10287000"/>
                </a:lnTo>
                <a:lnTo>
                  <a:pt x="0" y="10287000"/>
                </a:lnTo>
                <a:lnTo>
                  <a:pt x="0" y="0"/>
                </a:lnTo>
                <a:close/>
              </a:path>
            </a:pathLst>
          </a:custGeom>
          <a:blipFill>
            <a:blip r:embed="rId2">
              <a:alphaModFix amt="50000"/>
            </a:blip>
            <a:stretch>
              <a:fillRect l="-12500" r="-12500"/>
            </a:stretch>
          </a:blipFill>
        </p:spPr>
        <p:txBody>
          <a:bodyPr/>
          <a:lstStyle/>
          <a:p>
            <a:endParaRPr lang="en-GB"/>
          </a:p>
        </p:txBody>
      </p:sp>
      <p:grpSp>
        <p:nvGrpSpPr>
          <p:cNvPr id="3" name="Group 3"/>
          <p:cNvGrpSpPr/>
          <p:nvPr/>
        </p:nvGrpSpPr>
        <p:grpSpPr>
          <a:xfrm>
            <a:off x="9144000" y="3116534"/>
            <a:ext cx="9319792" cy="4514140"/>
            <a:chOff x="0" y="0"/>
            <a:chExt cx="12426389" cy="6018853"/>
          </a:xfrm>
        </p:grpSpPr>
        <p:sp>
          <p:nvSpPr>
            <p:cNvPr id="4" name="AutoShape 4"/>
            <p:cNvSpPr/>
            <p:nvPr/>
          </p:nvSpPr>
          <p:spPr>
            <a:xfrm>
              <a:off x="0" y="0"/>
              <a:ext cx="12426389" cy="6018853"/>
            </a:xfrm>
            <a:prstGeom prst="rect">
              <a:avLst/>
            </a:prstGeom>
            <a:solidFill>
              <a:srgbClr val="47A9A3"/>
            </a:solidFill>
          </p:spPr>
          <p:txBody>
            <a:bodyPr/>
            <a:lstStyle/>
            <a:p>
              <a:endParaRPr lang="en-GB"/>
            </a:p>
          </p:txBody>
        </p:sp>
        <p:sp>
          <p:nvSpPr>
            <p:cNvPr id="5" name="TextBox 5"/>
            <p:cNvSpPr txBox="1"/>
            <p:nvPr/>
          </p:nvSpPr>
          <p:spPr>
            <a:xfrm>
              <a:off x="747271" y="1220786"/>
              <a:ext cx="10931848" cy="3424880"/>
            </a:xfrm>
            <a:prstGeom prst="rect">
              <a:avLst/>
            </a:prstGeom>
          </p:spPr>
          <p:txBody>
            <a:bodyPr lIns="0" tIns="0" rIns="0" bIns="0" rtlCol="0" anchor="t">
              <a:spAutoFit/>
            </a:bodyPr>
            <a:lstStyle/>
            <a:p>
              <a:pPr algn="ctr">
                <a:lnSpc>
                  <a:spcPts val="9662"/>
                </a:lnSpc>
              </a:pPr>
              <a:r>
                <a:rPr lang="en-US" sz="8052" spc="161">
                  <a:solidFill>
                    <a:srgbClr val="FFFFFF"/>
                  </a:solidFill>
                  <a:latin typeface="Arial"/>
                  <a:ea typeface="Arial"/>
                  <a:cs typeface="Arial"/>
                  <a:sym typeface="Arial"/>
                </a:rPr>
                <a:t>The research ‘curious’</a:t>
              </a:r>
            </a:p>
          </p:txBody>
        </p:sp>
      </p:grpSp>
      <p:sp>
        <p:nvSpPr>
          <p:cNvPr id="6" name="Freeform 6"/>
          <p:cNvSpPr/>
          <p:nvPr/>
        </p:nvSpPr>
        <p:spPr>
          <a:xfrm>
            <a:off x="14601012" y="1028700"/>
            <a:ext cx="2658288" cy="735460"/>
          </a:xfrm>
          <a:custGeom>
            <a:avLst/>
            <a:gdLst/>
            <a:ahLst/>
            <a:cxnLst/>
            <a:rect l="l" t="t" r="r" b="b"/>
            <a:pathLst>
              <a:path w="2658288" h="735460">
                <a:moveTo>
                  <a:pt x="0" y="0"/>
                </a:moveTo>
                <a:lnTo>
                  <a:pt x="2658288" y="0"/>
                </a:lnTo>
                <a:lnTo>
                  <a:pt x="2658288" y="735460"/>
                </a:lnTo>
                <a:lnTo>
                  <a:pt x="0" y="735460"/>
                </a:lnTo>
                <a:lnTo>
                  <a:pt x="0" y="0"/>
                </a:lnTo>
                <a:close/>
              </a:path>
            </a:pathLst>
          </a:custGeom>
          <a:blipFill>
            <a:blip r:embed="rId3"/>
            <a:stretch>
              <a:fillRect b="-259"/>
            </a:stretch>
          </a:blipFill>
        </p:spPr>
        <p:txBody>
          <a:bodyPr/>
          <a:lstStyle/>
          <a:p>
            <a:endParaRPr lang="en-GB"/>
          </a:p>
        </p:txBody>
      </p:sp>
    </p:spTree>
  </p:cSld>
  <p:clrMapOvr>
    <a:masterClrMapping/>
  </p:clrMapOvr>
  <p:transition>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978401" cy="8300015"/>
          </a:xfrm>
          <a:custGeom>
            <a:avLst/>
            <a:gdLst/>
            <a:ahLst/>
            <a:cxnLst/>
            <a:rect l="l" t="t" r="r" b="b"/>
            <a:pathLst>
              <a:path w="10978401" h="8300015">
                <a:moveTo>
                  <a:pt x="0" y="0"/>
                </a:moveTo>
                <a:lnTo>
                  <a:pt x="10978401" y="0"/>
                </a:lnTo>
                <a:lnTo>
                  <a:pt x="10978401" y="8300015"/>
                </a:lnTo>
                <a:lnTo>
                  <a:pt x="0" y="8300015"/>
                </a:lnTo>
                <a:lnTo>
                  <a:pt x="0" y="0"/>
                </a:lnTo>
                <a:close/>
              </a:path>
            </a:pathLst>
          </a:custGeom>
          <a:blipFill>
            <a:blip r:embed="rId2"/>
            <a:stretch>
              <a:fillRect l="-4701" r="-6787"/>
            </a:stretch>
          </a:blipFill>
        </p:spPr>
        <p:txBody>
          <a:bodyPr/>
          <a:lstStyle/>
          <a:p>
            <a:endParaRPr lang="en-GB"/>
          </a:p>
        </p:txBody>
      </p:sp>
      <p:sp>
        <p:nvSpPr>
          <p:cNvPr id="3" name="Freeform 3"/>
          <p:cNvSpPr/>
          <p:nvPr/>
        </p:nvSpPr>
        <p:spPr>
          <a:xfrm>
            <a:off x="10978401" y="0"/>
            <a:ext cx="7309599" cy="10287000"/>
          </a:xfrm>
          <a:custGeom>
            <a:avLst/>
            <a:gdLst/>
            <a:ahLst/>
            <a:cxnLst/>
            <a:rect l="l" t="t" r="r" b="b"/>
            <a:pathLst>
              <a:path w="7309599" h="10287000">
                <a:moveTo>
                  <a:pt x="0" y="0"/>
                </a:moveTo>
                <a:lnTo>
                  <a:pt x="7309599" y="0"/>
                </a:lnTo>
                <a:lnTo>
                  <a:pt x="7309599" y="10287000"/>
                </a:lnTo>
                <a:lnTo>
                  <a:pt x="0" y="10287000"/>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535132" y="8496300"/>
            <a:ext cx="9949701" cy="924433"/>
          </a:xfrm>
          <a:prstGeom prst="rect">
            <a:avLst/>
          </a:prstGeom>
        </p:spPr>
        <p:txBody>
          <a:bodyPr lIns="0" tIns="0" rIns="0" bIns="0" rtlCol="0" anchor="t">
            <a:spAutoFit/>
          </a:bodyPr>
          <a:lstStyle/>
          <a:p>
            <a:pPr algn="l">
              <a:lnSpc>
                <a:spcPts val="6206"/>
              </a:lnSpc>
            </a:pPr>
            <a:r>
              <a:rPr lang="en-US" sz="5800" dirty="0">
                <a:solidFill>
                  <a:srgbClr val="201547"/>
                </a:solidFill>
                <a:latin typeface="Arial"/>
                <a:ea typeface="Arial"/>
                <a:cs typeface="Arial"/>
                <a:sym typeface="Arial"/>
              </a:rPr>
              <a:t>Using data to improve practice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210739" y="0"/>
            <a:ext cx="7273446" cy="10718890"/>
            <a:chOff x="0" y="0"/>
            <a:chExt cx="3790950" cy="5586730"/>
          </a:xfrm>
        </p:grpSpPr>
        <p:sp>
          <p:nvSpPr>
            <p:cNvPr id="3" name="Freeform 3"/>
            <p:cNvSpPr/>
            <p:nvPr/>
          </p:nvSpPr>
          <p:spPr>
            <a:xfrm>
              <a:off x="158750" y="158750"/>
              <a:ext cx="3473450" cy="5269230"/>
            </a:xfrm>
            <a:custGeom>
              <a:avLst/>
              <a:gdLst/>
              <a:ahLst/>
              <a:cxnLst/>
              <a:rect l="l" t="t" r="r" b="b"/>
              <a:pathLst>
                <a:path w="3473450" h="5269230">
                  <a:moveTo>
                    <a:pt x="0" y="0"/>
                  </a:moveTo>
                  <a:lnTo>
                    <a:pt x="3473450" y="0"/>
                  </a:lnTo>
                  <a:lnTo>
                    <a:pt x="3473450" y="5269230"/>
                  </a:lnTo>
                  <a:lnTo>
                    <a:pt x="0" y="5269230"/>
                  </a:lnTo>
                  <a:close/>
                </a:path>
              </a:pathLst>
            </a:custGeom>
            <a:blipFill>
              <a:blip r:embed="rId2">
                <a:alphaModFix amt="50000"/>
              </a:blip>
              <a:stretch>
                <a:fillRect l="-107121" r="-20571"/>
              </a:stretch>
            </a:blipFill>
          </p:spPr>
          <p:txBody>
            <a:bodyPr/>
            <a:lstStyle/>
            <a:p>
              <a:endParaRPr lang="en-GB"/>
            </a:p>
          </p:txBody>
        </p:sp>
      </p:grpSp>
      <p:grpSp>
        <p:nvGrpSpPr>
          <p:cNvPr id="4" name="Group 4"/>
          <p:cNvGrpSpPr/>
          <p:nvPr/>
        </p:nvGrpSpPr>
        <p:grpSpPr>
          <a:xfrm>
            <a:off x="13210739" y="0"/>
            <a:ext cx="505783" cy="10287000"/>
            <a:chOff x="0" y="0"/>
            <a:chExt cx="146049" cy="2970450"/>
          </a:xfrm>
        </p:grpSpPr>
        <p:sp>
          <p:nvSpPr>
            <p:cNvPr id="5" name="Freeform 5"/>
            <p:cNvSpPr/>
            <p:nvPr/>
          </p:nvSpPr>
          <p:spPr>
            <a:xfrm>
              <a:off x="0" y="0"/>
              <a:ext cx="146049" cy="2970450"/>
            </a:xfrm>
            <a:custGeom>
              <a:avLst/>
              <a:gdLst/>
              <a:ahLst/>
              <a:cxnLst/>
              <a:rect l="l" t="t" r="r" b="b"/>
              <a:pathLst>
                <a:path w="146049" h="2970450">
                  <a:moveTo>
                    <a:pt x="0" y="0"/>
                  </a:moveTo>
                  <a:lnTo>
                    <a:pt x="146049" y="0"/>
                  </a:lnTo>
                  <a:lnTo>
                    <a:pt x="146049" y="2970450"/>
                  </a:lnTo>
                  <a:lnTo>
                    <a:pt x="0" y="2970450"/>
                  </a:lnTo>
                  <a:close/>
                </a:path>
              </a:pathLst>
            </a:custGeom>
            <a:solidFill>
              <a:srgbClr val="00A499"/>
            </a:solidFill>
          </p:spPr>
          <p:txBody>
            <a:bodyPr/>
            <a:lstStyle/>
            <a:p>
              <a:endParaRPr lang="en-GB"/>
            </a:p>
          </p:txBody>
        </p:sp>
        <p:sp>
          <p:nvSpPr>
            <p:cNvPr id="6" name="TextBox 6"/>
            <p:cNvSpPr txBox="1"/>
            <p:nvPr/>
          </p:nvSpPr>
          <p:spPr>
            <a:xfrm>
              <a:off x="0" y="-28575"/>
              <a:ext cx="146049" cy="2999025"/>
            </a:xfrm>
            <a:prstGeom prst="rect">
              <a:avLst/>
            </a:prstGeom>
          </p:spPr>
          <p:txBody>
            <a:bodyPr lIns="50800" tIns="50800" rIns="50800" bIns="50800" rtlCol="0" anchor="ctr"/>
            <a:lstStyle/>
            <a:p>
              <a:pPr algn="ctr">
                <a:lnSpc>
                  <a:spcPts val="2100"/>
                </a:lnSpc>
              </a:pPr>
              <a:endParaRPr/>
            </a:p>
          </p:txBody>
        </p:sp>
      </p:grpSp>
      <p:sp>
        <p:nvSpPr>
          <p:cNvPr id="7" name="TextBox 7"/>
          <p:cNvSpPr txBox="1"/>
          <p:nvPr/>
        </p:nvSpPr>
        <p:spPr>
          <a:xfrm>
            <a:off x="1028700" y="3289108"/>
            <a:ext cx="11896017" cy="4853939"/>
          </a:xfrm>
          <a:prstGeom prst="rect">
            <a:avLst/>
          </a:prstGeom>
        </p:spPr>
        <p:txBody>
          <a:bodyPr lIns="0" tIns="0" rIns="0" bIns="0" rtlCol="0" anchor="t">
            <a:spAutoFit/>
          </a:bodyPr>
          <a:lstStyle/>
          <a:p>
            <a:pPr algn="l">
              <a:lnSpc>
                <a:spcPts val="5460"/>
              </a:lnSpc>
            </a:pPr>
            <a:r>
              <a:rPr lang="en-US" sz="3900">
                <a:solidFill>
                  <a:srgbClr val="201547"/>
                </a:solidFill>
                <a:latin typeface="Arial"/>
                <a:ea typeface="Arial"/>
                <a:cs typeface="Arial"/>
                <a:sym typeface="Arial"/>
              </a:rPr>
              <a:t>The research champion link role is open to all health and care professionals interested in research and who want to help promote research awareness, engagement, and delivery of research within their teams and clinical area.</a:t>
            </a:r>
          </a:p>
          <a:p>
            <a:pPr algn="l">
              <a:lnSpc>
                <a:spcPts val="5460"/>
              </a:lnSpc>
            </a:pPr>
            <a:endParaRPr lang="en-US" sz="3900">
              <a:solidFill>
                <a:srgbClr val="201547"/>
              </a:solidFill>
              <a:latin typeface="Arial"/>
              <a:ea typeface="Arial"/>
              <a:cs typeface="Arial"/>
              <a:sym typeface="Arial"/>
            </a:endParaRPr>
          </a:p>
          <a:p>
            <a:pPr algn="l">
              <a:lnSpc>
                <a:spcPts val="5460"/>
              </a:lnSpc>
            </a:pPr>
            <a:r>
              <a:rPr lang="en-US" sz="3900" i="1">
                <a:solidFill>
                  <a:srgbClr val="201547"/>
                </a:solidFill>
                <a:latin typeface="Arial Italics"/>
                <a:ea typeface="Arial Italics"/>
                <a:cs typeface="Arial Italics"/>
                <a:sym typeface="Arial Italics"/>
              </a:rPr>
              <a:t>“The research curious”</a:t>
            </a:r>
          </a:p>
        </p:txBody>
      </p:sp>
      <p:sp>
        <p:nvSpPr>
          <p:cNvPr id="8" name="TextBox 8"/>
          <p:cNvSpPr txBox="1"/>
          <p:nvPr/>
        </p:nvSpPr>
        <p:spPr>
          <a:xfrm>
            <a:off x="1028700" y="904875"/>
            <a:ext cx="11008297" cy="1095375"/>
          </a:xfrm>
          <a:prstGeom prst="rect">
            <a:avLst/>
          </a:prstGeom>
        </p:spPr>
        <p:txBody>
          <a:bodyPr lIns="0" tIns="0" rIns="0" bIns="0" rtlCol="0" anchor="t">
            <a:spAutoFit/>
          </a:bodyPr>
          <a:lstStyle/>
          <a:p>
            <a:pPr algn="l">
              <a:lnSpc>
                <a:spcPts val="7679"/>
              </a:lnSpc>
            </a:pPr>
            <a:r>
              <a:rPr lang="en-US" sz="6399">
                <a:solidFill>
                  <a:srgbClr val="393939"/>
                </a:solidFill>
                <a:latin typeface="Arial"/>
                <a:ea typeface="Arial"/>
                <a:cs typeface="Arial"/>
                <a:sym typeface="Arial"/>
              </a:rPr>
              <a:t>Research Champions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250352"/>
            <a:ext cx="16230600" cy="7039611"/>
          </a:xfrm>
          <a:prstGeom prst="rect">
            <a:avLst/>
          </a:prstGeom>
        </p:spPr>
        <p:txBody>
          <a:bodyPr lIns="0" tIns="0" rIns="0" bIns="0" rtlCol="0" anchor="t">
            <a:spAutoFit/>
          </a:bodyPr>
          <a:lstStyle/>
          <a:p>
            <a:pPr algn="l">
              <a:lnSpc>
                <a:spcPts val="4759"/>
              </a:lnSpc>
            </a:pPr>
            <a:r>
              <a:rPr lang="en-US" sz="3399" b="1">
                <a:solidFill>
                  <a:srgbClr val="201547"/>
                </a:solidFill>
                <a:latin typeface="Arial Bold"/>
                <a:ea typeface="Arial Bold"/>
                <a:cs typeface="Arial Bold"/>
                <a:sym typeface="Arial Bold"/>
              </a:rPr>
              <a:t>Structure </a:t>
            </a:r>
          </a:p>
          <a:p>
            <a:pPr marL="712465" lvl="1" indent="-356233" algn="l">
              <a:lnSpc>
                <a:spcPts val="4619"/>
              </a:lnSpc>
              <a:buFont typeface="Arial"/>
              <a:buChar char="•"/>
            </a:pPr>
            <a:r>
              <a:rPr lang="en-US" sz="3299">
                <a:solidFill>
                  <a:srgbClr val="201547"/>
                </a:solidFill>
                <a:latin typeface="Arial"/>
                <a:ea typeface="Arial"/>
                <a:cs typeface="Arial"/>
                <a:sym typeface="Arial"/>
              </a:rPr>
              <a:t>Up to 30 places</a:t>
            </a:r>
          </a:p>
          <a:p>
            <a:pPr marL="712465" lvl="1" indent="-356233" algn="l">
              <a:lnSpc>
                <a:spcPts val="4619"/>
              </a:lnSpc>
              <a:buFont typeface="Arial"/>
              <a:buChar char="•"/>
            </a:pPr>
            <a:r>
              <a:rPr lang="en-US" sz="3299">
                <a:solidFill>
                  <a:srgbClr val="201547"/>
                </a:solidFill>
                <a:latin typeface="Arial"/>
                <a:ea typeface="Arial"/>
                <a:cs typeface="Arial"/>
                <a:sym typeface="Arial"/>
              </a:rPr>
              <a:t>3 study days per year (training and updates)</a:t>
            </a:r>
          </a:p>
          <a:p>
            <a:pPr marL="712465" lvl="1" indent="-356233" algn="l">
              <a:lnSpc>
                <a:spcPts val="4619"/>
              </a:lnSpc>
              <a:buFont typeface="Arial"/>
              <a:buChar char="•"/>
            </a:pPr>
            <a:r>
              <a:rPr lang="en-US" sz="3299">
                <a:solidFill>
                  <a:srgbClr val="201547"/>
                </a:solidFill>
                <a:latin typeface="Arial"/>
                <a:ea typeface="Arial"/>
                <a:cs typeface="Arial"/>
                <a:sym typeface="Arial"/>
              </a:rPr>
              <a:t>Led by Research Matrons and Chief Nurse Research Fellows</a:t>
            </a:r>
          </a:p>
          <a:p>
            <a:pPr algn="l">
              <a:lnSpc>
                <a:spcPts val="4619"/>
              </a:lnSpc>
            </a:pPr>
            <a:endParaRPr lang="en-US" sz="3299">
              <a:solidFill>
                <a:srgbClr val="201547"/>
              </a:solidFill>
              <a:latin typeface="Arial"/>
              <a:ea typeface="Arial"/>
              <a:cs typeface="Arial"/>
              <a:sym typeface="Arial"/>
            </a:endParaRPr>
          </a:p>
          <a:p>
            <a:pPr algn="l">
              <a:lnSpc>
                <a:spcPts val="4619"/>
              </a:lnSpc>
            </a:pPr>
            <a:r>
              <a:rPr lang="en-US" sz="3299">
                <a:solidFill>
                  <a:srgbClr val="201547"/>
                </a:solidFill>
                <a:latin typeface="Arial"/>
                <a:ea typeface="Arial"/>
                <a:cs typeface="Arial"/>
                <a:sym typeface="Arial"/>
              </a:rPr>
              <a:t>How the role is undertaken varies by clinical area and the experience of the Research Champion themselves. It might include:</a:t>
            </a:r>
          </a:p>
          <a:p>
            <a:pPr marL="712465" lvl="1" indent="-356233" algn="l">
              <a:lnSpc>
                <a:spcPts val="4619"/>
              </a:lnSpc>
              <a:buFont typeface="Arial"/>
              <a:buChar char="•"/>
            </a:pPr>
            <a:r>
              <a:rPr lang="en-US" sz="3299">
                <a:solidFill>
                  <a:srgbClr val="201547"/>
                </a:solidFill>
                <a:latin typeface="Arial"/>
                <a:ea typeface="Arial"/>
                <a:cs typeface="Arial"/>
                <a:sym typeface="Arial"/>
              </a:rPr>
              <a:t>promotion of research in clinical area (teaching sessions, noticeboards, communication)</a:t>
            </a:r>
          </a:p>
          <a:p>
            <a:pPr marL="712465" lvl="1" indent="-356233" algn="l">
              <a:lnSpc>
                <a:spcPts val="4619"/>
              </a:lnSpc>
              <a:buFont typeface="Arial"/>
              <a:buChar char="•"/>
            </a:pPr>
            <a:r>
              <a:rPr lang="en-US" sz="3299">
                <a:solidFill>
                  <a:srgbClr val="201547"/>
                </a:solidFill>
                <a:latin typeface="Arial"/>
                <a:ea typeface="Arial"/>
                <a:cs typeface="Arial"/>
                <a:sym typeface="Arial"/>
              </a:rPr>
              <a:t>working with research delivery teams to identify patients suitable for research studies</a:t>
            </a:r>
          </a:p>
          <a:p>
            <a:pPr marL="712465" lvl="1" indent="-356233" algn="l">
              <a:lnSpc>
                <a:spcPts val="4619"/>
              </a:lnSpc>
              <a:buFont typeface="Arial"/>
              <a:buChar char="•"/>
            </a:pPr>
            <a:r>
              <a:rPr lang="en-US" sz="3299">
                <a:solidFill>
                  <a:srgbClr val="201547"/>
                </a:solidFill>
                <a:latin typeface="Arial"/>
                <a:ea typeface="Arial"/>
                <a:cs typeface="Arial"/>
                <a:sym typeface="Arial"/>
              </a:rPr>
              <a:t>supporting clinical staff with project development, career advice</a:t>
            </a:r>
          </a:p>
        </p:txBody>
      </p:sp>
      <p:grpSp>
        <p:nvGrpSpPr>
          <p:cNvPr id="3" name="Group 3"/>
          <p:cNvGrpSpPr/>
          <p:nvPr/>
        </p:nvGrpSpPr>
        <p:grpSpPr>
          <a:xfrm>
            <a:off x="0" y="0"/>
            <a:ext cx="556561" cy="10389128"/>
            <a:chOff x="0" y="0"/>
            <a:chExt cx="146584" cy="2736231"/>
          </a:xfrm>
        </p:grpSpPr>
        <p:sp>
          <p:nvSpPr>
            <p:cNvPr id="4" name="Freeform 4"/>
            <p:cNvSpPr/>
            <p:nvPr/>
          </p:nvSpPr>
          <p:spPr>
            <a:xfrm>
              <a:off x="0" y="0"/>
              <a:ext cx="146584" cy="2736231"/>
            </a:xfrm>
            <a:custGeom>
              <a:avLst/>
              <a:gdLst/>
              <a:ahLst/>
              <a:cxnLst/>
              <a:rect l="l" t="t" r="r" b="b"/>
              <a:pathLst>
                <a:path w="146584" h="2736231">
                  <a:moveTo>
                    <a:pt x="0" y="0"/>
                  </a:moveTo>
                  <a:lnTo>
                    <a:pt x="146584" y="0"/>
                  </a:lnTo>
                  <a:lnTo>
                    <a:pt x="146584" y="2736231"/>
                  </a:lnTo>
                  <a:lnTo>
                    <a:pt x="0" y="2736231"/>
                  </a:lnTo>
                  <a:close/>
                </a:path>
              </a:pathLst>
            </a:custGeom>
            <a:solidFill>
              <a:srgbClr val="00A499"/>
            </a:solidFill>
          </p:spPr>
          <p:txBody>
            <a:bodyPr/>
            <a:lstStyle/>
            <a:p>
              <a:endParaRPr lang="en-GB"/>
            </a:p>
          </p:txBody>
        </p:sp>
        <p:sp>
          <p:nvSpPr>
            <p:cNvPr id="5" name="TextBox 5"/>
            <p:cNvSpPr txBox="1"/>
            <p:nvPr/>
          </p:nvSpPr>
          <p:spPr>
            <a:xfrm>
              <a:off x="0" y="-76200"/>
              <a:ext cx="146584" cy="2812431"/>
            </a:xfrm>
            <a:prstGeom prst="rect">
              <a:avLst/>
            </a:prstGeom>
          </p:spPr>
          <p:txBody>
            <a:bodyPr lIns="50800" tIns="50800" rIns="50800" bIns="50800" rtlCol="0" anchor="ctr"/>
            <a:lstStyle/>
            <a:p>
              <a:pPr algn="ctr">
                <a:lnSpc>
                  <a:spcPts val="2250"/>
                </a:lnSpc>
              </a:pPr>
              <a:endParaRPr/>
            </a:p>
          </p:txBody>
        </p:sp>
      </p:grpSp>
      <p:sp>
        <p:nvSpPr>
          <p:cNvPr id="6" name="TextBox 6"/>
          <p:cNvSpPr txBox="1"/>
          <p:nvPr/>
        </p:nvSpPr>
        <p:spPr>
          <a:xfrm>
            <a:off x="1028700" y="781050"/>
            <a:ext cx="9029700" cy="1052404"/>
          </a:xfrm>
          <a:prstGeom prst="rect">
            <a:avLst/>
          </a:prstGeom>
        </p:spPr>
        <p:txBody>
          <a:bodyPr wrap="square" lIns="0" tIns="0" rIns="0" bIns="0" rtlCol="0" anchor="t">
            <a:spAutoFit/>
          </a:bodyPr>
          <a:lstStyle/>
          <a:p>
            <a:pPr algn="l">
              <a:lnSpc>
                <a:spcPts val="8959"/>
              </a:lnSpc>
            </a:pPr>
            <a:r>
              <a:rPr lang="en-US" sz="6399" dirty="0">
                <a:solidFill>
                  <a:srgbClr val="201547"/>
                </a:solidFill>
                <a:latin typeface="Arial"/>
                <a:ea typeface="Arial"/>
                <a:cs typeface="Arial"/>
                <a:sym typeface="Arial"/>
              </a:rPr>
              <a:t>Research Champions</a:t>
            </a:r>
          </a:p>
        </p:txBody>
      </p:sp>
      <p:sp>
        <p:nvSpPr>
          <p:cNvPr id="7" name="Freeform 7"/>
          <p:cNvSpPr/>
          <p:nvPr/>
        </p:nvSpPr>
        <p:spPr>
          <a:xfrm>
            <a:off x="14601012" y="1028700"/>
            <a:ext cx="2658288" cy="735460"/>
          </a:xfrm>
          <a:custGeom>
            <a:avLst/>
            <a:gdLst/>
            <a:ahLst/>
            <a:cxnLst/>
            <a:rect l="l" t="t" r="r" b="b"/>
            <a:pathLst>
              <a:path w="2658288" h="735460">
                <a:moveTo>
                  <a:pt x="0" y="0"/>
                </a:moveTo>
                <a:lnTo>
                  <a:pt x="2658288" y="0"/>
                </a:lnTo>
                <a:lnTo>
                  <a:pt x="2658288" y="735460"/>
                </a:lnTo>
                <a:lnTo>
                  <a:pt x="0" y="735460"/>
                </a:lnTo>
                <a:lnTo>
                  <a:pt x="0" y="0"/>
                </a:lnTo>
                <a:close/>
              </a:path>
            </a:pathLst>
          </a:custGeom>
          <a:blipFill>
            <a:blip r:embed="rId2"/>
            <a:stretch>
              <a:fillRect b="-259"/>
            </a:stretch>
          </a:blipFill>
        </p:spPr>
        <p:txBody>
          <a:bodyPr/>
          <a:lstStyle/>
          <a:p>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375338" cy="10287000"/>
          </a:xfrm>
          <a:custGeom>
            <a:avLst/>
            <a:gdLst/>
            <a:ahLst/>
            <a:cxnLst/>
            <a:rect l="l" t="t" r="r" b="b"/>
            <a:pathLst>
              <a:path w="12375338" h="10287000">
                <a:moveTo>
                  <a:pt x="0" y="0"/>
                </a:moveTo>
                <a:lnTo>
                  <a:pt x="12375338" y="0"/>
                </a:lnTo>
                <a:lnTo>
                  <a:pt x="12375338" y="10287000"/>
                </a:lnTo>
                <a:lnTo>
                  <a:pt x="0" y="10287000"/>
                </a:lnTo>
                <a:lnTo>
                  <a:pt x="0" y="0"/>
                </a:lnTo>
                <a:close/>
              </a:path>
            </a:pathLst>
          </a:custGeom>
          <a:blipFill>
            <a:blip r:embed="rId2">
              <a:alphaModFix amt="50000"/>
            </a:blip>
            <a:stretch>
              <a:fillRect l="-12500" r="-12500"/>
            </a:stretch>
          </a:blipFill>
        </p:spPr>
        <p:txBody>
          <a:bodyPr/>
          <a:lstStyle/>
          <a:p>
            <a:endParaRPr lang="en-GB"/>
          </a:p>
        </p:txBody>
      </p:sp>
      <p:sp>
        <p:nvSpPr>
          <p:cNvPr id="3" name="Freeform 3"/>
          <p:cNvSpPr/>
          <p:nvPr/>
        </p:nvSpPr>
        <p:spPr>
          <a:xfrm>
            <a:off x="14601012" y="1028700"/>
            <a:ext cx="2658288" cy="735460"/>
          </a:xfrm>
          <a:custGeom>
            <a:avLst/>
            <a:gdLst/>
            <a:ahLst/>
            <a:cxnLst/>
            <a:rect l="l" t="t" r="r" b="b"/>
            <a:pathLst>
              <a:path w="2658288" h="735460">
                <a:moveTo>
                  <a:pt x="0" y="0"/>
                </a:moveTo>
                <a:lnTo>
                  <a:pt x="2658288" y="0"/>
                </a:lnTo>
                <a:lnTo>
                  <a:pt x="2658288" y="735460"/>
                </a:lnTo>
                <a:lnTo>
                  <a:pt x="0" y="735460"/>
                </a:lnTo>
                <a:lnTo>
                  <a:pt x="0" y="0"/>
                </a:lnTo>
                <a:close/>
              </a:path>
            </a:pathLst>
          </a:custGeom>
          <a:blipFill>
            <a:blip r:embed="rId3"/>
            <a:stretch>
              <a:fillRect b="-259"/>
            </a:stretch>
          </a:blipFill>
        </p:spPr>
        <p:txBody>
          <a:bodyPr/>
          <a:lstStyle/>
          <a:p>
            <a:endParaRPr lang="en-GB"/>
          </a:p>
        </p:txBody>
      </p:sp>
      <p:grpSp>
        <p:nvGrpSpPr>
          <p:cNvPr id="4" name="Group 4"/>
          <p:cNvGrpSpPr/>
          <p:nvPr/>
        </p:nvGrpSpPr>
        <p:grpSpPr>
          <a:xfrm>
            <a:off x="9144000" y="3116534"/>
            <a:ext cx="9319792" cy="4514140"/>
            <a:chOff x="0" y="0"/>
            <a:chExt cx="12426389" cy="6018853"/>
          </a:xfrm>
        </p:grpSpPr>
        <p:sp>
          <p:nvSpPr>
            <p:cNvPr id="5" name="AutoShape 5"/>
            <p:cNvSpPr/>
            <p:nvPr/>
          </p:nvSpPr>
          <p:spPr>
            <a:xfrm>
              <a:off x="0" y="0"/>
              <a:ext cx="12426389" cy="6018853"/>
            </a:xfrm>
            <a:prstGeom prst="rect">
              <a:avLst/>
            </a:prstGeom>
            <a:solidFill>
              <a:srgbClr val="47A9A3"/>
            </a:solidFill>
          </p:spPr>
          <p:txBody>
            <a:bodyPr/>
            <a:lstStyle/>
            <a:p>
              <a:endParaRPr lang="en-GB"/>
            </a:p>
          </p:txBody>
        </p:sp>
        <p:sp>
          <p:nvSpPr>
            <p:cNvPr id="6" name="TextBox 6"/>
            <p:cNvSpPr txBox="1"/>
            <p:nvPr/>
          </p:nvSpPr>
          <p:spPr>
            <a:xfrm>
              <a:off x="747271" y="1220786"/>
              <a:ext cx="10931848" cy="3424880"/>
            </a:xfrm>
            <a:prstGeom prst="rect">
              <a:avLst/>
            </a:prstGeom>
          </p:spPr>
          <p:txBody>
            <a:bodyPr lIns="0" tIns="0" rIns="0" bIns="0" rtlCol="0" anchor="t">
              <a:spAutoFit/>
            </a:bodyPr>
            <a:lstStyle/>
            <a:p>
              <a:pPr algn="ctr">
                <a:lnSpc>
                  <a:spcPts val="9662"/>
                </a:lnSpc>
              </a:pPr>
              <a:r>
                <a:rPr lang="en-US" sz="8052" spc="161">
                  <a:solidFill>
                    <a:srgbClr val="FFFFFF"/>
                  </a:solidFill>
                  <a:latin typeface="Arial"/>
                  <a:ea typeface="Arial"/>
                  <a:cs typeface="Arial"/>
                  <a:sym typeface="Arial"/>
                </a:rPr>
                <a:t>Research </a:t>
              </a:r>
            </a:p>
            <a:p>
              <a:pPr algn="ctr">
                <a:lnSpc>
                  <a:spcPts val="9662"/>
                </a:lnSpc>
              </a:pPr>
              <a:r>
                <a:rPr lang="en-US" sz="8052" spc="161">
                  <a:solidFill>
                    <a:srgbClr val="FFFFFF"/>
                  </a:solidFill>
                  <a:latin typeface="Arial"/>
                  <a:ea typeface="Arial"/>
                  <a:cs typeface="Arial"/>
                  <a:sym typeface="Arial"/>
                </a:rPr>
                <a:t>active</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8F8F9"/>
        </a:solidFill>
        <a:effectLst/>
      </p:bgPr>
    </p:bg>
    <p:spTree>
      <p:nvGrpSpPr>
        <p:cNvPr id="1" name=""/>
        <p:cNvGrpSpPr/>
        <p:nvPr/>
      </p:nvGrpSpPr>
      <p:grpSpPr>
        <a:xfrm>
          <a:off x="0" y="0"/>
          <a:ext cx="0" cy="0"/>
          <a:chOff x="0" y="0"/>
          <a:chExt cx="0" cy="0"/>
        </a:xfrm>
      </p:grpSpPr>
      <p:sp>
        <p:nvSpPr>
          <p:cNvPr id="2" name="Freeform 2"/>
          <p:cNvSpPr/>
          <p:nvPr/>
        </p:nvSpPr>
        <p:spPr>
          <a:xfrm>
            <a:off x="11766935" y="1028700"/>
            <a:ext cx="5773779" cy="8479746"/>
          </a:xfrm>
          <a:custGeom>
            <a:avLst/>
            <a:gdLst/>
            <a:ahLst/>
            <a:cxnLst/>
            <a:rect l="l" t="t" r="r" b="b"/>
            <a:pathLst>
              <a:path w="5773779" h="8479746">
                <a:moveTo>
                  <a:pt x="0" y="0"/>
                </a:moveTo>
                <a:lnTo>
                  <a:pt x="5773779" y="0"/>
                </a:lnTo>
                <a:lnTo>
                  <a:pt x="5773779" y="8479746"/>
                </a:lnTo>
                <a:lnTo>
                  <a:pt x="0" y="8479746"/>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1059509" y="942975"/>
            <a:ext cx="9568716" cy="1971421"/>
          </a:xfrm>
          <a:prstGeom prst="rect">
            <a:avLst/>
          </a:prstGeom>
        </p:spPr>
        <p:txBody>
          <a:bodyPr lIns="0" tIns="0" rIns="0" bIns="0" rtlCol="0" anchor="t">
            <a:spAutoFit/>
          </a:bodyPr>
          <a:lstStyle/>
          <a:p>
            <a:pPr algn="l">
              <a:lnSpc>
                <a:spcPts val="7231"/>
              </a:lnSpc>
            </a:pPr>
            <a:r>
              <a:rPr lang="en-US" sz="6399">
                <a:solidFill>
                  <a:srgbClr val="201547"/>
                </a:solidFill>
                <a:latin typeface="Arial"/>
                <a:ea typeface="Arial"/>
                <a:cs typeface="Arial"/>
                <a:sym typeface="Arial"/>
              </a:rPr>
              <a:t>Writing for publication workshop</a:t>
            </a:r>
          </a:p>
        </p:txBody>
      </p:sp>
      <p:sp>
        <p:nvSpPr>
          <p:cNvPr id="4" name="TextBox 4"/>
          <p:cNvSpPr txBox="1"/>
          <p:nvPr/>
        </p:nvSpPr>
        <p:spPr>
          <a:xfrm>
            <a:off x="1028700" y="3367909"/>
            <a:ext cx="9599526" cy="5448038"/>
          </a:xfrm>
          <a:prstGeom prst="rect">
            <a:avLst/>
          </a:prstGeom>
        </p:spPr>
        <p:txBody>
          <a:bodyPr lIns="0" tIns="0" rIns="0" bIns="0" rtlCol="0" anchor="t">
            <a:spAutoFit/>
          </a:bodyPr>
          <a:lstStyle/>
          <a:p>
            <a:pPr algn="l">
              <a:lnSpc>
                <a:spcPts val="4739"/>
              </a:lnSpc>
              <a:spcBef>
                <a:spcPct val="0"/>
              </a:spcBef>
            </a:pPr>
            <a:r>
              <a:rPr lang="en-US" sz="3385">
                <a:solidFill>
                  <a:srgbClr val="201547"/>
                </a:solidFill>
                <a:latin typeface="Arial"/>
                <a:ea typeface="Arial"/>
                <a:cs typeface="Arial"/>
                <a:sym typeface="Arial"/>
              </a:rPr>
              <a:t>This workshop offers a basic introductory session on why and how to write for publication, covering publishing models, authorship, ethics and the importance of avoiding plagiarism. </a:t>
            </a:r>
          </a:p>
          <a:p>
            <a:pPr algn="l">
              <a:lnSpc>
                <a:spcPts val="4739"/>
              </a:lnSpc>
              <a:spcBef>
                <a:spcPct val="0"/>
              </a:spcBef>
            </a:pPr>
            <a:endParaRPr lang="en-US" sz="3385">
              <a:solidFill>
                <a:srgbClr val="201547"/>
              </a:solidFill>
              <a:latin typeface="Arial"/>
              <a:ea typeface="Arial"/>
              <a:cs typeface="Arial"/>
              <a:sym typeface="Arial"/>
            </a:endParaRPr>
          </a:p>
          <a:p>
            <a:pPr marL="730886" lvl="1" indent="-365443" algn="l">
              <a:lnSpc>
                <a:spcPts val="4739"/>
              </a:lnSpc>
              <a:buFont typeface="Arial"/>
              <a:buChar char="•"/>
            </a:pPr>
            <a:r>
              <a:rPr lang="en-US" sz="3385">
                <a:solidFill>
                  <a:srgbClr val="201547"/>
                </a:solidFill>
                <a:latin typeface="Arial"/>
                <a:ea typeface="Arial"/>
                <a:cs typeface="Arial"/>
                <a:sym typeface="Arial"/>
              </a:rPr>
              <a:t>Face-to-face / online session</a:t>
            </a:r>
          </a:p>
          <a:p>
            <a:pPr marL="730886" lvl="1" indent="-365443" algn="l">
              <a:lnSpc>
                <a:spcPts val="4739"/>
              </a:lnSpc>
              <a:buFont typeface="Arial"/>
              <a:buChar char="•"/>
            </a:pPr>
            <a:r>
              <a:rPr lang="en-US" sz="3385">
                <a:solidFill>
                  <a:srgbClr val="201547"/>
                </a:solidFill>
                <a:latin typeface="Arial"/>
                <a:ea typeface="Arial"/>
                <a:cs typeface="Arial"/>
                <a:sym typeface="Arial"/>
              </a:rPr>
              <a:t>Follow-up action learning sets to support writing</a:t>
            </a:r>
          </a:p>
          <a:p>
            <a:pPr marL="730886" lvl="1" indent="-365443" algn="l">
              <a:lnSpc>
                <a:spcPts val="4739"/>
              </a:lnSpc>
              <a:buFont typeface="Arial"/>
              <a:buChar char="•"/>
            </a:pPr>
            <a:r>
              <a:rPr lang="en-US" sz="3385">
                <a:solidFill>
                  <a:srgbClr val="201547"/>
                </a:solidFill>
                <a:latin typeface="Arial"/>
                <a:ea typeface="Arial"/>
                <a:cs typeface="Arial"/>
                <a:sym typeface="Arial"/>
              </a:rPr>
              <a:t>Mentorship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290341"/>
            <a:ext cx="10048498" cy="6727190"/>
          </a:xfrm>
          <a:prstGeom prst="rect">
            <a:avLst/>
          </a:prstGeom>
        </p:spPr>
        <p:txBody>
          <a:bodyPr lIns="0" tIns="0" rIns="0" bIns="0" rtlCol="0" anchor="t">
            <a:spAutoFit/>
          </a:bodyPr>
          <a:lstStyle/>
          <a:p>
            <a:pPr algn="l">
              <a:lnSpc>
                <a:spcPts val="4059"/>
              </a:lnSpc>
            </a:pPr>
            <a:r>
              <a:rPr lang="en-US" sz="2899" b="1">
                <a:solidFill>
                  <a:srgbClr val="201547"/>
                </a:solidFill>
                <a:latin typeface="Arial Bold"/>
                <a:ea typeface="Arial Bold"/>
                <a:cs typeface="Arial Bold"/>
                <a:sym typeface="Arial Bold"/>
              </a:rPr>
              <a:t>Chief Nurse Research Fellowship purpose</a:t>
            </a:r>
          </a:p>
          <a:p>
            <a:pPr marL="626109" lvl="1" indent="-313054" algn="l">
              <a:lnSpc>
                <a:spcPts val="4059"/>
              </a:lnSpc>
              <a:buFont typeface="Arial"/>
              <a:buChar char="•"/>
            </a:pPr>
            <a:r>
              <a:rPr lang="en-US" sz="2899">
                <a:solidFill>
                  <a:srgbClr val="201547"/>
                </a:solidFill>
                <a:latin typeface="Arial"/>
                <a:ea typeface="Arial"/>
                <a:cs typeface="Arial"/>
                <a:sym typeface="Arial"/>
              </a:rPr>
              <a:t>Running since 2020 with the aim of increasing the capacity and capability (the ability to carry out research) in health and care professionals</a:t>
            </a:r>
          </a:p>
          <a:p>
            <a:pPr algn="l">
              <a:lnSpc>
                <a:spcPts val="4059"/>
              </a:lnSpc>
            </a:pPr>
            <a:endParaRPr lang="en-US" sz="2899">
              <a:solidFill>
                <a:srgbClr val="201547"/>
              </a:solidFill>
              <a:latin typeface="Arial"/>
              <a:ea typeface="Arial"/>
              <a:cs typeface="Arial"/>
              <a:sym typeface="Arial"/>
            </a:endParaRPr>
          </a:p>
          <a:p>
            <a:pPr algn="l">
              <a:lnSpc>
                <a:spcPts val="4059"/>
              </a:lnSpc>
            </a:pPr>
            <a:r>
              <a:rPr lang="en-US" sz="2899" b="1">
                <a:solidFill>
                  <a:srgbClr val="201547"/>
                </a:solidFill>
                <a:latin typeface="Arial Bold"/>
                <a:ea typeface="Arial Bold"/>
                <a:cs typeface="Arial Bold"/>
                <a:sym typeface="Arial Bold"/>
              </a:rPr>
              <a:t>The Fellowships offer: </a:t>
            </a:r>
          </a:p>
          <a:p>
            <a:pPr marL="626109" lvl="1" indent="-313054" algn="l">
              <a:lnSpc>
                <a:spcPts val="4059"/>
              </a:lnSpc>
              <a:buAutoNum type="arabicPeriod"/>
            </a:pPr>
            <a:r>
              <a:rPr lang="en-US" sz="2899">
                <a:solidFill>
                  <a:srgbClr val="201547"/>
                </a:solidFill>
                <a:latin typeface="Arial"/>
                <a:ea typeface="Arial"/>
                <a:cs typeface="Arial"/>
                <a:sym typeface="Arial"/>
              </a:rPr>
              <a:t>A structured clinical academic development programme that includes a Post-Graduate Certificate in Research Skills and Methods </a:t>
            </a:r>
          </a:p>
          <a:p>
            <a:pPr marL="626109" lvl="1" indent="-313054" algn="l">
              <a:lnSpc>
                <a:spcPts val="4059"/>
              </a:lnSpc>
              <a:buAutoNum type="arabicPeriod"/>
            </a:pPr>
            <a:r>
              <a:rPr lang="en-US" sz="2899">
                <a:solidFill>
                  <a:srgbClr val="201547"/>
                </a:solidFill>
                <a:latin typeface="Arial"/>
                <a:ea typeface="Arial"/>
                <a:cs typeface="Arial"/>
                <a:sym typeface="Arial"/>
              </a:rPr>
              <a:t>One day per week for 1 year (backfilled) to provide time to undertake the programme </a:t>
            </a:r>
          </a:p>
          <a:p>
            <a:pPr marL="626109" lvl="1" indent="-313054" algn="l">
              <a:lnSpc>
                <a:spcPts val="4059"/>
              </a:lnSpc>
              <a:buAutoNum type="arabicPeriod"/>
            </a:pPr>
            <a:r>
              <a:rPr lang="en-US" sz="2899">
                <a:solidFill>
                  <a:srgbClr val="201547"/>
                </a:solidFill>
                <a:latin typeface="Arial"/>
                <a:ea typeface="Arial"/>
                <a:cs typeface="Arial"/>
                <a:sym typeface="Arial"/>
              </a:rPr>
              <a:t>Monthly clinical and academic support meetings to review personal and research project plans</a:t>
            </a:r>
          </a:p>
        </p:txBody>
      </p:sp>
      <p:grpSp>
        <p:nvGrpSpPr>
          <p:cNvPr id="3" name="Group 3"/>
          <p:cNvGrpSpPr/>
          <p:nvPr/>
        </p:nvGrpSpPr>
        <p:grpSpPr>
          <a:xfrm>
            <a:off x="0" y="0"/>
            <a:ext cx="556561" cy="10389128"/>
            <a:chOff x="0" y="0"/>
            <a:chExt cx="146584" cy="2736231"/>
          </a:xfrm>
        </p:grpSpPr>
        <p:sp>
          <p:nvSpPr>
            <p:cNvPr id="4" name="Freeform 4"/>
            <p:cNvSpPr/>
            <p:nvPr/>
          </p:nvSpPr>
          <p:spPr>
            <a:xfrm>
              <a:off x="0" y="0"/>
              <a:ext cx="146584" cy="2736231"/>
            </a:xfrm>
            <a:custGeom>
              <a:avLst/>
              <a:gdLst/>
              <a:ahLst/>
              <a:cxnLst/>
              <a:rect l="l" t="t" r="r" b="b"/>
              <a:pathLst>
                <a:path w="146584" h="2736231">
                  <a:moveTo>
                    <a:pt x="0" y="0"/>
                  </a:moveTo>
                  <a:lnTo>
                    <a:pt x="146584" y="0"/>
                  </a:lnTo>
                  <a:lnTo>
                    <a:pt x="146584" y="2736231"/>
                  </a:lnTo>
                  <a:lnTo>
                    <a:pt x="0" y="2736231"/>
                  </a:lnTo>
                  <a:close/>
                </a:path>
              </a:pathLst>
            </a:custGeom>
            <a:solidFill>
              <a:srgbClr val="00A499"/>
            </a:solidFill>
          </p:spPr>
          <p:txBody>
            <a:bodyPr/>
            <a:lstStyle/>
            <a:p>
              <a:endParaRPr lang="en-GB"/>
            </a:p>
          </p:txBody>
        </p:sp>
        <p:sp>
          <p:nvSpPr>
            <p:cNvPr id="5" name="TextBox 5"/>
            <p:cNvSpPr txBox="1"/>
            <p:nvPr/>
          </p:nvSpPr>
          <p:spPr>
            <a:xfrm>
              <a:off x="0" y="-76200"/>
              <a:ext cx="146584" cy="2812431"/>
            </a:xfrm>
            <a:prstGeom prst="rect">
              <a:avLst/>
            </a:prstGeom>
          </p:spPr>
          <p:txBody>
            <a:bodyPr lIns="50800" tIns="50800" rIns="50800" bIns="50800" rtlCol="0" anchor="ctr"/>
            <a:lstStyle/>
            <a:p>
              <a:pPr algn="ctr">
                <a:lnSpc>
                  <a:spcPts val="2250"/>
                </a:lnSpc>
              </a:pPr>
              <a:endParaRPr/>
            </a:p>
          </p:txBody>
        </p:sp>
      </p:grpSp>
      <p:grpSp>
        <p:nvGrpSpPr>
          <p:cNvPr id="6" name="Group 6"/>
          <p:cNvGrpSpPr/>
          <p:nvPr/>
        </p:nvGrpSpPr>
        <p:grpSpPr>
          <a:xfrm>
            <a:off x="12710517" y="6663696"/>
            <a:ext cx="4566847" cy="2594604"/>
            <a:chOff x="0" y="0"/>
            <a:chExt cx="18642974" cy="10591800"/>
          </a:xfrm>
        </p:grpSpPr>
        <p:sp>
          <p:nvSpPr>
            <p:cNvPr id="7" name="Freeform 7"/>
            <p:cNvSpPr/>
            <p:nvPr/>
          </p:nvSpPr>
          <p:spPr>
            <a:xfrm>
              <a:off x="0" y="0"/>
              <a:ext cx="18642975" cy="10591800"/>
            </a:xfrm>
            <a:custGeom>
              <a:avLst/>
              <a:gdLst/>
              <a:ahLst/>
              <a:cxnLst/>
              <a:rect l="l" t="t" r="r" b="b"/>
              <a:pathLst>
                <a:path w="18642975" h="10591800">
                  <a:moveTo>
                    <a:pt x="18642975" y="254000"/>
                  </a:moveTo>
                  <a:lnTo>
                    <a:pt x="18642975" y="10337800"/>
                  </a:lnTo>
                  <a:cubicBezTo>
                    <a:pt x="18642975" y="10478135"/>
                    <a:pt x="18503232" y="10591800"/>
                    <a:pt x="18330697" y="10591800"/>
                  </a:cubicBezTo>
                  <a:lnTo>
                    <a:pt x="312278" y="10591800"/>
                  </a:lnTo>
                  <a:cubicBezTo>
                    <a:pt x="139744" y="10591800"/>
                    <a:pt x="0" y="10478135"/>
                    <a:pt x="0" y="10337800"/>
                  </a:cubicBezTo>
                  <a:lnTo>
                    <a:pt x="0" y="254000"/>
                  </a:lnTo>
                  <a:cubicBezTo>
                    <a:pt x="0" y="113665"/>
                    <a:pt x="139744" y="0"/>
                    <a:pt x="312278" y="0"/>
                  </a:cubicBezTo>
                  <a:lnTo>
                    <a:pt x="18330697" y="0"/>
                  </a:lnTo>
                  <a:cubicBezTo>
                    <a:pt x="18503232" y="0"/>
                    <a:pt x="18642975" y="113665"/>
                    <a:pt x="18642975" y="254000"/>
                  </a:cubicBezTo>
                  <a:close/>
                </a:path>
              </a:pathLst>
            </a:custGeom>
            <a:blipFill>
              <a:blip r:embed="rId2"/>
              <a:stretch>
                <a:fillRect t="-6191" r="-1220" b="-27429"/>
              </a:stretch>
            </a:blipFill>
          </p:spPr>
          <p:txBody>
            <a:bodyPr/>
            <a:lstStyle/>
            <a:p>
              <a:endParaRPr lang="en-GB"/>
            </a:p>
          </p:txBody>
        </p:sp>
      </p:grpSp>
      <p:sp>
        <p:nvSpPr>
          <p:cNvPr id="8" name="TextBox 8"/>
          <p:cNvSpPr txBox="1"/>
          <p:nvPr/>
        </p:nvSpPr>
        <p:spPr>
          <a:xfrm>
            <a:off x="1028700" y="790575"/>
            <a:ext cx="11468100" cy="983090"/>
          </a:xfrm>
          <a:prstGeom prst="rect">
            <a:avLst/>
          </a:prstGeom>
        </p:spPr>
        <p:txBody>
          <a:bodyPr wrap="square" lIns="0" tIns="0" rIns="0" bIns="0" rtlCol="0" anchor="t">
            <a:spAutoFit/>
          </a:bodyPr>
          <a:lstStyle/>
          <a:p>
            <a:pPr algn="l">
              <a:lnSpc>
                <a:spcPts val="8400"/>
              </a:lnSpc>
            </a:pPr>
            <a:r>
              <a:rPr lang="en-US" sz="6000" dirty="0">
                <a:solidFill>
                  <a:srgbClr val="201547"/>
                </a:solidFill>
                <a:latin typeface="Arial"/>
                <a:ea typeface="Arial"/>
                <a:cs typeface="Arial"/>
                <a:sym typeface="Arial"/>
              </a:rPr>
              <a:t>Chief Nurse Research Fellowship</a:t>
            </a:r>
          </a:p>
        </p:txBody>
      </p:sp>
      <p:sp>
        <p:nvSpPr>
          <p:cNvPr id="9" name="TextBox 9"/>
          <p:cNvSpPr txBox="1"/>
          <p:nvPr/>
        </p:nvSpPr>
        <p:spPr>
          <a:xfrm>
            <a:off x="13840632" y="8833064"/>
            <a:ext cx="3262759" cy="302259"/>
          </a:xfrm>
          <a:prstGeom prst="rect">
            <a:avLst/>
          </a:prstGeom>
        </p:spPr>
        <p:txBody>
          <a:bodyPr lIns="0" tIns="0" rIns="0" bIns="0" rtlCol="0" anchor="t">
            <a:spAutoFit/>
          </a:bodyPr>
          <a:lstStyle/>
          <a:p>
            <a:pPr algn="ctr">
              <a:lnSpc>
                <a:spcPts val="2240"/>
              </a:lnSpc>
            </a:pPr>
            <a:r>
              <a:rPr lang="en-US" sz="1600">
                <a:solidFill>
                  <a:srgbClr val="FFFFFF"/>
                </a:solidFill>
                <a:latin typeface="Arial"/>
                <a:ea typeface="Arial"/>
                <a:cs typeface="Arial"/>
                <a:sym typeface="Arial"/>
              </a:rPr>
              <a:t>Chief Nurse Research Fellows 2024</a:t>
            </a:r>
          </a:p>
        </p:txBody>
      </p:sp>
      <p:grpSp>
        <p:nvGrpSpPr>
          <p:cNvPr id="10" name="Group 10"/>
          <p:cNvGrpSpPr/>
          <p:nvPr/>
        </p:nvGrpSpPr>
        <p:grpSpPr>
          <a:xfrm>
            <a:off x="12710517" y="3969379"/>
            <a:ext cx="4566847" cy="2594604"/>
            <a:chOff x="0" y="0"/>
            <a:chExt cx="18642974" cy="10591800"/>
          </a:xfrm>
        </p:grpSpPr>
        <p:sp>
          <p:nvSpPr>
            <p:cNvPr id="11" name="Freeform 11"/>
            <p:cNvSpPr/>
            <p:nvPr/>
          </p:nvSpPr>
          <p:spPr>
            <a:xfrm>
              <a:off x="0" y="0"/>
              <a:ext cx="18642975" cy="10591800"/>
            </a:xfrm>
            <a:custGeom>
              <a:avLst/>
              <a:gdLst/>
              <a:ahLst/>
              <a:cxnLst/>
              <a:rect l="l" t="t" r="r" b="b"/>
              <a:pathLst>
                <a:path w="18642975" h="10591800">
                  <a:moveTo>
                    <a:pt x="18642975" y="254000"/>
                  </a:moveTo>
                  <a:lnTo>
                    <a:pt x="18642975" y="10337800"/>
                  </a:lnTo>
                  <a:cubicBezTo>
                    <a:pt x="18642975" y="10478135"/>
                    <a:pt x="18503232" y="10591800"/>
                    <a:pt x="18330697" y="10591800"/>
                  </a:cubicBezTo>
                  <a:lnTo>
                    <a:pt x="312278" y="10591800"/>
                  </a:lnTo>
                  <a:cubicBezTo>
                    <a:pt x="139744" y="10591800"/>
                    <a:pt x="0" y="10478135"/>
                    <a:pt x="0" y="10337800"/>
                  </a:cubicBezTo>
                  <a:lnTo>
                    <a:pt x="0" y="254000"/>
                  </a:lnTo>
                  <a:cubicBezTo>
                    <a:pt x="0" y="113665"/>
                    <a:pt x="139744" y="0"/>
                    <a:pt x="312278" y="0"/>
                  </a:cubicBezTo>
                  <a:lnTo>
                    <a:pt x="18330697" y="0"/>
                  </a:lnTo>
                  <a:cubicBezTo>
                    <a:pt x="18503232" y="0"/>
                    <a:pt x="18642975" y="113665"/>
                    <a:pt x="18642975" y="254000"/>
                  </a:cubicBezTo>
                  <a:close/>
                </a:path>
              </a:pathLst>
            </a:custGeom>
            <a:blipFill>
              <a:blip r:embed="rId3"/>
              <a:stretch>
                <a:fillRect t="-16004" b="-16004"/>
              </a:stretch>
            </a:blipFill>
          </p:spPr>
          <p:txBody>
            <a:bodyPr/>
            <a:lstStyle/>
            <a:p>
              <a:endParaRPr lang="en-GB"/>
            </a:p>
          </p:txBody>
        </p:sp>
      </p:grpSp>
      <p:grpSp>
        <p:nvGrpSpPr>
          <p:cNvPr id="12" name="Group 12"/>
          <p:cNvGrpSpPr/>
          <p:nvPr/>
        </p:nvGrpSpPr>
        <p:grpSpPr>
          <a:xfrm>
            <a:off x="12692453" y="1279525"/>
            <a:ext cx="4566847" cy="2594604"/>
            <a:chOff x="0" y="0"/>
            <a:chExt cx="18642974" cy="10591800"/>
          </a:xfrm>
        </p:grpSpPr>
        <p:sp>
          <p:nvSpPr>
            <p:cNvPr id="13" name="Freeform 13"/>
            <p:cNvSpPr/>
            <p:nvPr/>
          </p:nvSpPr>
          <p:spPr>
            <a:xfrm>
              <a:off x="0" y="0"/>
              <a:ext cx="18642975" cy="10591800"/>
            </a:xfrm>
            <a:custGeom>
              <a:avLst/>
              <a:gdLst/>
              <a:ahLst/>
              <a:cxnLst/>
              <a:rect l="l" t="t" r="r" b="b"/>
              <a:pathLst>
                <a:path w="18642975" h="10591800">
                  <a:moveTo>
                    <a:pt x="18642975" y="254000"/>
                  </a:moveTo>
                  <a:lnTo>
                    <a:pt x="18642975" y="10337800"/>
                  </a:lnTo>
                  <a:cubicBezTo>
                    <a:pt x="18642975" y="10478135"/>
                    <a:pt x="18503232" y="10591800"/>
                    <a:pt x="18330697" y="10591800"/>
                  </a:cubicBezTo>
                  <a:lnTo>
                    <a:pt x="312278" y="10591800"/>
                  </a:lnTo>
                  <a:cubicBezTo>
                    <a:pt x="139744" y="10591800"/>
                    <a:pt x="0" y="10478135"/>
                    <a:pt x="0" y="10337800"/>
                  </a:cubicBezTo>
                  <a:lnTo>
                    <a:pt x="0" y="254000"/>
                  </a:lnTo>
                  <a:cubicBezTo>
                    <a:pt x="0" y="113665"/>
                    <a:pt x="139744" y="0"/>
                    <a:pt x="312278" y="0"/>
                  </a:cubicBezTo>
                  <a:lnTo>
                    <a:pt x="18330697" y="0"/>
                  </a:lnTo>
                  <a:cubicBezTo>
                    <a:pt x="18503232" y="0"/>
                    <a:pt x="18642975" y="113665"/>
                    <a:pt x="18642975" y="254000"/>
                  </a:cubicBezTo>
                  <a:close/>
                </a:path>
              </a:pathLst>
            </a:custGeom>
            <a:blipFill>
              <a:blip r:embed="rId4"/>
              <a:stretch>
                <a:fillRect t="-24749" b="-7260"/>
              </a:stretch>
            </a:blipFill>
          </p:spPr>
          <p:txBody>
            <a:bodyPr/>
            <a:lstStyle/>
            <a:p>
              <a:endParaRPr lang="en-GB"/>
            </a:p>
          </p:txBody>
        </p:sp>
      </p:grpSp>
      <p:sp>
        <p:nvSpPr>
          <p:cNvPr id="14" name="TextBox 14"/>
          <p:cNvSpPr txBox="1"/>
          <p:nvPr/>
        </p:nvSpPr>
        <p:spPr>
          <a:xfrm>
            <a:off x="13840632" y="3371633"/>
            <a:ext cx="3262759" cy="302259"/>
          </a:xfrm>
          <a:prstGeom prst="rect">
            <a:avLst/>
          </a:prstGeom>
        </p:spPr>
        <p:txBody>
          <a:bodyPr lIns="0" tIns="0" rIns="0" bIns="0" rtlCol="0" anchor="t">
            <a:spAutoFit/>
          </a:bodyPr>
          <a:lstStyle/>
          <a:p>
            <a:pPr algn="ctr">
              <a:lnSpc>
                <a:spcPts val="2240"/>
              </a:lnSpc>
            </a:pPr>
            <a:r>
              <a:rPr lang="en-US" sz="1600">
                <a:solidFill>
                  <a:srgbClr val="FFFFFF"/>
                </a:solidFill>
                <a:latin typeface="Arial"/>
                <a:ea typeface="Arial"/>
                <a:cs typeface="Arial"/>
                <a:sym typeface="Arial"/>
              </a:rPr>
              <a:t>Chief Nurse Research Fellows 2020</a:t>
            </a:r>
          </a:p>
        </p:txBody>
      </p:sp>
      <p:sp>
        <p:nvSpPr>
          <p:cNvPr id="15" name="TextBox 15"/>
          <p:cNvSpPr txBox="1"/>
          <p:nvPr/>
        </p:nvSpPr>
        <p:spPr>
          <a:xfrm>
            <a:off x="13840632" y="6102349"/>
            <a:ext cx="3262759" cy="302259"/>
          </a:xfrm>
          <a:prstGeom prst="rect">
            <a:avLst/>
          </a:prstGeom>
        </p:spPr>
        <p:txBody>
          <a:bodyPr lIns="0" tIns="0" rIns="0" bIns="0" rtlCol="0" anchor="t">
            <a:spAutoFit/>
          </a:bodyPr>
          <a:lstStyle/>
          <a:p>
            <a:pPr algn="ctr">
              <a:lnSpc>
                <a:spcPts val="2240"/>
              </a:lnSpc>
            </a:pPr>
            <a:r>
              <a:rPr lang="en-US" sz="1600">
                <a:solidFill>
                  <a:srgbClr val="FFFFFF"/>
                </a:solidFill>
                <a:latin typeface="Arial"/>
                <a:ea typeface="Arial"/>
                <a:cs typeface="Arial"/>
                <a:sym typeface="Arial"/>
              </a:rPr>
              <a:t>Chief Nurse Research Fellows 2022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01012" y="1028700"/>
            <a:ext cx="2658288" cy="735460"/>
          </a:xfrm>
          <a:custGeom>
            <a:avLst/>
            <a:gdLst/>
            <a:ahLst/>
            <a:cxnLst/>
            <a:rect l="l" t="t" r="r" b="b"/>
            <a:pathLst>
              <a:path w="2658288" h="735460">
                <a:moveTo>
                  <a:pt x="0" y="0"/>
                </a:moveTo>
                <a:lnTo>
                  <a:pt x="2658288" y="0"/>
                </a:lnTo>
                <a:lnTo>
                  <a:pt x="2658288" y="735460"/>
                </a:lnTo>
                <a:lnTo>
                  <a:pt x="0" y="735460"/>
                </a:lnTo>
                <a:lnTo>
                  <a:pt x="0" y="0"/>
                </a:lnTo>
                <a:close/>
              </a:path>
            </a:pathLst>
          </a:custGeom>
          <a:blipFill>
            <a:blip r:embed="rId2"/>
            <a:stretch>
              <a:fillRect b="-259"/>
            </a:stretch>
          </a:blipFill>
        </p:spPr>
        <p:txBody>
          <a:bodyPr/>
          <a:lstStyle/>
          <a:p>
            <a:endParaRPr lang="en-GB"/>
          </a:p>
        </p:txBody>
      </p:sp>
      <p:sp>
        <p:nvSpPr>
          <p:cNvPr id="3" name="Freeform 3"/>
          <p:cNvSpPr/>
          <p:nvPr/>
        </p:nvSpPr>
        <p:spPr>
          <a:xfrm>
            <a:off x="0" y="0"/>
            <a:ext cx="11842282" cy="10287000"/>
          </a:xfrm>
          <a:custGeom>
            <a:avLst/>
            <a:gdLst/>
            <a:ahLst/>
            <a:cxnLst/>
            <a:rect l="l" t="t" r="r" b="b"/>
            <a:pathLst>
              <a:path w="11842282" h="10287000">
                <a:moveTo>
                  <a:pt x="0" y="0"/>
                </a:moveTo>
                <a:lnTo>
                  <a:pt x="11842282" y="0"/>
                </a:lnTo>
                <a:lnTo>
                  <a:pt x="11842282" y="10287000"/>
                </a:lnTo>
                <a:lnTo>
                  <a:pt x="0" y="10287000"/>
                </a:lnTo>
                <a:lnTo>
                  <a:pt x="0" y="0"/>
                </a:lnTo>
                <a:close/>
              </a:path>
            </a:pathLst>
          </a:custGeom>
          <a:blipFill>
            <a:blip r:embed="rId3">
              <a:alphaModFix amt="51000"/>
            </a:blip>
            <a:stretch>
              <a:fillRect l="-26370" r="-3766"/>
            </a:stretch>
          </a:blipFill>
        </p:spPr>
        <p:txBody>
          <a:bodyPr/>
          <a:lstStyle/>
          <a:p>
            <a:endParaRPr lang="en-GB"/>
          </a:p>
        </p:txBody>
      </p:sp>
      <p:grpSp>
        <p:nvGrpSpPr>
          <p:cNvPr id="4" name="Group 4"/>
          <p:cNvGrpSpPr/>
          <p:nvPr/>
        </p:nvGrpSpPr>
        <p:grpSpPr>
          <a:xfrm>
            <a:off x="9144000" y="3116534"/>
            <a:ext cx="9319792" cy="4514140"/>
            <a:chOff x="0" y="0"/>
            <a:chExt cx="12426389" cy="6018853"/>
          </a:xfrm>
        </p:grpSpPr>
        <p:sp>
          <p:nvSpPr>
            <p:cNvPr id="5" name="AutoShape 5"/>
            <p:cNvSpPr/>
            <p:nvPr/>
          </p:nvSpPr>
          <p:spPr>
            <a:xfrm>
              <a:off x="0" y="0"/>
              <a:ext cx="12426389" cy="6018853"/>
            </a:xfrm>
            <a:prstGeom prst="rect">
              <a:avLst/>
            </a:prstGeom>
            <a:solidFill>
              <a:srgbClr val="47A9A3"/>
            </a:solidFill>
          </p:spPr>
          <p:txBody>
            <a:bodyPr/>
            <a:lstStyle/>
            <a:p>
              <a:endParaRPr lang="en-GB"/>
            </a:p>
          </p:txBody>
        </p:sp>
        <p:sp>
          <p:nvSpPr>
            <p:cNvPr id="6" name="TextBox 6"/>
            <p:cNvSpPr txBox="1"/>
            <p:nvPr/>
          </p:nvSpPr>
          <p:spPr>
            <a:xfrm>
              <a:off x="747271" y="1220786"/>
              <a:ext cx="10931848" cy="3424880"/>
            </a:xfrm>
            <a:prstGeom prst="rect">
              <a:avLst/>
            </a:prstGeom>
          </p:spPr>
          <p:txBody>
            <a:bodyPr lIns="0" tIns="0" rIns="0" bIns="0" rtlCol="0" anchor="t">
              <a:spAutoFit/>
            </a:bodyPr>
            <a:lstStyle/>
            <a:p>
              <a:pPr algn="ctr">
                <a:lnSpc>
                  <a:spcPts val="9662"/>
                </a:lnSpc>
              </a:pPr>
              <a:r>
                <a:rPr lang="en-US" sz="8052" spc="161">
                  <a:solidFill>
                    <a:srgbClr val="FFFFFF"/>
                  </a:solidFill>
                  <a:latin typeface="Arial"/>
                  <a:ea typeface="Arial"/>
                  <a:cs typeface="Arial"/>
                  <a:sym typeface="Arial"/>
                </a:rPr>
                <a:t>Research leadership</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Icon, bubble chart  Description automatically generated"/>
          <p:cNvSpPr/>
          <p:nvPr/>
        </p:nvSpPr>
        <p:spPr>
          <a:xfrm>
            <a:off x="6761263"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GB"/>
          </a:p>
        </p:txBody>
      </p:sp>
      <p:sp>
        <p:nvSpPr>
          <p:cNvPr id="3" name="Freeform 3" descr="A picture containing text, clipart  Description automatically generated"/>
          <p:cNvSpPr/>
          <p:nvPr/>
        </p:nvSpPr>
        <p:spPr>
          <a:xfrm>
            <a:off x="504130" y="604864"/>
            <a:ext cx="4273806" cy="1180184"/>
          </a:xfrm>
          <a:custGeom>
            <a:avLst/>
            <a:gdLst/>
            <a:ahLst/>
            <a:cxnLst/>
            <a:rect l="l" t="t" r="r" b="b"/>
            <a:pathLst>
              <a:path w="4273806" h="1180184">
                <a:moveTo>
                  <a:pt x="0" y="0"/>
                </a:moveTo>
                <a:lnTo>
                  <a:pt x="4273806" y="0"/>
                </a:lnTo>
                <a:lnTo>
                  <a:pt x="4273806" y="1180184"/>
                </a:lnTo>
                <a:lnTo>
                  <a:pt x="0" y="1180184"/>
                </a:lnTo>
                <a:lnTo>
                  <a:pt x="0" y="0"/>
                </a:lnTo>
                <a:close/>
              </a:path>
            </a:pathLst>
          </a:custGeom>
          <a:blipFill>
            <a:blip r:embed="rId4"/>
            <a:stretch>
              <a:fillRect t="-193" b="-193"/>
            </a:stretch>
          </a:blipFill>
        </p:spPr>
        <p:txBody>
          <a:bodyPr/>
          <a:lstStyle/>
          <a:p>
            <a:endParaRPr lang="en-GB"/>
          </a:p>
        </p:txBody>
      </p:sp>
      <p:sp>
        <p:nvSpPr>
          <p:cNvPr id="4" name="Freeform 4"/>
          <p:cNvSpPr/>
          <p:nvPr/>
        </p:nvSpPr>
        <p:spPr>
          <a:xfrm>
            <a:off x="13634796" y="604864"/>
            <a:ext cx="3932840" cy="1488102"/>
          </a:xfrm>
          <a:custGeom>
            <a:avLst/>
            <a:gdLst/>
            <a:ahLst/>
            <a:cxnLst/>
            <a:rect l="l" t="t" r="r" b="b"/>
            <a:pathLst>
              <a:path w="3932840" h="1488102">
                <a:moveTo>
                  <a:pt x="0" y="0"/>
                </a:moveTo>
                <a:lnTo>
                  <a:pt x="3932840" y="0"/>
                </a:lnTo>
                <a:lnTo>
                  <a:pt x="3932840" y="1488102"/>
                </a:lnTo>
                <a:lnTo>
                  <a:pt x="0" y="1488102"/>
                </a:lnTo>
                <a:lnTo>
                  <a:pt x="0" y="0"/>
                </a:lnTo>
                <a:close/>
              </a:path>
            </a:pathLst>
          </a:custGeom>
          <a:blipFill>
            <a:blip r:embed="rId5"/>
            <a:stretch>
              <a:fillRect/>
            </a:stretch>
          </a:blipFill>
        </p:spPr>
        <p:txBody>
          <a:bodyPr/>
          <a:lstStyle/>
          <a:p>
            <a:endParaRPr lang="en-GB"/>
          </a:p>
        </p:txBody>
      </p:sp>
      <p:sp>
        <p:nvSpPr>
          <p:cNvPr id="5" name="TextBox 5"/>
          <p:cNvSpPr txBox="1"/>
          <p:nvPr/>
        </p:nvSpPr>
        <p:spPr>
          <a:xfrm>
            <a:off x="1028700" y="3307001"/>
            <a:ext cx="13050195" cy="2600271"/>
          </a:xfrm>
          <a:prstGeom prst="rect">
            <a:avLst/>
          </a:prstGeom>
        </p:spPr>
        <p:txBody>
          <a:bodyPr lIns="0" tIns="0" rIns="0" bIns="0" rtlCol="0" anchor="t">
            <a:spAutoFit/>
          </a:bodyPr>
          <a:lstStyle/>
          <a:p>
            <a:pPr marL="0" lvl="0" indent="0" algn="l">
              <a:lnSpc>
                <a:spcPts val="9600"/>
              </a:lnSpc>
            </a:pPr>
            <a:r>
              <a:rPr lang="en-US" sz="8000" b="1" spc="-80">
                <a:solidFill>
                  <a:srgbClr val="201547"/>
                </a:solidFill>
                <a:latin typeface="Arial Bold"/>
                <a:ea typeface="Arial Bold"/>
                <a:cs typeface="Arial Bold"/>
                <a:sym typeface="Arial Bold"/>
              </a:rPr>
              <a:t>Fostering Clinical Research</a:t>
            </a:r>
          </a:p>
        </p:txBody>
      </p:sp>
      <p:sp>
        <p:nvSpPr>
          <p:cNvPr id="6" name="TextBox 6"/>
          <p:cNvSpPr txBox="1"/>
          <p:nvPr/>
        </p:nvSpPr>
        <p:spPr>
          <a:xfrm>
            <a:off x="1028700" y="6245514"/>
            <a:ext cx="16230600" cy="1638300"/>
          </a:xfrm>
          <a:prstGeom prst="rect">
            <a:avLst/>
          </a:prstGeom>
        </p:spPr>
        <p:txBody>
          <a:bodyPr lIns="0" tIns="0" rIns="0" bIns="0" rtlCol="0" anchor="t">
            <a:spAutoFit/>
          </a:bodyPr>
          <a:lstStyle/>
          <a:p>
            <a:pPr algn="l">
              <a:lnSpc>
                <a:spcPts val="4199"/>
              </a:lnSpc>
            </a:pPr>
            <a:r>
              <a:rPr lang="en-US" sz="3499">
                <a:solidFill>
                  <a:srgbClr val="201547"/>
                </a:solidFill>
                <a:latin typeface="Arial"/>
                <a:ea typeface="Arial"/>
                <a:cs typeface="Arial"/>
                <a:sym typeface="Arial"/>
              </a:rPr>
              <a:t>Professor Heather Jarman</a:t>
            </a:r>
          </a:p>
          <a:p>
            <a:pPr algn="l">
              <a:lnSpc>
                <a:spcPts val="4199"/>
              </a:lnSpc>
            </a:pPr>
            <a:r>
              <a:rPr lang="en-US" sz="3499">
                <a:solidFill>
                  <a:srgbClr val="201547"/>
                </a:solidFill>
                <a:latin typeface="Arial"/>
                <a:ea typeface="Arial"/>
                <a:cs typeface="Arial"/>
                <a:sym typeface="Arial"/>
              </a:rPr>
              <a:t>Group Director for Health and Care Professionals Research</a:t>
            </a:r>
          </a:p>
          <a:p>
            <a:pPr algn="l">
              <a:lnSpc>
                <a:spcPts val="4199"/>
              </a:lnSpc>
            </a:pPr>
            <a:r>
              <a:rPr lang="en-US" sz="3499">
                <a:solidFill>
                  <a:srgbClr val="201547"/>
                </a:solidFill>
                <a:latin typeface="Arial"/>
                <a:ea typeface="Arial"/>
                <a:cs typeface="Arial"/>
                <a:sym typeface="Arial"/>
              </a:rPr>
              <a:t>St George’s , Epsom and St Helier Univeristy Hospitals and Health Group</a:t>
            </a:r>
          </a:p>
        </p:txBody>
      </p:sp>
      <p:sp>
        <p:nvSpPr>
          <p:cNvPr id="7" name="TextBox 7"/>
          <p:cNvSpPr txBox="1"/>
          <p:nvPr/>
        </p:nvSpPr>
        <p:spPr>
          <a:xfrm>
            <a:off x="1028700" y="8705904"/>
            <a:ext cx="14975196" cy="552396"/>
          </a:xfrm>
          <a:prstGeom prst="rect">
            <a:avLst/>
          </a:prstGeom>
        </p:spPr>
        <p:txBody>
          <a:bodyPr lIns="0" tIns="0" rIns="0" bIns="0" rtlCol="0" anchor="t">
            <a:spAutoFit/>
          </a:bodyPr>
          <a:lstStyle/>
          <a:p>
            <a:pPr algn="l">
              <a:lnSpc>
                <a:spcPts val="3839"/>
              </a:lnSpc>
              <a:spcBef>
                <a:spcPct val="0"/>
              </a:spcBef>
            </a:pPr>
            <a:r>
              <a:rPr lang="en-US" sz="3199">
                <a:solidFill>
                  <a:srgbClr val="9E0871"/>
                </a:solidFill>
                <a:latin typeface="Arial"/>
                <a:ea typeface="Arial"/>
                <a:cs typeface="Arial"/>
                <a:sym typeface="Arial"/>
              </a:rPr>
              <a:t>South West London Health Research Summit | May 2025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54528" cy="10287000"/>
            <a:chOff x="0" y="0"/>
            <a:chExt cx="146049" cy="2709333"/>
          </a:xfrm>
        </p:grpSpPr>
        <p:sp>
          <p:nvSpPr>
            <p:cNvPr id="3" name="Freeform 3"/>
            <p:cNvSpPr/>
            <p:nvPr/>
          </p:nvSpPr>
          <p:spPr>
            <a:xfrm>
              <a:off x="0" y="0"/>
              <a:ext cx="146049" cy="2709333"/>
            </a:xfrm>
            <a:custGeom>
              <a:avLst/>
              <a:gdLst/>
              <a:ahLst/>
              <a:cxnLst/>
              <a:rect l="l" t="t" r="r" b="b"/>
              <a:pathLst>
                <a:path w="146049" h="2709333">
                  <a:moveTo>
                    <a:pt x="0" y="0"/>
                  </a:moveTo>
                  <a:lnTo>
                    <a:pt x="146049" y="0"/>
                  </a:lnTo>
                  <a:lnTo>
                    <a:pt x="146049" y="2709333"/>
                  </a:lnTo>
                  <a:lnTo>
                    <a:pt x="0" y="2709333"/>
                  </a:lnTo>
                  <a:close/>
                </a:path>
              </a:pathLst>
            </a:custGeom>
            <a:solidFill>
              <a:srgbClr val="00A499"/>
            </a:solidFill>
          </p:spPr>
          <p:txBody>
            <a:bodyPr/>
            <a:lstStyle/>
            <a:p>
              <a:endParaRPr lang="en-GB"/>
            </a:p>
          </p:txBody>
        </p:sp>
        <p:sp>
          <p:nvSpPr>
            <p:cNvPr id="4" name="TextBox 4"/>
            <p:cNvSpPr txBox="1"/>
            <p:nvPr/>
          </p:nvSpPr>
          <p:spPr>
            <a:xfrm>
              <a:off x="0" y="-66675"/>
              <a:ext cx="146049" cy="2776008"/>
            </a:xfrm>
            <a:prstGeom prst="rect">
              <a:avLst/>
            </a:prstGeom>
          </p:spPr>
          <p:txBody>
            <a:bodyPr lIns="50800" tIns="50800" rIns="50800" bIns="50800" rtlCol="0" anchor="ctr"/>
            <a:lstStyle/>
            <a:p>
              <a:pPr algn="ctr">
                <a:lnSpc>
                  <a:spcPts val="2100"/>
                </a:lnSpc>
              </a:pPr>
              <a:endParaRPr/>
            </a:p>
          </p:txBody>
        </p:sp>
      </p:grpSp>
      <p:sp>
        <p:nvSpPr>
          <p:cNvPr id="5" name="TextBox 5"/>
          <p:cNvSpPr txBox="1"/>
          <p:nvPr/>
        </p:nvSpPr>
        <p:spPr>
          <a:xfrm>
            <a:off x="1028700" y="914400"/>
            <a:ext cx="15153201" cy="1095375"/>
          </a:xfrm>
          <a:prstGeom prst="rect">
            <a:avLst/>
          </a:prstGeom>
        </p:spPr>
        <p:txBody>
          <a:bodyPr lIns="0" tIns="0" rIns="0" bIns="0" rtlCol="0" anchor="t">
            <a:spAutoFit/>
          </a:bodyPr>
          <a:lstStyle/>
          <a:p>
            <a:pPr algn="l">
              <a:lnSpc>
                <a:spcPts val="7680"/>
              </a:lnSpc>
            </a:pPr>
            <a:r>
              <a:rPr lang="en-US" sz="6400">
                <a:solidFill>
                  <a:srgbClr val="201547"/>
                </a:solidFill>
                <a:latin typeface="Arial"/>
                <a:ea typeface="Arial"/>
                <a:cs typeface="Arial"/>
                <a:sym typeface="Arial"/>
              </a:rPr>
              <a:t>NIHR funding success rates</a:t>
            </a:r>
          </a:p>
        </p:txBody>
      </p:sp>
      <p:sp>
        <p:nvSpPr>
          <p:cNvPr id="6" name="Freeform 6"/>
          <p:cNvSpPr/>
          <p:nvPr/>
        </p:nvSpPr>
        <p:spPr>
          <a:xfrm>
            <a:off x="14601012" y="1028700"/>
            <a:ext cx="2658288" cy="735460"/>
          </a:xfrm>
          <a:custGeom>
            <a:avLst/>
            <a:gdLst/>
            <a:ahLst/>
            <a:cxnLst/>
            <a:rect l="l" t="t" r="r" b="b"/>
            <a:pathLst>
              <a:path w="2658288" h="735460">
                <a:moveTo>
                  <a:pt x="0" y="0"/>
                </a:moveTo>
                <a:lnTo>
                  <a:pt x="2658288" y="0"/>
                </a:lnTo>
                <a:lnTo>
                  <a:pt x="2658288" y="735460"/>
                </a:lnTo>
                <a:lnTo>
                  <a:pt x="0" y="735460"/>
                </a:lnTo>
                <a:lnTo>
                  <a:pt x="0" y="0"/>
                </a:lnTo>
                <a:close/>
              </a:path>
            </a:pathLst>
          </a:custGeom>
          <a:blipFill>
            <a:blip r:embed="rId2"/>
            <a:stretch>
              <a:fillRect b="-259"/>
            </a:stretch>
          </a:blipFill>
        </p:spPr>
        <p:txBody>
          <a:bodyPr/>
          <a:lstStyle/>
          <a:p>
            <a:endParaRPr lang="en-GB"/>
          </a:p>
        </p:txBody>
      </p:sp>
      <p:pic>
        <p:nvPicPr>
          <p:cNvPr id="7" name="Picture 7"/>
          <p:cNvPicPr>
            <a:picLocks noChangeAspect="1"/>
          </p:cNvPicPr>
          <p:nvPr/>
        </p:nvPicPr>
        <p:blipFill>
          <a:blip r:embed="rId3"/>
          <a:stretch>
            <a:fillRect/>
          </a:stretch>
        </p:blipFill>
        <p:spPr>
          <a:xfrm>
            <a:off x="-883346" y="986937"/>
            <a:ext cx="19801753" cy="995227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1346343" y="9623569"/>
            <a:ext cx="11346343" cy="663431"/>
            <a:chOff x="0" y="0"/>
            <a:chExt cx="15128457" cy="884575"/>
          </a:xfrm>
        </p:grpSpPr>
        <p:sp>
          <p:nvSpPr>
            <p:cNvPr id="3" name="Freeform 3"/>
            <p:cNvSpPr/>
            <p:nvPr/>
          </p:nvSpPr>
          <p:spPr>
            <a:xfrm>
              <a:off x="0" y="0"/>
              <a:ext cx="850275" cy="884575"/>
            </a:xfrm>
            <a:custGeom>
              <a:avLst/>
              <a:gdLst/>
              <a:ahLst/>
              <a:cxnLst/>
              <a:rect l="l" t="t" r="r" b="b"/>
              <a:pathLst>
                <a:path w="850275" h="884575">
                  <a:moveTo>
                    <a:pt x="0" y="0"/>
                  </a:moveTo>
                  <a:lnTo>
                    <a:pt x="850275" y="0"/>
                  </a:lnTo>
                  <a:lnTo>
                    <a:pt x="850275" y="884575"/>
                  </a:lnTo>
                  <a:lnTo>
                    <a:pt x="0" y="884575"/>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850275" y="0"/>
              <a:ext cx="850275" cy="884575"/>
            </a:xfrm>
            <a:custGeom>
              <a:avLst/>
              <a:gdLst/>
              <a:ahLst/>
              <a:cxnLst/>
              <a:rect l="l" t="t" r="r" b="b"/>
              <a:pathLst>
                <a:path w="850275" h="884575">
                  <a:moveTo>
                    <a:pt x="0" y="0"/>
                  </a:moveTo>
                  <a:lnTo>
                    <a:pt x="850276" y="0"/>
                  </a:lnTo>
                  <a:lnTo>
                    <a:pt x="850276" y="884575"/>
                  </a:lnTo>
                  <a:lnTo>
                    <a:pt x="0" y="884575"/>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1700551" y="0"/>
              <a:ext cx="850275" cy="884575"/>
            </a:xfrm>
            <a:custGeom>
              <a:avLst/>
              <a:gdLst/>
              <a:ahLst/>
              <a:cxnLst/>
              <a:rect l="l" t="t" r="r" b="b"/>
              <a:pathLst>
                <a:path w="850275" h="884575">
                  <a:moveTo>
                    <a:pt x="0" y="0"/>
                  </a:moveTo>
                  <a:lnTo>
                    <a:pt x="850275" y="0"/>
                  </a:lnTo>
                  <a:lnTo>
                    <a:pt x="850275" y="884575"/>
                  </a:lnTo>
                  <a:lnTo>
                    <a:pt x="0" y="884575"/>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a:off x="2550826" y="0"/>
              <a:ext cx="850275" cy="884575"/>
            </a:xfrm>
            <a:custGeom>
              <a:avLst/>
              <a:gdLst/>
              <a:ahLst/>
              <a:cxnLst/>
              <a:rect l="l" t="t" r="r" b="b"/>
              <a:pathLst>
                <a:path w="850275" h="884575">
                  <a:moveTo>
                    <a:pt x="0" y="0"/>
                  </a:moveTo>
                  <a:lnTo>
                    <a:pt x="850275" y="0"/>
                  </a:lnTo>
                  <a:lnTo>
                    <a:pt x="850275" y="884575"/>
                  </a:lnTo>
                  <a:lnTo>
                    <a:pt x="0" y="884575"/>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a:off x="3401101" y="0"/>
              <a:ext cx="850275" cy="884575"/>
            </a:xfrm>
            <a:custGeom>
              <a:avLst/>
              <a:gdLst/>
              <a:ahLst/>
              <a:cxnLst/>
              <a:rect l="l" t="t" r="r" b="b"/>
              <a:pathLst>
                <a:path w="850275" h="884575">
                  <a:moveTo>
                    <a:pt x="0" y="0"/>
                  </a:moveTo>
                  <a:lnTo>
                    <a:pt x="850276" y="0"/>
                  </a:lnTo>
                  <a:lnTo>
                    <a:pt x="850276" y="884575"/>
                  </a:lnTo>
                  <a:lnTo>
                    <a:pt x="0" y="884575"/>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p:cNvSpPr/>
            <p:nvPr/>
          </p:nvSpPr>
          <p:spPr>
            <a:xfrm>
              <a:off x="4192472" y="0"/>
              <a:ext cx="850275" cy="884575"/>
            </a:xfrm>
            <a:custGeom>
              <a:avLst/>
              <a:gdLst/>
              <a:ahLst/>
              <a:cxnLst/>
              <a:rect l="l" t="t" r="r" b="b"/>
              <a:pathLst>
                <a:path w="850275" h="884575">
                  <a:moveTo>
                    <a:pt x="0" y="0"/>
                  </a:moveTo>
                  <a:lnTo>
                    <a:pt x="850275" y="0"/>
                  </a:lnTo>
                  <a:lnTo>
                    <a:pt x="850275" y="884575"/>
                  </a:lnTo>
                  <a:lnTo>
                    <a:pt x="0" y="884575"/>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Freeform 9"/>
            <p:cNvSpPr/>
            <p:nvPr/>
          </p:nvSpPr>
          <p:spPr>
            <a:xfrm>
              <a:off x="5042747" y="0"/>
              <a:ext cx="850275" cy="884575"/>
            </a:xfrm>
            <a:custGeom>
              <a:avLst/>
              <a:gdLst/>
              <a:ahLst/>
              <a:cxnLst/>
              <a:rect l="l" t="t" r="r" b="b"/>
              <a:pathLst>
                <a:path w="850275" h="884575">
                  <a:moveTo>
                    <a:pt x="0" y="0"/>
                  </a:moveTo>
                  <a:lnTo>
                    <a:pt x="850276" y="0"/>
                  </a:lnTo>
                  <a:lnTo>
                    <a:pt x="850276" y="884575"/>
                  </a:lnTo>
                  <a:lnTo>
                    <a:pt x="0" y="884575"/>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0" name="Freeform 10"/>
            <p:cNvSpPr/>
            <p:nvPr/>
          </p:nvSpPr>
          <p:spPr>
            <a:xfrm>
              <a:off x="5893023" y="0"/>
              <a:ext cx="850275" cy="884575"/>
            </a:xfrm>
            <a:custGeom>
              <a:avLst/>
              <a:gdLst/>
              <a:ahLst/>
              <a:cxnLst/>
              <a:rect l="l" t="t" r="r" b="b"/>
              <a:pathLst>
                <a:path w="850275" h="884575">
                  <a:moveTo>
                    <a:pt x="0" y="0"/>
                  </a:moveTo>
                  <a:lnTo>
                    <a:pt x="850275" y="0"/>
                  </a:lnTo>
                  <a:lnTo>
                    <a:pt x="850275" y="884575"/>
                  </a:lnTo>
                  <a:lnTo>
                    <a:pt x="0" y="884575"/>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1" name="Freeform 11"/>
            <p:cNvSpPr/>
            <p:nvPr/>
          </p:nvSpPr>
          <p:spPr>
            <a:xfrm>
              <a:off x="6743298" y="0"/>
              <a:ext cx="850275" cy="884575"/>
            </a:xfrm>
            <a:custGeom>
              <a:avLst/>
              <a:gdLst/>
              <a:ahLst/>
              <a:cxnLst/>
              <a:rect l="l" t="t" r="r" b="b"/>
              <a:pathLst>
                <a:path w="850275" h="884575">
                  <a:moveTo>
                    <a:pt x="0" y="0"/>
                  </a:moveTo>
                  <a:lnTo>
                    <a:pt x="850276" y="0"/>
                  </a:lnTo>
                  <a:lnTo>
                    <a:pt x="850276" y="884575"/>
                  </a:lnTo>
                  <a:lnTo>
                    <a:pt x="0" y="884575"/>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2" name="Freeform 12"/>
            <p:cNvSpPr/>
            <p:nvPr/>
          </p:nvSpPr>
          <p:spPr>
            <a:xfrm>
              <a:off x="7593574" y="0"/>
              <a:ext cx="850275" cy="884575"/>
            </a:xfrm>
            <a:custGeom>
              <a:avLst/>
              <a:gdLst/>
              <a:ahLst/>
              <a:cxnLst/>
              <a:rect l="l" t="t" r="r" b="b"/>
              <a:pathLst>
                <a:path w="850275" h="884575">
                  <a:moveTo>
                    <a:pt x="0" y="0"/>
                  </a:moveTo>
                  <a:lnTo>
                    <a:pt x="850275" y="0"/>
                  </a:lnTo>
                  <a:lnTo>
                    <a:pt x="850275" y="884575"/>
                  </a:lnTo>
                  <a:lnTo>
                    <a:pt x="0" y="884575"/>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8443849" y="0"/>
              <a:ext cx="850275" cy="884575"/>
            </a:xfrm>
            <a:custGeom>
              <a:avLst/>
              <a:gdLst/>
              <a:ahLst/>
              <a:cxnLst/>
              <a:rect l="l" t="t" r="r" b="b"/>
              <a:pathLst>
                <a:path w="850275" h="884575">
                  <a:moveTo>
                    <a:pt x="0" y="0"/>
                  </a:moveTo>
                  <a:lnTo>
                    <a:pt x="850275" y="0"/>
                  </a:lnTo>
                  <a:lnTo>
                    <a:pt x="850275" y="884575"/>
                  </a:lnTo>
                  <a:lnTo>
                    <a:pt x="0" y="884575"/>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4" name="Freeform 14"/>
            <p:cNvSpPr/>
            <p:nvPr/>
          </p:nvSpPr>
          <p:spPr>
            <a:xfrm>
              <a:off x="9235220" y="0"/>
              <a:ext cx="850275" cy="884575"/>
            </a:xfrm>
            <a:custGeom>
              <a:avLst/>
              <a:gdLst/>
              <a:ahLst/>
              <a:cxnLst/>
              <a:rect l="l" t="t" r="r" b="b"/>
              <a:pathLst>
                <a:path w="850275" h="884575">
                  <a:moveTo>
                    <a:pt x="0" y="0"/>
                  </a:moveTo>
                  <a:lnTo>
                    <a:pt x="850275" y="0"/>
                  </a:lnTo>
                  <a:lnTo>
                    <a:pt x="850275" y="884575"/>
                  </a:lnTo>
                  <a:lnTo>
                    <a:pt x="0" y="884575"/>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5" name="Freeform 15"/>
            <p:cNvSpPr/>
            <p:nvPr/>
          </p:nvSpPr>
          <p:spPr>
            <a:xfrm>
              <a:off x="10085710" y="0"/>
              <a:ext cx="850275" cy="884575"/>
            </a:xfrm>
            <a:custGeom>
              <a:avLst/>
              <a:gdLst/>
              <a:ahLst/>
              <a:cxnLst/>
              <a:rect l="l" t="t" r="r" b="b"/>
              <a:pathLst>
                <a:path w="850275" h="884575">
                  <a:moveTo>
                    <a:pt x="0" y="0"/>
                  </a:moveTo>
                  <a:lnTo>
                    <a:pt x="850275" y="0"/>
                  </a:lnTo>
                  <a:lnTo>
                    <a:pt x="850275" y="884575"/>
                  </a:lnTo>
                  <a:lnTo>
                    <a:pt x="0" y="884575"/>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6" name="Freeform 16"/>
            <p:cNvSpPr/>
            <p:nvPr/>
          </p:nvSpPr>
          <p:spPr>
            <a:xfrm>
              <a:off x="10935985" y="0"/>
              <a:ext cx="850275" cy="884575"/>
            </a:xfrm>
            <a:custGeom>
              <a:avLst/>
              <a:gdLst/>
              <a:ahLst/>
              <a:cxnLst/>
              <a:rect l="l" t="t" r="r" b="b"/>
              <a:pathLst>
                <a:path w="850275" h="884575">
                  <a:moveTo>
                    <a:pt x="0" y="0"/>
                  </a:moveTo>
                  <a:lnTo>
                    <a:pt x="850275" y="0"/>
                  </a:lnTo>
                  <a:lnTo>
                    <a:pt x="850275" y="884575"/>
                  </a:lnTo>
                  <a:lnTo>
                    <a:pt x="0" y="884575"/>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7" name="Freeform 17"/>
            <p:cNvSpPr/>
            <p:nvPr/>
          </p:nvSpPr>
          <p:spPr>
            <a:xfrm>
              <a:off x="11786260" y="0"/>
              <a:ext cx="850275" cy="884575"/>
            </a:xfrm>
            <a:custGeom>
              <a:avLst/>
              <a:gdLst/>
              <a:ahLst/>
              <a:cxnLst/>
              <a:rect l="l" t="t" r="r" b="b"/>
              <a:pathLst>
                <a:path w="850275" h="884575">
                  <a:moveTo>
                    <a:pt x="0" y="0"/>
                  </a:moveTo>
                  <a:lnTo>
                    <a:pt x="850276" y="0"/>
                  </a:lnTo>
                  <a:lnTo>
                    <a:pt x="850276" y="884575"/>
                  </a:lnTo>
                  <a:lnTo>
                    <a:pt x="0" y="884575"/>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8" name="Freeform 18"/>
            <p:cNvSpPr/>
            <p:nvPr/>
          </p:nvSpPr>
          <p:spPr>
            <a:xfrm>
              <a:off x="12636536" y="0"/>
              <a:ext cx="850275" cy="884575"/>
            </a:xfrm>
            <a:custGeom>
              <a:avLst/>
              <a:gdLst/>
              <a:ahLst/>
              <a:cxnLst/>
              <a:rect l="l" t="t" r="r" b="b"/>
              <a:pathLst>
                <a:path w="850275" h="884575">
                  <a:moveTo>
                    <a:pt x="0" y="0"/>
                  </a:moveTo>
                  <a:lnTo>
                    <a:pt x="850275" y="0"/>
                  </a:lnTo>
                  <a:lnTo>
                    <a:pt x="850275" y="884575"/>
                  </a:lnTo>
                  <a:lnTo>
                    <a:pt x="0" y="884575"/>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9" name="Freeform 19"/>
            <p:cNvSpPr/>
            <p:nvPr/>
          </p:nvSpPr>
          <p:spPr>
            <a:xfrm>
              <a:off x="13486811" y="0"/>
              <a:ext cx="850275" cy="884575"/>
            </a:xfrm>
            <a:custGeom>
              <a:avLst/>
              <a:gdLst/>
              <a:ahLst/>
              <a:cxnLst/>
              <a:rect l="l" t="t" r="r" b="b"/>
              <a:pathLst>
                <a:path w="850275" h="884575">
                  <a:moveTo>
                    <a:pt x="0" y="0"/>
                  </a:moveTo>
                  <a:lnTo>
                    <a:pt x="850276" y="0"/>
                  </a:lnTo>
                  <a:lnTo>
                    <a:pt x="850276" y="884575"/>
                  </a:lnTo>
                  <a:lnTo>
                    <a:pt x="0" y="884575"/>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0" name="Freeform 20"/>
            <p:cNvSpPr/>
            <p:nvPr/>
          </p:nvSpPr>
          <p:spPr>
            <a:xfrm>
              <a:off x="14278182" y="0"/>
              <a:ext cx="850275" cy="884575"/>
            </a:xfrm>
            <a:custGeom>
              <a:avLst/>
              <a:gdLst/>
              <a:ahLst/>
              <a:cxnLst/>
              <a:rect l="l" t="t" r="r" b="b"/>
              <a:pathLst>
                <a:path w="850275" h="884575">
                  <a:moveTo>
                    <a:pt x="0" y="0"/>
                  </a:moveTo>
                  <a:lnTo>
                    <a:pt x="850275" y="0"/>
                  </a:lnTo>
                  <a:lnTo>
                    <a:pt x="850275" y="884575"/>
                  </a:lnTo>
                  <a:lnTo>
                    <a:pt x="0" y="884575"/>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p:spPr>
          <p:txBody>
            <a:bodyPr/>
            <a:lstStyle/>
            <a:p>
              <a:endParaRPr lang="en-GB"/>
            </a:p>
          </p:txBody>
        </p:sp>
      </p:grpSp>
      <p:grpSp>
        <p:nvGrpSpPr>
          <p:cNvPr id="21" name="Group 21"/>
          <p:cNvGrpSpPr>
            <a:grpSpLocks noChangeAspect="1"/>
          </p:cNvGrpSpPr>
          <p:nvPr/>
        </p:nvGrpSpPr>
        <p:grpSpPr>
          <a:xfrm>
            <a:off x="10129843" y="2334324"/>
            <a:ext cx="2510941" cy="2510941"/>
            <a:chOff x="0" y="0"/>
            <a:chExt cx="6350000" cy="6350000"/>
          </a:xfrm>
        </p:grpSpPr>
        <p:sp>
          <p:nvSpPr>
            <p:cNvPr id="22" name="Freeform 22"/>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5"/>
              <a:stretch>
                <a:fillRect t="-38871" b="-38871"/>
              </a:stretch>
            </a:blipFill>
          </p:spPr>
          <p:txBody>
            <a:bodyPr/>
            <a:lstStyle/>
            <a:p>
              <a:endParaRPr lang="en-GB"/>
            </a:p>
          </p:txBody>
        </p:sp>
      </p:grpSp>
      <p:grpSp>
        <p:nvGrpSpPr>
          <p:cNvPr id="23" name="Group 23"/>
          <p:cNvGrpSpPr>
            <a:grpSpLocks noChangeAspect="1"/>
          </p:cNvGrpSpPr>
          <p:nvPr/>
        </p:nvGrpSpPr>
        <p:grpSpPr>
          <a:xfrm>
            <a:off x="5730982" y="2334324"/>
            <a:ext cx="2510941" cy="2510941"/>
            <a:chOff x="0" y="0"/>
            <a:chExt cx="6350000" cy="6350000"/>
          </a:xfrm>
        </p:grpSpPr>
        <p:sp>
          <p:nvSpPr>
            <p:cNvPr id="24" name="Freeform 2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6"/>
              <a:stretch>
                <a:fillRect t="-8127" b="-8127"/>
              </a:stretch>
            </a:blipFill>
          </p:spPr>
          <p:txBody>
            <a:bodyPr/>
            <a:lstStyle/>
            <a:p>
              <a:endParaRPr lang="en-GB"/>
            </a:p>
          </p:txBody>
        </p:sp>
      </p:grpSp>
      <p:grpSp>
        <p:nvGrpSpPr>
          <p:cNvPr id="25" name="Group 25"/>
          <p:cNvGrpSpPr>
            <a:grpSpLocks noChangeAspect="1"/>
          </p:cNvGrpSpPr>
          <p:nvPr/>
        </p:nvGrpSpPr>
        <p:grpSpPr>
          <a:xfrm>
            <a:off x="14426334" y="2334324"/>
            <a:ext cx="2510941" cy="2510941"/>
            <a:chOff x="0" y="0"/>
            <a:chExt cx="6350000" cy="6350000"/>
          </a:xfrm>
        </p:grpSpPr>
        <p:sp>
          <p:nvSpPr>
            <p:cNvPr id="26" name="Freeform 2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7"/>
              <a:stretch>
                <a:fillRect l="-10" r="-9"/>
              </a:stretch>
            </a:blipFill>
          </p:spPr>
          <p:txBody>
            <a:bodyPr/>
            <a:lstStyle/>
            <a:p>
              <a:endParaRPr lang="en-GB"/>
            </a:p>
          </p:txBody>
        </p:sp>
      </p:grpSp>
      <p:grpSp>
        <p:nvGrpSpPr>
          <p:cNvPr id="27" name="Group 27"/>
          <p:cNvGrpSpPr/>
          <p:nvPr/>
        </p:nvGrpSpPr>
        <p:grpSpPr>
          <a:xfrm>
            <a:off x="0" y="0"/>
            <a:ext cx="554528" cy="10287000"/>
            <a:chOff x="0" y="0"/>
            <a:chExt cx="146049" cy="2709333"/>
          </a:xfrm>
        </p:grpSpPr>
        <p:sp>
          <p:nvSpPr>
            <p:cNvPr id="28" name="Freeform 28"/>
            <p:cNvSpPr/>
            <p:nvPr/>
          </p:nvSpPr>
          <p:spPr>
            <a:xfrm>
              <a:off x="0" y="0"/>
              <a:ext cx="146049" cy="2709333"/>
            </a:xfrm>
            <a:custGeom>
              <a:avLst/>
              <a:gdLst/>
              <a:ahLst/>
              <a:cxnLst/>
              <a:rect l="l" t="t" r="r" b="b"/>
              <a:pathLst>
                <a:path w="146049" h="2709333">
                  <a:moveTo>
                    <a:pt x="0" y="0"/>
                  </a:moveTo>
                  <a:lnTo>
                    <a:pt x="146049" y="0"/>
                  </a:lnTo>
                  <a:lnTo>
                    <a:pt x="146049" y="2709333"/>
                  </a:lnTo>
                  <a:lnTo>
                    <a:pt x="0" y="2709333"/>
                  </a:lnTo>
                  <a:close/>
                </a:path>
              </a:pathLst>
            </a:custGeom>
            <a:solidFill>
              <a:srgbClr val="00A499"/>
            </a:solidFill>
          </p:spPr>
          <p:txBody>
            <a:bodyPr/>
            <a:lstStyle/>
            <a:p>
              <a:endParaRPr lang="en-GB"/>
            </a:p>
          </p:txBody>
        </p:sp>
        <p:sp>
          <p:nvSpPr>
            <p:cNvPr id="29" name="TextBox 29"/>
            <p:cNvSpPr txBox="1"/>
            <p:nvPr/>
          </p:nvSpPr>
          <p:spPr>
            <a:xfrm>
              <a:off x="0" y="-66675"/>
              <a:ext cx="146049" cy="2776008"/>
            </a:xfrm>
            <a:prstGeom prst="rect">
              <a:avLst/>
            </a:prstGeom>
          </p:spPr>
          <p:txBody>
            <a:bodyPr lIns="50800" tIns="50800" rIns="50800" bIns="50800" rtlCol="0" anchor="ctr"/>
            <a:lstStyle/>
            <a:p>
              <a:pPr algn="ctr">
                <a:lnSpc>
                  <a:spcPts val="2100"/>
                </a:lnSpc>
              </a:pPr>
              <a:endParaRPr/>
            </a:p>
          </p:txBody>
        </p:sp>
      </p:grpSp>
      <p:grpSp>
        <p:nvGrpSpPr>
          <p:cNvPr id="30" name="Group 30"/>
          <p:cNvGrpSpPr>
            <a:grpSpLocks noChangeAspect="1"/>
          </p:cNvGrpSpPr>
          <p:nvPr/>
        </p:nvGrpSpPr>
        <p:grpSpPr>
          <a:xfrm>
            <a:off x="1469402" y="2334324"/>
            <a:ext cx="2510941" cy="2510941"/>
            <a:chOff x="0" y="0"/>
            <a:chExt cx="6350000" cy="6350000"/>
          </a:xfrm>
        </p:grpSpPr>
        <p:sp>
          <p:nvSpPr>
            <p:cNvPr id="31" name="Freeform 31"/>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8"/>
              <a:stretch>
                <a:fillRect l="-10" r="-10"/>
              </a:stretch>
            </a:blipFill>
          </p:spPr>
          <p:txBody>
            <a:bodyPr/>
            <a:lstStyle/>
            <a:p>
              <a:endParaRPr lang="en-GB"/>
            </a:p>
          </p:txBody>
        </p:sp>
      </p:grpSp>
      <p:grpSp>
        <p:nvGrpSpPr>
          <p:cNvPr id="32" name="Group 32"/>
          <p:cNvGrpSpPr/>
          <p:nvPr/>
        </p:nvGrpSpPr>
        <p:grpSpPr>
          <a:xfrm>
            <a:off x="5306587" y="5308469"/>
            <a:ext cx="3359732" cy="2737421"/>
            <a:chOff x="0" y="0"/>
            <a:chExt cx="4479642" cy="3649895"/>
          </a:xfrm>
        </p:grpSpPr>
        <p:sp>
          <p:nvSpPr>
            <p:cNvPr id="33" name="TextBox 33"/>
            <p:cNvSpPr txBox="1"/>
            <p:nvPr/>
          </p:nvSpPr>
          <p:spPr>
            <a:xfrm>
              <a:off x="0" y="-95250"/>
              <a:ext cx="4479642" cy="715726"/>
            </a:xfrm>
            <a:prstGeom prst="rect">
              <a:avLst/>
            </a:prstGeom>
          </p:spPr>
          <p:txBody>
            <a:bodyPr lIns="0" tIns="0" rIns="0" bIns="0" rtlCol="0" anchor="t">
              <a:spAutoFit/>
            </a:bodyPr>
            <a:lstStyle/>
            <a:p>
              <a:pPr algn="ctr">
                <a:lnSpc>
                  <a:spcPts val="4040"/>
                </a:lnSpc>
              </a:pPr>
              <a:r>
                <a:rPr lang="en-US" sz="3107">
                  <a:solidFill>
                    <a:srgbClr val="201547"/>
                  </a:solidFill>
                  <a:latin typeface="Arial"/>
                  <a:ea typeface="Arial"/>
                  <a:cs typeface="Arial"/>
                  <a:sym typeface="Arial"/>
                </a:rPr>
                <a:t>Emilee Gosnell</a:t>
              </a:r>
            </a:p>
          </p:txBody>
        </p:sp>
        <p:sp>
          <p:nvSpPr>
            <p:cNvPr id="34" name="TextBox 34"/>
            <p:cNvSpPr txBox="1"/>
            <p:nvPr/>
          </p:nvSpPr>
          <p:spPr>
            <a:xfrm>
              <a:off x="0" y="821709"/>
              <a:ext cx="4479642" cy="2828187"/>
            </a:xfrm>
            <a:prstGeom prst="rect">
              <a:avLst/>
            </a:prstGeom>
          </p:spPr>
          <p:txBody>
            <a:bodyPr lIns="0" tIns="0" rIns="0" bIns="0" rtlCol="0" anchor="t">
              <a:spAutoFit/>
            </a:bodyPr>
            <a:lstStyle/>
            <a:p>
              <a:pPr algn="ctr">
                <a:lnSpc>
                  <a:spcPts val="2786"/>
                </a:lnSpc>
              </a:pPr>
              <a:r>
                <a:rPr lang="en-US" sz="1990">
                  <a:solidFill>
                    <a:srgbClr val="201547"/>
                  </a:solidFill>
                  <a:latin typeface="Arial"/>
                  <a:ea typeface="Arial"/>
                  <a:cs typeface="Arial"/>
                  <a:sym typeface="Arial"/>
                </a:rPr>
                <a:t>Clinical Scientist (audiology)</a:t>
              </a:r>
            </a:p>
            <a:p>
              <a:pPr algn="ctr">
                <a:lnSpc>
                  <a:spcPts val="2786"/>
                </a:lnSpc>
              </a:pPr>
              <a:r>
                <a:rPr lang="en-US" sz="1990">
                  <a:solidFill>
                    <a:srgbClr val="201547"/>
                  </a:solidFill>
                  <a:latin typeface="Arial"/>
                  <a:ea typeface="Arial"/>
                  <a:cs typeface="Arial"/>
                  <a:sym typeface="Arial"/>
                </a:rPr>
                <a:t>Community </a:t>
              </a:r>
            </a:p>
            <a:p>
              <a:pPr algn="ctr">
                <a:lnSpc>
                  <a:spcPts val="2786"/>
                </a:lnSpc>
              </a:pPr>
              <a:endParaRPr lang="en-US" sz="1990">
                <a:solidFill>
                  <a:srgbClr val="201547"/>
                </a:solidFill>
                <a:latin typeface="Arial"/>
                <a:ea typeface="Arial"/>
                <a:cs typeface="Arial"/>
                <a:sym typeface="Arial"/>
              </a:endParaRPr>
            </a:p>
            <a:p>
              <a:pPr algn="ctr">
                <a:lnSpc>
                  <a:spcPts val="2786"/>
                </a:lnSpc>
              </a:pPr>
              <a:endParaRPr lang="en-US" sz="1990">
                <a:solidFill>
                  <a:srgbClr val="201547"/>
                </a:solidFill>
                <a:latin typeface="Arial"/>
                <a:ea typeface="Arial"/>
                <a:cs typeface="Arial"/>
                <a:sym typeface="Arial"/>
              </a:endParaRPr>
            </a:p>
            <a:p>
              <a:pPr marL="0" lvl="0" indent="0" algn="ctr">
                <a:lnSpc>
                  <a:spcPts val="2786"/>
                </a:lnSpc>
                <a:spcBef>
                  <a:spcPct val="0"/>
                </a:spcBef>
              </a:pPr>
              <a:r>
                <a:rPr lang="en-US" sz="1990">
                  <a:solidFill>
                    <a:srgbClr val="201547"/>
                  </a:solidFill>
                  <a:latin typeface="Arial"/>
                  <a:ea typeface="Arial"/>
                  <a:cs typeface="Arial"/>
                  <a:sym typeface="Arial"/>
                </a:rPr>
                <a:t>Research topic: increasing hearing aid use in infants</a:t>
              </a:r>
            </a:p>
          </p:txBody>
        </p:sp>
      </p:grpSp>
      <p:grpSp>
        <p:nvGrpSpPr>
          <p:cNvPr id="35" name="Group 35"/>
          <p:cNvGrpSpPr/>
          <p:nvPr/>
        </p:nvGrpSpPr>
        <p:grpSpPr>
          <a:xfrm>
            <a:off x="9568167" y="5308469"/>
            <a:ext cx="3634294" cy="3077406"/>
            <a:chOff x="0" y="0"/>
            <a:chExt cx="4845725" cy="4103208"/>
          </a:xfrm>
        </p:grpSpPr>
        <p:sp>
          <p:nvSpPr>
            <p:cNvPr id="36" name="TextBox 36"/>
            <p:cNvSpPr txBox="1"/>
            <p:nvPr/>
          </p:nvSpPr>
          <p:spPr>
            <a:xfrm>
              <a:off x="0" y="-95250"/>
              <a:ext cx="4845725" cy="699139"/>
            </a:xfrm>
            <a:prstGeom prst="rect">
              <a:avLst/>
            </a:prstGeom>
          </p:spPr>
          <p:txBody>
            <a:bodyPr lIns="0" tIns="0" rIns="0" bIns="0" rtlCol="0" anchor="t">
              <a:spAutoFit/>
            </a:bodyPr>
            <a:lstStyle/>
            <a:p>
              <a:pPr algn="ctr">
                <a:lnSpc>
                  <a:spcPts val="3910"/>
                </a:lnSpc>
              </a:pPr>
              <a:r>
                <a:rPr lang="en-US" sz="3007">
                  <a:solidFill>
                    <a:srgbClr val="201547"/>
                  </a:solidFill>
                  <a:latin typeface="Arial"/>
                  <a:ea typeface="Arial"/>
                  <a:cs typeface="Arial"/>
                  <a:sym typeface="Arial"/>
                </a:rPr>
                <a:t>Rebecca McLoughlin</a:t>
              </a:r>
            </a:p>
          </p:txBody>
        </p:sp>
        <p:sp>
          <p:nvSpPr>
            <p:cNvPr id="37" name="TextBox 37"/>
            <p:cNvSpPr txBox="1"/>
            <p:nvPr/>
          </p:nvSpPr>
          <p:spPr>
            <a:xfrm>
              <a:off x="0" y="805122"/>
              <a:ext cx="4845725" cy="3298087"/>
            </a:xfrm>
            <a:prstGeom prst="rect">
              <a:avLst/>
            </a:prstGeom>
          </p:spPr>
          <p:txBody>
            <a:bodyPr lIns="0" tIns="0" rIns="0" bIns="0" rtlCol="0" anchor="t">
              <a:spAutoFit/>
            </a:bodyPr>
            <a:lstStyle/>
            <a:p>
              <a:pPr algn="ctr">
                <a:lnSpc>
                  <a:spcPts val="2786"/>
                </a:lnSpc>
              </a:pPr>
              <a:r>
                <a:rPr lang="en-US" sz="1990">
                  <a:solidFill>
                    <a:srgbClr val="201547"/>
                  </a:solidFill>
                  <a:latin typeface="Arial"/>
                  <a:ea typeface="Arial"/>
                  <a:cs typeface="Arial"/>
                  <a:sym typeface="Arial"/>
                </a:rPr>
                <a:t>Physiotherapist</a:t>
              </a:r>
            </a:p>
            <a:p>
              <a:pPr algn="ctr">
                <a:lnSpc>
                  <a:spcPts val="2786"/>
                </a:lnSpc>
              </a:pPr>
              <a:r>
                <a:rPr lang="en-US" sz="1990">
                  <a:solidFill>
                    <a:srgbClr val="201547"/>
                  </a:solidFill>
                  <a:latin typeface="Arial"/>
                  <a:ea typeface="Arial"/>
                  <a:cs typeface="Arial"/>
                  <a:sym typeface="Arial"/>
                </a:rPr>
                <a:t>Haematology</a:t>
              </a:r>
            </a:p>
            <a:p>
              <a:pPr algn="ctr">
                <a:lnSpc>
                  <a:spcPts val="2786"/>
                </a:lnSpc>
              </a:pPr>
              <a:endParaRPr lang="en-US" sz="1990">
                <a:solidFill>
                  <a:srgbClr val="201547"/>
                </a:solidFill>
                <a:latin typeface="Arial"/>
                <a:ea typeface="Arial"/>
                <a:cs typeface="Arial"/>
                <a:sym typeface="Arial"/>
              </a:endParaRPr>
            </a:p>
            <a:p>
              <a:pPr algn="ctr">
                <a:lnSpc>
                  <a:spcPts val="2786"/>
                </a:lnSpc>
              </a:pPr>
              <a:endParaRPr lang="en-US" sz="1990">
                <a:solidFill>
                  <a:srgbClr val="201547"/>
                </a:solidFill>
                <a:latin typeface="Arial"/>
                <a:ea typeface="Arial"/>
                <a:cs typeface="Arial"/>
                <a:sym typeface="Arial"/>
              </a:endParaRPr>
            </a:p>
            <a:p>
              <a:pPr marL="0" lvl="0" indent="0" algn="ctr">
                <a:lnSpc>
                  <a:spcPts val="2786"/>
                </a:lnSpc>
                <a:spcBef>
                  <a:spcPct val="0"/>
                </a:spcBef>
              </a:pPr>
              <a:r>
                <a:rPr lang="en-US" sz="1990">
                  <a:solidFill>
                    <a:srgbClr val="201547"/>
                  </a:solidFill>
                  <a:latin typeface="Arial"/>
                  <a:ea typeface="Arial"/>
                  <a:cs typeface="Arial"/>
                  <a:sym typeface="Arial"/>
                </a:rPr>
                <a:t>Research topic: self-management interventions for adults with sickle cell disease</a:t>
              </a:r>
            </a:p>
          </p:txBody>
        </p:sp>
      </p:grpSp>
      <p:sp>
        <p:nvSpPr>
          <p:cNvPr id="38" name="TextBox 38"/>
          <p:cNvSpPr txBox="1"/>
          <p:nvPr/>
        </p:nvSpPr>
        <p:spPr>
          <a:xfrm>
            <a:off x="1045007" y="721732"/>
            <a:ext cx="13310532" cy="1156970"/>
          </a:xfrm>
          <a:prstGeom prst="rect">
            <a:avLst/>
          </a:prstGeom>
        </p:spPr>
        <p:txBody>
          <a:bodyPr lIns="0" tIns="0" rIns="0" bIns="0" rtlCol="0" anchor="t">
            <a:spAutoFit/>
          </a:bodyPr>
          <a:lstStyle/>
          <a:p>
            <a:pPr algn="l">
              <a:lnSpc>
                <a:spcPts val="8320"/>
              </a:lnSpc>
            </a:pPr>
            <a:r>
              <a:rPr lang="en-US" sz="6400" spc="-128">
                <a:solidFill>
                  <a:srgbClr val="201547"/>
                </a:solidFill>
                <a:latin typeface="Arial"/>
                <a:ea typeface="Arial"/>
                <a:cs typeface="Arial"/>
                <a:sym typeface="Arial"/>
              </a:rPr>
              <a:t>NIHR Doctoral Fellows</a:t>
            </a:r>
          </a:p>
        </p:txBody>
      </p:sp>
      <p:grpSp>
        <p:nvGrpSpPr>
          <p:cNvPr id="39" name="Group 39"/>
          <p:cNvGrpSpPr/>
          <p:nvPr/>
        </p:nvGrpSpPr>
        <p:grpSpPr>
          <a:xfrm>
            <a:off x="14104308" y="5308469"/>
            <a:ext cx="3154992" cy="3077406"/>
            <a:chOff x="0" y="0"/>
            <a:chExt cx="4206656" cy="4103208"/>
          </a:xfrm>
        </p:grpSpPr>
        <p:sp>
          <p:nvSpPr>
            <p:cNvPr id="40" name="TextBox 40"/>
            <p:cNvSpPr txBox="1"/>
            <p:nvPr/>
          </p:nvSpPr>
          <p:spPr>
            <a:xfrm>
              <a:off x="0" y="-95250"/>
              <a:ext cx="4206656" cy="699139"/>
            </a:xfrm>
            <a:prstGeom prst="rect">
              <a:avLst/>
            </a:prstGeom>
          </p:spPr>
          <p:txBody>
            <a:bodyPr lIns="0" tIns="0" rIns="0" bIns="0" rtlCol="0" anchor="t">
              <a:spAutoFit/>
            </a:bodyPr>
            <a:lstStyle/>
            <a:p>
              <a:pPr algn="ctr">
                <a:lnSpc>
                  <a:spcPts val="3910"/>
                </a:lnSpc>
              </a:pPr>
              <a:r>
                <a:rPr lang="en-US" sz="3007">
                  <a:solidFill>
                    <a:srgbClr val="201547"/>
                  </a:solidFill>
                  <a:latin typeface="Arial"/>
                  <a:ea typeface="Arial"/>
                  <a:cs typeface="Arial"/>
                  <a:sym typeface="Arial"/>
                </a:rPr>
                <a:t>Helena Jackson</a:t>
              </a:r>
            </a:p>
          </p:txBody>
        </p:sp>
        <p:sp>
          <p:nvSpPr>
            <p:cNvPr id="41" name="TextBox 41"/>
            <p:cNvSpPr txBox="1"/>
            <p:nvPr/>
          </p:nvSpPr>
          <p:spPr>
            <a:xfrm>
              <a:off x="0" y="805122"/>
              <a:ext cx="4206656" cy="3298087"/>
            </a:xfrm>
            <a:prstGeom prst="rect">
              <a:avLst/>
            </a:prstGeom>
          </p:spPr>
          <p:txBody>
            <a:bodyPr lIns="0" tIns="0" rIns="0" bIns="0" rtlCol="0" anchor="t">
              <a:spAutoFit/>
            </a:bodyPr>
            <a:lstStyle/>
            <a:p>
              <a:pPr algn="ctr">
                <a:lnSpc>
                  <a:spcPts val="2786"/>
                </a:lnSpc>
              </a:pPr>
              <a:r>
                <a:rPr lang="en-US" sz="1990">
                  <a:solidFill>
                    <a:srgbClr val="201547"/>
                  </a:solidFill>
                  <a:latin typeface="Arial"/>
                  <a:ea typeface="Arial"/>
                  <a:cs typeface="Arial"/>
                  <a:sym typeface="Arial"/>
                </a:rPr>
                <a:t>Dietician</a:t>
              </a:r>
            </a:p>
            <a:p>
              <a:pPr algn="ctr">
                <a:lnSpc>
                  <a:spcPts val="2786"/>
                </a:lnSpc>
              </a:pPr>
              <a:r>
                <a:rPr lang="en-US" sz="1990">
                  <a:solidFill>
                    <a:srgbClr val="201547"/>
                  </a:solidFill>
                  <a:latin typeface="Arial"/>
                  <a:ea typeface="Arial"/>
                  <a:cs typeface="Arial"/>
                  <a:sym typeface="Arial"/>
                </a:rPr>
                <a:t>Renal</a:t>
              </a:r>
            </a:p>
            <a:p>
              <a:pPr algn="ctr">
                <a:lnSpc>
                  <a:spcPts val="2786"/>
                </a:lnSpc>
              </a:pPr>
              <a:endParaRPr lang="en-US" sz="1990">
                <a:solidFill>
                  <a:srgbClr val="201547"/>
                </a:solidFill>
                <a:latin typeface="Arial"/>
                <a:ea typeface="Arial"/>
                <a:cs typeface="Arial"/>
                <a:sym typeface="Arial"/>
              </a:endParaRPr>
            </a:p>
            <a:p>
              <a:pPr algn="ctr">
                <a:lnSpc>
                  <a:spcPts val="2786"/>
                </a:lnSpc>
              </a:pPr>
              <a:endParaRPr lang="en-US" sz="1990">
                <a:solidFill>
                  <a:srgbClr val="201547"/>
                </a:solidFill>
                <a:latin typeface="Arial"/>
                <a:ea typeface="Arial"/>
                <a:cs typeface="Arial"/>
                <a:sym typeface="Arial"/>
              </a:endParaRPr>
            </a:p>
            <a:p>
              <a:pPr algn="ctr">
                <a:lnSpc>
                  <a:spcPts val="2786"/>
                </a:lnSpc>
              </a:pPr>
              <a:r>
                <a:rPr lang="en-US" sz="1990">
                  <a:solidFill>
                    <a:srgbClr val="201547"/>
                  </a:solidFill>
                  <a:latin typeface="Arial"/>
                  <a:ea typeface="Arial"/>
                  <a:cs typeface="Arial"/>
                  <a:sym typeface="Arial"/>
                </a:rPr>
                <a:t>Research topic: nutritional screening in renal patients </a:t>
              </a:r>
            </a:p>
            <a:p>
              <a:pPr marL="0" lvl="0" indent="0" algn="ctr">
                <a:lnSpc>
                  <a:spcPts val="2786"/>
                </a:lnSpc>
                <a:spcBef>
                  <a:spcPct val="0"/>
                </a:spcBef>
              </a:pPr>
              <a:r>
                <a:rPr lang="en-US" sz="1990">
                  <a:solidFill>
                    <a:srgbClr val="201547"/>
                  </a:solidFill>
                  <a:latin typeface="Arial"/>
                  <a:ea typeface="Arial"/>
                  <a:cs typeface="Arial"/>
                  <a:sym typeface="Arial"/>
                </a:rPr>
                <a:t> </a:t>
              </a:r>
            </a:p>
          </p:txBody>
        </p:sp>
      </p:grpSp>
      <p:grpSp>
        <p:nvGrpSpPr>
          <p:cNvPr id="42" name="Group 42"/>
          <p:cNvGrpSpPr/>
          <p:nvPr/>
        </p:nvGrpSpPr>
        <p:grpSpPr>
          <a:xfrm>
            <a:off x="1045007" y="5308469"/>
            <a:ext cx="3359732" cy="2737421"/>
            <a:chOff x="0" y="0"/>
            <a:chExt cx="4479642" cy="3649895"/>
          </a:xfrm>
        </p:grpSpPr>
        <p:sp>
          <p:nvSpPr>
            <p:cNvPr id="43" name="TextBox 43"/>
            <p:cNvSpPr txBox="1"/>
            <p:nvPr/>
          </p:nvSpPr>
          <p:spPr>
            <a:xfrm>
              <a:off x="0" y="-95250"/>
              <a:ext cx="4479642" cy="715726"/>
            </a:xfrm>
            <a:prstGeom prst="rect">
              <a:avLst/>
            </a:prstGeom>
          </p:spPr>
          <p:txBody>
            <a:bodyPr lIns="0" tIns="0" rIns="0" bIns="0" rtlCol="0" anchor="t">
              <a:spAutoFit/>
            </a:bodyPr>
            <a:lstStyle/>
            <a:p>
              <a:pPr algn="ctr">
                <a:lnSpc>
                  <a:spcPts val="4040"/>
                </a:lnSpc>
              </a:pPr>
              <a:r>
                <a:rPr lang="en-US" sz="3107">
                  <a:solidFill>
                    <a:srgbClr val="201547"/>
                  </a:solidFill>
                  <a:latin typeface="Arial"/>
                  <a:ea typeface="Arial"/>
                  <a:cs typeface="Arial"/>
                  <a:sym typeface="Arial"/>
                </a:rPr>
                <a:t>Gino Hipolito</a:t>
              </a:r>
            </a:p>
          </p:txBody>
        </p:sp>
        <p:sp>
          <p:nvSpPr>
            <p:cNvPr id="44" name="TextBox 44"/>
            <p:cNvSpPr txBox="1"/>
            <p:nvPr/>
          </p:nvSpPr>
          <p:spPr>
            <a:xfrm>
              <a:off x="0" y="821709"/>
              <a:ext cx="4479642" cy="2828187"/>
            </a:xfrm>
            <a:prstGeom prst="rect">
              <a:avLst/>
            </a:prstGeom>
          </p:spPr>
          <p:txBody>
            <a:bodyPr lIns="0" tIns="0" rIns="0" bIns="0" rtlCol="0" anchor="t">
              <a:spAutoFit/>
            </a:bodyPr>
            <a:lstStyle/>
            <a:p>
              <a:pPr algn="ctr">
                <a:lnSpc>
                  <a:spcPts val="2786"/>
                </a:lnSpc>
              </a:pPr>
              <a:r>
                <a:rPr lang="en-US" sz="1990">
                  <a:solidFill>
                    <a:srgbClr val="201547"/>
                  </a:solidFill>
                  <a:latin typeface="Arial"/>
                  <a:ea typeface="Arial"/>
                  <a:cs typeface="Arial"/>
                  <a:sym typeface="Arial"/>
                </a:rPr>
                <a:t>Speech and Language Therapist</a:t>
              </a:r>
            </a:p>
            <a:p>
              <a:pPr algn="ctr">
                <a:lnSpc>
                  <a:spcPts val="2786"/>
                </a:lnSpc>
              </a:pPr>
              <a:r>
                <a:rPr lang="en-US" sz="1990">
                  <a:solidFill>
                    <a:srgbClr val="201547"/>
                  </a:solidFill>
                  <a:latin typeface="Arial"/>
                  <a:ea typeface="Arial"/>
                  <a:cs typeface="Arial"/>
                  <a:sym typeface="Arial"/>
                </a:rPr>
                <a:t>Community </a:t>
              </a:r>
            </a:p>
            <a:p>
              <a:pPr algn="ctr">
                <a:lnSpc>
                  <a:spcPts val="2786"/>
                </a:lnSpc>
              </a:pPr>
              <a:endParaRPr lang="en-US" sz="1990">
                <a:solidFill>
                  <a:srgbClr val="201547"/>
                </a:solidFill>
                <a:latin typeface="Arial"/>
                <a:ea typeface="Arial"/>
                <a:cs typeface="Arial"/>
                <a:sym typeface="Arial"/>
              </a:endParaRPr>
            </a:p>
            <a:p>
              <a:pPr marL="0" lvl="0" indent="0" algn="ctr">
                <a:lnSpc>
                  <a:spcPts val="2786"/>
                </a:lnSpc>
                <a:spcBef>
                  <a:spcPct val="0"/>
                </a:spcBef>
              </a:pPr>
              <a:r>
                <a:rPr lang="en-US" sz="1990">
                  <a:solidFill>
                    <a:srgbClr val="201547"/>
                  </a:solidFill>
                  <a:latin typeface="Arial"/>
                  <a:ea typeface="Arial"/>
                  <a:cs typeface="Arial"/>
                  <a:sym typeface="Arial"/>
                </a:rPr>
                <a:t>Research topic: support for children with selective mutism</a:t>
              </a:r>
            </a:p>
          </p:txBody>
        </p:sp>
      </p:grpSp>
      <p:sp>
        <p:nvSpPr>
          <p:cNvPr id="45" name="Freeform 45"/>
          <p:cNvSpPr/>
          <p:nvPr/>
        </p:nvSpPr>
        <p:spPr>
          <a:xfrm>
            <a:off x="14601012" y="1028700"/>
            <a:ext cx="2658288" cy="735460"/>
          </a:xfrm>
          <a:custGeom>
            <a:avLst/>
            <a:gdLst/>
            <a:ahLst/>
            <a:cxnLst/>
            <a:rect l="l" t="t" r="r" b="b"/>
            <a:pathLst>
              <a:path w="2658288" h="735460">
                <a:moveTo>
                  <a:pt x="0" y="0"/>
                </a:moveTo>
                <a:lnTo>
                  <a:pt x="2658288" y="0"/>
                </a:lnTo>
                <a:lnTo>
                  <a:pt x="2658288" y="735460"/>
                </a:lnTo>
                <a:lnTo>
                  <a:pt x="0" y="735460"/>
                </a:lnTo>
                <a:lnTo>
                  <a:pt x="0" y="0"/>
                </a:lnTo>
                <a:close/>
              </a:path>
            </a:pathLst>
          </a:custGeom>
          <a:blipFill>
            <a:blip r:embed="rId9"/>
            <a:stretch>
              <a:fillRect b="-259"/>
            </a:stretch>
          </a:blipFill>
        </p:spPr>
        <p:txBody>
          <a:bodyPr/>
          <a:lstStyle/>
          <a:p>
            <a:endParaRPr lang="en-GB"/>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A499"/>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2">
              <a:alphaModFix amt="24000"/>
            </a:blip>
            <a:stretch>
              <a:fillRect/>
            </a:stretch>
          </a:blipFill>
        </p:spPr>
        <p:txBody>
          <a:bodyPr/>
          <a:lstStyle/>
          <a:p>
            <a:endParaRPr lang="en-GB"/>
          </a:p>
        </p:txBody>
      </p:sp>
      <p:sp>
        <p:nvSpPr>
          <p:cNvPr id="3" name="TextBox 3"/>
          <p:cNvSpPr txBox="1"/>
          <p:nvPr/>
        </p:nvSpPr>
        <p:spPr>
          <a:xfrm>
            <a:off x="1028700" y="918625"/>
            <a:ext cx="16435198" cy="1066800"/>
          </a:xfrm>
          <a:prstGeom prst="rect">
            <a:avLst/>
          </a:prstGeom>
        </p:spPr>
        <p:txBody>
          <a:bodyPr lIns="0" tIns="0" rIns="0" bIns="0" rtlCol="0" anchor="t">
            <a:spAutoFit/>
          </a:bodyPr>
          <a:lstStyle/>
          <a:p>
            <a:pPr algn="l">
              <a:lnSpc>
                <a:spcPts val="7440"/>
              </a:lnSpc>
            </a:pPr>
            <a:r>
              <a:rPr lang="en-US" sz="6200">
                <a:solidFill>
                  <a:srgbClr val="FFFFFF"/>
                </a:solidFill>
                <a:latin typeface="Arial"/>
                <a:ea typeface="Arial"/>
                <a:cs typeface="Arial"/>
                <a:sym typeface="Arial"/>
              </a:rPr>
              <a:t>Top tips</a:t>
            </a:r>
          </a:p>
        </p:txBody>
      </p:sp>
      <p:sp>
        <p:nvSpPr>
          <p:cNvPr id="4" name="TextBox 4"/>
          <p:cNvSpPr txBox="1"/>
          <p:nvPr/>
        </p:nvSpPr>
        <p:spPr>
          <a:xfrm>
            <a:off x="1028700" y="2429104"/>
            <a:ext cx="14045598" cy="6870702"/>
          </a:xfrm>
          <a:prstGeom prst="rect">
            <a:avLst/>
          </a:prstGeom>
        </p:spPr>
        <p:txBody>
          <a:bodyPr lIns="0" tIns="0" rIns="0" bIns="0" rtlCol="0" anchor="t">
            <a:spAutoFit/>
          </a:bodyPr>
          <a:lstStyle/>
          <a:p>
            <a:pPr algn="l">
              <a:lnSpc>
                <a:spcPts val="7699"/>
              </a:lnSpc>
            </a:pPr>
            <a:r>
              <a:rPr lang="en-US" sz="5499">
                <a:solidFill>
                  <a:srgbClr val="FFFFFF"/>
                </a:solidFill>
                <a:latin typeface="Arial"/>
                <a:ea typeface="Arial"/>
                <a:cs typeface="Arial"/>
                <a:sym typeface="Arial"/>
              </a:rPr>
              <a:t>There is a lot of enthusiasm to get involved in research</a:t>
            </a:r>
          </a:p>
          <a:p>
            <a:pPr algn="l">
              <a:lnSpc>
                <a:spcPts val="7699"/>
              </a:lnSpc>
            </a:pPr>
            <a:endParaRPr lang="en-US" sz="5499">
              <a:solidFill>
                <a:srgbClr val="FFFFFF"/>
              </a:solidFill>
              <a:latin typeface="Arial"/>
              <a:ea typeface="Arial"/>
              <a:cs typeface="Arial"/>
              <a:sym typeface="Arial"/>
            </a:endParaRPr>
          </a:p>
          <a:p>
            <a:pPr algn="l">
              <a:lnSpc>
                <a:spcPts val="7699"/>
              </a:lnSpc>
            </a:pPr>
            <a:r>
              <a:rPr lang="en-US" sz="5499">
                <a:solidFill>
                  <a:srgbClr val="FFFFFF"/>
                </a:solidFill>
                <a:latin typeface="Arial"/>
                <a:ea typeface="Arial"/>
                <a:cs typeface="Arial"/>
                <a:sym typeface="Arial"/>
              </a:rPr>
              <a:t>Using multi-layered approaches give the widest possible reach</a:t>
            </a:r>
          </a:p>
          <a:p>
            <a:pPr algn="l">
              <a:lnSpc>
                <a:spcPts val="7699"/>
              </a:lnSpc>
            </a:pPr>
            <a:endParaRPr lang="en-US" sz="5499">
              <a:solidFill>
                <a:srgbClr val="FFFFFF"/>
              </a:solidFill>
              <a:latin typeface="Arial"/>
              <a:ea typeface="Arial"/>
              <a:cs typeface="Arial"/>
              <a:sym typeface="Arial"/>
            </a:endParaRPr>
          </a:p>
          <a:p>
            <a:pPr algn="l">
              <a:lnSpc>
                <a:spcPts val="7699"/>
              </a:lnSpc>
            </a:pPr>
            <a:r>
              <a:rPr lang="en-US" sz="5499">
                <a:solidFill>
                  <a:srgbClr val="FFFFFF"/>
                </a:solidFill>
                <a:latin typeface="Arial"/>
                <a:ea typeface="Arial"/>
                <a:cs typeface="Arial"/>
                <a:sym typeface="Arial"/>
              </a:rPr>
              <a:t>For individuals you just need to start small</a:t>
            </a:r>
          </a:p>
        </p:txBody>
      </p:sp>
      <p:sp>
        <p:nvSpPr>
          <p:cNvPr id="5" name="Freeform 5"/>
          <p:cNvSpPr/>
          <p:nvPr/>
        </p:nvSpPr>
        <p:spPr>
          <a:xfrm>
            <a:off x="14601012" y="1028700"/>
            <a:ext cx="2658288" cy="735460"/>
          </a:xfrm>
          <a:custGeom>
            <a:avLst/>
            <a:gdLst/>
            <a:ahLst/>
            <a:cxnLst/>
            <a:rect l="l" t="t" r="r" b="b"/>
            <a:pathLst>
              <a:path w="2658288" h="735460">
                <a:moveTo>
                  <a:pt x="0" y="0"/>
                </a:moveTo>
                <a:lnTo>
                  <a:pt x="2658288" y="0"/>
                </a:lnTo>
                <a:lnTo>
                  <a:pt x="2658288" y="735460"/>
                </a:lnTo>
                <a:lnTo>
                  <a:pt x="0" y="735460"/>
                </a:lnTo>
                <a:lnTo>
                  <a:pt x="0" y="0"/>
                </a:lnTo>
                <a:close/>
              </a:path>
            </a:pathLst>
          </a:custGeom>
          <a:blipFill>
            <a:blip r:embed="rId3"/>
            <a:stretch>
              <a:fillRect b="-259"/>
            </a:stretch>
          </a:blipFill>
        </p:spPr>
        <p:txBody>
          <a:bodyPr/>
          <a:lstStyle/>
          <a:p>
            <a:endParaRPr lang="en-GB"/>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Icon, bubble chart  Description automatically generated"/>
          <p:cNvSpPr/>
          <p:nvPr/>
        </p:nvSpPr>
        <p:spPr>
          <a:xfrm>
            <a:off x="6761263"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GB"/>
          </a:p>
        </p:txBody>
      </p:sp>
      <p:sp>
        <p:nvSpPr>
          <p:cNvPr id="3" name="Freeform 3" descr="A picture containing text, clipart  Description automatically generated"/>
          <p:cNvSpPr/>
          <p:nvPr/>
        </p:nvSpPr>
        <p:spPr>
          <a:xfrm>
            <a:off x="504130" y="604864"/>
            <a:ext cx="4273806" cy="1180184"/>
          </a:xfrm>
          <a:custGeom>
            <a:avLst/>
            <a:gdLst/>
            <a:ahLst/>
            <a:cxnLst/>
            <a:rect l="l" t="t" r="r" b="b"/>
            <a:pathLst>
              <a:path w="4273806" h="1180184">
                <a:moveTo>
                  <a:pt x="0" y="0"/>
                </a:moveTo>
                <a:lnTo>
                  <a:pt x="4273806" y="0"/>
                </a:lnTo>
                <a:lnTo>
                  <a:pt x="4273806" y="1180184"/>
                </a:lnTo>
                <a:lnTo>
                  <a:pt x="0" y="1180184"/>
                </a:lnTo>
                <a:lnTo>
                  <a:pt x="0" y="0"/>
                </a:lnTo>
                <a:close/>
              </a:path>
            </a:pathLst>
          </a:custGeom>
          <a:blipFill>
            <a:blip r:embed="rId4"/>
            <a:stretch>
              <a:fillRect t="-193" b="-193"/>
            </a:stretch>
          </a:blipFill>
        </p:spPr>
        <p:txBody>
          <a:bodyPr/>
          <a:lstStyle/>
          <a:p>
            <a:endParaRPr lang="en-GB"/>
          </a:p>
        </p:txBody>
      </p:sp>
      <p:sp>
        <p:nvSpPr>
          <p:cNvPr id="4" name="Freeform 4"/>
          <p:cNvSpPr/>
          <p:nvPr/>
        </p:nvSpPr>
        <p:spPr>
          <a:xfrm>
            <a:off x="13634796" y="604864"/>
            <a:ext cx="3932840" cy="1488102"/>
          </a:xfrm>
          <a:custGeom>
            <a:avLst/>
            <a:gdLst/>
            <a:ahLst/>
            <a:cxnLst/>
            <a:rect l="l" t="t" r="r" b="b"/>
            <a:pathLst>
              <a:path w="3932840" h="1488102">
                <a:moveTo>
                  <a:pt x="0" y="0"/>
                </a:moveTo>
                <a:lnTo>
                  <a:pt x="3932840" y="0"/>
                </a:lnTo>
                <a:lnTo>
                  <a:pt x="3932840" y="1488102"/>
                </a:lnTo>
                <a:lnTo>
                  <a:pt x="0" y="1488102"/>
                </a:lnTo>
                <a:lnTo>
                  <a:pt x="0" y="0"/>
                </a:lnTo>
                <a:close/>
              </a:path>
            </a:pathLst>
          </a:custGeom>
          <a:blipFill>
            <a:blip r:embed="rId5"/>
            <a:stretch>
              <a:fillRect/>
            </a:stretch>
          </a:blipFill>
        </p:spPr>
        <p:txBody>
          <a:bodyPr/>
          <a:lstStyle/>
          <a:p>
            <a:endParaRPr lang="en-GB"/>
          </a:p>
        </p:txBody>
      </p:sp>
      <p:sp>
        <p:nvSpPr>
          <p:cNvPr id="5" name="TextBox 5"/>
          <p:cNvSpPr txBox="1"/>
          <p:nvPr/>
        </p:nvSpPr>
        <p:spPr>
          <a:xfrm>
            <a:off x="1028700" y="3307001"/>
            <a:ext cx="13050195" cy="2600271"/>
          </a:xfrm>
          <a:prstGeom prst="rect">
            <a:avLst/>
          </a:prstGeom>
        </p:spPr>
        <p:txBody>
          <a:bodyPr lIns="0" tIns="0" rIns="0" bIns="0" rtlCol="0" anchor="t">
            <a:spAutoFit/>
          </a:bodyPr>
          <a:lstStyle/>
          <a:p>
            <a:pPr marL="0" lvl="0" indent="0" algn="l">
              <a:lnSpc>
                <a:spcPts val="9600"/>
              </a:lnSpc>
            </a:pPr>
            <a:r>
              <a:rPr lang="en-US" sz="8000" b="1" spc="-80">
                <a:solidFill>
                  <a:srgbClr val="201547"/>
                </a:solidFill>
                <a:latin typeface="Arial Bold"/>
                <a:ea typeface="Arial Bold"/>
                <a:cs typeface="Arial Bold"/>
                <a:sym typeface="Arial Bold"/>
              </a:rPr>
              <a:t>Fostering Clinical Research</a:t>
            </a:r>
          </a:p>
        </p:txBody>
      </p:sp>
      <p:sp>
        <p:nvSpPr>
          <p:cNvPr id="6" name="TextBox 6"/>
          <p:cNvSpPr txBox="1"/>
          <p:nvPr/>
        </p:nvSpPr>
        <p:spPr>
          <a:xfrm>
            <a:off x="1028700" y="6245514"/>
            <a:ext cx="16230600" cy="1638300"/>
          </a:xfrm>
          <a:prstGeom prst="rect">
            <a:avLst/>
          </a:prstGeom>
        </p:spPr>
        <p:txBody>
          <a:bodyPr lIns="0" tIns="0" rIns="0" bIns="0" rtlCol="0" anchor="t">
            <a:spAutoFit/>
          </a:bodyPr>
          <a:lstStyle/>
          <a:p>
            <a:pPr algn="l">
              <a:lnSpc>
                <a:spcPts val="4199"/>
              </a:lnSpc>
            </a:pPr>
            <a:r>
              <a:rPr lang="en-US" sz="3499">
                <a:solidFill>
                  <a:srgbClr val="201547"/>
                </a:solidFill>
                <a:latin typeface="Arial"/>
                <a:ea typeface="Arial"/>
                <a:cs typeface="Arial"/>
                <a:sym typeface="Arial"/>
              </a:rPr>
              <a:t>Professor Heather Jarman</a:t>
            </a:r>
          </a:p>
          <a:p>
            <a:pPr algn="l">
              <a:lnSpc>
                <a:spcPts val="4199"/>
              </a:lnSpc>
            </a:pPr>
            <a:r>
              <a:rPr lang="en-US" sz="3499">
                <a:solidFill>
                  <a:srgbClr val="201547"/>
                </a:solidFill>
                <a:latin typeface="Arial"/>
                <a:ea typeface="Arial"/>
                <a:cs typeface="Arial"/>
                <a:sym typeface="Arial"/>
              </a:rPr>
              <a:t>Group Director for Health and Care Professionals Research</a:t>
            </a:r>
          </a:p>
          <a:p>
            <a:pPr algn="l">
              <a:lnSpc>
                <a:spcPts val="4199"/>
              </a:lnSpc>
            </a:pPr>
            <a:r>
              <a:rPr lang="en-US" sz="3499">
                <a:solidFill>
                  <a:srgbClr val="201547"/>
                </a:solidFill>
                <a:latin typeface="Arial"/>
                <a:ea typeface="Arial"/>
                <a:cs typeface="Arial"/>
                <a:sym typeface="Arial"/>
              </a:rPr>
              <a:t>St George’s , Epsom and St Helier Univeristy Hospitals and Health Group</a:t>
            </a:r>
          </a:p>
        </p:txBody>
      </p:sp>
      <p:sp>
        <p:nvSpPr>
          <p:cNvPr id="7" name="TextBox 7"/>
          <p:cNvSpPr txBox="1"/>
          <p:nvPr/>
        </p:nvSpPr>
        <p:spPr>
          <a:xfrm>
            <a:off x="1028700" y="8677329"/>
            <a:ext cx="14975196" cy="838200"/>
          </a:xfrm>
          <a:prstGeom prst="rect">
            <a:avLst/>
          </a:prstGeom>
        </p:spPr>
        <p:txBody>
          <a:bodyPr lIns="0" tIns="0" rIns="0" bIns="0" rtlCol="0" anchor="t">
            <a:spAutoFit/>
          </a:bodyPr>
          <a:lstStyle/>
          <a:p>
            <a:pPr algn="l">
              <a:lnSpc>
                <a:spcPts val="5879"/>
              </a:lnSpc>
              <a:spcBef>
                <a:spcPct val="0"/>
              </a:spcBef>
            </a:pPr>
            <a:r>
              <a:rPr lang="en-US" sz="4899">
                <a:solidFill>
                  <a:srgbClr val="9E0871"/>
                </a:solidFill>
                <a:latin typeface="Arial"/>
                <a:ea typeface="Arial"/>
                <a:cs typeface="Arial"/>
                <a:sym typeface="Arial"/>
              </a:rPr>
              <a:t>hcp.research@stgeorges.nhs.uk</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logo&#10;&#10;Description automatically generated">
            <a:extLst>
              <a:ext uri="{FF2B5EF4-FFF2-40B4-BE49-F238E27FC236}">
                <a16:creationId xmlns:a16="http://schemas.microsoft.com/office/drawing/2014/main" id="{D5D328B8-8CA2-531B-78E9-B4CDDCF91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69625" y="106393"/>
            <a:ext cx="5385191" cy="2450048"/>
          </a:xfrm>
          <a:prstGeom prst="rect">
            <a:avLst/>
          </a:prstGeom>
        </p:spPr>
      </p:pic>
      <p:sp>
        <p:nvSpPr>
          <p:cNvPr id="6" name="Title 5">
            <a:extLst>
              <a:ext uri="{FF2B5EF4-FFF2-40B4-BE49-F238E27FC236}">
                <a16:creationId xmlns:a16="http://schemas.microsoft.com/office/drawing/2014/main" id="{DB4D71F6-D9D4-C864-28D6-B600D7FC3156}"/>
              </a:ext>
            </a:extLst>
          </p:cNvPr>
          <p:cNvSpPr>
            <a:spLocks noGrp="1"/>
          </p:cNvSpPr>
          <p:nvPr>
            <p:ph type="ctrTitle"/>
          </p:nvPr>
        </p:nvSpPr>
        <p:spPr>
          <a:xfrm>
            <a:off x="1" y="2257676"/>
            <a:ext cx="18593657" cy="2789253"/>
          </a:xfrm>
        </p:spPr>
        <p:txBody>
          <a:bodyPr>
            <a:normAutofit fontScale="90000"/>
          </a:bodyPr>
          <a:lstStyle/>
          <a:p>
            <a:r>
              <a:rPr lang="en-GB" dirty="0"/>
              <a:t>SWL ICB Research Summit </a:t>
            </a:r>
            <a:br>
              <a:rPr lang="en-GB" dirty="0"/>
            </a:br>
            <a:r>
              <a:rPr lang="en-GB" dirty="0"/>
              <a:t>May 2025</a:t>
            </a:r>
            <a:br>
              <a:rPr lang="en-GB" dirty="0"/>
            </a:br>
            <a:r>
              <a:rPr lang="en-GB" dirty="0"/>
              <a:t>Growing Our Research Workforce</a:t>
            </a:r>
            <a:br>
              <a:rPr lang="en-GB"/>
            </a:br>
            <a:br>
              <a:rPr lang="en-GB" sz="2700"/>
            </a:br>
            <a:r>
              <a:rPr lang="en-GB" sz="7950"/>
              <a:t>Kat </a:t>
            </a:r>
            <a:r>
              <a:rPr lang="en-GB" sz="7950" dirty="0"/>
              <a:t>Brown </a:t>
            </a:r>
            <a:br>
              <a:rPr lang="en-GB" dirty="0"/>
            </a:br>
            <a:r>
              <a:rPr lang="en-GB" sz="6600" dirty="0"/>
              <a:t>Associate Director of Research K&amp;RFT</a:t>
            </a:r>
            <a:br>
              <a:rPr lang="en-GB" sz="6600" dirty="0"/>
            </a:br>
            <a:r>
              <a:rPr lang="en-GB" sz="6600" dirty="0"/>
              <a:t>South London Community Settings Lead RRDN</a:t>
            </a:r>
            <a:br>
              <a:rPr lang="en-GB" sz="6600" dirty="0"/>
            </a:br>
            <a:r>
              <a:rPr lang="en-GB" sz="6600" dirty="0"/>
              <a:t>SWL ICB Research Collaborative </a:t>
            </a:r>
          </a:p>
        </p:txBody>
      </p:sp>
    </p:spTree>
    <p:extLst>
      <p:ext uri="{BB962C8B-B14F-4D97-AF65-F5344CB8AC3E}">
        <p14:creationId xmlns:p14="http://schemas.microsoft.com/office/powerpoint/2010/main" val="2476324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04ACC-01C3-E830-EDD5-DBF3864B0A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0B7517-EE33-D408-A818-9ABF733504AF}"/>
              </a:ext>
            </a:extLst>
          </p:cNvPr>
          <p:cNvSpPr>
            <a:spLocks noGrp="1"/>
          </p:cNvSpPr>
          <p:nvPr>
            <p:ph type="title"/>
          </p:nvPr>
        </p:nvSpPr>
        <p:spPr>
          <a:xfrm>
            <a:off x="303077" y="552829"/>
            <a:ext cx="17984924" cy="8163332"/>
          </a:xfrm>
        </p:spPr>
        <p:txBody>
          <a:bodyPr vert="horz" lIns="137160" tIns="68580" rIns="137160" bIns="68580" rtlCol="0" anchor="t" anchorCtr="0">
            <a:noAutofit/>
          </a:bodyPr>
          <a:lstStyle/>
          <a:p>
            <a:r>
              <a:rPr lang="en-GB" dirty="0">
                <a:solidFill>
                  <a:schemeClr val="accent5">
                    <a:lumMod val="49000"/>
                  </a:schemeClr>
                </a:solidFill>
                <a:latin typeface="Poppins SemiBold"/>
                <a:cs typeface="Poppins SemiBold"/>
              </a:rPr>
              <a:t>Aims</a:t>
            </a:r>
            <a:br>
              <a:rPr lang="en-GB" sz="5400" dirty="0">
                <a:solidFill>
                  <a:schemeClr val="accent5">
                    <a:lumMod val="49000"/>
                  </a:schemeClr>
                </a:solidFill>
                <a:latin typeface="Poppins SemiBold"/>
                <a:cs typeface="Poppins SemiBold"/>
              </a:rPr>
            </a:br>
            <a:br>
              <a:rPr lang="en-GB" sz="5400" dirty="0">
                <a:solidFill>
                  <a:schemeClr val="accent5">
                    <a:lumMod val="49000"/>
                  </a:schemeClr>
                </a:solidFill>
                <a:latin typeface="Poppins SemiBold"/>
                <a:cs typeface="Poppins SemiBold"/>
              </a:rPr>
            </a:br>
            <a:r>
              <a:rPr lang="en-GB" sz="5400" dirty="0">
                <a:solidFill>
                  <a:schemeClr val="accent5">
                    <a:lumMod val="49000"/>
                  </a:schemeClr>
                </a:solidFill>
                <a:latin typeface="Poppins SemiBold"/>
                <a:cs typeface="Poppins SemiBold"/>
              </a:rPr>
              <a:t>- Overview of national context, updates and drivers</a:t>
            </a:r>
            <a:br>
              <a:rPr lang="en-GB" sz="5400" dirty="0">
                <a:solidFill>
                  <a:schemeClr val="accent5">
                    <a:lumMod val="49000"/>
                  </a:schemeClr>
                </a:solidFill>
                <a:latin typeface="Poppins SemiBold"/>
                <a:cs typeface="Poppins SemiBold"/>
              </a:rPr>
            </a:br>
            <a:br>
              <a:rPr lang="en-GB" sz="5400" dirty="0">
                <a:solidFill>
                  <a:schemeClr val="accent5">
                    <a:lumMod val="49000"/>
                  </a:schemeClr>
                </a:solidFill>
                <a:latin typeface="Poppins SemiBold"/>
                <a:cs typeface="Poppins SemiBold"/>
              </a:rPr>
            </a:br>
            <a:r>
              <a:rPr lang="en-GB" sz="5400" dirty="0">
                <a:solidFill>
                  <a:srgbClr val="A02B93">
                    <a:lumMod val="49000"/>
                  </a:srgbClr>
                </a:solidFill>
                <a:latin typeface="Poppins SemiBold"/>
                <a:cs typeface="Poppins SemiBold"/>
              </a:rPr>
              <a:t>- Benefits</a:t>
            </a:r>
            <a:br>
              <a:rPr lang="en-GB" sz="5400" dirty="0">
                <a:solidFill>
                  <a:schemeClr val="accent5">
                    <a:lumMod val="49000"/>
                  </a:schemeClr>
                </a:solidFill>
                <a:latin typeface="Poppins SemiBold"/>
                <a:cs typeface="Poppins SemiBold"/>
              </a:rPr>
            </a:br>
            <a:r>
              <a:rPr lang="en-GB" sz="5400" dirty="0">
                <a:solidFill>
                  <a:schemeClr val="accent5">
                    <a:lumMod val="49000"/>
                  </a:schemeClr>
                </a:solidFill>
                <a:latin typeface="Poppins SemiBold"/>
                <a:cs typeface="Poppins SemiBold"/>
              </a:rPr>
              <a:t> </a:t>
            </a:r>
            <a:r>
              <a:rPr lang="en-GB" sz="5400" dirty="0">
                <a:solidFill>
                  <a:srgbClr val="A02B93">
                    <a:lumMod val="49000"/>
                  </a:srgbClr>
                </a:solidFill>
                <a:latin typeface="Poppins SemiBold"/>
                <a:cs typeface="Poppins SemiBold"/>
              </a:rPr>
              <a:t> </a:t>
            </a:r>
            <a:br>
              <a:rPr lang="en-GB" sz="5400" dirty="0">
                <a:solidFill>
                  <a:srgbClr val="A02B93">
                    <a:lumMod val="49000"/>
                  </a:srgbClr>
                </a:solidFill>
                <a:latin typeface="Poppins SemiBold"/>
                <a:cs typeface="Poppins SemiBold"/>
              </a:rPr>
            </a:br>
            <a:r>
              <a:rPr lang="en-GB" sz="5400" dirty="0">
                <a:solidFill>
                  <a:srgbClr val="A02B93">
                    <a:lumMod val="49000"/>
                  </a:srgbClr>
                </a:solidFill>
                <a:latin typeface="Poppins SemiBold"/>
                <a:cs typeface="Poppins SemiBold"/>
              </a:rPr>
              <a:t>- Sharing our approaches, thoughts and feedback</a:t>
            </a:r>
            <a:br>
              <a:rPr lang="en-GB" sz="5400" dirty="0">
                <a:latin typeface="Poppins SemiBold"/>
                <a:cs typeface="Poppins SemiBold"/>
              </a:rPr>
            </a:br>
            <a:br>
              <a:rPr lang="en-GB" dirty="0"/>
            </a:br>
            <a:endParaRPr lang="en-GB" sz="4800" dirty="0"/>
          </a:p>
          <a:p>
            <a:pPr algn="ctr"/>
            <a:endParaRPr lang="en-GB" sz="4800" dirty="0"/>
          </a:p>
        </p:txBody>
      </p:sp>
      <p:pic>
        <p:nvPicPr>
          <p:cNvPr id="5" name="Picture 4">
            <a:extLst>
              <a:ext uri="{FF2B5EF4-FFF2-40B4-BE49-F238E27FC236}">
                <a16:creationId xmlns:a16="http://schemas.microsoft.com/office/drawing/2014/main" id="{B27EDD49-8AC6-40A3-0BCB-AA3E144A7BFE}"/>
              </a:ext>
            </a:extLst>
          </p:cNvPr>
          <p:cNvPicPr>
            <a:picLocks noChangeAspect="1"/>
          </p:cNvPicPr>
          <p:nvPr/>
        </p:nvPicPr>
        <p:blipFill>
          <a:blip r:embed="rId3"/>
          <a:srcRect l="10460" t="16840" r="4603" b="9856"/>
          <a:stretch/>
        </p:blipFill>
        <p:spPr>
          <a:xfrm>
            <a:off x="13465487" y="155273"/>
            <a:ext cx="4294415" cy="1565453"/>
          </a:xfrm>
          <a:prstGeom prst="rect">
            <a:avLst/>
          </a:prstGeom>
        </p:spPr>
      </p:pic>
    </p:spTree>
    <p:extLst>
      <p:ext uri="{BB962C8B-B14F-4D97-AF65-F5344CB8AC3E}">
        <p14:creationId xmlns:p14="http://schemas.microsoft.com/office/powerpoint/2010/main" val="2879918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AE0B3-4F87-C873-0D2F-0A80C2C6B0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FFEA11-3194-5FCC-29E3-EAB1B0AB027F}"/>
              </a:ext>
            </a:extLst>
          </p:cNvPr>
          <p:cNvSpPr>
            <a:spLocks noGrp="1"/>
          </p:cNvSpPr>
          <p:nvPr>
            <p:ph type="title"/>
          </p:nvPr>
        </p:nvSpPr>
        <p:spPr>
          <a:xfrm>
            <a:off x="278290" y="196189"/>
            <a:ext cx="16312244" cy="1988345"/>
          </a:xfrm>
        </p:spPr>
        <p:txBody>
          <a:bodyPr/>
          <a:lstStyle/>
          <a:p>
            <a:r>
              <a:rPr lang="en-GB" dirty="0">
                <a:latin typeface="Poppins SemiBold"/>
                <a:cs typeface="Poppins SemiBold"/>
              </a:rPr>
              <a:t>National changes and aims</a:t>
            </a:r>
          </a:p>
        </p:txBody>
      </p:sp>
      <p:pic>
        <p:nvPicPr>
          <p:cNvPr id="5" name="Picture 4">
            <a:extLst>
              <a:ext uri="{FF2B5EF4-FFF2-40B4-BE49-F238E27FC236}">
                <a16:creationId xmlns:a16="http://schemas.microsoft.com/office/drawing/2014/main" id="{E6FFBE69-9E68-524E-E608-896A2EF9D825}"/>
              </a:ext>
            </a:extLst>
          </p:cNvPr>
          <p:cNvPicPr>
            <a:picLocks noChangeAspect="1"/>
          </p:cNvPicPr>
          <p:nvPr/>
        </p:nvPicPr>
        <p:blipFill>
          <a:blip r:embed="rId2"/>
          <a:srcRect l="10460" t="16840" r="4603" b="9856"/>
          <a:stretch/>
        </p:blipFill>
        <p:spPr>
          <a:xfrm>
            <a:off x="13544981" y="196189"/>
            <a:ext cx="4294415" cy="1565453"/>
          </a:xfrm>
          <a:prstGeom prst="rect">
            <a:avLst/>
          </a:prstGeom>
        </p:spPr>
      </p:pic>
      <p:graphicFrame>
        <p:nvGraphicFramePr>
          <p:cNvPr id="99" name="Diagram 98">
            <a:extLst>
              <a:ext uri="{FF2B5EF4-FFF2-40B4-BE49-F238E27FC236}">
                <a16:creationId xmlns:a16="http://schemas.microsoft.com/office/drawing/2014/main" id="{B3916618-7777-9A71-DA60-DF08EB7A50E0}"/>
              </a:ext>
            </a:extLst>
          </p:cNvPr>
          <p:cNvGraphicFramePr/>
          <p:nvPr/>
        </p:nvGraphicFramePr>
        <p:xfrm>
          <a:off x="716535" y="8267592"/>
          <a:ext cx="1938087" cy="16800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2" name="Picture 4" descr="NHS Long Term Plan ...">
            <a:extLst>
              <a:ext uri="{FF2B5EF4-FFF2-40B4-BE49-F238E27FC236}">
                <a16:creationId xmlns:a16="http://schemas.microsoft.com/office/drawing/2014/main" id="{044D68AC-E4A4-FB36-AE5E-1AFA6F8F06A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2548" t="17492" b="-3204"/>
          <a:stretch/>
        </p:blipFill>
        <p:spPr bwMode="auto">
          <a:xfrm>
            <a:off x="278289" y="1267663"/>
            <a:ext cx="3493611" cy="2954246"/>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6" descr="NHS publishes Long Term Workforce Plan - NHS Nottingham and Nottinghamshire  ICB">
            <a:extLst>
              <a:ext uri="{FF2B5EF4-FFF2-40B4-BE49-F238E27FC236}">
                <a16:creationId xmlns:a16="http://schemas.microsoft.com/office/drawing/2014/main" id="{A7F98940-EB92-661F-C044-9BD59C4A916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54622" y="1728363"/>
            <a:ext cx="2807583" cy="280758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NHS Research Scotland ...">
            <a:extLst>
              <a:ext uri="{FF2B5EF4-FFF2-40B4-BE49-F238E27FC236}">
                <a16:creationId xmlns:a16="http://schemas.microsoft.com/office/drawing/2014/main" id="{60A657E2-DB4B-A094-FE2C-7BF52A6F09F1}"/>
              </a:ext>
            </a:extLst>
          </p:cNvPr>
          <p:cNvPicPr>
            <a:picLocks noChangeAspect="1"/>
          </p:cNvPicPr>
          <p:nvPr/>
        </p:nvPicPr>
        <p:blipFill>
          <a:blip r:embed="rId10"/>
          <a:srcRect l="14803" r="25493" b="21501"/>
          <a:stretch/>
        </p:blipFill>
        <p:spPr>
          <a:xfrm>
            <a:off x="716535" y="4605453"/>
            <a:ext cx="4445211" cy="1776471"/>
          </a:xfrm>
          <a:prstGeom prst="rect">
            <a:avLst/>
          </a:prstGeom>
        </p:spPr>
      </p:pic>
      <p:pic>
        <p:nvPicPr>
          <p:cNvPr id="66" name="Picture 65" descr="clinical research delivery ...">
            <a:extLst>
              <a:ext uri="{FF2B5EF4-FFF2-40B4-BE49-F238E27FC236}">
                <a16:creationId xmlns:a16="http://schemas.microsoft.com/office/drawing/2014/main" id="{FD4DB26D-89DB-EA2A-AD1F-A4E075CC57ED}"/>
              </a:ext>
            </a:extLst>
          </p:cNvPr>
          <p:cNvPicPr>
            <a:picLocks noChangeAspect="1"/>
          </p:cNvPicPr>
          <p:nvPr/>
        </p:nvPicPr>
        <p:blipFill>
          <a:blip r:embed="rId11"/>
          <a:srcRect l="-1" t="14355" r="-632" b="2834"/>
          <a:stretch/>
        </p:blipFill>
        <p:spPr>
          <a:xfrm>
            <a:off x="856673" y="6715689"/>
            <a:ext cx="4158087" cy="2728842"/>
          </a:xfrm>
          <a:prstGeom prst="rect">
            <a:avLst/>
          </a:prstGeom>
        </p:spPr>
      </p:pic>
      <p:pic>
        <p:nvPicPr>
          <p:cNvPr id="67" name="Picture 66" descr="Homepage | NIHR RDN">
            <a:extLst>
              <a:ext uri="{FF2B5EF4-FFF2-40B4-BE49-F238E27FC236}">
                <a16:creationId xmlns:a16="http://schemas.microsoft.com/office/drawing/2014/main" id="{73F5C3AF-5674-6ABF-64E4-15ACA9593BB2}"/>
              </a:ext>
            </a:extLst>
          </p:cNvPr>
          <p:cNvPicPr>
            <a:picLocks noChangeAspect="1"/>
          </p:cNvPicPr>
          <p:nvPr/>
        </p:nvPicPr>
        <p:blipFill>
          <a:blip r:embed="rId12"/>
          <a:stretch>
            <a:fillRect/>
          </a:stretch>
        </p:blipFill>
        <p:spPr>
          <a:xfrm>
            <a:off x="709686" y="9472728"/>
            <a:ext cx="4452060" cy="446760"/>
          </a:xfrm>
          <a:prstGeom prst="rect">
            <a:avLst/>
          </a:prstGeom>
        </p:spPr>
      </p:pic>
      <p:sp>
        <p:nvSpPr>
          <p:cNvPr id="3" name="Content Placeholder 2">
            <a:extLst>
              <a:ext uri="{FF2B5EF4-FFF2-40B4-BE49-F238E27FC236}">
                <a16:creationId xmlns:a16="http://schemas.microsoft.com/office/drawing/2014/main" id="{42E2192E-BDE5-C0BA-8ED9-E207E54BA368}"/>
              </a:ext>
            </a:extLst>
          </p:cNvPr>
          <p:cNvSpPr>
            <a:spLocks noGrp="1"/>
          </p:cNvSpPr>
          <p:nvPr>
            <p:ph sz="half" idx="1"/>
          </p:nvPr>
        </p:nvSpPr>
        <p:spPr>
          <a:xfrm>
            <a:off x="5632340" y="1434612"/>
            <a:ext cx="12655661" cy="4947312"/>
          </a:xfrm>
        </p:spPr>
        <p:txBody>
          <a:bodyPr>
            <a:normAutofit/>
          </a:bodyPr>
          <a:lstStyle/>
          <a:p>
            <a:pPr marL="0" indent="0">
              <a:buNone/>
            </a:pPr>
            <a:r>
              <a:rPr lang="en-GB" sz="2700" b="1" dirty="0">
                <a:latin typeface="+mj-lt"/>
              </a:rPr>
              <a:t>DH/NHS England </a:t>
            </a:r>
          </a:p>
          <a:p>
            <a:r>
              <a:rPr lang="en-GB" sz="2700" dirty="0">
                <a:latin typeface="+mj-lt"/>
              </a:rPr>
              <a:t>NHS constitution duty on promotion, conduct and use of research </a:t>
            </a:r>
          </a:p>
          <a:p>
            <a:r>
              <a:rPr lang="en-GB" sz="2700" dirty="0">
                <a:latin typeface="+mj-lt"/>
              </a:rPr>
              <a:t>Lord O Shawnessy’s report: strengthening industry partnership and increasing commercial activity </a:t>
            </a:r>
          </a:p>
          <a:p>
            <a:r>
              <a:rPr lang="en-GB" sz="2700" dirty="0">
                <a:latin typeface="+mj-lt"/>
              </a:rPr>
              <a:t>Healthcare professional guidance and frameworks; Multi-professional Practice-based Research Capabilities Framework, Chief Nursing Office FOR England’s (2021) Strategic Plan for Research, Health Education England’s (2022) Allied Health Professions’ Research and Innovation Strategy for England, The Chief Midwifery Officer for England’s (2023) Strategic Plan for Research. </a:t>
            </a:r>
          </a:p>
        </p:txBody>
      </p:sp>
      <p:sp>
        <p:nvSpPr>
          <p:cNvPr id="4" name="Content Placeholder 2">
            <a:extLst>
              <a:ext uri="{FF2B5EF4-FFF2-40B4-BE49-F238E27FC236}">
                <a16:creationId xmlns:a16="http://schemas.microsoft.com/office/drawing/2014/main" id="{B7EACFF3-8DA7-1589-655D-ABE4FFB9D9D5}"/>
              </a:ext>
            </a:extLst>
          </p:cNvPr>
          <p:cNvSpPr txBox="1">
            <a:spLocks/>
          </p:cNvSpPr>
          <p:nvPr/>
        </p:nvSpPr>
        <p:spPr>
          <a:xfrm>
            <a:off x="5632340" y="5493689"/>
            <a:ext cx="12509180" cy="36076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spcBef>
                <a:spcPts val="1500"/>
              </a:spcBef>
              <a:buNone/>
            </a:pPr>
            <a:r>
              <a:rPr lang="en-GB" sz="2700" b="1" dirty="0">
                <a:solidFill>
                  <a:prstClr val="black"/>
                </a:solidFill>
                <a:latin typeface="Aptos Display" panose="02110004020202020204"/>
              </a:rPr>
              <a:t>NIHR HLO’s </a:t>
            </a:r>
          </a:p>
          <a:p>
            <a:pPr marL="342900" indent="-342900" defTabSz="1371600">
              <a:spcBef>
                <a:spcPts val="1500"/>
              </a:spcBef>
            </a:pPr>
            <a:r>
              <a:rPr lang="en-GB" sz="2700" dirty="0">
                <a:solidFill>
                  <a:prstClr val="black"/>
                </a:solidFill>
                <a:latin typeface="Aptos Display" panose="02110004020202020204"/>
              </a:rPr>
              <a:t>Increase diversity of research uptake in underserved communities</a:t>
            </a:r>
          </a:p>
          <a:p>
            <a:pPr marL="342900" indent="-342900" defTabSz="1371600">
              <a:spcBef>
                <a:spcPts val="1500"/>
              </a:spcBef>
            </a:pPr>
            <a:r>
              <a:rPr lang="en-GB" sz="2700" dirty="0">
                <a:solidFill>
                  <a:prstClr val="black"/>
                </a:solidFill>
                <a:latin typeface="Aptos Display" panose="02110004020202020204"/>
              </a:rPr>
              <a:t>Demonstrating to research participants that their research is valued </a:t>
            </a:r>
          </a:p>
          <a:p>
            <a:pPr marL="342900" indent="-342900" defTabSz="1371600">
              <a:spcBef>
                <a:spcPts val="1500"/>
              </a:spcBef>
            </a:pPr>
            <a:r>
              <a:rPr lang="en-GB" sz="2700" dirty="0">
                <a:solidFill>
                  <a:prstClr val="black"/>
                </a:solidFill>
                <a:latin typeface="Aptos Display" panose="02110004020202020204"/>
              </a:rPr>
              <a:t>Increasing participation on portfolio studies</a:t>
            </a:r>
          </a:p>
          <a:p>
            <a:pPr marL="342900" indent="-342900" defTabSz="1371600">
              <a:spcBef>
                <a:spcPts val="1500"/>
              </a:spcBef>
            </a:pPr>
            <a:r>
              <a:rPr lang="en-GB" sz="2700" dirty="0">
                <a:solidFill>
                  <a:prstClr val="black"/>
                </a:solidFill>
                <a:latin typeface="Aptos Display" panose="02110004020202020204"/>
              </a:rPr>
              <a:t>Reducing study set up time</a:t>
            </a:r>
          </a:p>
          <a:p>
            <a:pPr marL="342900" indent="-342900" defTabSz="1371600">
              <a:spcBef>
                <a:spcPts val="1500"/>
              </a:spcBef>
            </a:pPr>
            <a:r>
              <a:rPr lang="en-GB" sz="2700" dirty="0">
                <a:solidFill>
                  <a:prstClr val="black"/>
                </a:solidFill>
                <a:latin typeface="Aptos Display" panose="02110004020202020204"/>
              </a:rPr>
              <a:t>Increasing proportion of portfolio studies that deliver to time and target</a:t>
            </a:r>
          </a:p>
          <a:p>
            <a:pPr marL="342900" indent="-342900" defTabSz="1371600">
              <a:spcBef>
                <a:spcPts val="1500"/>
              </a:spcBef>
            </a:pPr>
            <a:endParaRPr lang="en-GB" sz="2400" dirty="0">
              <a:solidFill>
                <a:prstClr val="black"/>
              </a:solidFill>
              <a:latin typeface="Aptos" panose="02110004020202020204"/>
            </a:endParaRPr>
          </a:p>
        </p:txBody>
      </p:sp>
      <p:sp>
        <p:nvSpPr>
          <p:cNvPr id="8" name="TextBox 7">
            <a:extLst>
              <a:ext uri="{FF2B5EF4-FFF2-40B4-BE49-F238E27FC236}">
                <a16:creationId xmlns:a16="http://schemas.microsoft.com/office/drawing/2014/main" id="{35D29DAB-C903-097D-BE09-F4D7A626A4DC}"/>
              </a:ext>
            </a:extLst>
          </p:cNvPr>
          <p:cNvSpPr txBox="1"/>
          <p:nvPr/>
        </p:nvSpPr>
        <p:spPr>
          <a:xfrm>
            <a:off x="5412406" y="8945549"/>
            <a:ext cx="13085705" cy="923330"/>
          </a:xfrm>
          <a:prstGeom prst="rect">
            <a:avLst/>
          </a:prstGeom>
          <a:noFill/>
        </p:spPr>
        <p:txBody>
          <a:bodyPr wrap="square">
            <a:spAutoFit/>
          </a:bodyPr>
          <a:lstStyle/>
          <a:p>
            <a:pPr defTabSz="1371600"/>
            <a:r>
              <a:rPr lang="en-GB" sz="2700" b="1" dirty="0">
                <a:solidFill>
                  <a:srgbClr val="F21761"/>
                </a:solidFill>
                <a:latin typeface="Aptos" panose="02110004020202020204"/>
              </a:rPr>
              <a:t>Clear mandate and frameworks to ensure research is consistently embedded into everyday NHS health and care. </a:t>
            </a:r>
          </a:p>
        </p:txBody>
      </p:sp>
      <p:sp>
        <p:nvSpPr>
          <p:cNvPr id="6" name="Thought Bubble: Cloud 5">
            <a:extLst>
              <a:ext uri="{FF2B5EF4-FFF2-40B4-BE49-F238E27FC236}">
                <a16:creationId xmlns:a16="http://schemas.microsoft.com/office/drawing/2014/main" id="{93F4796F-6838-DBD8-13BB-C34000C8FEB6}"/>
              </a:ext>
            </a:extLst>
          </p:cNvPr>
          <p:cNvSpPr/>
          <p:nvPr/>
        </p:nvSpPr>
        <p:spPr>
          <a:xfrm>
            <a:off x="16106115" y="7851473"/>
            <a:ext cx="2213700" cy="1094076"/>
          </a:xfrm>
          <a:prstGeom prst="cloudCallout">
            <a:avLst/>
          </a:prstGeom>
          <a:solidFill>
            <a:srgbClr val="AFD0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1200" dirty="0">
                <a:solidFill>
                  <a:prstClr val="white"/>
                </a:solidFill>
                <a:latin typeface="Aptos" panose="02110004020202020204"/>
              </a:rPr>
              <a:t>INTERPRETATION </a:t>
            </a:r>
          </a:p>
        </p:txBody>
      </p:sp>
    </p:spTree>
    <p:extLst>
      <p:ext uri="{BB962C8B-B14F-4D97-AF65-F5344CB8AC3E}">
        <p14:creationId xmlns:p14="http://schemas.microsoft.com/office/powerpoint/2010/main" val="999817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130AB-3905-BAE6-40B6-C9B121FEF837}"/>
              </a:ext>
            </a:extLst>
          </p:cNvPr>
          <p:cNvSpPr>
            <a:spLocks noGrp="1"/>
          </p:cNvSpPr>
          <p:nvPr>
            <p:ph type="title"/>
          </p:nvPr>
        </p:nvSpPr>
        <p:spPr>
          <a:xfrm>
            <a:off x="178274" y="6145"/>
            <a:ext cx="16312244" cy="1988345"/>
          </a:xfrm>
        </p:spPr>
        <p:txBody>
          <a:bodyPr/>
          <a:lstStyle/>
          <a:p>
            <a:r>
              <a:rPr lang="en-GB" dirty="0">
                <a:latin typeface="Poppins SemiBold"/>
                <a:cs typeface="Poppins SemiBold"/>
              </a:rPr>
              <a:t>Benefits </a:t>
            </a:r>
          </a:p>
        </p:txBody>
      </p:sp>
      <p:pic>
        <p:nvPicPr>
          <p:cNvPr id="5" name="Picture 4">
            <a:extLst>
              <a:ext uri="{FF2B5EF4-FFF2-40B4-BE49-F238E27FC236}">
                <a16:creationId xmlns:a16="http://schemas.microsoft.com/office/drawing/2014/main" id="{7A18BAA6-8534-5EAF-7E4F-00ECC2E9CC39}"/>
              </a:ext>
            </a:extLst>
          </p:cNvPr>
          <p:cNvPicPr>
            <a:picLocks noChangeAspect="1"/>
          </p:cNvPicPr>
          <p:nvPr/>
        </p:nvPicPr>
        <p:blipFill>
          <a:blip r:embed="rId2"/>
          <a:srcRect l="10460" t="16840" r="4603" b="9856"/>
          <a:stretch/>
        </p:blipFill>
        <p:spPr>
          <a:xfrm>
            <a:off x="13544981" y="196189"/>
            <a:ext cx="4294415" cy="1565453"/>
          </a:xfrm>
          <a:prstGeom prst="rect">
            <a:avLst/>
          </a:prstGeom>
        </p:spPr>
      </p:pic>
      <p:graphicFrame>
        <p:nvGraphicFramePr>
          <p:cNvPr id="99" name="Diagram 98">
            <a:extLst>
              <a:ext uri="{FF2B5EF4-FFF2-40B4-BE49-F238E27FC236}">
                <a16:creationId xmlns:a16="http://schemas.microsoft.com/office/drawing/2014/main" id="{99C7757D-0D76-CBB2-6E31-B98D273F4B04}"/>
              </a:ext>
            </a:extLst>
          </p:cNvPr>
          <p:cNvGraphicFramePr/>
          <p:nvPr/>
        </p:nvGraphicFramePr>
        <p:xfrm>
          <a:off x="716535" y="8267592"/>
          <a:ext cx="1938087" cy="16800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8" name="Picture 4" descr="Starting out guide - why and how to get involved in research | NIHR">
            <a:extLst>
              <a:ext uri="{FF2B5EF4-FFF2-40B4-BE49-F238E27FC236}">
                <a16:creationId xmlns:a16="http://schemas.microsoft.com/office/drawing/2014/main" id="{C030961A-C55E-3DAA-6ED0-B4C8D474A04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831" t="4354" r="4060" b="4354"/>
          <a:stretch/>
        </p:blipFill>
        <p:spPr bwMode="auto">
          <a:xfrm>
            <a:off x="11124849" y="1901873"/>
            <a:ext cx="5169729" cy="51239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 7">
            <a:extLst>
              <a:ext uri="{FF2B5EF4-FFF2-40B4-BE49-F238E27FC236}">
                <a16:creationId xmlns:a16="http://schemas.microsoft.com/office/drawing/2014/main" id="{66B11F9F-383A-EE25-1A9A-346444BF07A4}"/>
              </a:ext>
            </a:extLst>
          </p:cNvPr>
          <p:cNvGraphicFramePr/>
          <p:nvPr/>
        </p:nvGraphicFramePr>
        <p:xfrm>
          <a:off x="3092867" y="0"/>
          <a:ext cx="8619800" cy="994443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0" name="Content Placeholder 2">
            <a:extLst>
              <a:ext uri="{FF2B5EF4-FFF2-40B4-BE49-F238E27FC236}">
                <a16:creationId xmlns:a16="http://schemas.microsoft.com/office/drawing/2014/main" id="{62C17EE0-B090-BBD5-7274-CE05C885C93F}"/>
              </a:ext>
            </a:extLst>
          </p:cNvPr>
          <p:cNvSpPr txBox="1">
            <a:spLocks/>
          </p:cNvSpPr>
          <p:nvPr/>
        </p:nvSpPr>
        <p:spPr>
          <a:xfrm>
            <a:off x="278291" y="1301497"/>
            <a:ext cx="4844217" cy="87893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spcBef>
                <a:spcPts val="1500"/>
              </a:spcBef>
              <a:buNone/>
            </a:pPr>
            <a:r>
              <a:rPr lang="en-GB" sz="3600" dirty="0">
                <a:solidFill>
                  <a:srgbClr val="1F1F1F"/>
                </a:solidFill>
                <a:latin typeface="Google Sans"/>
              </a:rPr>
              <a:t>Research helps to improve the care provided by the NHS. </a:t>
            </a:r>
          </a:p>
          <a:p>
            <a:pPr marL="0" indent="0" defTabSz="1371600">
              <a:spcBef>
                <a:spcPts val="1500"/>
              </a:spcBef>
              <a:buNone/>
            </a:pPr>
            <a:endParaRPr lang="en-GB" sz="3600" dirty="0">
              <a:solidFill>
                <a:srgbClr val="1F1F1F"/>
              </a:solidFill>
              <a:latin typeface="Google Sans"/>
            </a:endParaRPr>
          </a:p>
          <a:p>
            <a:pPr marL="0" indent="0" defTabSz="1371600">
              <a:spcBef>
                <a:spcPts val="1500"/>
              </a:spcBef>
              <a:buNone/>
            </a:pPr>
            <a:r>
              <a:rPr lang="en-GB" sz="3600" dirty="0">
                <a:solidFill>
                  <a:srgbClr val="1F1F1F"/>
                </a:solidFill>
                <a:latin typeface="Google Sans"/>
              </a:rPr>
              <a:t>It's the driving force behind new advances in medicine, helping find new cures and better treatments for all. </a:t>
            </a:r>
          </a:p>
          <a:p>
            <a:pPr marL="0" indent="0" defTabSz="1371600">
              <a:spcBef>
                <a:spcPts val="1500"/>
              </a:spcBef>
              <a:buNone/>
            </a:pPr>
            <a:endParaRPr lang="en-GB" sz="3600" dirty="0">
              <a:solidFill>
                <a:srgbClr val="1F1F1F"/>
              </a:solidFill>
              <a:latin typeface="Google Sans"/>
            </a:endParaRPr>
          </a:p>
          <a:p>
            <a:pPr marL="0" indent="0" defTabSz="1371600">
              <a:spcBef>
                <a:spcPts val="1500"/>
              </a:spcBef>
              <a:buNone/>
            </a:pPr>
            <a:r>
              <a:rPr lang="en-GB" sz="3600" b="1" dirty="0">
                <a:solidFill>
                  <a:srgbClr val="1F1F1F"/>
                </a:solidFill>
                <a:latin typeface="Google Sans"/>
              </a:rPr>
              <a:t>But it's the people who take </a:t>
            </a:r>
            <a:r>
              <a:rPr lang="en-GB" sz="3600" dirty="0">
                <a:solidFill>
                  <a:srgbClr val="1F1F1F"/>
                </a:solidFill>
                <a:latin typeface="Google Sans"/>
              </a:rPr>
              <a:t>part in health research who make these vital discoveries possible.</a:t>
            </a:r>
            <a:endParaRPr lang="en-GB" sz="3600" dirty="0">
              <a:solidFill>
                <a:prstClr val="black"/>
              </a:solidFill>
              <a:latin typeface="Aptos" panose="02110004020202020204"/>
            </a:endParaRPr>
          </a:p>
          <a:p>
            <a:pPr marL="342900" indent="-342900" defTabSz="1371600">
              <a:spcBef>
                <a:spcPts val="1500"/>
              </a:spcBef>
            </a:pPr>
            <a:endParaRPr lang="en-GB" sz="2400" dirty="0">
              <a:solidFill>
                <a:prstClr val="black"/>
              </a:solidFill>
              <a:latin typeface="Aptos" panose="02110004020202020204"/>
            </a:endParaRPr>
          </a:p>
          <a:p>
            <a:pPr marL="342900" indent="-342900" defTabSz="1371600">
              <a:spcBef>
                <a:spcPts val="1500"/>
              </a:spcBef>
            </a:pPr>
            <a:endParaRPr lang="en-GB" sz="2400" dirty="0">
              <a:solidFill>
                <a:prstClr val="black"/>
              </a:solidFill>
              <a:latin typeface="Aptos" panose="02110004020202020204"/>
            </a:endParaRPr>
          </a:p>
        </p:txBody>
      </p:sp>
      <p:sp>
        <p:nvSpPr>
          <p:cNvPr id="4" name="TextBox 3">
            <a:extLst>
              <a:ext uri="{FF2B5EF4-FFF2-40B4-BE49-F238E27FC236}">
                <a16:creationId xmlns:a16="http://schemas.microsoft.com/office/drawing/2014/main" id="{2B1204C5-7201-882C-340B-D57C3AF31775}"/>
              </a:ext>
            </a:extLst>
          </p:cNvPr>
          <p:cNvSpPr txBox="1"/>
          <p:nvPr/>
        </p:nvSpPr>
        <p:spPr>
          <a:xfrm>
            <a:off x="49968" y="9928013"/>
            <a:ext cx="9302436" cy="334707"/>
          </a:xfrm>
          <a:prstGeom prst="rect">
            <a:avLst/>
          </a:prstGeom>
          <a:noFill/>
        </p:spPr>
        <p:txBody>
          <a:bodyPr wrap="square">
            <a:spAutoFit/>
          </a:bodyPr>
          <a:lstStyle/>
          <a:p>
            <a:pPr defTabSz="1371600"/>
            <a:r>
              <a:rPr lang="en-GB" sz="1575" dirty="0">
                <a:solidFill>
                  <a:prstClr val="black"/>
                </a:solidFill>
                <a:latin typeface="Aptos" panose="02110004020202020204"/>
              </a:rPr>
              <a:t>https://bmchealthservres.biomedcentral.com/articles/10.1186/s12913-021-06354-y</a:t>
            </a:r>
          </a:p>
        </p:txBody>
      </p:sp>
      <p:sp>
        <p:nvSpPr>
          <p:cNvPr id="7" name="TextBox 6">
            <a:extLst>
              <a:ext uri="{FF2B5EF4-FFF2-40B4-BE49-F238E27FC236}">
                <a16:creationId xmlns:a16="http://schemas.microsoft.com/office/drawing/2014/main" id="{F7D3EEF5-D362-92E9-9B71-A14017C70995}"/>
              </a:ext>
            </a:extLst>
          </p:cNvPr>
          <p:cNvSpPr txBox="1"/>
          <p:nvPr/>
        </p:nvSpPr>
        <p:spPr>
          <a:xfrm>
            <a:off x="9352404" y="7199798"/>
            <a:ext cx="9302436" cy="1338828"/>
          </a:xfrm>
          <a:prstGeom prst="rect">
            <a:avLst/>
          </a:prstGeom>
          <a:noFill/>
        </p:spPr>
        <p:txBody>
          <a:bodyPr wrap="square">
            <a:spAutoFit/>
          </a:bodyPr>
          <a:lstStyle/>
          <a:p>
            <a:pPr defTabSz="1371600"/>
            <a:r>
              <a:rPr lang="en-GB" sz="2700" dirty="0">
                <a:solidFill>
                  <a:srgbClr val="F21761"/>
                </a:solidFill>
                <a:latin typeface="-apple-system"/>
                <a:hlinkClick r:id="rId14">
                  <a:extLst>
                    <a:ext uri="{A12FA001-AC4F-418D-AE19-62706E023703}">
                      <ahyp:hlinkClr xmlns:ahyp="http://schemas.microsoft.com/office/drawing/2018/hyperlinkcolor" val="tx"/>
                    </a:ext>
                  </a:extLst>
                </a:hlinkClick>
              </a:rPr>
              <a:t>Research active hospitals have lower mortality rates</a:t>
            </a:r>
            <a:r>
              <a:rPr lang="en-GB" sz="2700" dirty="0">
                <a:solidFill>
                  <a:srgbClr val="F21761"/>
                </a:solidFill>
                <a:latin typeface="-apple-system"/>
              </a:rPr>
              <a:t> and </a:t>
            </a:r>
            <a:r>
              <a:rPr lang="en-GB" sz="2700" u="sng" dirty="0">
                <a:solidFill>
                  <a:srgbClr val="F21761"/>
                </a:solidFill>
                <a:latin typeface="-apple-system"/>
                <a:hlinkClick r:id="rId15">
                  <a:extLst>
                    <a:ext uri="{A12FA001-AC4F-418D-AE19-62706E023703}">
                      <ahyp:hlinkClr xmlns:ahyp="http://schemas.microsoft.com/office/drawing/2018/hyperlinkcolor" val="tx"/>
                    </a:ext>
                  </a:extLst>
                </a:hlinkClick>
              </a:rPr>
              <a:t>patients’ perception, and experience of care is higher in research active organisations</a:t>
            </a:r>
            <a:r>
              <a:rPr lang="en-GB" sz="2700" dirty="0">
                <a:solidFill>
                  <a:srgbClr val="F21761"/>
                </a:solidFill>
                <a:latin typeface="-apple-system"/>
              </a:rPr>
              <a:t>.</a:t>
            </a:r>
            <a:endParaRPr lang="en-GB" sz="2700" dirty="0">
              <a:solidFill>
                <a:srgbClr val="F21761"/>
              </a:solidFill>
              <a:latin typeface="Aptos" panose="02110004020202020204"/>
            </a:endParaRPr>
          </a:p>
        </p:txBody>
      </p:sp>
      <p:sp>
        <p:nvSpPr>
          <p:cNvPr id="11" name="TextBox 10">
            <a:extLst>
              <a:ext uri="{FF2B5EF4-FFF2-40B4-BE49-F238E27FC236}">
                <a16:creationId xmlns:a16="http://schemas.microsoft.com/office/drawing/2014/main" id="{43C156BA-8548-968D-2BD6-6535B6DAB1E5}"/>
              </a:ext>
            </a:extLst>
          </p:cNvPr>
          <p:cNvSpPr txBox="1"/>
          <p:nvPr/>
        </p:nvSpPr>
        <p:spPr>
          <a:xfrm>
            <a:off x="9185834" y="8733455"/>
            <a:ext cx="9424656" cy="1338828"/>
          </a:xfrm>
          <a:prstGeom prst="rect">
            <a:avLst/>
          </a:prstGeom>
          <a:noFill/>
        </p:spPr>
        <p:txBody>
          <a:bodyPr wrap="square">
            <a:spAutoFit/>
          </a:bodyPr>
          <a:lstStyle/>
          <a:p>
            <a:pPr defTabSz="1371600"/>
            <a:r>
              <a:rPr lang="en-GB" sz="2700" dirty="0">
                <a:solidFill>
                  <a:srgbClr val="00AAA6"/>
                </a:solidFill>
                <a:latin typeface="-apple-system"/>
                <a:hlinkClick r:id="rId16">
                  <a:extLst>
                    <a:ext uri="{A12FA001-AC4F-418D-AE19-62706E023703}">
                      <ahyp:hlinkClr xmlns:ahyp="http://schemas.microsoft.com/office/drawing/2018/hyperlinkcolor" val="tx"/>
                    </a:ext>
                  </a:extLst>
                </a:hlinkClick>
              </a:rPr>
              <a:t>Staff have increased job satisfaction and NHS employers can improve recruitment and retention</a:t>
            </a:r>
            <a:r>
              <a:rPr lang="en-GB" sz="2700" dirty="0">
                <a:solidFill>
                  <a:srgbClr val="00AAA6"/>
                </a:solidFill>
                <a:latin typeface="-apple-system"/>
              </a:rPr>
              <a:t> when staff are enabled to be involved in research.</a:t>
            </a:r>
            <a:endParaRPr lang="en-GB" sz="2700" dirty="0">
              <a:solidFill>
                <a:srgbClr val="00AAA6"/>
              </a:solidFill>
              <a:latin typeface="Aptos" panose="02110004020202020204"/>
            </a:endParaRPr>
          </a:p>
        </p:txBody>
      </p:sp>
      <p:sp>
        <p:nvSpPr>
          <p:cNvPr id="13" name="TextBox 12">
            <a:extLst>
              <a:ext uri="{FF2B5EF4-FFF2-40B4-BE49-F238E27FC236}">
                <a16:creationId xmlns:a16="http://schemas.microsoft.com/office/drawing/2014/main" id="{A237F56F-612B-EDD6-6409-7C6A927EE518}"/>
              </a:ext>
            </a:extLst>
          </p:cNvPr>
          <p:cNvSpPr txBox="1"/>
          <p:nvPr/>
        </p:nvSpPr>
        <p:spPr>
          <a:xfrm>
            <a:off x="9185834" y="9928013"/>
            <a:ext cx="9424656" cy="323165"/>
          </a:xfrm>
          <a:prstGeom prst="rect">
            <a:avLst/>
          </a:prstGeom>
          <a:noFill/>
        </p:spPr>
        <p:txBody>
          <a:bodyPr wrap="square">
            <a:spAutoFit/>
          </a:bodyPr>
          <a:lstStyle/>
          <a:p>
            <a:pPr defTabSz="1371600"/>
            <a:r>
              <a:rPr lang="en-GB" sz="1500" dirty="0">
                <a:solidFill>
                  <a:prstClr val="black"/>
                </a:solidFill>
                <a:latin typeface="Aptos" panose="02110004020202020204"/>
              </a:rPr>
              <a:t>https://academic.oup.com/pmj/article/95/1124/323/6983980</a:t>
            </a:r>
          </a:p>
        </p:txBody>
      </p:sp>
    </p:spTree>
    <p:extLst>
      <p:ext uri="{BB962C8B-B14F-4D97-AF65-F5344CB8AC3E}">
        <p14:creationId xmlns:p14="http://schemas.microsoft.com/office/powerpoint/2010/main" val="606275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1985F-D10F-63FE-8FA9-CEDACB8007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640A02-1E55-19C0-5858-675E21CECE74}"/>
              </a:ext>
            </a:extLst>
          </p:cNvPr>
          <p:cNvSpPr>
            <a:spLocks noGrp="1"/>
          </p:cNvSpPr>
          <p:nvPr>
            <p:ph type="title"/>
          </p:nvPr>
        </p:nvSpPr>
        <p:spPr>
          <a:xfrm>
            <a:off x="278290" y="196189"/>
            <a:ext cx="16312244" cy="723170"/>
          </a:xfrm>
        </p:spPr>
        <p:txBody>
          <a:bodyPr>
            <a:normAutofit fontScale="90000"/>
          </a:bodyPr>
          <a:lstStyle/>
          <a:p>
            <a:r>
              <a:rPr lang="en-GB" dirty="0">
                <a:latin typeface="Poppins SemiBold"/>
                <a:cs typeface="Poppins SemiBold"/>
              </a:rPr>
              <a:t>Making it meaningful</a:t>
            </a:r>
          </a:p>
        </p:txBody>
      </p:sp>
      <p:pic>
        <p:nvPicPr>
          <p:cNvPr id="5" name="Picture 4">
            <a:extLst>
              <a:ext uri="{FF2B5EF4-FFF2-40B4-BE49-F238E27FC236}">
                <a16:creationId xmlns:a16="http://schemas.microsoft.com/office/drawing/2014/main" id="{CA14707F-5F5E-F38E-F50D-36133FCCFF33}"/>
              </a:ext>
            </a:extLst>
          </p:cNvPr>
          <p:cNvPicPr>
            <a:picLocks noChangeAspect="1"/>
          </p:cNvPicPr>
          <p:nvPr/>
        </p:nvPicPr>
        <p:blipFill>
          <a:blip r:embed="rId3"/>
          <a:srcRect l="10460" t="16840" r="4603" b="9856"/>
          <a:stretch/>
        </p:blipFill>
        <p:spPr>
          <a:xfrm>
            <a:off x="13544981" y="196189"/>
            <a:ext cx="4294415" cy="1565453"/>
          </a:xfrm>
          <a:prstGeom prst="rect">
            <a:avLst/>
          </a:prstGeom>
        </p:spPr>
      </p:pic>
      <p:graphicFrame>
        <p:nvGraphicFramePr>
          <p:cNvPr id="99" name="Diagram 98">
            <a:extLst>
              <a:ext uri="{FF2B5EF4-FFF2-40B4-BE49-F238E27FC236}">
                <a16:creationId xmlns:a16="http://schemas.microsoft.com/office/drawing/2014/main" id="{5B495532-5C58-8405-119D-CDE0996B79E1}"/>
              </a:ext>
            </a:extLst>
          </p:cNvPr>
          <p:cNvGraphicFramePr/>
          <p:nvPr/>
        </p:nvGraphicFramePr>
        <p:xfrm>
          <a:off x="716535" y="8267592"/>
          <a:ext cx="1938087" cy="16800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4" name="Picture 6" descr="NHS publishes Long Term Workforce Plan - NHS Nottingham and Nottinghamshire  ICB">
            <a:extLst>
              <a:ext uri="{FF2B5EF4-FFF2-40B4-BE49-F238E27FC236}">
                <a16:creationId xmlns:a16="http://schemas.microsoft.com/office/drawing/2014/main" id="{A0CE52EA-0A3F-C471-96DF-9FA5B532A2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605" y="1355534"/>
            <a:ext cx="5267433" cy="526743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FC6C6080-1139-EE6F-B404-EE64B285762B}"/>
              </a:ext>
            </a:extLst>
          </p:cNvPr>
          <p:cNvSpPr txBox="1">
            <a:spLocks/>
          </p:cNvSpPr>
          <p:nvPr/>
        </p:nvSpPr>
        <p:spPr>
          <a:xfrm>
            <a:off x="5632340" y="5493689"/>
            <a:ext cx="12509180" cy="36076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1371600">
              <a:spcBef>
                <a:spcPts val="1500"/>
              </a:spcBef>
            </a:pPr>
            <a:endParaRPr lang="en-GB" sz="2400" dirty="0">
              <a:solidFill>
                <a:prstClr val="black"/>
              </a:solidFill>
              <a:latin typeface="Aptos" panose="02110004020202020204"/>
            </a:endParaRPr>
          </a:p>
        </p:txBody>
      </p:sp>
      <p:graphicFrame>
        <p:nvGraphicFramePr>
          <p:cNvPr id="6" name="Diagram 5">
            <a:extLst>
              <a:ext uri="{FF2B5EF4-FFF2-40B4-BE49-F238E27FC236}">
                <a16:creationId xmlns:a16="http://schemas.microsoft.com/office/drawing/2014/main" id="{44265939-0A3A-B4AC-BEE5-E6F8F87B5CFB}"/>
              </a:ext>
            </a:extLst>
          </p:cNvPr>
          <p:cNvGraphicFramePr/>
          <p:nvPr/>
        </p:nvGraphicFramePr>
        <p:xfrm>
          <a:off x="5694567" y="1276559"/>
          <a:ext cx="12470289" cy="911825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2" name="Title 1">
            <a:extLst>
              <a:ext uri="{FF2B5EF4-FFF2-40B4-BE49-F238E27FC236}">
                <a16:creationId xmlns:a16="http://schemas.microsoft.com/office/drawing/2014/main" id="{7BD6D05D-54AA-8FD5-0C1E-D3E1025967ED}"/>
              </a:ext>
            </a:extLst>
          </p:cNvPr>
          <p:cNvSpPr txBox="1">
            <a:spLocks/>
          </p:cNvSpPr>
          <p:nvPr/>
        </p:nvSpPr>
        <p:spPr>
          <a:xfrm>
            <a:off x="6019717" y="1761641"/>
            <a:ext cx="11261477" cy="723170"/>
          </a:xfrm>
          <a:prstGeom prst="rect">
            <a:avLst/>
          </a:prstGeom>
        </p:spPr>
        <p:txBody>
          <a:bodyPr vert="horz" lIns="137160" tIns="68580" rIns="137160" bIns="68580" rtlCol="0" anchor="t" anchorCtr="0">
            <a:normAutofit fontScale="67500" lnSpcReduction="20000"/>
          </a:bodyPr>
          <a:lstStyle>
            <a:lvl1pPr algn="l" defTabSz="914400" rtl="0" eaLnBrk="1" latinLnBrk="0" hangingPunct="1">
              <a:lnSpc>
                <a:spcPct val="90000"/>
              </a:lnSpc>
              <a:spcBef>
                <a:spcPct val="0"/>
              </a:spcBef>
              <a:buNone/>
              <a:defRPr sz="4400" b="0" kern="1200">
                <a:solidFill>
                  <a:srgbClr val="4D2669"/>
                </a:solidFill>
                <a:latin typeface="Poppins SemiBold" panose="00000700000000000000" pitchFamily="2" charset="0"/>
                <a:ea typeface="+mj-ea"/>
                <a:cs typeface="Poppins SemiBold" panose="00000700000000000000" pitchFamily="2" charset="0"/>
              </a:defRPr>
            </a:lvl1pPr>
          </a:lstStyle>
          <a:p>
            <a:pPr defTabSz="1371600"/>
            <a:r>
              <a:rPr lang="en-GB" sz="6600" dirty="0">
                <a:latin typeface="Poppins SemiBold"/>
                <a:cs typeface="Poppins SemiBold"/>
              </a:rPr>
              <a:t>3 Key areas</a:t>
            </a:r>
          </a:p>
        </p:txBody>
      </p:sp>
      <p:pic>
        <p:nvPicPr>
          <p:cNvPr id="4102" name="Picture 6" descr="351 Nhs High Res Illustrations - Getty Images | Nhs sign, Nhs hospital,  Hospital">
            <a:extLst>
              <a:ext uri="{FF2B5EF4-FFF2-40B4-BE49-F238E27FC236}">
                <a16:creationId xmlns:a16="http://schemas.microsoft.com/office/drawing/2014/main" id="{6E7574C2-9D46-AE96-61E9-341C1661884C}"/>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6662" r="29209" b="38469"/>
          <a:stretch/>
        </p:blipFill>
        <p:spPr bwMode="auto">
          <a:xfrm>
            <a:off x="983378" y="6871770"/>
            <a:ext cx="3968460" cy="3075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2469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165C1-2055-819B-5883-31C19738EE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D72DE8-B7B3-36A8-022B-8970056110A5}"/>
              </a:ext>
            </a:extLst>
          </p:cNvPr>
          <p:cNvSpPr>
            <a:spLocks noGrp="1"/>
          </p:cNvSpPr>
          <p:nvPr>
            <p:ph type="title"/>
          </p:nvPr>
        </p:nvSpPr>
        <p:spPr>
          <a:xfrm>
            <a:off x="278290" y="185629"/>
            <a:ext cx="16312244" cy="1988345"/>
          </a:xfrm>
        </p:spPr>
        <p:txBody>
          <a:bodyPr>
            <a:normAutofit/>
          </a:bodyPr>
          <a:lstStyle/>
          <a:p>
            <a:r>
              <a:rPr lang="en-GB" sz="6000" dirty="0">
                <a:latin typeface="Poppins SemiBold"/>
                <a:cs typeface="Poppins SemiBold"/>
              </a:rPr>
              <a:t>Where are we now </a:t>
            </a:r>
          </a:p>
        </p:txBody>
      </p:sp>
      <p:pic>
        <p:nvPicPr>
          <p:cNvPr id="5" name="Picture 4">
            <a:extLst>
              <a:ext uri="{FF2B5EF4-FFF2-40B4-BE49-F238E27FC236}">
                <a16:creationId xmlns:a16="http://schemas.microsoft.com/office/drawing/2014/main" id="{15B35D68-85B5-9F6D-5718-08F127483238}"/>
              </a:ext>
            </a:extLst>
          </p:cNvPr>
          <p:cNvPicPr>
            <a:picLocks noChangeAspect="1"/>
          </p:cNvPicPr>
          <p:nvPr/>
        </p:nvPicPr>
        <p:blipFill>
          <a:blip r:embed="rId2"/>
          <a:srcRect l="10460" t="16840" r="4603" b="9856"/>
          <a:stretch/>
        </p:blipFill>
        <p:spPr>
          <a:xfrm>
            <a:off x="14675243" y="185628"/>
            <a:ext cx="3511748" cy="1280145"/>
          </a:xfrm>
          <a:prstGeom prst="rect">
            <a:avLst/>
          </a:prstGeom>
        </p:spPr>
      </p:pic>
      <p:graphicFrame>
        <p:nvGraphicFramePr>
          <p:cNvPr id="99" name="Diagram 98">
            <a:extLst>
              <a:ext uri="{FF2B5EF4-FFF2-40B4-BE49-F238E27FC236}">
                <a16:creationId xmlns:a16="http://schemas.microsoft.com/office/drawing/2014/main" id="{40A5CBAE-5ED4-A852-7987-23C59E247D21}"/>
              </a:ext>
            </a:extLst>
          </p:cNvPr>
          <p:cNvGraphicFramePr/>
          <p:nvPr/>
        </p:nvGraphicFramePr>
        <p:xfrm>
          <a:off x="716535" y="8267592"/>
          <a:ext cx="1938087" cy="16800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Free-form: Shape 15">
            <a:extLst>
              <a:ext uri="{FF2B5EF4-FFF2-40B4-BE49-F238E27FC236}">
                <a16:creationId xmlns:a16="http://schemas.microsoft.com/office/drawing/2014/main" id="{92399E16-4F1D-94B9-3F26-1D111B3EE23F}"/>
              </a:ext>
            </a:extLst>
          </p:cNvPr>
          <p:cNvSpPr/>
          <p:nvPr/>
        </p:nvSpPr>
        <p:spPr>
          <a:xfrm>
            <a:off x="173206" y="7131221"/>
            <a:ext cx="6691229" cy="696807"/>
          </a:xfrm>
          <a:custGeom>
            <a:avLst/>
            <a:gdLst>
              <a:gd name="connsiteX0" fmla="*/ 0 w 1562852"/>
              <a:gd name="connsiteY0" fmla="*/ 150111 h 1429625"/>
              <a:gd name="connsiteX1" fmla="*/ 150111 w 1562852"/>
              <a:gd name="connsiteY1" fmla="*/ 0 h 1429625"/>
              <a:gd name="connsiteX2" fmla="*/ 1412741 w 1562852"/>
              <a:gd name="connsiteY2" fmla="*/ 0 h 1429625"/>
              <a:gd name="connsiteX3" fmla="*/ 1562852 w 1562852"/>
              <a:gd name="connsiteY3" fmla="*/ 150111 h 1429625"/>
              <a:gd name="connsiteX4" fmla="*/ 1562852 w 1562852"/>
              <a:gd name="connsiteY4" fmla="*/ 1279514 h 1429625"/>
              <a:gd name="connsiteX5" fmla="*/ 1412741 w 1562852"/>
              <a:gd name="connsiteY5" fmla="*/ 1429625 h 1429625"/>
              <a:gd name="connsiteX6" fmla="*/ 150111 w 1562852"/>
              <a:gd name="connsiteY6" fmla="*/ 1429625 h 1429625"/>
              <a:gd name="connsiteX7" fmla="*/ 0 w 1562852"/>
              <a:gd name="connsiteY7" fmla="*/ 1279514 h 1429625"/>
              <a:gd name="connsiteX8" fmla="*/ 0 w 1562852"/>
              <a:gd name="connsiteY8" fmla="*/ 150111 h 142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2852" h="1429625">
                <a:moveTo>
                  <a:pt x="0" y="150111"/>
                </a:moveTo>
                <a:cubicBezTo>
                  <a:pt x="0" y="67207"/>
                  <a:pt x="67207" y="0"/>
                  <a:pt x="150111" y="0"/>
                </a:cubicBezTo>
                <a:lnTo>
                  <a:pt x="1412741" y="0"/>
                </a:lnTo>
                <a:cubicBezTo>
                  <a:pt x="1495645" y="0"/>
                  <a:pt x="1562852" y="67207"/>
                  <a:pt x="1562852" y="150111"/>
                </a:cubicBezTo>
                <a:lnTo>
                  <a:pt x="1562852" y="1279514"/>
                </a:lnTo>
                <a:cubicBezTo>
                  <a:pt x="1562852" y="1362418"/>
                  <a:pt x="1495645" y="1429625"/>
                  <a:pt x="1412741" y="1429625"/>
                </a:cubicBezTo>
                <a:lnTo>
                  <a:pt x="150111" y="1429625"/>
                </a:lnTo>
                <a:cubicBezTo>
                  <a:pt x="67207" y="1429625"/>
                  <a:pt x="0" y="1362418"/>
                  <a:pt x="0" y="1279514"/>
                </a:cubicBezTo>
                <a:lnTo>
                  <a:pt x="0" y="150111"/>
                </a:lnTo>
                <a:close/>
              </a:path>
            </a:pathLst>
          </a:custGeom>
          <a:solidFill>
            <a:schemeClr val="bg1">
              <a:alpha val="89804"/>
            </a:schemeClr>
          </a:solidFill>
          <a:ln>
            <a:no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7389" tIns="157389" rIns="157389" bIns="157389" numCol="1" spcCol="1270" anchor="ctr" anchorCtr="0">
            <a:noAutofit/>
          </a:bodyPr>
          <a:lstStyle/>
          <a:p>
            <a:pPr algn="ctr" defTabSz="1066800">
              <a:lnSpc>
                <a:spcPct val="90000"/>
              </a:lnSpc>
              <a:spcBef>
                <a:spcPct val="0"/>
              </a:spcBef>
              <a:spcAft>
                <a:spcPct val="35000"/>
              </a:spcAft>
            </a:pPr>
            <a:endParaRPr lang="en-GB" sz="2400" b="1" dirty="0">
              <a:solidFill>
                <a:prstClr val="black">
                  <a:hueOff val="0"/>
                  <a:satOff val="0"/>
                  <a:lumOff val="0"/>
                  <a:alphaOff val="0"/>
                </a:prstClr>
              </a:solidFill>
              <a:latin typeface="Aptos" panose="02110004020202020204"/>
            </a:endParaRPr>
          </a:p>
          <a:p>
            <a:pPr defTabSz="1066800">
              <a:lnSpc>
                <a:spcPct val="90000"/>
              </a:lnSpc>
              <a:spcBef>
                <a:spcPct val="0"/>
              </a:spcBef>
              <a:spcAft>
                <a:spcPct val="35000"/>
              </a:spcAft>
            </a:pPr>
            <a:r>
              <a:rPr lang="en-GB" sz="2100" b="1" dirty="0">
                <a:solidFill>
                  <a:prstClr val="black">
                    <a:hueOff val="0"/>
                    <a:satOff val="0"/>
                    <a:lumOff val="0"/>
                    <a:alphaOff val="0"/>
                  </a:prstClr>
                </a:solidFill>
                <a:latin typeface="Aptos" panose="02110004020202020204"/>
                <a:cs typeface="Poppins"/>
              </a:rPr>
              <a:t>Expertise embedded in clinical areas;</a:t>
            </a:r>
          </a:p>
          <a:p>
            <a:pPr marL="428625" indent="-428625" defTabSz="1066800">
              <a:lnSpc>
                <a:spcPct val="90000"/>
              </a:lnSpc>
              <a:spcBef>
                <a:spcPct val="0"/>
              </a:spcBef>
              <a:spcAft>
                <a:spcPct val="35000"/>
              </a:spcAft>
              <a:buFont typeface="Arial" panose="020B0604020202020204" pitchFamily="34" charset="0"/>
              <a:buChar char="•"/>
            </a:pPr>
            <a:r>
              <a:rPr lang="en-GB" sz="2100" b="1" dirty="0">
                <a:solidFill>
                  <a:prstClr val="black">
                    <a:hueOff val="0"/>
                    <a:satOff val="0"/>
                    <a:lumOff val="0"/>
                    <a:alphaOff val="0"/>
                  </a:prstClr>
                </a:solidFill>
                <a:latin typeface="Aptos" panose="02110004020202020204"/>
                <a:cs typeface="Poppins"/>
              </a:rPr>
              <a:t>Over 250 clinicians trained in Good Clinical Practice in Research (GCP)  </a:t>
            </a:r>
          </a:p>
          <a:p>
            <a:pPr defTabSz="1066800">
              <a:lnSpc>
                <a:spcPct val="90000"/>
              </a:lnSpc>
              <a:spcBef>
                <a:spcPct val="0"/>
              </a:spcBef>
              <a:spcAft>
                <a:spcPct val="35000"/>
              </a:spcAft>
            </a:pPr>
            <a:endParaRPr lang="en-GB" sz="2100" b="1" dirty="0">
              <a:solidFill>
                <a:prstClr val="black">
                  <a:hueOff val="0"/>
                  <a:satOff val="0"/>
                  <a:lumOff val="0"/>
                  <a:alphaOff val="0"/>
                </a:prstClr>
              </a:solidFill>
              <a:latin typeface="Aptos" panose="02110004020202020204"/>
              <a:cs typeface="Poppins"/>
            </a:endParaRPr>
          </a:p>
          <a:p>
            <a:pPr marL="428625" indent="-428625" defTabSz="1371600" fontAlgn="base">
              <a:buFont typeface="Arial" panose="020B0604020202020204" pitchFamily="34" charset="0"/>
              <a:buChar char="•"/>
            </a:pPr>
            <a:r>
              <a:rPr lang="en-US" sz="2100" b="1" dirty="0">
                <a:solidFill>
                  <a:prstClr val="black">
                    <a:hueOff val="0"/>
                    <a:satOff val="0"/>
                    <a:lumOff val="0"/>
                    <a:alphaOff val="0"/>
                  </a:prstClr>
                </a:solidFill>
                <a:latin typeface="Aptos" panose="02110004020202020204"/>
                <a:cs typeface="Poppins"/>
              </a:rPr>
              <a:t>Over 70 Principal Investigators (PI’s)</a:t>
            </a:r>
          </a:p>
          <a:p>
            <a:pPr defTabSz="1371600" fontAlgn="base"/>
            <a:endParaRPr lang="en-US" sz="2100" b="1" dirty="0">
              <a:solidFill>
                <a:prstClr val="black">
                  <a:hueOff val="0"/>
                  <a:satOff val="0"/>
                  <a:lumOff val="0"/>
                  <a:alphaOff val="0"/>
                </a:prstClr>
              </a:solidFill>
              <a:latin typeface="Aptos" panose="02110004020202020204"/>
              <a:cs typeface="Poppins"/>
            </a:endParaRPr>
          </a:p>
          <a:p>
            <a:pPr marL="428625" indent="-428625" defTabSz="1371600" fontAlgn="base">
              <a:buFont typeface="Arial" panose="020B0604020202020204" pitchFamily="34" charset="0"/>
              <a:buChar char="•"/>
            </a:pPr>
            <a:r>
              <a:rPr lang="en-US" sz="2100" b="1" dirty="0">
                <a:solidFill>
                  <a:prstClr val="black">
                    <a:hueOff val="0"/>
                    <a:satOff val="0"/>
                    <a:lumOff val="0"/>
                    <a:alphaOff val="0"/>
                  </a:prstClr>
                </a:solidFill>
                <a:latin typeface="Aptos" panose="02110004020202020204"/>
                <a:cs typeface="Poppins"/>
              </a:rPr>
              <a:t>Expertise in research grant writing and funding calls </a:t>
            </a:r>
          </a:p>
          <a:p>
            <a:pPr algn="ctr" defTabSz="1066800">
              <a:lnSpc>
                <a:spcPct val="90000"/>
              </a:lnSpc>
              <a:spcBef>
                <a:spcPct val="0"/>
              </a:spcBef>
              <a:spcAft>
                <a:spcPct val="35000"/>
              </a:spcAft>
            </a:pPr>
            <a:endParaRPr lang="en-GB" sz="2400" dirty="0">
              <a:solidFill>
                <a:prstClr val="black">
                  <a:hueOff val="0"/>
                  <a:satOff val="0"/>
                  <a:lumOff val="0"/>
                  <a:alphaOff val="0"/>
                </a:prstClr>
              </a:solidFill>
              <a:latin typeface="Aptos" panose="02110004020202020204"/>
            </a:endParaRPr>
          </a:p>
        </p:txBody>
      </p:sp>
      <p:sp>
        <p:nvSpPr>
          <p:cNvPr id="25" name="TextBox 24">
            <a:extLst>
              <a:ext uri="{FF2B5EF4-FFF2-40B4-BE49-F238E27FC236}">
                <a16:creationId xmlns:a16="http://schemas.microsoft.com/office/drawing/2014/main" id="{EDA2A859-FF11-819B-537C-F8A840F55BD0}"/>
              </a:ext>
            </a:extLst>
          </p:cNvPr>
          <p:cNvSpPr txBox="1"/>
          <p:nvPr/>
        </p:nvSpPr>
        <p:spPr>
          <a:xfrm>
            <a:off x="1392554" y="9586679"/>
            <a:ext cx="13240694" cy="415498"/>
          </a:xfrm>
          <a:prstGeom prst="rect">
            <a:avLst/>
          </a:prstGeom>
          <a:noFill/>
        </p:spPr>
        <p:txBody>
          <a:bodyPr wrap="square">
            <a:spAutoFit/>
          </a:bodyPr>
          <a:lstStyle/>
          <a:p>
            <a:pPr defTabSz="1371600"/>
            <a:r>
              <a:rPr lang="en-GB" sz="2100" b="1" dirty="0">
                <a:solidFill>
                  <a:srgbClr val="005EB8"/>
                </a:solidFill>
                <a:latin typeface="Arial" panose="020B0604020202020204" pitchFamily="34" charset="0"/>
              </a:rPr>
              <a:t>A diverse range of our clinicians leading research across our organisation  </a:t>
            </a:r>
            <a:r>
              <a:rPr lang="en-GB" sz="2100" dirty="0">
                <a:solidFill>
                  <a:srgbClr val="000000"/>
                </a:solidFill>
                <a:latin typeface="Arial" panose="020B0604020202020204" pitchFamily="34" charset="0"/>
              </a:rPr>
              <a:t>​</a:t>
            </a:r>
            <a:endParaRPr lang="en-GB" sz="2100" dirty="0">
              <a:solidFill>
                <a:prstClr val="black"/>
              </a:solidFill>
              <a:latin typeface="Aptos" panose="02110004020202020204"/>
            </a:endParaRPr>
          </a:p>
        </p:txBody>
      </p:sp>
      <p:graphicFrame>
        <p:nvGraphicFramePr>
          <p:cNvPr id="3" name="Content Placeholder 6">
            <a:extLst>
              <a:ext uri="{FF2B5EF4-FFF2-40B4-BE49-F238E27FC236}">
                <a16:creationId xmlns:a16="http://schemas.microsoft.com/office/drawing/2014/main" id="{E471CA5C-6016-223E-4607-4135F0901F5D}"/>
              </a:ext>
            </a:extLst>
          </p:cNvPr>
          <p:cNvGraphicFramePr>
            <a:graphicFrameLocks/>
          </p:cNvGraphicFramePr>
          <p:nvPr/>
        </p:nvGraphicFramePr>
        <p:xfrm>
          <a:off x="9582278" y="1497389"/>
          <a:ext cx="7516191" cy="30631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Free-form: Shape 12">
            <a:extLst>
              <a:ext uri="{FF2B5EF4-FFF2-40B4-BE49-F238E27FC236}">
                <a16:creationId xmlns:a16="http://schemas.microsoft.com/office/drawing/2014/main" id="{F115E4E9-8041-EE86-46EA-E9E7F192DE88}"/>
              </a:ext>
            </a:extLst>
          </p:cNvPr>
          <p:cNvSpPr/>
          <p:nvPr/>
        </p:nvSpPr>
        <p:spPr>
          <a:xfrm>
            <a:off x="101010" y="1216643"/>
            <a:ext cx="6814695" cy="605597"/>
          </a:xfrm>
          <a:custGeom>
            <a:avLst/>
            <a:gdLst>
              <a:gd name="connsiteX0" fmla="*/ 0 w 1562852"/>
              <a:gd name="connsiteY0" fmla="*/ 150111 h 1429625"/>
              <a:gd name="connsiteX1" fmla="*/ 150111 w 1562852"/>
              <a:gd name="connsiteY1" fmla="*/ 0 h 1429625"/>
              <a:gd name="connsiteX2" fmla="*/ 1412741 w 1562852"/>
              <a:gd name="connsiteY2" fmla="*/ 0 h 1429625"/>
              <a:gd name="connsiteX3" fmla="*/ 1562852 w 1562852"/>
              <a:gd name="connsiteY3" fmla="*/ 150111 h 1429625"/>
              <a:gd name="connsiteX4" fmla="*/ 1562852 w 1562852"/>
              <a:gd name="connsiteY4" fmla="*/ 1279514 h 1429625"/>
              <a:gd name="connsiteX5" fmla="*/ 1412741 w 1562852"/>
              <a:gd name="connsiteY5" fmla="*/ 1429625 h 1429625"/>
              <a:gd name="connsiteX6" fmla="*/ 150111 w 1562852"/>
              <a:gd name="connsiteY6" fmla="*/ 1429625 h 1429625"/>
              <a:gd name="connsiteX7" fmla="*/ 0 w 1562852"/>
              <a:gd name="connsiteY7" fmla="*/ 1279514 h 1429625"/>
              <a:gd name="connsiteX8" fmla="*/ 0 w 1562852"/>
              <a:gd name="connsiteY8" fmla="*/ 150111 h 142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2852" h="1429625">
                <a:moveTo>
                  <a:pt x="0" y="150111"/>
                </a:moveTo>
                <a:cubicBezTo>
                  <a:pt x="0" y="67207"/>
                  <a:pt x="67207" y="0"/>
                  <a:pt x="150111" y="0"/>
                </a:cubicBezTo>
                <a:lnTo>
                  <a:pt x="1412741" y="0"/>
                </a:lnTo>
                <a:cubicBezTo>
                  <a:pt x="1495645" y="0"/>
                  <a:pt x="1562852" y="67207"/>
                  <a:pt x="1562852" y="150111"/>
                </a:cubicBezTo>
                <a:lnTo>
                  <a:pt x="1562852" y="1279514"/>
                </a:lnTo>
                <a:cubicBezTo>
                  <a:pt x="1562852" y="1362418"/>
                  <a:pt x="1495645" y="1429625"/>
                  <a:pt x="1412741" y="1429625"/>
                </a:cubicBezTo>
                <a:lnTo>
                  <a:pt x="150111" y="1429625"/>
                </a:lnTo>
                <a:cubicBezTo>
                  <a:pt x="67207" y="1429625"/>
                  <a:pt x="0" y="1362418"/>
                  <a:pt x="0" y="1279514"/>
                </a:cubicBezTo>
                <a:lnTo>
                  <a:pt x="0" y="150111"/>
                </a:lnTo>
                <a:close/>
              </a:path>
            </a:pathLst>
          </a:custGeom>
          <a:solidFill>
            <a:schemeClr val="bg1">
              <a:alpha val="89804"/>
            </a:schemeClr>
          </a:solidFill>
          <a:ln>
            <a:no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7389" tIns="157389" rIns="157389" bIns="157389" numCol="1" spcCol="1270" anchor="ctr" anchorCtr="0">
            <a:noAutofit/>
          </a:bodyPr>
          <a:lstStyle/>
          <a:p>
            <a:pPr algn="ctr" defTabSz="1066800">
              <a:lnSpc>
                <a:spcPct val="90000"/>
              </a:lnSpc>
              <a:spcBef>
                <a:spcPct val="0"/>
              </a:spcBef>
              <a:spcAft>
                <a:spcPct val="35000"/>
              </a:spcAft>
            </a:pPr>
            <a:endParaRPr lang="en-GB" sz="2400" b="1" dirty="0">
              <a:solidFill>
                <a:prstClr val="black">
                  <a:hueOff val="0"/>
                  <a:satOff val="0"/>
                  <a:lumOff val="0"/>
                  <a:alphaOff val="0"/>
                </a:prstClr>
              </a:solidFill>
              <a:latin typeface="Aptos" panose="02110004020202020204"/>
            </a:endParaRPr>
          </a:p>
          <a:p>
            <a:pPr defTabSz="1066800">
              <a:lnSpc>
                <a:spcPct val="90000"/>
              </a:lnSpc>
              <a:spcBef>
                <a:spcPct val="0"/>
              </a:spcBef>
              <a:spcAft>
                <a:spcPct val="35000"/>
              </a:spcAft>
            </a:pPr>
            <a:r>
              <a:rPr lang="en-GB" sz="2100" b="1" dirty="0">
                <a:solidFill>
                  <a:prstClr val="black">
                    <a:hueOff val="0"/>
                    <a:satOff val="0"/>
                    <a:lumOff val="0"/>
                    <a:alphaOff val="0"/>
                  </a:prstClr>
                </a:solidFill>
                <a:latin typeface="Aptos" panose="02110004020202020204"/>
                <a:cs typeface="Poppins"/>
              </a:rPr>
              <a:t>Small core infrastructure </a:t>
            </a:r>
          </a:p>
          <a:p>
            <a:pPr algn="ctr" defTabSz="1066800">
              <a:lnSpc>
                <a:spcPct val="90000"/>
              </a:lnSpc>
              <a:spcBef>
                <a:spcPct val="0"/>
              </a:spcBef>
              <a:spcAft>
                <a:spcPct val="35000"/>
              </a:spcAft>
            </a:pPr>
            <a:endParaRPr lang="en-GB" sz="2400" dirty="0">
              <a:solidFill>
                <a:prstClr val="black">
                  <a:hueOff val="0"/>
                  <a:satOff val="0"/>
                  <a:lumOff val="0"/>
                  <a:alphaOff val="0"/>
                </a:prstClr>
              </a:solidFill>
              <a:latin typeface="Aptos" panose="02110004020202020204"/>
            </a:endParaRPr>
          </a:p>
        </p:txBody>
      </p:sp>
      <p:graphicFrame>
        <p:nvGraphicFramePr>
          <p:cNvPr id="17" name="Chart 16">
            <a:extLst>
              <a:ext uri="{FF2B5EF4-FFF2-40B4-BE49-F238E27FC236}">
                <a16:creationId xmlns:a16="http://schemas.microsoft.com/office/drawing/2014/main" id="{6453EA17-6569-E3A6-E402-EFEFB8A8CAAF}"/>
              </a:ext>
            </a:extLst>
          </p:cNvPr>
          <p:cNvGraphicFramePr/>
          <p:nvPr/>
        </p:nvGraphicFramePr>
        <p:xfrm>
          <a:off x="173206" y="1671083"/>
          <a:ext cx="7327583" cy="4330065"/>
        </p:xfrm>
        <a:graphic>
          <a:graphicData uri="http://schemas.openxmlformats.org/drawingml/2006/chart">
            <c:chart xmlns:c="http://schemas.openxmlformats.org/drawingml/2006/chart" xmlns:r="http://schemas.openxmlformats.org/officeDocument/2006/relationships" r:id="rId13"/>
          </a:graphicData>
        </a:graphic>
      </p:graphicFrame>
      <p:pic>
        <p:nvPicPr>
          <p:cNvPr id="19" name="Picture 18" descr="A graph with blue squares and white text&#10;&#10;AI-generated content may be incorrect.">
            <a:extLst>
              <a:ext uri="{FF2B5EF4-FFF2-40B4-BE49-F238E27FC236}">
                <a16:creationId xmlns:a16="http://schemas.microsoft.com/office/drawing/2014/main" id="{DE88DDE1-C5C5-67AC-F1BF-B64C38135BE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52662" y="4052054"/>
            <a:ext cx="6891735" cy="3051128"/>
          </a:xfrm>
          <a:prstGeom prst="rect">
            <a:avLst/>
          </a:prstGeom>
        </p:spPr>
      </p:pic>
      <p:pic>
        <p:nvPicPr>
          <p:cNvPr id="20" name="Picture 19" descr="A graph of blue squares with white text&#10;&#10;AI-generated content may be incorrect.">
            <a:extLst>
              <a:ext uri="{FF2B5EF4-FFF2-40B4-BE49-F238E27FC236}">
                <a16:creationId xmlns:a16="http://schemas.microsoft.com/office/drawing/2014/main" id="{6E3E6F14-DBDE-F060-FA07-BBF1A018404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222713" y="7168897"/>
            <a:ext cx="5892083" cy="2911928"/>
          </a:xfrm>
          <a:prstGeom prst="rect">
            <a:avLst/>
          </a:prstGeom>
        </p:spPr>
      </p:pic>
      <p:grpSp>
        <p:nvGrpSpPr>
          <p:cNvPr id="21" name="Group 20">
            <a:extLst>
              <a:ext uri="{FF2B5EF4-FFF2-40B4-BE49-F238E27FC236}">
                <a16:creationId xmlns:a16="http://schemas.microsoft.com/office/drawing/2014/main" id="{7F172CBB-26EA-72C0-13B0-3179A96B859C}"/>
              </a:ext>
            </a:extLst>
          </p:cNvPr>
          <p:cNvGrpSpPr/>
          <p:nvPr/>
        </p:nvGrpSpPr>
        <p:grpSpPr>
          <a:xfrm>
            <a:off x="13661681" y="4738564"/>
            <a:ext cx="4330895" cy="1575848"/>
            <a:chOff x="10374" y="0"/>
            <a:chExt cx="3100757" cy="1425271"/>
          </a:xfrm>
          <a:solidFill>
            <a:srgbClr val="AFD0EF"/>
          </a:solidFill>
        </p:grpSpPr>
        <p:sp>
          <p:nvSpPr>
            <p:cNvPr id="22" name="Rectangle: Rounded Corners 21">
              <a:extLst>
                <a:ext uri="{FF2B5EF4-FFF2-40B4-BE49-F238E27FC236}">
                  <a16:creationId xmlns:a16="http://schemas.microsoft.com/office/drawing/2014/main" id="{A7409F4A-1B96-0861-A584-1C97184BD9D5}"/>
                </a:ext>
              </a:extLst>
            </p:cNvPr>
            <p:cNvSpPr/>
            <p:nvPr/>
          </p:nvSpPr>
          <p:spPr>
            <a:xfrm>
              <a:off x="10374" y="0"/>
              <a:ext cx="3100757" cy="1425271"/>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1371600"/>
              <a:endParaRPr lang="en-GB" sz="2700" dirty="0">
                <a:solidFill>
                  <a:prstClr val="white"/>
                </a:solidFill>
                <a:latin typeface="Aptos" panose="02110004020202020204"/>
              </a:endParaRPr>
            </a:p>
          </p:txBody>
        </p:sp>
        <p:sp>
          <p:nvSpPr>
            <p:cNvPr id="23" name="Rectangle: Rounded Corners 4">
              <a:extLst>
                <a:ext uri="{FF2B5EF4-FFF2-40B4-BE49-F238E27FC236}">
                  <a16:creationId xmlns:a16="http://schemas.microsoft.com/office/drawing/2014/main" id="{34A54D73-5D11-55DD-634E-940B5ECDA578}"/>
                </a:ext>
              </a:extLst>
            </p:cNvPr>
            <p:cNvSpPr txBox="1"/>
            <p:nvPr/>
          </p:nvSpPr>
          <p:spPr>
            <a:xfrm>
              <a:off x="52119" y="41745"/>
              <a:ext cx="3017267" cy="134178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algn="ctr" defTabSz="1466850">
                <a:lnSpc>
                  <a:spcPct val="90000"/>
                </a:lnSpc>
                <a:spcBef>
                  <a:spcPct val="0"/>
                </a:spcBef>
                <a:spcAft>
                  <a:spcPct val="35000"/>
                </a:spcAft>
              </a:pPr>
              <a:r>
                <a:rPr lang="en-GB" sz="3300" dirty="0">
                  <a:solidFill>
                    <a:prstClr val="white"/>
                  </a:solidFill>
                  <a:latin typeface="Aptos Display" panose="02110004020202020204"/>
                </a:rPr>
                <a:t>165</a:t>
              </a:r>
              <a:r>
                <a:rPr lang="en-GB" sz="3300" dirty="0">
                  <a:solidFill>
                    <a:prstClr val="white"/>
                  </a:solidFill>
                  <a:latin typeface="Aptos" panose="02110004020202020204"/>
                </a:rPr>
                <a:t> studies being managed </a:t>
              </a:r>
            </a:p>
          </p:txBody>
        </p:sp>
      </p:grpSp>
      <p:grpSp>
        <p:nvGrpSpPr>
          <p:cNvPr id="26" name="Group 25">
            <a:extLst>
              <a:ext uri="{FF2B5EF4-FFF2-40B4-BE49-F238E27FC236}">
                <a16:creationId xmlns:a16="http://schemas.microsoft.com/office/drawing/2014/main" id="{866892B9-A973-11D4-0C49-FCDA3C1381FA}"/>
              </a:ext>
            </a:extLst>
          </p:cNvPr>
          <p:cNvGrpSpPr/>
          <p:nvPr/>
        </p:nvGrpSpPr>
        <p:grpSpPr>
          <a:xfrm>
            <a:off x="7317584" y="7403966"/>
            <a:ext cx="4330895" cy="1575848"/>
            <a:chOff x="10374" y="0"/>
            <a:chExt cx="3100757" cy="1425271"/>
          </a:xfrm>
          <a:solidFill>
            <a:srgbClr val="AFD0EF"/>
          </a:solidFill>
        </p:grpSpPr>
        <p:sp>
          <p:nvSpPr>
            <p:cNvPr id="27" name="Rectangle: Rounded Corners 26">
              <a:extLst>
                <a:ext uri="{FF2B5EF4-FFF2-40B4-BE49-F238E27FC236}">
                  <a16:creationId xmlns:a16="http://schemas.microsoft.com/office/drawing/2014/main" id="{8ED2612B-7318-FFB9-163A-7172B5E2E87A}"/>
                </a:ext>
              </a:extLst>
            </p:cNvPr>
            <p:cNvSpPr/>
            <p:nvPr/>
          </p:nvSpPr>
          <p:spPr>
            <a:xfrm>
              <a:off x="10374" y="0"/>
              <a:ext cx="3100757" cy="1425271"/>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1371600"/>
              <a:endParaRPr lang="en-GB" sz="2700" dirty="0">
                <a:solidFill>
                  <a:prstClr val="white"/>
                </a:solidFill>
                <a:latin typeface="Aptos" panose="02110004020202020204"/>
              </a:endParaRPr>
            </a:p>
          </p:txBody>
        </p:sp>
        <p:sp>
          <p:nvSpPr>
            <p:cNvPr id="28" name="Rectangle: Rounded Corners 4">
              <a:extLst>
                <a:ext uri="{FF2B5EF4-FFF2-40B4-BE49-F238E27FC236}">
                  <a16:creationId xmlns:a16="http://schemas.microsoft.com/office/drawing/2014/main" id="{D624DA15-72F9-A2CF-CB7E-A13196CF6129}"/>
                </a:ext>
              </a:extLst>
            </p:cNvPr>
            <p:cNvSpPr txBox="1"/>
            <p:nvPr/>
          </p:nvSpPr>
          <p:spPr>
            <a:xfrm>
              <a:off x="52119" y="41745"/>
              <a:ext cx="3017267" cy="134178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algn="ctr" defTabSz="1466850">
                <a:lnSpc>
                  <a:spcPct val="90000"/>
                </a:lnSpc>
                <a:spcBef>
                  <a:spcPct val="0"/>
                </a:spcBef>
                <a:spcAft>
                  <a:spcPct val="35000"/>
                </a:spcAft>
              </a:pPr>
              <a:r>
                <a:rPr lang="en-GB" sz="3300" dirty="0">
                  <a:solidFill>
                    <a:prstClr val="white"/>
                  </a:solidFill>
                  <a:latin typeface="Aptos Display" panose="02110004020202020204"/>
                </a:rPr>
                <a:t>736</a:t>
              </a:r>
              <a:r>
                <a:rPr lang="en-GB" sz="3300" dirty="0">
                  <a:solidFill>
                    <a:prstClr val="white"/>
                  </a:solidFill>
                  <a:latin typeface="Aptos" panose="02110004020202020204"/>
                </a:rPr>
                <a:t> patients recruited</a:t>
              </a:r>
            </a:p>
          </p:txBody>
        </p:sp>
      </p:grpSp>
    </p:spTree>
    <p:extLst>
      <p:ext uri="{BB962C8B-B14F-4D97-AF65-F5344CB8AC3E}">
        <p14:creationId xmlns:p14="http://schemas.microsoft.com/office/powerpoint/2010/main" val="3865095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0" y="2592253"/>
            <a:ext cx="8115300" cy="5102495"/>
          </a:xfrm>
          <a:custGeom>
            <a:avLst/>
            <a:gdLst/>
            <a:ahLst/>
            <a:cxnLst/>
            <a:rect l="l" t="t" r="r" b="b"/>
            <a:pathLst>
              <a:path w="8115300" h="5102495">
                <a:moveTo>
                  <a:pt x="0" y="0"/>
                </a:moveTo>
                <a:lnTo>
                  <a:pt x="8115300" y="0"/>
                </a:lnTo>
                <a:lnTo>
                  <a:pt x="8115300" y="5102494"/>
                </a:lnTo>
                <a:lnTo>
                  <a:pt x="0" y="5102494"/>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1028700" y="2592253"/>
            <a:ext cx="7504526" cy="5102495"/>
            <a:chOff x="0" y="0"/>
            <a:chExt cx="10006035" cy="6803326"/>
          </a:xfrm>
        </p:grpSpPr>
        <p:pic>
          <p:nvPicPr>
            <p:cNvPr id="4" name="Picture 4"/>
            <p:cNvPicPr>
              <a:picLocks noChangeAspect="1"/>
            </p:cNvPicPr>
            <p:nvPr/>
          </p:nvPicPr>
          <p:blipFill>
            <a:blip r:embed="rId3"/>
            <a:srcRect l="1005" r="1005"/>
            <a:stretch>
              <a:fillRect/>
            </a:stretch>
          </p:blipFill>
          <p:spPr>
            <a:xfrm>
              <a:off x="0" y="0"/>
              <a:ext cx="10006035" cy="6803326"/>
            </a:xfrm>
            <a:prstGeom prst="rect">
              <a:avLst/>
            </a:prstGeom>
          </p:spPr>
        </p:pic>
      </p:grpSp>
      <p:sp>
        <p:nvSpPr>
          <p:cNvPr id="5" name="Freeform 5"/>
          <p:cNvSpPr/>
          <p:nvPr/>
        </p:nvSpPr>
        <p:spPr>
          <a:xfrm>
            <a:off x="14601012" y="1028700"/>
            <a:ext cx="2658288" cy="735460"/>
          </a:xfrm>
          <a:custGeom>
            <a:avLst/>
            <a:gdLst/>
            <a:ahLst/>
            <a:cxnLst/>
            <a:rect l="l" t="t" r="r" b="b"/>
            <a:pathLst>
              <a:path w="2658288" h="735460">
                <a:moveTo>
                  <a:pt x="0" y="0"/>
                </a:moveTo>
                <a:lnTo>
                  <a:pt x="2658288" y="0"/>
                </a:lnTo>
                <a:lnTo>
                  <a:pt x="2658288" y="735460"/>
                </a:lnTo>
                <a:lnTo>
                  <a:pt x="0" y="735460"/>
                </a:lnTo>
                <a:lnTo>
                  <a:pt x="0" y="0"/>
                </a:lnTo>
                <a:close/>
              </a:path>
            </a:pathLst>
          </a:custGeom>
          <a:blipFill>
            <a:blip r:embed="rId4"/>
            <a:stretch>
              <a:fillRect b="-259"/>
            </a:stretch>
          </a:blipFill>
        </p:spPr>
        <p:txBody>
          <a:bodyPr/>
          <a:lstStyle/>
          <a:p>
            <a:endParaRPr lang="en-GB"/>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C9253-0701-762D-E663-0B4699FCE5FA}"/>
              </a:ext>
            </a:extLst>
          </p:cNvPr>
          <p:cNvSpPr>
            <a:spLocks noGrp="1"/>
          </p:cNvSpPr>
          <p:nvPr>
            <p:ph type="title"/>
          </p:nvPr>
        </p:nvSpPr>
        <p:spPr>
          <a:xfrm>
            <a:off x="159737" y="21130"/>
            <a:ext cx="18163310" cy="1988345"/>
          </a:xfrm>
        </p:spPr>
        <p:txBody>
          <a:bodyPr/>
          <a:lstStyle/>
          <a:p>
            <a:r>
              <a:rPr lang="en-GB" dirty="0"/>
              <a:t>Steps to move forward </a:t>
            </a:r>
          </a:p>
        </p:txBody>
      </p:sp>
      <p:graphicFrame>
        <p:nvGraphicFramePr>
          <p:cNvPr id="5" name="Table 4">
            <a:extLst>
              <a:ext uri="{FF2B5EF4-FFF2-40B4-BE49-F238E27FC236}">
                <a16:creationId xmlns:a16="http://schemas.microsoft.com/office/drawing/2014/main" id="{EF022DF2-0702-DE16-1AC4-AF7F055182FE}"/>
              </a:ext>
            </a:extLst>
          </p:cNvPr>
          <p:cNvGraphicFramePr>
            <a:graphicFrameLocks noGrp="1"/>
          </p:cNvGraphicFramePr>
          <p:nvPr/>
        </p:nvGraphicFramePr>
        <p:xfrm>
          <a:off x="321205" y="1219560"/>
          <a:ext cx="17840378" cy="8842608"/>
        </p:xfrm>
        <a:graphic>
          <a:graphicData uri="http://schemas.openxmlformats.org/drawingml/2006/table">
            <a:tbl>
              <a:tblPr firstRow="1" bandRow="1">
                <a:tableStyleId>{93296810-A885-4BE3-A3E7-6D5BEEA58F35}</a:tableStyleId>
              </a:tblPr>
              <a:tblGrid>
                <a:gridCol w="4191888">
                  <a:extLst>
                    <a:ext uri="{9D8B030D-6E8A-4147-A177-3AD203B41FA5}">
                      <a16:colId xmlns:a16="http://schemas.microsoft.com/office/drawing/2014/main" val="2668911300"/>
                    </a:ext>
                  </a:extLst>
                </a:gridCol>
                <a:gridCol w="3390584">
                  <a:extLst>
                    <a:ext uri="{9D8B030D-6E8A-4147-A177-3AD203B41FA5}">
                      <a16:colId xmlns:a16="http://schemas.microsoft.com/office/drawing/2014/main" val="1617327637"/>
                    </a:ext>
                  </a:extLst>
                </a:gridCol>
                <a:gridCol w="1641540">
                  <a:extLst>
                    <a:ext uri="{9D8B030D-6E8A-4147-A177-3AD203B41FA5}">
                      <a16:colId xmlns:a16="http://schemas.microsoft.com/office/drawing/2014/main" val="1297754437"/>
                    </a:ext>
                  </a:extLst>
                </a:gridCol>
                <a:gridCol w="1712769">
                  <a:extLst>
                    <a:ext uri="{9D8B030D-6E8A-4147-A177-3AD203B41FA5}">
                      <a16:colId xmlns:a16="http://schemas.microsoft.com/office/drawing/2014/main" val="3815110133"/>
                    </a:ext>
                  </a:extLst>
                </a:gridCol>
                <a:gridCol w="2327004">
                  <a:extLst>
                    <a:ext uri="{9D8B030D-6E8A-4147-A177-3AD203B41FA5}">
                      <a16:colId xmlns:a16="http://schemas.microsoft.com/office/drawing/2014/main" val="2907011619"/>
                    </a:ext>
                  </a:extLst>
                </a:gridCol>
                <a:gridCol w="1244588">
                  <a:extLst>
                    <a:ext uri="{9D8B030D-6E8A-4147-A177-3AD203B41FA5}">
                      <a16:colId xmlns:a16="http://schemas.microsoft.com/office/drawing/2014/main" val="3783050301"/>
                    </a:ext>
                  </a:extLst>
                </a:gridCol>
                <a:gridCol w="3332006">
                  <a:extLst>
                    <a:ext uri="{9D8B030D-6E8A-4147-A177-3AD203B41FA5}">
                      <a16:colId xmlns:a16="http://schemas.microsoft.com/office/drawing/2014/main" val="1147239402"/>
                    </a:ext>
                  </a:extLst>
                </a:gridCol>
              </a:tblGrid>
              <a:tr h="2677916">
                <a:tc>
                  <a:txBody>
                    <a:bodyPr/>
                    <a:lstStyle/>
                    <a:p>
                      <a:pPr algn="ctr"/>
                      <a:endParaRPr lang="en-GB" sz="30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algn="ctr"/>
                      <a:r>
                        <a:rPr lang="en-GB" sz="30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STRATEGIC RESEARCH AMBITION</a:t>
                      </a:r>
                    </a:p>
                    <a:p>
                      <a:pPr algn="ctr"/>
                      <a:endParaRPr lang="en-GB" sz="30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txBody>
                  <a:tcPr marL="162000" marR="378000" marT="68580" marB="6858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gridSpan="6">
                  <a:txBody>
                    <a:bodyPr/>
                    <a:lstStyle/>
                    <a:p>
                      <a:pPr algn="ctr"/>
                      <a:endParaRPr lang="en-GB" sz="4100" dirty="0"/>
                    </a:p>
                  </a:txBody>
                  <a:tcPr marL="162000" marR="378000" marT="68580" marB="68580">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n-GB"/>
                    </a:p>
                  </a:txBody>
                  <a:tcPr/>
                </a:tc>
                <a:tc hMerge="1">
                  <a:txBody>
                    <a:bodyPr/>
                    <a:lstStyle/>
                    <a:p>
                      <a:endParaRPr lang="en-GB" dirty="0"/>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636559228"/>
                  </a:ext>
                </a:extLst>
              </a:tr>
              <a:tr h="2423160">
                <a:tc>
                  <a:txBody>
                    <a:bodyPr/>
                    <a:lstStyle/>
                    <a:p>
                      <a:pPr algn="ctr"/>
                      <a:endParaRPr lang="en-GB" sz="30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algn="ctr"/>
                      <a:r>
                        <a:rPr lang="en-GB" sz="30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STRATEGIC RESEARCH OBJECTIVES </a:t>
                      </a:r>
                    </a:p>
                    <a:p>
                      <a:pPr algn="ctr"/>
                      <a:endParaRPr lang="en-GB" sz="30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txBody>
                  <a:tcPr marL="162000" marR="378000" marT="68580" marB="6858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7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7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7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Create a research culture</a:t>
                      </a:r>
                    </a:p>
                    <a:p>
                      <a:pPr algn="ctr"/>
                      <a:endParaRPr lang="en-GB" sz="41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txBody>
                  <a:tcPr marL="162000" marR="378000" marT="68580" marB="6858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D2669"/>
                    </a:solidFill>
                  </a:tcPr>
                </a:tc>
                <a:tc gridSpan="2">
                  <a:txBody>
                    <a:bodyPr/>
                    <a:lstStyle/>
                    <a:p>
                      <a:pPr lvl="0" algn="ctr"/>
                      <a:endParaRPr lang="en-GB" sz="41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lvl="0" algn="ctr"/>
                      <a:r>
                        <a:rPr lang="en-GB" sz="27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Capability and Capacity Workforce and environment   </a:t>
                      </a:r>
                      <a:endParaRPr lang="en-GB" sz="41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txBody>
                  <a:tcPr marL="162000" marR="378000" marT="68580" marB="6858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2CE"/>
                    </a:solidFill>
                  </a:tcPr>
                </a:tc>
                <a:tc hMerge="1">
                  <a:txBody>
                    <a:bodyPr/>
                    <a:lstStyle/>
                    <a:p>
                      <a:endParaRPr lang="en-GB"/>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7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7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Partners and Place: Actively engaging stakeholders</a:t>
                      </a:r>
                    </a:p>
                  </a:txBody>
                  <a:tcPr marL="162000" marR="378000" marT="68580" marB="6858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1761"/>
                    </a:solidFill>
                  </a:tcPr>
                </a:tc>
                <a:tc hMerge="1">
                  <a:txBody>
                    <a:bodyPr/>
                    <a:lstStyle/>
                    <a:p>
                      <a:endParaRPr lang="en-GB"/>
                    </a:p>
                  </a:txBody>
                  <a:tcPr>
                    <a:lnL w="57150" cap="flat" cmpd="sng" algn="ctr">
                      <a:solidFill>
                        <a:schemeClr val="bg1"/>
                      </a:solidFill>
                      <a:prstDash val="solid"/>
                      <a:round/>
                      <a:headEnd type="none" w="med" len="med"/>
                      <a:tailEnd type="none" w="med" len="med"/>
                    </a:lnL>
                  </a:tcPr>
                </a:tc>
                <a:tc>
                  <a:txBody>
                    <a:bodyPr/>
                    <a:lstStyle/>
                    <a:p>
                      <a:pPr lvl="0" algn="ctr"/>
                      <a:endParaRPr lang="en-GB" sz="41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lvl="0" algn="ctr"/>
                      <a:r>
                        <a:rPr lang="en-GB" sz="27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Promote digitally enabled research </a:t>
                      </a:r>
                      <a:endParaRPr lang="en-GB" sz="4100" dirty="0"/>
                    </a:p>
                  </a:txBody>
                  <a:tcPr marL="162000" marR="378000" marT="68580" marB="6858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AAA6"/>
                    </a:solidFill>
                  </a:tcPr>
                </a:tc>
                <a:extLst>
                  <a:ext uri="{0D108BD9-81ED-4DB2-BD59-A6C34878D82A}">
                    <a16:rowId xmlns:a16="http://schemas.microsoft.com/office/drawing/2014/main" val="2029203381"/>
                  </a:ext>
                </a:extLst>
              </a:tr>
              <a:tr h="1684133">
                <a:tc>
                  <a:txBody>
                    <a:bodyPr/>
                    <a:lstStyle/>
                    <a:p>
                      <a:pPr algn="ctr"/>
                      <a:endParaRPr lang="en-GB" sz="30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algn="ctr"/>
                      <a:r>
                        <a:rPr lang="en-GB" sz="30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DELIVERY PHASES </a:t>
                      </a:r>
                    </a:p>
                    <a:p>
                      <a:pPr algn="ctr"/>
                      <a:endParaRPr lang="en-GB" sz="30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txBody>
                  <a:tcPr marL="162000" marR="378000" marT="68580" marB="6858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gridSpan="6">
                  <a:txBody>
                    <a:bodyPr/>
                    <a:lstStyle/>
                    <a:p>
                      <a:pPr algn="l"/>
                      <a:endParaRPr lang="en-GB" sz="41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txBody>
                  <a:tcPr marL="162000" marR="378000" marT="68580" marB="6858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en-GB"/>
                    </a:p>
                  </a:txBody>
                  <a:tcP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tcPr>
                </a:tc>
                <a:tc hMerge="1">
                  <a:txBody>
                    <a:bodyPr/>
                    <a:lstStyle/>
                    <a:p>
                      <a:endParaRPr lang="en-GB"/>
                    </a:p>
                  </a:txBody>
                  <a:tcPr/>
                </a:tc>
                <a:tc hMerge="1">
                  <a:txBody>
                    <a:bodyPr/>
                    <a:lstStyle/>
                    <a:p>
                      <a:pPr algn="l"/>
                      <a:endParaRPr lang="en-GB"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txBody>
                  <a:tcPr marL="108000" marR="25200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en-GB"/>
                    </a:p>
                  </a:txBody>
                  <a:tcPr>
                    <a:lnL w="57150" cap="flat" cmpd="sng" algn="ctr">
                      <a:solidFill>
                        <a:schemeClr val="bg1"/>
                      </a:solidFill>
                      <a:prstDash val="solid"/>
                      <a:round/>
                      <a:headEnd type="none" w="med" len="med"/>
                      <a:tailEnd type="none" w="med" len="med"/>
                    </a:lnL>
                  </a:tcPr>
                </a:tc>
                <a:tc hMerge="1">
                  <a:txBody>
                    <a:bodyPr/>
                    <a:lstStyle/>
                    <a:p>
                      <a:pPr algn="l"/>
                      <a:endParaRPr lang="en-GB"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txBody>
                  <a:tcPr marL="108000" marR="25200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257383159"/>
                  </a:ext>
                </a:extLst>
              </a:tr>
              <a:tr h="3840480">
                <a:tc>
                  <a:txBody>
                    <a:bodyPr/>
                    <a:lstStyle/>
                    <a:p>
                      <a:pPr algn="ctr"/>
                      <a:endParaRPr lang="en-GB" sz="30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algn="ctr"/>
                      <a:r>
                        <a:rPr lang="en-GB" sz="30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IMPORTANT ENABLERS </a:t>
                      </a:r>
                    </a:p>
                    <a:p>
                      <a:pPr algn="ctr"/>
                      <a:endParaRPr lang="en-GB" sz="30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txBody>
                  <a:tcPr marL="162000" marR="378000" marT="68580" marB="6858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gridSpan="2">
                  <a:txBody>
                    <a:bodyPr/>
                    <a:lstStyle/>
                    <a:p>
                      <a:pPr marL="285750" indent="-285750">
                        <a:buFont typeface="Arial" panose="020B0604020202020204" pitchFamily="34" charset="0"/>
                        <a:buChar char="•"/>
                      </a:pPr>
                      <a:r>
                        <a:rPr lang="en-GB" sz="21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Clinical, Workforce, Digital strategies </a:t>
                      </a:r>
                    </a:p>
                    <a:p>
                      <a:pPr marL="285750" indent="-285750">
                        <a:buFont typeface="Arial" panose="020B0604020202020204" pitchFamily="34" charset="0"/>
                        <a:buChar char="•"/>
                      </a:pPr>
                      <a:r>
                        <a:rPr lang="en-GB" sz="21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Developing robust performance reporting</a:t>
                      </a:r>
                    </a:p>
                    <a:p>
                      <a:pPr marL="285750" indent="-285750">
                        <a:buFont typeface="Arial" panose="020B0604020202020204" pitchFamily="34" charset="0"/>
                        <a:buChar char="•"/>
                      </a:pPr>
                      <a:r>
                        <a:rPr lang="en-GB" sz="21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Evidence benefits/impacts</a:t>
                      </a:r>
                    </a:p>
                    <a:p>
                      <a:pPr marL="285750" indent="-285750">
                        <a:buFont typeface="Arial" panose="020B0604020202020204" pitchFamily="34" charset="0"/>
                        <a:buChar char="•"/>
                      </a:pPr>
                      <a:r>
                        <a:rPr lang="en-GB" sz="21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Funding/generating income </a:t>
                      </a:r>
                    </a:p>
                  </a:txBody>
                  <a:tcPr marL="162000" marR="378000" marT="68580" marB="6858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en-GB" dirty="0"/>
                    </a:p>
                  </a:txBody>
                  <a:tcPr marL="108000" marR="25200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gridSpan="2">
                  <a:txBody>
                    <a:bodyPr/>
                    <a:lstStyle/>
                    <a:p>
                      <a:pPr algn="ctr">
                        <a:lnSpc>
                          <a:spcPct val="100000"/>
                        </a:lnSpc>
                      </a:pPr>
                      <a:endParaRPr lang="en-GB"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pPr>
                      <a:r>
                        <a:rPr lang="en-GB" sz="3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What could we help achieve?</a:t>
                      </a:r>
                    </a:p>
                  </a:txBody>
                  <a:tcPr marL="162000" marR="378000" marT="68580" marB="6858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en-GB" dirty="0"/>
                    </a:p>
                  </a:txBody>
                  <a:tcPr marL="108000" marR="25200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gridSpan="2">
                  <a:txBody>
                    <a:bodyPr/>
                    <a:lstStyle/>
                    <a:p>
                      <a:pPr marL="285750" indent="-285750">
                        <a:buFont typeface="Wingdings" panose="05000000000000000000" pitchFamily="2" charset="2"/>
                        <a:buChar char="ü"/>
                      </a:pPr>
                      <a:r>
                        <a:rPr lang="en-GB" sz="4100" dirty="0">
                          <a:solidFill>
                            <a:schemeClr val="bg1"/>
                          </a:solidFill>
                        </a:rPr>
                        <a:t>For patients </a:t>
                      </a:r>
                    </a:p>
                    <a:p>
                      <a:pPr marL="285750" indent="-285750">
                        <a:buFont typeface="Wingdings" panose="05000000000000000000" pitchFamily="2" charset="2"/>
                        <a:buChar char="ü"/>
                      </a:pPr>
                      <a:r>
                        <a:rPr lang="en-GB" sz="4100" dirty="0">
                          <a:solidFill>
                            <a:schemeClr val="bg1"/>
                          </a:solidFill>
                        </a:rPr>
                        <a:t>For staff</a:t>
                      </a:r>
                    </a:p>
                    <a:p>
                      <a:pPr marL="285750" indent="-285750">
                        <a:buFont typeface="Wingdings" panose="05000000000000000000" pitchFamily="2" charset="2"/>
                        <a:buChar char="ü"/>
                      </a:pPr>
                      <a:r>
                        <a:rPr lang="en-GB" sz="4100" dirty="0">
                          <a:solidFill>
                            <a:schemeClr val="bg1"/>
                          </a:solidFill>
                        </a:rPr>
                        <a:t>For our organisation</a:t>
                      </a:r>
                    </a:p>
                    <a:p>
                      <a:pPr marL="285750" indent="-285750">
                        <a:buFont typeface="Wingdings" panose="05000000000000000000" pitchFamily="2" charset="2"/>
                        <a:buChar char="ü"/>
                      </a:pPr>
                      <a:r>
                        <a:rPr lang="en-GB" sz="4100" dirty="0">
                          <a:solidFill>
                            <a:schemeClr val="bg1"/>
                          </a:solidFill>
                        </a:rPr>
                        <a:t>For the wider system</a:t>
                      </a:r>
                    </a:p>
                  </a:txBody>
                  <a:tcPr marL="162000" marR="378000" marT="68580" marB="6858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en-GB"/>
                    </a:p>
                  </a:txBody>
                  <a:tcPr/>
                </a:tc>
                <a:extLst>
                  <a:ext uri="{0D108BD9-81ED-4DB2-BD59-A6C34878D82A}">
                    <a16:rowId xmlns:a16="http://schemas.microsoft.com/office/drawing/2014/main" val="1092474162"/>
                  </a:ext>
                </a:extLst>
              </a:tr>
            </a:tbl>
          </a:graphicData>
        </a:graphic>
      </p:graphicFrame>
      <p:sp>
        <p:nvSpPr>
          <p:cNvPr id="10" name="Rectangle: Rounded Corners 9">
            <a:extLst>
              <a:ext uri="{FF2B5EF4-FFF2-40B4-BE49-F238E27FC236}">
                <a16:creationId xmlns:a16="http://schemas.microsoft.com/office/drawing/2014/main" id="{B130BB6C-FB14-00B9-4D0B-255FEA0A5415}"/>
              </a:ext>
            </a:extLst>
          </p:cNvPr>
          <p:cNvSpPr/>
          <p:nvPr/>
        </p:nvSpPr>
        <p:spPr>
          <a:xfrm>
            <a:off x="4733264" y="1381061"/>
            <a:ext cx="4024797" cy="2369846"/>
          </a:xfrm>
          <a:prstGeom prst="roundRect">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2400" b="1" dirty="0">
                <a:solidFill>
                  <a:prstClr val="white"/>
                </a:solidFill>
                <a:latin typeface="ADLaM Display" panose="02010000000000000000" pitchFamily="2" charset="0"/>
                <a:ea typeface="ADLaM Display" panose="02010000000000000000" pitchFamily="2" charset="0"/>
                <a:cs typeface="ADLaM Display" panose="02010000000000000000" pitchFamily="2" charset="0"/>
              </a:rPr>
              <a:t>Deliver high quality  research opportunities for our staff and our patients that are meaningful to them</a:t>
            </a:r>
          </a:p>
        </p:txBody>
      </p:sp>
      <p:sp>
        <p:nvSpPr>
          <p:cNvPr id="11" name="Rectangle: Rounded Corners 10">
            <a:extLst>
              <a:ext uri="{FF2B5EF4-FFF2-40B4-BE49-F238E27FC236}">
                <a16:creationId xmlns:a16="http://schemas.microsoft.com/office/drawing/2014/main" id="{B1DCDAF3-B0AD-148E-3933-2097F46FC5D1}"/>
              </a:ext>
            </a:extLst>
          </p:cNvPr>
          <p:cNvSpPr/>
          <p:nvPr/>
        </p:nvSpPr>
        <p:spPr>
          <a:xfrm>
            <a:off x="9001008" y="1381061"/>
            <a:ext cx="4667988" cy="2369846"/>
          </a:xfrm>
          <a:prstGeom prst="roundRect">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2400" b="1" dirty="0">
                <a:solidFill>
                  <a:prstClr val="white"/>
                </a:solidFill>
                <a:latin typeface="ADLaM Display" panose="02010000000000000000" pitchFamily="2" charset="0"/>
                <a:ea typeface="ADLaM Display" panose="02010000000000000000" pitchFamily="2" charset="0"/>
                <a:cs typeface="ADLaM Display" panose="02010000000000000000" pitchFamily="2" charset="0"/>
              </a:rPr>
              <a:t>Patients at the heart of our plans </a:t>
            </a:r>
          </a:p>
          <a:p>
            <a:pPr algn="ctr" defTabSz="1371600"/>
            <a:r>
              <a:rPr lang="en-GB" sz="2400" b="1" dirty="0">
                <a:solidFill>
                  <a:prstClr val="white"/>
                </a:solidFill>
                <a:latin typeface="ADLaM Display" panose="02010000000000000000" pitchFamily="2" charset="0"/>
                <a:ea typeface="ADLaM Display" panose="02010000000000000000" pitchFamily="2" charset="0"/>
                <a:cs typeface="ADLaM Display" panose="02010000000000000000" pitchFamily="2" charset="0"/>
              </a:rPr>
              <a:t>so that research drives the greatest benefits and positive impacts for health outcomes and experience </a:t>
            </a:r>
          </a:p>
        </p:txBody>
      </p:sp>
      <p:sp>
        <p:nvSpPr>
          <p:cNvPr id="12" name="Rectangle: Rounded Corners 11">
            <a:extLst>
              <a:ext uri="{FF2B5EF4-FFF2-40B4-BE49-F238E27FC236}">
                <a16:creationId xmlns:a16="http://schemas.microsoft.com/office/drawing/2014/main" id="{7EDAD197-6545-AC8F-2861-52A6BB5B83A5}"/>
              </a:ext>
            </a:extLst>
          </p:cNvPr>
          <p:cNvSpPr/>
          <p:nvPr/>
        </p:nvSpPr>
        <p:spPr>
          <a:xfrm>
            <a:off x="13911944" y="1381061"/>
            <a:ext cx="3913490" cy="2369846"/>
          </a:xfrm>
          <a:prstGeom prst="roundRect">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2400" b="1" dirty="0">
                <a:solidFill>
                  <a:prstClr val="white"/>
                </a:solidFill>
                <a:latin typeface="ADLaM Display" panose="02010000000000000000" pitchFamily="2" charset="0"/>
                <a:ea typeface="ADLaM Display" panose="02010000000000000000" pitchFamily="2" charset="0"/>
                <a:cs typeface="ADLaM Display" panose="02010000000000000000" pitchFamily="2" charset="0"/>
              </a:rPr>
              <a:t>Attract and retain high calibre workforce to build research capacity and capability</a:t>
            </a:r>
          </a:p>
        </p:txBody>
      </p:sp>
      <p:sp>
        <p:nvSpPr>
          <p:cNvPr id="14" name="Rectangle: Rounded Corners 13">
            <a:extLst>
              <a:ext uri="{FF2B5EF4-FFF2-40B4-BE49-F238E27FC236}">
                <a16:creationId xmlns:a16="http://schemas.microsoft.com/office/drawing/2014/main" id="{57359851-9F05-5FCB-4535-287D4C29E1C3}"/>
              </a:ext>
            </a:extLst>
          </p:cNvPr>
          <p:cNvSpPr/>
          <p:nvPr/>
        </p:nvSpPr>
        <p:spPr>
          <a:xfrm>
            <a:off x="4595167" y="6589762"/>
            <a:ext cx="4516580" cy="113354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2400" b="1" dirty="0">
                <a:solidFill>
                  <a:prstClr val="white"/>
                </a:solidFill>
                <a:latin typeface="ADLaM Display" panose="02010000000000000000" pitchFamily="2" charset="0"/>
                <a:ea typeface="ADLaM Display" panose="02010000000000000000" pitchFamily="2" charset="0"/>
                <a:cs typeface="ADLaM Display" panose="02010000000000000000" pitchFamily="2" charset="0"/>
              </a:rPr>
              <a:t>RESET AND TRANSFORM  </a:t>
            </a:r>
          </a:p>
          <a:p>
            <a:pPr defTabSz="1371600"/>
            <a:r>
              <a:rPr lang="en-GB" sz="2400" dirty="0">
                <a:solidFill>
                  <a:prstClr val="white"/>
                </a:solidFill>
                <a:latin typeface="ADLaM Display" panose="02010000000000000000" pitchFamily="2" charset="0"/>
                <a:ea typeface="ADLaM Display" panose="02010000000000000000" pitchFamily="2" charset="0"/>
                <a:cs typeface="ADLaM Display" panose="02010000000000000000" pitchFamily="2" charset="0"/>
              </a:rPr>
              <a:t>A new approach to research Everyone clear about the part they can play</a:t>
            </a:r>
          </a:p>
        </p:txBody>
      </p:sp>
      <p:sp>
        <p:nvSpPr>
          <p:cNvPr id="15" name="Rectangle: Rounded Corners 14">
            <a:extLst>
              <a:ext uri="{FF2B5EF4-FFF2-40B4-BE49-F238E27FC236}">
                <a16:creationId xmlns:a16="http://schemas.microsoft.com/office/drawing/2014/main" id="{624A2D55-839E-E789-6995-24928E0894E2}"/>
              </a:ext>
            </a:extLst>
          </p:cNvPr>
          <p:cNvSpPr/>
          <p:nvPr/>
        </p:nvSpPr>
        <p:spPr>
          <a:xfrm>
            <a:off x="9105899" y="6500797"/>
            <a:ext cx="3077012" cy="1217285"/>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2400" b="1" dirty="0">
                <a:solidFill>
                  <a:prstClr val="white"/>
                </a:solidFill>
                <a:latin typeface="ADLaM Display" panose="02010000000000000000" pitchFamily="2" charset="0"/>
                <a:ea typeface="ADLaM Display" panose="02010000000000000000" pitchFamily="2" charset="0"/>
                <a:cs typeface="ADLaM Display" panose="02010000000000000000" pitchFamily="2" charset="0"/>
              </a:rPr>
              <a:t>AGREE</a:t>
            </a:r>
          </a:p>
          <a:p>
            <a:pPr defTabSz="1371600"/>
            <a:r>
              <a:rPr lang="en-GB" sz="2400" dirty="0">
                <a:solidFill>
                  <a:prstClr val="white"/>
                </a:solidFill>
                <a:latin typeface="ADLaM Display" panose="02010000000000000000" pitchFamily="2" charset="0"/>
                <a:ea typeface="ADLaM Display" panose="02010000000000000000" pitchFamily="2" charset="0"/>
                <a:cs typeface="ADLaM Display" panose="02010000000000000000" pitchFamily="2" charset="0"/>
              </a:rPr>
              <a:t>Fit for purpose; work towards the ambition</a:t>
            </a:r>
          </a:p>
        </p:txBody>
      </p:sp>
      <p:sp>
        <p:nvSpPr>
          <p:cNvPr id="16" name="Rectangle: Rounded Corners 15">
            <a:extLst>
              <a:ext uri="{FF2B5EF4-FFF2-40B4-BE49-F238E27FC236}">
                <a16:creationId xmlns:a16="http://schemas.microsoft.com/office/drawing/2014/main" id="{87F2CE7F-2C20-90A1-0D7E-894D302C74CA}"/>
              </a:ext>
            </a:extLst>
          </p:cNvPr>
          <p:cNvSpPr/>
          <p:nvPr/>
        </p:nvSpPr>
        <p:spPr>
          <a:xfrm>
            <a:off x="12093375" y="6543665"/>
            <a:ext cx="2919933" cy="113354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2400" b="1" dirty="0">
                <a:solidFill>
                  <a:prstClr val="white"/>
                </a:solidFill>
                <a:latin typeface="ADLaM Display" panose="02010000000000000000" pitchFamily="2" charset="0"/>
                <a:ea typeface="ADLaM Display" panose="02010000000000000000" pitchFamily="2" charset="0"/>
                <a:cs typeface="ADLaM Display" panose="02010000000000000000" pitchFamily="2" charset="0"/>
              </a:rPr>
              <a:t>IMPLEMENT </a:t>
            </a:r>
          </a:p>
          <a:p>
            <a:pPr defTabSz="1371600"/>
            <a:r>
              <a:rPr lang="en-GB" sz="2400" dirty="0">
                <a:solidFill>
                  <a:prstClr val="white"/>
                </a:solidFill>
                <a:latin typeface="ADLaM Display" panose="02010000000000000000" pitchFamily="2" charset="0"/>
                <a:ea typeface="ADLaM Display" panose="02010000000000000000" pitchFamily="2" charset="0"/>
                <a:cs typeface="ADLaM Display" panose="02010000000000000000" pitchFamily="2" charset="0"/>
              </a:rPr>
              <a:t>Planning relates to all staff groups and areas  </a:t>
            </a:r>
          </a:p>
        </p:txBody>
      </p:sp>
      <p:sp>
        <p:nvSpPr>
          <p:cNvPr id="17" name="Rectangle: Rounded Corners 16">
            <a:extLst>
              <a:ext uri="{FF2B5EF4-FFF2-40B4-BE49-F238E27FC236}">
                <a16:creationId xmlns:a16="http://schemas.microsoft.com/office/drawing/2014/main" id="{C381831B-C435-B0EA-4415-5E6DCBA742D2}"/>
              </a:ext>
            </a:extLst>
          </p:cNvPr>
          <p:cNvSpPr/>
          <p:nvPr/>
        </p:nvSpPr>
        <p:spPr>
          <a:xfrm>
            <a:off x="15046861" y="6369522"/>
            <a:ext cx="2919935" cy="147983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2400" b="1" dirty="0">
                <a:solidFill>
                  <a:prstClr val="white"/>
                </a:solidFill>
                <a:latin typeface="ADLaM Display" panose="02010000000000000000" pitchFamily="2" charset="0"/>
                <a:ea typeface="ADLaM Display" panose="02010000000000000000" pitchFamily="2" charset="0"/>
                <a:cs typeface="ADLaM Display" panose="02010000000000000000" pitchFamily="2" charset="0"/>
              </a:rPr>
              <a:t>SUSTAIN</a:t>
            </a:r>
          </a:p>
          <a:p>
            <a:pPr defTabSz="1371600"/>
            <a:r>
              <a:rPr lang="en-GB" sz="2400" dirty="0">
                <a:solidFill>
                  <a:prstClr val="white"/>
                </a:solidFill>
                <a:latin typeface="ADLaM Display" panose="02010000000000000000" pitchFamily="2" charset="0"/>
                <a:ea typeface="ADLaM Display" panose="02010000000000000000" pitchFamily="2" charset="0"/>
                <a:cs typeface="ADLaM Display" panose="02010000000000000000" pitchFamily="2" charset="0"/>
              </a:rPr>
              <a:t>Measure impact, maintain flexibility</a:t>
            </a:r>
          </a:p>
        </p:txBody>
      </p:sp>
    </p:spTree>
    <p:extLst>
      <p:ext uri="{BB962C8B-B14F-4D97-AF65-F5344CB8AC3E}">
        <p14:creationId xmlns:p14="http://schemas.microsoft.com/office/powerpoint/2010/main" val="3810368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CB47B-51B0-EAA6-2C21-886C88817E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3C0844-1441-EB5F-74E0-8719BA50F5BA}"/>
              </a:ext>
            </a:extLst>
          </p:cNvPr>
          <p:cNvSpPr>
            <a:spLocks noGrp="1"/>
          </p:cNvSpPr>
          <p:nvPr>
            <p:ph type="title"/>
          </p:nvPr>
        </p:nvSpPr>
        <p:spPr>
          <a:xfrm>
            <a:off x="278290" y="196189"/>
            <a:ext cx="16312244" cy="1988345"/>
          </a:xfrm>
        </p:spPr>
        <p:txBody>
          <a:bodyPr/>
          <a:lstStyle/>
          <a:p>
            <a:r>
              <a:rPr lang="en-GB" b="1" dirty="0"/>
              <a:t>Focus on workforce</a:t>
            </a:r>
          </a:p>
        </p:txBody>
      </p:sp>
      <p:pic>
        <p:nvPicPr>
          <p:cNvPr id="5" name="Picture 4">
            <a:extLst>
              <a:ext uri="{FF2B5EF4-FFF2-40B4-BE49-F238E27FC236}">
                <a16:creationId xmlns:a16="http://schemas.microsoft.com/office/drawing/2014/main" id="{EFD6F938-F7FF-A594-6C9D-24CC1CBEC327}"/>
              </a:ext>
            </a:extLst>
          </p:cNvPr>
          <p:cNvPicPr>
            <a:picLocks noChangeAspect="1"/>
          </p:cNvPicPr>
          <p:nvPr/>
        </p:nvPicPr>
        <p:blipFill>
          <a:blip r:embed="rId2"/>
          <a:srcRect l="10460" t="16840" r="4603" b="9856"/>
          <a:stretch/>
        </p:blipFill>
        <p:spPr>
          <a:xfrm>
            <a:off x="14381430" y="152274"/>
            <a:ext cx="3770310" cy="1374399"/>
          </a:xfrm>
          <a:prstGeom prst="rect">
            <a:avLst/>
          </a:prstGeom>
        </p:spPr>
      </p:pic>
      <p:graphicFrame>
        <p:nvGraphicFramePr>
          <p:cNvPr id="99" name="Diagram 98">
            <a:extLst>
              <a:ext uri="{FF2B5EF4-FFF2-40B4-BE49-F238E27FC236}">
                <a16:creationId xmlns:a16="http://schemas.microsoft.com/office/drawing/2014/main" id="{5F57D0B0-D25F-CD17-FE65-6199FBA6D3E6}"/>
              </a:ext>
            </a:extLst>
          </p:cNvPr>
          <p:cNvGraphicFramePr/>
          <p:nvPr/>
        </p:nvGraphicFramePr>
        <p:xfrm>
          <a:off x="716535" y="8267592"/>
          <a:ext cx="1938087" cy="16800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A group of icons with text&#10;&#10;Description automatically generated">
            <a:extLst>
              <a:ext uri="{FF2B5EF4-FFF2-40B4-BE49-F238E27FC236}">
                <a16:creationId xmlns:a16="http://schemas.microsoft.com/office/drawing/2014/main" id="{154E8CB0-D5B2-4B07-7ABA-61EB69BC72A1}"/>
              </a:ext>
            </a:extLst>
          </p:cNvPr>
          <p:cNvPicPr>
            <a:picLocks noChangeAspect="1"/>
          </p:cNvPicPr>
          <p:nvPr/>
        </p:nvPicPr>
        <p:blipFill>
          <a:blip r:embed="rId8"/>
          <a:stretch>
            <a:fillRect/>
          </a:stretch>
        </p:blipFill>
        <p:spPr>
          <a:xfrm>
            <a:off x="448606" y="1317197"/>
            <a:ext cx="4901993" cy="2573625"/>
          </a:xfrm>
          <a:prstGeom prst="rect">
            <a:avLst/>
          </a:prstGeom>
        </p:spPr>
      </p:pic>
      <p:sp>
        <p:nvSpPr>
          <p:cNvPr id="3" name="Content Placeholder 2">
            <a:extLst>
              <a:ext uri="{FF2B5EF4-FFF2-40B4-BE49-F238E27FC236}">
                <a16:creationId xmlns:a16="http://schemas.microsoft.com/office/drawing/2014/main" id="{CA1FF521-FDDF-C628-BFC9-7503D5488459}"/>
              </a:ext>
            </a:extLst>
          </p:cNvPr>
          <p:cNvSpPr txBox="1">
            <a:spLocks/>
          </p:cNvSpPr>
          <p:nvPr/>
        </p:nvSpPr>
        <p:spPr>
          <a:xfrm>
            <a:off x="0" y="4099259"/>
            <a:ext cx="6259122" cy="8853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600">
              <a:spcBef>
                <a:spcPts val="1500"/>
              </a:spcBef>
              <a:buNone/>
            </a:pPr>
            <a:r>
              <a:rPr lang="en-GB" sz="4800" b="1" dirty="0">
                <a:solidFill>
                  <a:srgbClr val="005EB8"/>
                </a:solidFill>
                <a:latin typeface="Aptos" panose="02110004020202020204"/>
              </a:rPr>
              <a:t>Approach </a:t>
            </a:r>
          </a:p>
          <a:p>
            <a:pPr marL="0" indent="0" algn="ctr" defTabSz="1371600">
              <a:spcBef>
                <a:spcPts val="1500"/>
              </a:spcBef>
              <a:buNone/>
            </a:pPr>
            <a:r>
              <a:rPr lang="en-GB" sz="4800" b="1" dirty="0">
                <a:solidFill>
                  <a:srgbClr val="005EB8"/>
                </a:solidFill>
                <a:latin typeface="Aptos" panose="02110004020202020204"/>
              </a:rPr>
              <a:t>“must include all voices and perspectives”</a:t>
            </a:r>
          </a:p>
        </p:txBody>
      </p:sp>
      <p:pic>
        <p:nvPicPr>
          <p:cNvPr id="6" name="Picture 5">
            <a:extLst>
              <a:ext uri="{FF2B5EF4-FFF2-40B4-BE49-F238E27FC236}">
                <a16:creationId xmlns:a16="http://schemas.microsoft.com/office/drawing/2014/main" id="{05EB8CC0-1171-CE69-37B1-D786B2F1904F}"/>
              </a:ext>
            </a:extLst>
          </p:cNvPr>
          <p:cNvPicPr>
            <a:picLocks noChangeAspect="1"/>
          </p:cNvPicPr>
          <p:nvPr/>
        </p:nvPicPr>
        <p:blipFill>
          <a:blip r:embed="rId9"/>
          <a:stretch>
            <a:fillRect/>
          </a:stretch>
        </p:blipFill>
        <p:spPr>
          <a:xfrm>
            <a:off x="7573190" y="8410787"/>
            <a:ext cx="3450023" cy="1781933"/>
          </a:xfrm>
          <a:prstGeom prst="rect">
            <a:avLst/>
          </a:prstGeom>
        </p:spPr>
      </p:pic>
      <p:pic>
        <p:nvPicPr>
          <p:cNvPr id="1026" name="Picture 2" descr="Principles of Multi Stakeholder Partnership Charter second draft available  for comment">
            <a:extLst>
              <a:ext uri="{FF2B5EF4-FFF2-40B4-BE49-F238E27FC236}">
                <a16:creationId xmlns:a16="http://schemas.microsoft.com/office/drawing/2014/main" id="{EAAF6124-5A3F-1C4F-178A-A68B8AA5237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2149" y="6989871"/>
            <a:ext cx="4162659" cy="3121995"/>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21B8C32A-1BE9-1C45-84C8-1287E23ABEED}"/>
              </a:ext>
            </a:extLst>
          </p:cNvPr>
          <p:cNvSpPr txBox="1">
            <a:spLocks/>
          </p:cNvSpPr>
          <p:nvPr/>
        </p:nvSpPr>
        <p:spPr>
          <a:xfrm>
            <a:off x="6174793" y="1712009"/>
            <a:ext cx="4796447" cy="47745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600">
              <a:spcBef>
                <a:spcPts val="1500"/>
              </a:spcBef>
              <a:buNone/>
            </a:pPr>
            <a:r>
              <a:rPr lang="en-GB" sz="4800" b="1" dirty="0">
                <a:solidFill>
                  <a:srgbClr val="00AAA6"/>
                </a:solidFill>
                <a:latin typeface="Aptos" panose="02110004020202020204"/>
              </a:rPr>
              <a:t>Challenges </a:t>
            </a:r>
          </a:p>
          <a:p>
            <a:pPr marL="0" indent="0" defTabSz="1371600">
              <a:spcBef>
                <a:spcPts val="1500"/>
              </a:spcBef>
              <a:buNone/>
            </a:pPr>
            <a:r>
              <a:rPr lang="en-GB" sz="2700" b="1" dirty="0">
                <a:solidFill>
                  <a:srgbClr val="00AAA6"/>
                </a:solidFill>
                <a:latin typeface="Aptos" panose="02110004020202020204"/>
              </a:rPr>
              <a:t>No time for discussion, planning or participation </a:t>
            </a:r>
          </a:p>
          <a:p>
            <a:pPr marL="0" indent="0" defTabSz="1371600">
              <a:spcBef>
                <a:spcPts val="1500"/>
              </a:spcBef>
              <a:buNone/>
            </a:pPr>
            <a:r>
              <a:rPr lang="en-GB" sz="2700" b="1" dirty="0">
                <a:solidFill>
                  <a:srgbClr val="00AAA6"/>
                </a:solidFill>
                <a:latin typeface="Aptos" panose="02110004020202020204"/>
              </a:rPr>
              <a:t> Limited awareness of what's available  </a:t>
            </a:r>
          </a:p>
          <a:p>
            <a:pPr marL="0" indent="0" defTabSz="1371600">
              <a:spcBef>
                <a:spcPts val="1500"/>
              </a:spcBef>
              <a:buNone/>
            </a:pPr>
            <a:r>
              <a:rPr lang="en-GB" sz="2700" b="1" dirty="0">
                <a:solidFill>
                  <a:srgbClr val="00AAA6"/>
                </a:solidFill>
                <a:latin typeface="Aptos" panose="02110004020202020204"/>
              </a:rPr>
              <a:t>Lack of equity to uptake of supported pathways for the multiprofessionals research</a:t>
            </a:r>
          </a:p>
          <a:p>
            <a:pPr marL="0" indent="0" defTabSz="1371600">
              <a:spcBef>
                <a:spcPts val="1500"/>
              </a:spcBef>
              <a:buNone/>
            </a:pPr>
            <a:r>
              <a:rPr lang="en-GB" sz="2700" b="1" dirty="0">
                <a:solidFill>
                  <a:srgbClr val="00AAA6"/>
                </a:solidFill>
                <a:latin typeface="Aptos" panose="02110004020202020204"/>
              </a:rPr>
              <a:t>Alignment with higher education institutions, high profile organisations (initiatives, support, sharing, developing new models). </a:t>
            </a:r>
          </a:p>
        </p:txBody>
      </p:sp>
      <p:sp>
        <p:nvSpPr>
          <p:cNvPr id="12" name="Content Placeholder 2">
            <a:extLst>
              <a:ext uri="{FF2B5EF4-FFF2-40B4-BE49-F238E27FC236}">
                <a16:creationId xmlns:a16="http://schemas.microsoft.com/office/drawing/2014/main" id="{6B032296-DBFE-F7B9-FE6E-2F16263DB2AA}"/>
              </a:ext>
            </a:extLst>
          </p:cNvPr>
          <p:cNvSpPr txBox="1">
            <a:spLocks/>
          </p:cNvSpPr>
          <p:nvPr/>
        </p:nvSpPr>
        <p:spPr>
          <a:xfrm>
            <a:off x="11023213" y="1534116"/>
            <a:ext cx="7226543" cy="8853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600">
              <a:spcBef>
                <a:spcPts val="1500"/>
              </a:spcBef>
              <a:buNone/>
            </a:pPr>
            <a:r>
              <a:rPr lang="en-GB" sz="4800" b="1" dirty="0">
                <a:solidFill>
                  <a:srgbClr val="4D2669"/>
                </a:solidFill>
                <a:latin typeface="Aptos" panose="02110004020202020204"/>
              </a:rPr>
              <a:t>Integrating with existing</a:t>
            </a:r>
          </a:p>
        </p:txBody>
      </p:sp>
      <p:sp>
        <p:nvSpPr>
          <p:cNvPr id="14" name="TextBox 13">
            <a:extLst>
              <a:ext uri="{FF2B5EF4-FFF2-40B4-BE49-F238E27FC236}">
                <a16:creationId xmlns:a16="http://schemas.microsoft.com/office/drawing/2014/main" id="{6EA44FD5-D50E-072F-E766-6CCB37346555}"/>
              </a:ext>
            </a:extLst>
          </p:cNvPr>
          <p:cNvSpPr txBox="1"/>
          <p:nvPr/>
        </p:nvSpPr>
        <p:spPr>
          <a:xfrm>
            <a:off x="11049779" y="2184533"/>
            <a:ext cx="7394214" cy="7989816"/>
          </a:xfrm>
          <a:prstGeom prst="rect">
            <a:avLst/>
          </a:prstGeom>
          <a:noFill/>
        </p:spPr>
        <p:txBody>
          <a:bodyPr wrap="square" rtlCol="0">
            <a:spAutoFit/>
          </a:bodyPr>
          <a:lstStyle/>
          <a:p>
            <a:pPr defTabSz="1371600">
              <a:lnSpc>
                <a:spcPct val="110000"/>
              </a:lnSpc>
              <a:spcAft>
                <a:spcPts val="1350"/>
              </a:spcAft>
            </a:pPr>
            <a:r>
              <a:rPr lang="en-GB" sz="2700" b="1" dirty="0">
                <a:solidFill>
                  <a:srgbClr val="4D2669"/>
                </a:solidFill>
                <a:latin typeface="Arial" panose="020B0604020202020204" pitchFamily="34" charset="0"/>
                <a:cs typeface="Arial" panose="020B0604020202020204" pitchFamily="34" charset="0"/>
              </a:rPr>
              <a:t>Ensure research is included and emphasised </a:t>
            </a:r>
          </a:p>
          <a:p>
            <a:pPr marL="428625" indent="-428625" defTabSz="1371600">
              <a:lnSpc>
                <a:spcPct val="110000"/>
              </a:lnSpc>
              <a:spcAft>
                <a:spcPts val="1350"/>
              </a:spcAft>
              <a:buFont typeface="Arial" panose="020B0604020202020204" pitchFamily="34" charset="0"/>
              <a:buChar char="•"/>
            </a:pPr>
            <a:r>
              <a:rPr lang="en-GB" sz="2700" b="1" dirty="0">
                <a:solidFill>
                  <a:srgbClr val="4D2669"/>
                </a:solidFill>
                <a:latin typeface="Arial" panose="020B0604020202020204" pitchFamily="34" charset="0"/>
                <a:cs typeface="Arial" panose="020B0604020202020204" pitchFamily="34" charset="0"/>
              </a:rPr>
              <a:t>existing frameworks and programmes; </a:t>
            </a:r>
          </a:p>
          <a:p>
            <a:pPr marL="1114425" lvl="1" indent="-428625" defTabSz="1371600">
              <a:lnSpc>
                <a:spcPct val="110000"/>
              </a:lnSpc>
              <a:spcAft>
                <a:spcPts val="1350"/>
              </a:spcAft>
              <a:buFont typeface="Wingdings" panose="05000000000000000000" pitchFamily="2" charset="2"/>
              <a:buChar char="v"/>
            </a:pPr>
            <a:r>
              <a:rPr lang="en-GB" sz="2700" b="1" dirty="0">
                <a:solidFill>
                  <a:srgbClr val="4D2669"/>
                </a:solidFill>
                <a:latin typeface="Arial" panose="020B0604020202020204" pitchFamily="34" charset="0"/>
                <a:cs typeface="Arial" panose="020B0604020202020204" pitchFamily="34" charset="0"/>
              </a:rPr>
              <a:t>Embedding the Trust’s health care professional’s capability framework</a:t>
            </a:r>
          </a:p>
          <a:p>
            <a:pPr marL="1114425" lvl="1" indent="-428625" defTabSz="1371600">
              <a:lnSpc>
                <a:spcPct val="110000"/>
              </a:lnSpc>
              <a:spcAft>
                <a:spcPts val="1350"/>
              </a:spcAft>
              <a:buFont typeface="Wingdings" panose="05000000000000000000" pitchFamily="2" charset="2"/>
              <a:buChar char="v"/>
              <a:defRPr/>
            </a:pPr>
            <a:r>
              <a:rPr lang="en-GB" sz="2700" b="1" dirty="0">
                <a:solidFill>
                  <a:srgbClr val="4D2669"/>
                </a:solidFill>
                <a:latin typeface="Arial" panose="020B0604020202020204" pitchFamily="34" charset="0"/>
                <a:cs typeface="Arial" panose="020B0604020202020204" pitchFamily="34" charset="0"/>
              </a:rPr>
              <a:t>Four pillars of practice </a:t>
            </a:r>
            <a:r>
              <a:rPr lang="en-GB" sz="2700" i="1" dirty="0">
                <a:solidFill>
                  <a:srgbClr val="4D2669"/>
                </a:solidFill>
                <a:latin typeface="Arial" panose="020B0604020202020204" pitchFamily="34" charset="0"/>
                <a:cs typeface="Arial" panose="020B0604020202020204" pitchFamily="34" charset="0"/>
              </a:rPr>
              <a:t>(evidence, research and development)</a:t>
            </a:r>
            <a:endParaRPr lang="en-GB" sz="2700" dirty="0">
              <a:solidFill>
                <a:srgbClr val="4D2669"/>
              </a:solidFill>
              <a:latin typeface="Arial" panose="020B0604020202020204" pitchFamily="34" charset="0"/>
              <a:cs typeface="Arial" panose="020B0604020202020204" pitchFamily="34" charset="0"/>
            </a:endParaRPr>
          </a:p>
          <a:p>
            <a:pPr marL="1114425" lvl="1" indent="-428625" defTabSz="1371600">
              <a:lnSpc>
                <a:spcPct val="110000"/>
              </a:lnSpc>
              <a:spcAft>
                <a:spcPts val="1350"/>
              </a:spcAft>
              <a:buFont typeface="Wingdings" panose="05000000000000000000" pitchFamily="2" charset="2"/>
              <a:buChar char="v"/>
              <a:defRPr/>
            </a:pPr>
            <a:r>
              <a:rPr lang="en-GB" sz="2700" b="1" dirty="0">
                <a:solidFill>
                  <a:srgbClr val="4D2669"/>
                </a:solidFill>
                <a:latin typeface="Arial" panose="020B0604020202020204" pitchFamily="34" charset="0"/>
                <a:cs typeface="Arial" panose="020B0604020202020204" pitchFamily="34" charset="0"/>
              </a:rPr>
              <a:t>Multi-professional Practice-based Research Capabilities Framework</a:t>
            </a:r>
            <a:r>
              <a:rPr lang="en-GB" sz="2700" dirty="0">
                <a:solidFill>
                  <a:srgbClr val="4D2669"/>
                </a:solidFill>
                <a:latin typeface="Arial" panose="020B0604020202020204" pitchFamily="34" charset="0"/>
                <a:cs typeface="Arial" panose="020B0604020202020204" pitchFamily="34" charset="0"/>
              </a:rPr>
              <a:t> </a:t>
            </a:r>
            <a:r>
              <a:rPr lang="en-GB" sz="2700" i="1" dirty="0">
                <a:solidFill>
                  <a:srgbClr val="4D2669"/>
                </a:solidFill>
                <a:latin typeface="Arial" panose="020B0604020202020204" pitchFamily="34" charset="0"/>
                <a:cs typeface="Arial" panose="020B0604020202020204" pitchFamily="34" charset="0"/>
              </a:rPr>
              <a:t>(support health and care professionals to engage in, and with, research)</a:t>
            </a:r>
          </a:p>
          <a:p>
            <a:pPr marL="428625" indent="-428625" defTabSz="1371600">
              <a:lnSpc>
                <a:spcPct val="110000"/>
              </a:lnSpc>
              <a:spcAft>
                <a:spcPts val="1350"/>
              </a:spcAft>
              <a:buFont typeface="Arial" panose="020B0604020202020204" pitchFamily="34" charset="0"/>
              <a:buChar char="•"/>
              <a:defRPr/>
            </a:pPr>
            <a:r>
              <a:rPr lang="en-GB" sz="2700" b="1" dirty="0">
                <a:solidFill>
                  <a:srgbClr val="4D2669"/>
                </a:solidFill>
                <a:latin typeface="Arial" panose="020B0604020202020204" pitchFamily="34" charset="0"/>
                <a:cs typeface="Arial" panose="020B0604020202020204" pitchFamily="34" charset="0"/>
              </a:rPr>
              <a:t>HR initiatives and processes; Talent pools and recruitment materials) </a:t>
            </a:r>
          </a:p>
          <a:p>
            <a:pPr marL="428625" indent="-428625" defTabSz="1371600">
              <a:lnSpc>
                <a:spcPct val="110000"/>
              </a:lnSpc>
              <a:spcAft>
                <a:spcPts val="1350"/>
              </a:spcAft>
              <a:buFont typeface="Arial" panose="020B0604020202020204" pitchFamily="34" charset="0"/>
              <a:buChar char="•"/>
              <a:defRPr/>
            </a:pPr>
            <a:r>
              <a:rPr lang="en-GB" sz="2700" b="1" dirty="0">
                <a:solidFill>
                  <a:srgbClr val="4D2669"/>
                </a:solidFill>
                <a:latin typeface="Arial" panose="020B0604020202020204" pitchFamily="34" charset="0"/>
                <a:cs typeface="Arial" panose="020B0604020202020204" pitchFamily="34" charset="0"/>
              </a:rPr>
              <a:t>Inductions other forums </a:t>
            </a:r>
          </a:p>
        </p:txBody>
      </p:sp>
    </p:spTree>
    <p:extLst>
      <p:ext uri="{BB962C8B-B14F-4D97-AF65-F5344CB8AC3E}">
        <p14:creationId xmlns:p14="http://schemas.microsoft.com/office/powerpoint/2010/main" val="2809963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D9C86-4093-CB25-CD2D-8E9C219E09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77EB4F-6F3B-C352-6B67-3C4A8770BC68}"/>
              </a:ext>
            </a:extLst>
          </p:cNvPr>
          <p:cNvSpPr>
            <a:spLocks noGrp="1"/>
          </p:cNvSpPr>
          <p:nvPr>
            <p:ph type="title"/>
          </p:nvPr>
        </p:nvSpPr>
        <p:spPr>
          <a:xfrm>
            <a:off x="118873" y="193307"/>
            <a:ext cx="16312244" cy="1988345"/>
          </a:xfrm>
        </p:spPr>
        <p:txBody>
          <a:bodyPr>
            <a:normAutofit/>
          </a:bodyPr>
          <a:lstStyle/>
          <a:p>
            <a:r>
              <a:rPr lang="en-GB" sz="5400" dirty="0">
                <a:latin typeface="Poppins SemiBold"/>
                <a:cs typeface="Poppins SemiBold"/>
              </a:rPr>
              <a:t>Opportunities to think about research </a:t>
            </a:r>
          </a:p>
        </p:txBody>
      </p:sp>
      <p:pic>
        <p:nvPicPr>
          <p:cNvPr id="5" name="Picture 4">
            <a:extLst>
              <a:ext uri="{FF2B5EF4-FFF2-40B4-BE49-F238E27FC236}">
                <a16:creationId xmlns:a16="http://schemas.microsoft.com/office/drawing/2014/main" id="{99E419A2-DF7B-A7E5-D5F2-20F6F3226AD9}"/>
              </a:ext>
            </a:extLst>
          </p:cNvPr>
          <p:cNvPicPr>
            <a:picLocks noChangeAspect="1"/>
          </p:cNvPicPr>
          <p:nvPr/>
        </p:nvPicPr>
        <p:blipFill>
          <a:blip r:embed="rId2"/>
          <a:srcRect l="10460" t="16840" r="4603" b="9856"/>
          <a:stretch/>
        </p:blipFill>
        <p:spPr>
          <a:xfrm>
            <a:off x="14675243" y="185628"/>
            <a:ext cx="3511748" cy="1280145"/>
          </a:xfrm>
          <a:prstGeom prst="rect">
            <a:avLst/>
          </a:prstGeom>
        </p:spPr>
      </p:pic>
      <p:graphicFrame>
        <p:nvGraphicFramePr>
          <p:cNvPr id="99" name="Diagram 98">
            <a:extLst>
              <a:ext uri="{FF2B5EF4-FFF2-40B4-BE49-F238E27FC236}">
                <a16:creationId xmlns:a16="http://schemas.microsoft.com/office/drawing/2014/main" id="{A00988F8-0BA6-C96E-5F0E-0937D1FD39AF}"/>
              </a:ext>
            </a:extLst>
          </p:cNvPr>
          <p:cNvGraphicFramePr/>
          <p:nvPr/>
        </p:nvGraphicFramePr>
        <p:xfrm>
          <a:off x="716535" y="8267592"/>
          <a:ext cx="1938087" cy="16800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Content Placeholder 6">
            <a:extLst>
              <a:ext uri="{FF2B5EF4-FFF2-40B4-BE49-F238E27FC236}">
                <a16:creationId xmlns:a16="http://schemas.microsoft.com/office/drawing/2014/main" id="{66B1330B-AB59-BB8E-4F37-E4D46675DEBF}"/>
              </a:ext>
            </a:extLst>
          </p:cNvPr>
          <p:cNvSpPr>
            <a:spLocks noGrp="1"/>
          </p:cNvSpPr>
          <p:nvPr/>
        </p:nvSpPr>
        <p:spPr>
          <a:xfrm>
            <a:off x="359912" y="2210105"/>
            <a:ext cx="17743898" cy="8029592"/>
          </a:xfrm>
          <a:prstGeom prst="rect">
            <a:avLst/>
          </a:prstGeom>
          <a:ln w="28575">
            <a:noFill/>
          </a:ln>
        </p:spPr>
        <p:txBody>
          <a:bodyPr vert="horz" lIns="137160" tIns="68580" rIns="137160" bIns="6858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lnSpc>
                <a:spcPct val="110000"/>
              </a:lnSpc>
              <a:spcBef>
                <a:spcPts val="0"/>
              </a:spcBef>
              <a:spcAft>
                <a:spcPts val="1350"/>
              </a:spcAft>
              <a:buNone/>
            </a:pPr>
            <a:endParaRPr lang="en-GB" sz="2700" dirty="0">
              <a:solidFill>
                <a:prstClr val="black"/>
              </a:solidFill>
            </a:endParaRPr>
          </a:p>
        </p:txBody>
      </p:sp>
      <p:sp>
        <p:nvSpPr>
          <p:cNvPr id="19" name="TextBox 184">
            <a:extLst>
              <a:ext uri="{FF2B5EF4-FFF2-40B4-BE49-F238E27FC236}">
                <a16:creationId xmlns:a16="http://schemas.microsoft.com/office/drawing/2014/main" id="{086C6F37-3A42-ED35-3211-54081FEF26B9}"/>
              </a:ext>
            </a:extLst>
          </p:cNvPr>
          <p:cNvSpPr txBox="1"/>
          <p:nvPr/>
        </p:nvSpPr>
        <p:spPr>
          <a:xfrm>
            <a:off x="190430" y="1483625"/>
            <a:ext cx="3656559" cy="669414"/>
          </a:xfrm>
          <a:prstGeom prst="rect">
            <a:avLst/>
          </a:prstGeom>
          <a:solidFill>
            <a:srgbClr val="ED7D31"/>
          </a:solidFill>
        </p:spPr>
        <p:txBody>
          <a:bodyPr rot="0" spcFirstLastPara="0" vert="horz" wrap="square" lIns="137160" tIns="68580" rIns="137160" bIns="6858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GB" sz="2100" b="1" dirty="0">
                <a:solidFill>
                  <a:prstClr val="white"/>
                </a:solidFill>
                <a:latin typeface="Aptos" panose="02110004020202020204"/>
              </a:rPr>
              <a:t>BOARD OVERSIGHT</a:t>
            </a:r>
            <a:endParaRPr lang="en-US" sz="2100" dirty="0">
              <a:solidFill>
                <a:prstClr val="white"/>
              </a:solidFill>
              <a:latin typeface="Aptos" panose="02110004020202020204"/>
            </a:endParaRPr>
          </a:p>
          <a:p>
            <a:pPr defTabSz="1371600"/>
            <a:r>
              <a:rPr lang="en-GB" sz="1350" b="1" dirty="0">
                <a:solidFill>
                  <a:prstClr val="white"/>
                </a:solidFill>
                <a:latin typeface="Aptos" panose="02110004020202020204"/>
              </a:rPr>
              <a:t>Governance,  reporting and monitoring </a:t>
            </a:r>
          </a:p>
        </p:txBody>
      </p:sp>
      <p:sp>
        <p:nvSpPr>
          <p:cNvPr id="20" name="TextBox 183">
            <a:extLst>
              <a:ext uri="{FF2B5EF4-FFF2-40B4-BE49-F238E27FC236}">
                <a16:creationId xmlns:a16="http://schemas.microsoft.com/office/drawing/2014/main" id="{CAB1024B-BEB5-674A-B8E3-794F20DA52EB}"/>
              </a:ext>
            </a:extLst>
          </p:cNvPr>
          <p:cNvSpPr txBox="1"/>
          <p:nvPr/>
        </p:nvSpPr>
        <p:spPr>
          <a:xfrm>
            <a:off x="3890918" y="1465773"/>
            <a:ext cx="5253083" cy="692497"/>
          </a:xfrm>
          <a:prstGeom prst="rect">
            <a:avLst/>
          </a:prstGeom>
          <a:solidFill>
            <a:srgbClr val="00B0F0"/>
          </a:solidFill>
        </p:spPr>
        <p:txBody>
          <a:bodyPr rot="0" spcFirstLastPara="0" vert="horz" wrap="square" lIns="137160" tIns="68580" rIns="137160" bIns="6858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GB" b="1" dirty="0">
                <a:solidFill>
                  <a:prstClr val="white"/>
                </a:solidFill>
                <a:latin typeface="Aptos" panose="02110004020202020204"/>
              </a:rPr>
              <a:t>CULTURE</a:t>
            </a:r>
            <a:endParaRPr lang="en-US" dirty="0">
              <a:solidFill>
                <a:prstClr val="white"/>
              </a:solidFill>
              <a:latin typeface="Aptos" panose="02110004020202020204"/>
            </a:endParaRPr>
          </a:p>
          <a:p>
            <a:pPr defTabSz="1371600"/>
            <a:r>
              <a:rPr lang="en-GB" b="1" dirty="0">
                <a:solidFill>
                  <a:prstClr val="white"/>
                </a:solidFill>
                <a:latin typeface="Aptos" panose="02110004020202020204"/>
              </a:rPr>
              <a:t>Research everybody's day to day in healthcare </a:t>
            </a:r>
          </a:p>
        </p:txBody>
      </p:sp>
      <p:sp>
        <p:nvSpPr>
          <p:cNvPr id="21" name="TextBox 182">
            <a:extLst>
              <a:ext uri="{FF2B5EF4-FFF2-40B4-BE49-F238E27FC236}">
                <a16:creationId xmlns:a16="http://schemas.microsoft.com/office/drawing/2014/main" id="{CFF22E6F-C043-81AA-9725-83570C10B749}"/>
              </a:ext>
            </a:extLst>
          </p:cNvPr>
          <p:cNvSpPr txBox="1"/>
          <p:nvPr/>
        </p:nvSpPr>
        <p:spPr>
          <a:xfrm>
            <a:off x="9231862" y="1501658"/>
            <a:ext cx="4516037" cy="692497"/>
          </a:xfrm>
          <a:prstGeom prst="rect">
            <a:avLst/>
          </a:prstGeom>
          <a:solidFill>
            <a:schemeClr val="accent5"/>
          </a:solidFill>
        </p:spPr>
        <p:txBody>
          <a:bodyPr rot="0" spcFirstLastPara="0" vert="horz" wrap="square" lIns="137160" tIns="68580" rIns="137160" bIns="6858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GB" b="1" dirty="0">
                <a:solidFill>
                  <a:srgbClr val="FFFFFF"/>
                </a:solidFill>
                <a:latin typeface="Aptos" panose="02110004020202020204"/>
              </a:rPr>
              <a:t>WORKFORCE </a:t>
            </a:r>
          </a:p>
          <a:p>
            <a:pPr defTabSz="1371600"/>
            <a:r>
              <a:rPr lang="en-GB" b="1" dirty="0">
                <a:solidFill>
                  <a:srgbClr val="FFFFFF"/>
                </a:solidFill>
                <a:latin typeface="Aptos" panose="02110004020202020204"/>
              </a:rPr>
              <a:t>Capacity and Capabilities </a:t>
            </a:r>
          </a:p>
        </p:txBody>
      </p:sp>
      <p:sp>
        <p:nvSpPr>
          <p:cNvPr id="22" name="TextBox 185">
            <a:extLst>
              <a:ext uri="{FF2B5EF4-FFF2-40B4-BE49-F238E27FC236}">
                <a16:creationId xmlns:a16="http://schemas.microsoft.com/office/drawing/2014/main" id="{C4E0CEC3-E0C5-4EE0-4BDD-9794D506C6FF}"/>
              </a:ext>
            </a:extLst>
          </p:cNvPr>
          <p:cNvSpPr txBox="1"/>
          <p:nvPr/>
        </p:nvSpPr>
        <p:spPr>
          <a:xfrm>
            <a:off x="13998599" y="1478575"/>
            <a:ext cx="4188392" cy="692497"/>
          </a:xfrm>
          <a:prstGeom prst="rect">
            <a:avLst/>
          </a:prstGeom>
          <a:solidFill>
            <a:srgbClr val="00AAA6"/>
          </a:solidFill>
        </p:spPr>
        <p:txBody>
          <a:bodyPr rot="0" spcFirstLastPara="0" vert="horz" wrap="square" lIns="137160" tIns="68580" rIns="137160" bIns="6858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GB" b="1" dirty="0">
                <a:solidFill>
                  <a:srgbClr val="FFFFFF"/>
                </a:solidFill>
                <a:latin typeface="Aptos" panose="02110004020202020204"/>
              </a:rPr>
              <a:t>Collaborations and partnerships</a:t>
            </a:r>
          </a:p>
          <a:p>
            <a:pPr defTabSz="1371600"/>
            <a:r>
              <a:rPr lang="en-GB" b="1" dirty="0">
                <a:solidFill>
                  <a:srgbClr val="FFFFFF"/>
                </a:solidFill>
                <a:latin typeface="Aptos" panose="02110004020202020204"/>
              </a:rPr>
              <a:t>Academic, Industry, Charities</a:t>
            </a:r>
            <a:endParaRPr lang="en-US" b="1" dirty="0">
              <a:solidFill>
                <a:srgbClr val="FFFFFF"/>
              </a:solidFill>
              <a:latin typeface="Aptos" panose="02110004020202020204"/>
            </a:endParaRPr>
          </a:p>
        </p:txBody>
      </p:sp>
      <p:sp>
        <p:nvSpPr>
          <p:cNvPr id="11" name="TextBox 10">
            <a:extLst>
              <a:ext uri="{FF2B5EF4-FFF2-40B4-BE49-F238E27FC236}">
                <a16:creationId xmlns:a16="http://schemas.microsoft.com/office/drawing/2014/main" id="{A8C82F1A-252E-C8B9-2E78-55A8F075567C}"/>
              </a:ext>
            </a:extLst>
          </p:cNvPr>
          <p:cNvSpPr txBox="1"/>
          <p:nvPr/>
        </p:nvSpPr>
        <p:spPr>
          <a:xfrm>
            <a:off x="8766598" y="2615239"/>
            <a:ext cx="9446879" cy="8056052"/>
          </a:xfrm>
          <a:prstGeom prst="rect">
            <a:avLst/>
          </a:prstGeom>
          <a:noFill/>
        </p:spPr>
        <p:txBody>
          <a:bodyPr wrap="square" rtlCol="0">
            <a:spAutoFit/>
          </a:bodyPr>
          <a:lstStyle/>
          <a:p>
            <a:pPr defTabSz="1371600">
              <a:spcAft>
                <a:spcPts val="2700"/>
              </a:spcAft>
            </a:pPr>
            <a:r>
              <a:rPr lang="en-GB" sz="3000" b="1" dirty="0">
                <a:solidFill>
                  <a:srgbClr val="00AAA6"/>
                </a:solidFill>
                <a:latin typeface="Arial" panose="020B0604020202020204" pitchFamily="34" charset="0"/>
                <a:cs typeface="Arial" panose="020B0604020202020204" pitchFamily="34" charset="0"/>
              </a:rPr>
              <a:t>Health and care organisations aiming to:</a:t>
            </a:r>
          </a:p>
          <a:p>
            <a:pPr defTabSz="1371600">
              <a:spcAft>
                <a:spcPts val="900"/>
              </a:spcAft>
            </a:pPr>
            <a:r>
              <a:rPr lang="en-GB" sz="3000" b="1" dirty="0">
                <a:solidFill>
                  <a:srgbClr val="00AAA6"/>
                </a:solidFill>
                <a:latin typeface="Arial" panose="020B0604020202020204" pitchFamily="34" charset="0"/>
                <a:cs typeface="Arial" panose="020B0604020202020204" pitchFamily="34" charset="0"/>
              </a:rPr>
              <a:t>embed a culture that values engagement in, and with, research,</a:t>
            </a:r>
          </a:p>
          <a:p>
            <a:pPr defTabSz="1371600">
              <a:spcAft>
                <a:spcPts val="2700"/>
              </a:spcAft>
            </a:pPr>
            <a:r>
              <a:rPr lang="en-GB" sz="3000" b="1" dirty="0">
                <a:solidFill>
                  <a:srgbClr val="00AAA6"/>
                </a:solidFill>
                <a:latin typeface="Arial" panose="020B0604020202020204" pitchFamily="34" charset="0"/>
                <a:cs typeface="Arial" panose="020B0604020202020204" pitchFamily="34" charset="0"/>
              </a:rPr>
              <a:t>recognise, delineate and support research potential and research activity as part of everyday practice for health and care professionals;</a:t>
            </a:r>
          </a:p>
          <a:p>
            <a:pPr defTabSz="1371600">
              <a:spcAft>
                <a:spcPts val="2700"/>
              </a:spcAft>
            </a:pPr>
            <a:r>
              <a:rPr lang="en-GB" sz="3000" b="1" dirty="0">
                <a:solidFill>
                  <a:srgbClr val="4D2669"/>
                </a:solidFill>
                <a:latin typeface="Arial" panose="020B0604020202020204" pitchFamily="34" charset="0"/>
                <a:cs typeface="Arial" panose="020B0604020202020204" pitchFamily="34" charset="0"/>
              </a:rPr>
              <a:t>Education and training providers:</a:t>
            </a:r>
          </a:p>
          <a:p>
            <a:pPr defTabSz="1371600">
              <a:spcAft>
                <a:spcPts val="900"/>
              </a:spcAft>
            </a:pPr>
            <a:r>
              <a:rPr lang="en-GB" sz="3000" b="1" dirty="0">
                <a:solidFill>
                  <a:srgbClr val="4D2669"/>
                </a:solidFill>
                <a:latin typeface="Arial" panose="020B0604020202020204" pitchFamily="34" charset="0"/>
                <a:cs typeface="Arial" panose="020B0604020202020204" pitchFamily="34" charset="0"/>
              </a:rPr>
              <a:t>when planning or revising the learning outcomes and content of academic award-bearing study,</a:t>
            </a:r>
          </a:p>
          <a:p>
            <a:pPr defTabSz="1371600">
              <a:spcAft>
                <a:spcPts val="2700"/>
              </a:spcAft>
            </a:pPr>
            <a:r>
              <a:rPr lang="en-GB" sz="3000" b="1" dirty="0">
                <a:solidFill>
                  <a:srgbClr val="4D2669"/>
                </a:solidFill>
                <a:latin typeface="Arial" panose="020B0604020202020204" pitchFamily="34" charset="0"/>
                <a:cs typeface="Arial" panose="020B0604020202020204" pitchFamily="34" charset="0"/>
              </a:rPr>
              <a:t>when designing other continuing professional development opportunities.</a:t>
            </a:r>
          </a:p>
          <a:p>
            <a:pPr defTabSz="1371600">
              <a:spcAft>
                <a:spcPts val="2700"/>
              </a:spcAft>
              <a:buFont typeface="Arial" panose="020B0604020202020204" pitchFamily="34" charset="0"/>
              <a:buChar char="•"/>
            </a:pPr>
            <a:endParaRPr lang="en-GB" sz="3000" dirty="0">
              <a:solidFill>
                <a:srgbClr val="212B32"/>
              </a:solidFill>
              <a:latin typeface="Arial" panose="020B0604020202020204" pitchFamily="34" charset="0"/>
              <a:cs typeface="Arial" panose="020B0604020202020204" pitchFamily="34" charset="0"/>
            </a:endParaRPr>
          </a:p>
          <a:p>
            <a:pPr defTabSz="1371600">
              <a:spcAft>
                <a:spcPts val="2700"/>
              </a:spcAft>
              <a:buFont typeface="Arial" panose="020B0604020202020204" pitchFamily="34" charset="0"/>
              <a:buChar char="•"/>
            </a:pPr>
            <a:endParaRPr lang="en-GB" sz="3000" dirty="0">
              <a:solidFill>
                <a:srgbClr val="212B32"/>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E2F08E3-EF88-13BF-5759-801285148475}"/>
              </a:ext>
            </a:extLst>
          </p:cNvPr>
          <p:cNvSpPr txBox="1"/>
          <p:nvPr/>
        </p:nvSpPr>
        <p:spPr>
          <a:xfrm>
            <a:off x="74525" y="4039771"/>
            <a:ext cx="8242065" cy="507831"/>
          </a:xfrm>
          <a:prstGeom prst="rect">
            <a:avLst/>
          </a:prstGeom>
          <a:noFill/>
        </p:spPr>
        <p:txBody>
          <a:bodyPr wrap="square" rtlCol="0">
            <a:spAutoFit/>
          </a:bodyPr>
          <a:lstStyle/>
          <a:p>
            <a:pPr defTabSz="1371600">
              <a:spcAft>
                <a:spcPts val="2700"/>
              </a:spcAft>
            </a:pPr>
            <a:r>
              <a:rPr lang="en-GB" sz="2700" dirty="0">
                <a:solidFill>
                  <a:srgbClr val="212B32"/>
                </a:solidFill>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5C6B1A03-E4C7-1065-AD31-A74CDF6E48CA}"/>
              </a:ext>
            </a:extLst>
          </p:cNvPr>
          <p:cNvSpPr txBox="1"/>
          <p:nvPr/>
        </p:nvSpPr>
        <p:spPr>
          <a:xfrm>
            <a:off x="184191" y="2438696"/>
            <a:ext cx="8527452" cy="9002464"/>
          </a:xfrm>
          <a:prstGeom prst="rect">
            <a:avLst/>
          </a:prstGeom>
          <a:noFill/>
        </p:spPr>
        <p:txBody>
          <a:bodyPr wrap="square" rtlCol="0">
            <a:spAutoFit/>
          </a:bodyPr>
          <a:lstStyle/>
          <a:p>
            <a:pPr defTabSz="1371600">
              <a:spcAft>
                <a:spcPts val="2700"/>
              </a:spcAft>
            </a:pPr>
            <a:r>
              <a:rPr lang="en-GB" sz="3000" b="1" dirty="0">
                <a:solidFill>
                  <a:srgbClr val="0072CE"/>
                </a:solidFill>
                <a:latin typeface="Arial" panose="020B0604020202020204" pitchFamily="34" charset="0"/>
                <a:cs typeface="Arial" panose="020B0604020202020204" pitchFamily="34" charset="0"/>
              </a:rPr>
              <a:t>Individual practitioners:</a:t>
            </a:r>
          </a:p>
          <a:p>
            <a:pPr defTabSz="1371600">
              <a:spcAft>
                <a:spcPts val="900"/>
              </a:spcAft>
            </a:pPr>
            <a:r>
              <a:rPr lang="en-GB" sz="3000" b="1" dirty="0">
                <a:solidFill>
                  <a:srgbClr val="0072CE"/>
                </a:solidFill>
                <a:latin typeface="Arial" panose="020B0604020202020204" pitchFamily="34" charset="0"/>
                <a:cs typeface="Arial" panose="020B0604020202020204" pitchFamily="34" charset="0"/>
              </a:rPr>
              <a:t>when planning their professional and career development,</a:t>
            </a:r>
          </a:p>
          <a:p>
            <a:pPr defTabSz="1371600">
              <a:spcAft>
                <a:spcPts val="2700"/>
              </a:spcAft>
            </a:pPr>
            <a:r>
              <a:rPr lang="en-GB" sz="3000" b="1" dirty="0">
                <a:solidFill>
                  <a:srgbClr val="0072CE"/>
                </a:solidFill>
                <a:latin typeface="Arial" panose="020B0604020202020204" pitchFamily="34" charset="0"/>
                <a:cs typeface="Arial" panose="020B0604020202020204" pitchFamily="34" charset="0"/>
              </a:rPr>
              <a:t>to support discussions during supervision;</a:t>
            </a:r>
          </a:p>
          <a:p>
            <a:pPr defTabSz="1371600">
              <a:spcAft>
                <a:spcPts val="2700"/>
              </a:spcAft>
            </a:pPr>
            <a:r>
              <a:rPr lang="en-GB" sz="3000" b="1" dirty="0">
                <a:solidFill>
                  <a:srgbClr val="0072CE"/>
                </a:solidFill>
                <a:latin typeface="Arial" panose="020B0604020202020204" pitchFamily="34" charset="0"/>
                <a:cs typeface="Arial" panose="020B0604020202020204" pitchFamily="34" charset="0"/>
              </a:rPr>
              <a:t>when reviewing their individual capability and competency profile;</a:t>
            </a:r>
          </a:p>
          <a:p>
            <a:pPr defTabSz="1371600">
              <a:spcAft>
                <a:spcPts val="2700"/>
              </a:spcAft>
            </a:pPr>
            <a:r>
              <a:rPr lang="en-GB" sz="3000" b="1" dirty="0">
                <a:solidFill>
                  <a:srgbClr val="F21761"/>
                </a:solidFill>
                <a:latin typeface="Arial" panose="020B0604020202020204" pitchFamily="34" charset="0"/>
                <a:cs typeface="Arial" panose="020B0604020202020204" pitchFamily="34" charset="0"/>
              </a:rPr>
              <a:t>Service and departmental managers</a:t>
            </a:r>
            <a:r>
              <a:rPr lang="en-GB" sz="3000" dirty="0">
                <a:solidFill>
                  <a:srgbClr val="F21761"/>
                </a:solidFill>
                <a:latin typeface="Arial" panose="020B0604020202020204" pitchFamily="34" charset="0"/>
                <a:cs typeface="Arial" panose="020B0604020202020204" pitchFamily="34" charset="0"/>
              </a:rPr>
              <a:t> when:</a:t>
            </a:r>
          </a:p>
          <a:p>
            <a:pPr defTabSz="1371600">
              <a:spcAft>
                <a:spcPts val="900"/>
              </a:spcAft>
            </a:pPr>
            <a:r>
              <a:rPr lang="en-GB" sz="3000" b="1" dirty="0">
                <a:solidFill>
                  <a:srgbClr val="F21761"/>
                </a:solidFill>
                <a:latin typeface="Arial" panose="020B0604020202020204" pitchFamily="34" charset="0"/>
                <a:cs typeface="Arial" panose="020B0604020202020204" pitchFamily="34" charset="0"/>
              </a:rPr>
              <a:t>job planning,</a:t>
            </a:r>
          </a:p>
          <a:p>
            <a:pPr defTabSz="1371600">
              <a:spcAft>
                <a:spcPts val="900"/>
              </a:spcAft>
            </a:pPr>
            <a:r>
              <a:rPr lang="en-GB" sz="3000" b="1" dirty="0">
                <a:solidFill>
                  <a:srgbClr val="F21761"/>
                </a:solidFill>
                <a:latin typeface="Arial" panose="020B0604020202020204" pitchFamily="34" charset="0"/>
                <a:cs typeface="Arial" panose="020B0604020202020204" pitchFamily="34" charset="0"/>
              </a:rPr>
              <a:t>developing job descriptions,</a:t>
            </a:r>
          </a:p>
          <a:p>
            <a:pPr defTabSz="1371600">
              <a:spcAft>
                <a:spcPts val="900"/>
              </a:spcAft>
            </a:pPr>
            <a:r>
              <a:rPr lang="en-GB" sz="3000" b="1" dirty="0">
                <a:solidFill>
                  <a:srgbClr val="F21761"/>
                </a:solidFill>
                <a:latin typeface="Arial" panose="020B0604020202020204" pitchFamily="34" charset="0"/>
                <a:cs typeface="Arial" panose="020B0604020202020204" pitchFamily="34" charset="0"/>
              </a:rPr>
              <a:t>informing job evaluations,</a:t>
            </a:r>
          </a:p>
          <a:p>
            <a:pPr defTabSz="1371600">
              <a:spcAft>
                <a:spcPts val="2700"/>
              </a:spcAft>
            </a:pPr>
            <a:r>
              <a:rPr lang="en-GB" sz="3000" b="1" dirty="0">
                <a:solidFill>
                  <a:srgbClr val="F21761"/>
                </a:solidFill>
                <a:latin typeface="Arial" panose="020B0604020202020204" pitchFamily="34" charset="0"/>
                <a:cs typeface="Arial" panose="020B0604020202020204" pitchFamily="34" charset="0"/>
              </a:rPr>
              <a:t>identifying and reviewing objectives during professional development reviews;</a:t>
            </a:r>
          </a:p>
          <a:p>
            <a:pPr defTabSz="1371600">
              <a:spcAft>
                <a:spcPts val="2700"/>
              </a:spcAft>
              <a:buFont typeface="Arial" panose="020B0604020202020204" pitchFamily="34" charset="0"/>
              <a:buChar char="•"/>
            </a:pPr>
            <a:endParaRPr lang="en-GB" sz="2700" dirty="0">
              <a:solidFill>
                <a:srgbClr val="212B32"/>
              </a:solidFill>
              <a:latin typeface="Frutiger W01"/>
            </a:endParaRPr>
          </a:p>
          <a:p>
            <a:pPr defTabSz="1371600">
              <a:spcAft>
                <a:spcPts val="2700"/>
              </a:spcAft>
              <a:buFont typeface="Arial" panose="020B0604020202020204" pitchFamily="34" charset="0"/>
              <a:buChar char="•"/>
            </a:pPr>
            <a:endParaRPr lang="en-GB" sz="2700" dirty="0">
              <a:solidFill>
                <a:srgbClr val="212B32"/>
              </a:solidFill>
              <a:latin typeface="Frutiger W01"/>
            </a:endParaRPr>
          </a:p>
        </p:txBody>
      </p:sp>
    </p:spTree>
    <p:extLst>
      <p:ext uri="{BB962C8B-B14F-4D97-AF65-F5344CB8AC3E}">
        <p14:creationId xmlns:p14="http://schemas.microsoft.com/office/powerpoint/2010/main" val="1910358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CD0E4-17E2-65C7-56DB-0686039558C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BD15E86-05EC-D5BB-3E96-8A4E137B941E}"/>
              </a:ext>
            </a:extLst>
          </p:cNvPr>
          <p:cNvPicPr>
            <a:picLocks noChangeAspect="1"/>
          </p:cNvPicPr>
          <p:nvPr/>
        </p:nvPicPr>
        <p:blipFill>
          <a:blip r:embed="rId3"/>
          <a:srcRect l="10460" t="16840" r="4603" b="9856"/>
          <a:stretch/>
        </p:blipFill>
        <p:spPr>
          <a:xfrm>
            <a:off x="13465487" y="155273"/>
            <a:ext cx="4294415" cy="1565453"/>
          </a:xfrm>
          <a:prstGeom prst="rect">
            <a:avLst/>
          </a:prstGeom>
        </p:spPr>
      </p:pic>
      <p:sp>
        <p:nvSpPr>
          <p:cNvPr id="3" name="Title 1">
            <a:extLst>
              <a:ext uri="{FF2B5EF4-FFF2-40B4-BE49-F238E27FC236}">
                <a16:creationId xmlns:a16="http://schemas.microsoft.com/office/drawing/2014/main" id="{431494BA-0872-CC26-3002-56F3E9164288}"/>
              </a:ext>
            </a:extLst>
          </p:cNvPr>
          <p:cNvSpPr txBox="1">
            <a:spLocks/>
          </p:cNvSpPr>
          <p:nvPr/>
        </p:nvSpPr>
        <p:spPr>
          <a:xfrm>
            <a:off x="278290" y="196189"/>
            <a:ext cx="16312244" cy="1988345"/>
          </a:xfrm>
          <a:prstGeom prst="rect">
            <a:avLst/>
          </a:prstGeom>
        </p:spPr>
        <p:txBody>
          <a:bodyPr vert="horz" lIns="137160" tIns="68580" rIns="137160" bIns="68580" rtlCol="0" anchor="t" anchorCtr="0">
            <a:normAutofit/>
          </a:bodyPr>
          <a:lstStyle>
            <a:lvl1pPr algn="l" defTabSz="914400" rtl="0" eaLnBrk="1" latinLnBrk="0" hangingPunct="1">
              <a:lnSpc>
                <a:spcPct val="90000"/>
              </a:lnSpc>
              <a:spcBef>
                <a:spcPct val="0"/>
              </a:spcBef>
              <a:buNone/>
              <a:defRPr sz="4400" b="0" kern="1200">
                <a:solidFill>
                  <a:srgbClr val="4D2669"/>
                </a:solidFill>
                <a:latin typeface="Poppins SemiBold" panose="00000700000000000000" pitchFamily="2" charset="0"/>
                <a:ea typeface="+mj-ea"/>
                <a:cs typeface="Poppins SemiBold" panose="00000700000000000000" pitchFamily="2" charset="0"/>
              </a:defRPr>
            </a:lvl1pPr>
          </a:lstStyle>
          <a:p>
            <a:pPr defTabSz="1371600"/>
            <a:r>
              <a:rPr lang="en-GB" sz="6600" b="1" dirty="0"/>
              <a:t>Multi pronged approach </a:t>
            </a:r>
          </a:p>
        </p:txBody>
      </p:sp>
      <p:graphicFrame>
        <p:nvGraphicFramePr>
          <p:cNvPr id="4" name="Diagram 3">
            <a:extLst>
              <a:ext uri="{FF2B5EF4-FFF2-40B4-BE49-F238E27FC236}">
                <a16:creationId xmlns:a16="http://schemas.microsoft.com/office/drawing/2014/main" id="{64E84908-AF16-9E04-685E-801BC36599DF}"/>
              </a:ext>
            </a:extLst>
          </p:cNvPr>
          <p:cNvGraphicFramePr/>
          <p:nvPr/>
        </p:nvGraphicFramePr>
        <p:xfrm>
          <a:off x="-666901" y="1414107"/>
          <a:ext cx="6858185" cy="60607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 5">
            <a:extLst>
              <a:ext uri="{FF2B5EF4-FFF2-40B4-BE49-F238E27FC236}">
                <a16:creationId xmlns:a16="http://schemas.microsoft.com/office/drawing/2014/main" id="{F93D1A75-DB3B-3A63-4EF5-0366E751ED3F}"/>
              </a:ext>
            </a:extLst>
          </p:cNvPr>
          <p:cNvGraphicFramePr/>
          <p:nvPr/>
        </p:nvGraphicFramePr>
        <p:xfrm>
          <a:off x="6089249" y="1330112"/>
          <a:ext cx="5590331" cy="657452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9" name="Diagram 8">
            <a:extLst>
              <a:ext uri="{FF2B5EF4-FFF2-40B4-BE49-F238E27FC236}">
                <a16:creationId xmlns:a16="http://schemas.microsoft.com/office/drawing/2014/main" id="{FD8952A6-8222-4B6E-48DC-FD3705CB562E}"/>
              </a:ext>
            </a:extLst>
          </p:cNvPr>
          <p:cNvGraphicFramePr/>
          <p:nvPr/>
        </p:nvGraphicFramePr>
        <p:xfrm>
          <a:off x="11490143" y="1637402"/>
          <a:ext cx="6331844" cy="5959941"/>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2" name="Diagram 11">
            <a:extLst>
              <a:ext uri="{FF2B5EF4-FFF2-40B4-BE49-F238E27FC236}">
                <a16:creationId xmlns:a16="http://schemas.microsoft.com/office/drawing/2014/main" id="{A0270D63-AFE7-4602-A16D-FD2FC6BAA997}"/>
              </a:ext>
            </a:extLst>
          </p:cNvPr>
          <p:cNvGraphicFramePr/>
          <p:nvPr/>
        </p:nvGraphicFramePr>
        <p:xfrm>
          <a:off x="3539963" y="7396165"/>
          <a:ext cx="13050570" cy="275180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Tree>
    <p:extLst>
      <p:ext uri="{BB962C8B-B14F-4D97-AF65-F5344CB8AC3E}">
        <p14:creationId xmlns:p14="http://schemas.microsoft.com/office/powerpoint/2010/main" val="25228202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qr code on a square&#10;&#10;AI-generated content may be incorrect.">
            <a:extLst>
              <a:ext uri="{FF2B5EF4-FFF2-40B4-BE49-F238E27FC236}">
                <a16:creationId xmlns:a16="http://schemas.microsoft.com/office/drawing/2014/main" id="{7D904F36-592D-F9B9-9FE0-0A3EE796BDFA}"/>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3704863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A499"/>
        </a:solidFill>
        <a:effectLst/>
      </p:bgPr>
    </p:bg>
    <p:spTree>
      <p:nvGrpSpPr>
        <p:cNvPr id="1" name=""/>
        <p:cNvGrpSpPr/>
        <p:nvPr/>
      </p:nvGrpSpPr>
      <p:grpSpPr>
        <a:xfrm>
          <a:off x="0" y="0"/>
          <a:ext cx="0" cy="0"/>
          <a:chOff x="0" y="0"/>
          <a:chExt cx="0" cy="0"/>
        </a:xfrm>
      </p:grpSpPr>
      <p:sp>
        <p:nvSpPr>
          <p:cNvPr id="2" name="TextBox 2"/>
          <p:cNvSpPr txBox="1"/>
          <p:nvPr/>
        </p:nvSpPr>
        <p:spPr>
          <a:xfrm>
            <a:off x="1028700" y="913862"/>
            <a:ext cx="16435198" cy="1076325"/>
          </a:xfrm>
          <a:prstGeom prst="rect">
            <a:avLst/>
          </a:prstGeom>
        </p:spPr>
        <p:txBody>
          <a:bodyPr lIns="0" tIns="0" rIns="0" bIns="0" rtlCol="0" anchor="t">
            <a:spAutoFit/>
          </a:bodyPr>
          <a:lstStyle/>
          <a:p>
            <a:pPr algn="l">
              <a:lnSpc>
                <a:spcPts val="7560"/>
              </a:lnSpc>
            </a:pPr>
            <a:r>
              <a:rPr lang="en-US" sz="6300">
                <a:solidFill>
                  <a:srgbClr val="FFFFFF"/>
                </a:solidFill>
                <a:latin typeface="Arial"/>
                <a:ea typeface="Arial"/>
                <a:cs typeface="Arial"/>
                <a:sym typeface="Arial"/>
              </a:rPr>
              <a:t>Session aims</a:t>
            </a:r>
          </a:p>
        </p:txBody>
      </p:sp>
      <p:sp>
        <p:nvSpPr>
          <p:cNvPr id="3" name="TextBox 3"/>
          <p:cNvSpPr txBox="1"/>
          <p:nvPr/>
        </p:nvSpPr>
        <p:spPr>
          <a:xfrm>
            <a:off x="1028700" y="2553871"/>
            <a:ext cx="14653985" cy="4969709"/>
          </a:xfrm>
          <a:prstGeom prst="rect">
            <a:avLst/>
          </a:prstGeom>
        </p:spPr>
        <p:txBody>
          <a:bodyPr lIns="0" tIns="0" rIns="0" bIns="0" rtlCol="0" anchor="t">
            <a:spAutoFit/>
          </a:bodyPr>
          <a:lstStyle/>
          <a:p>
            <a:pPr algn="l">
              <a:lnSpc>
                <a:spcPts val="7770"/>
              </a:lnSpc>
            </a:pPr>
            <a:r>
              <a:rPr lang="en-US" sz="5550" dirty="0">
                <a:solidFill>
                  <a:srgbClr val="FFFFFF"/>
                </a:solidFill>
                <a:latin typeface="Arial"/>
                <a:ea typeface="Arial"/>
                <a:cs typeface="Arial"/>
                <a:sym typeface="Arial"/>
              </a:rPr>
              <a:t>Provide an overview of the importance of getting involved in research</a:t>
            </a:r>
          </a:p>
          <a:p>
            <a:pPr algn="l">
              <a:lnSpc>
                <a:spcPts val="7770"/>
              </a:lnSpc>
            </a:pPr>
            <a:endParaRPr lang="en-US" sz="5550" dirty="0">
              <a:solidFill>
                <a:srgbClr val="FFFFFF"/>
              </a:solidFill>
              <a:latin typeface="Arial"/>
              <a:ea typeface="Arial"/>
              <a:cs typeface="Arial"/>
              <a:sym typeface="Arial"/>
            </a:endParaRPr>
          </a:p>
          <a:p>
            <a:pPr algn="l">
              <a:lnSpc>
                <a:spcPts val="7770"/>
              </a:lnSpc>
            </a:pPr>
            <a:r>
              <a:rPr lang="en-US" sz="5550" dirty="0">
                <a:solidFill>
                  <a:srgbClr val="FFFFFF"/>
                </a:solidFill>
                <a:latin typeface="Arial"/>
                <a:ea typeface="Arial"/>
                <a:cs typeface="Arial"/>
                <a:sym typeface="Arial"/>
              </a:rPr>
              <a:t>Identify strategies at individual and </a:t>
            </a:r>
            <a:r>
              <a:rPr lang="en-US" sz="5550" dirty="0" err="1">
                <a:solidFill>
                  <a:srgbClr val="FFFFFF"/>
                </a:solidFill>
                <a:latin typeface="Arial"/>
                <a:ea typeface="Arial"/>
                <a:cs typeface="Arial"/>
                <a:sym typeface="Arial"/>
              </a:rPr>
              <a:t>organisation</a:t>
            </a:r>
            <a:r>
              <a:rPr lang="en-US" sz="5550" dirty="0">
                <a:solidFill>
                  <a:srgbClr val="FFFFFF"/>
                </a:solidFill>
                <a:latin typeface="Arial"/>
                <a:ea typeface="Arial"/>
                <a:cs typeface="Arial"/>
                <a:sym typeface="Arial"/>
              </a:rPr>
              <a:t> level that foster clinical research</a:t>
            </a:r>
          </a:p>
        </p:txBody>
      </p:sp>
      <p:sp>
        <p:nvSpPr>
          <p:cNvPr id="4" name="Freeform 4"/>
          <p:cNvSpPr/>
          <p:nvPr/>
        </p:nvSpPr>
        <p:spPr>
          <a:xfrm>
            <a:off x="14601012" y="1028700"/>
            <a:ext cx="2658288" cy="735460"/>
          </a:xfrm>
          <a:custGeom>
            <a:avLst/>
            <a:gdLst/>
            <a:ahLst/>
            <a:cxnLst/>
            <a:rect l="l" t="t" r="r" b="b"/>
            <a:pathLst>
              <a:path w="2658288" h="735460">
                <a:moveTo>
                  <a:pt x="0" y="0"/>
                </a:moveTo>
                <a:lnTo>
                  <a:pt x="2658288" y="0"/>
                </a:lnTo>
                <a:lnTo>
                  <a:pt x="2658288" y="735460"/>
                </a:lnTo>
                <a:lnTo>
                  <a:pt x="0" y="735460"/>
                </a:lnTo>
                <a:lnTo>
                  <a:pt x="0" y="0"/>
                </a:lnTo>
                <a:close/>
              </a:path>
            </a:pathLst>
          </a:custGeom>
          <a:blipFill>
            <a:blip r:embed="rId2"/>
            <a:stretch>
              <a:fillRect b="-259"/>
            </a:stretch>
          </a:blipFill>
        </p:spPr>
        <p:txBody>
          <a:bodyPr/>
          <a:lstStyle/>
          <a:p>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A499"/>
        </a:solidFill>
        <a:effectLst/>
      </p:bgPr>
    </p:bg>
    <p:spTree>
      <p:nvGrpSpPr>
        <p:cNvPr id="1" name=""/>
        <p:cNvGrpSpPr/>
        <p:nvPr/>
      </p:nvGrpSpPr>
      <p:grpSpPr>
        <a:xfrm>
          <a:off x="0" y="0"/>
          <a:ext cx="0" cy="0"/>
          <a:chOff x="0" y="0"/>
          <a:chExt cx="0" cy="0"/>
        </a:xfrm>
      </p:grpSpPr>
      <p:sp>
        <p:nvSpPr>
          <p:cNvPr id="2" name="AutoShape 2"/>
          <p:cNvSpPr/>
          <p:nvPr/>
        </p:nvSpPr>
        <p:spPr>
          <a:xfrm>
            <a:off x="567650" y="553243"/>
            <a:ext cx="17152699" cy="9180515"/>
          </a:xfrm>
          <a:prstGeom prst="rect">
            <a:avLst/>
          </a:prstGeom>
          <a:solidFill>
            <a:srgbClr val="FFFFFF"/>
          </a:solidFill>
        </p:spPr>
        <p:txBody>
          <a:bodyPr/>
          <a:lstStyle/>
          <a:p>
            <a:endParaRPr lang="en-GB"/>
          </a:p>
        </p:txBody>
      </p:sp>
      <p:grpSp>
        <p:nvGrpSpPr>
          <p:cNvPr id="3" name="Group 3"/>
          <p:cNvGrpSpPr/>
          <p:nvPr/>
        </p:nvGrpSpPr>
        <p:grpSpPr>
          <a:xfrm>
            <a:off x="1820055" y="5544870"/>
            <a:ext cx="14285436" cy="301752"/>
            <a:chOff x="0" y="0"/>
            <a:chExt cx="19047248" cy="402336"/>
          </a:xfrm>
        </p:grpSpPr>
        <p:sp>
          <p:nvSpPr>
            <p:cNvPr id="4" name="Freeform 4"/>
            <p:cNvSpPr/>
            <p:nvPr/>
          </p:nvSpPr>
          <p:spPr>
            <a:xfrm>
              <a:off x="0" y="0"/>
              <a:ext cx="9753600" cy="402336"/>
            </a:xfrm>
            <a:custGeom>
              <a:avLst/>
              <a:gdLst/>
              <a:ahLst/>
              <a:cxnLst/>
              <a:rect l="l" t="t" r="r" b="b"/>
              <a:pathLst>
                <a:path w="9753600" h="402336">
                  <a:moveTo>
                    <a:pt x="0" y="0"/>
                  </a:moveTo>
                  <a:lnTo>
                    <a:pt x="9753600" y="0"/>
                  </a:lnTo>
                  <a:lnTo>
                    <a:pt x="9753600" y="402336"/>
                  </a:lnTo>
                  <a:lnTo>
                    <a:pt x="0" y="4023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9293648" y="0"/>
              <a:ext cx="9753600" cy="402336"/>
            </a:xfrm>
            <a:custGeom>
              <a:avLst/>
              <a:gdLst/>
              <a:ahLst/>
              <a:cxnLst/>
              <a:rect l="l" t="t" r="r" b="b"/>
              <a:pathLst>
                <a:path w="9753600" h="402336">
                  <a:moveTo>
                    <a:pt x="0" y="0"/>
                  </a:moveTo>
                  <a:lnTo>
                    <a:pt x="9753600" y="0"/>
                  </a:lnTo>
                  <a:lnTo>
                    <a:pt x="9753600" y="402336"/>
                  </a:lnTo>
                  <a:lnTo>
                    <a:pt x="0" y="4023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grpSp>
        <p:nvGrpSpPr>
          <p:cNvPr id="6" name="Group 6"/>
          <p:cNvGrpSpPr/>
          <p:nvPr/>
        </p:nvGrpSpPr>
        <p:grpSpPr>
          <a:xfrm>
            <a:off x="4234351" y="2568609"/>
            <a:ext cx="2409190" cy="2337652"/>
            <a:chOff x="0" y="0"/>
            <a:chExt cx="3212254" cy="3116870"/>
          </a:xfrm>
        </p:grpSpPr>
        <p:pic>
          <p:nvPicPr>
            <p:cNvPr id="7" name="Picture 7"/>
            <p:cNvPicPr>
              <a:picLocks noChangeAspect="1"/>
            </p:cNvPicPr>
            <p:nvPr/>
          </p:nvPicPr>
          <p:blipFill>
            <a:blip r:embed="rId4"/>
            <a:srcRect l="4254" r="4254" b="33384"/>
            <a:stretch>
              <a:fillRect/>
            </a:stretch>
          </p:blipFill>
          <p:spPr>
            <a:xfrm>
              <a:off x="0" y="0"/>
              <a:ext cx="3212254" cy="3116870"/>
            </a:xfrm>
            <a:prstGeom prst="rect">
              <a:avLst/>
            </a:prstGeom>
          </p:spPr>
        </p:pic>
      </p:grpSp>
      <p:sp>
        <p:nvSpPr>
          <p:cNvPr id="8" name="Freeform 8"/>
          <p:cNvSpPr/>
          <p:nvPr/>
        </p:nvSpPr>
        <p:spPr>
          <a:xfrm>
            <a:off x="1292717" y="3143641"/>
            <a:ext cx="1869152" cy="1762620"/>
          </a:xfrm>
          <a:custGeom>
            <a:avLst/>
            <a:gdLst/>
            <a:ahLst/>
            <a:cxnLst/>
            <a:rect l="l" t="t" r="r" b="b"/>
            <a:pathLst>
              <a:path w="1869152" h="1762620">
                <a:moveTo>
                  <a:pt x="0" y="0"/>
                </a:moveTo>
                <a:lnTo>
                  <a:pt x="1869152" y="0"/>
                </a:lnTo>
                <a:lnTo>
                  <a:pt x="1869152" y="1762620"/>
                </a:lnTo>
                <a:lnTo>
                  <a:pt x="0" y="1762620"/>
                </a:lnTo>
                <a:lnTo>
                  <a:pt x="0" y="0"/>
                </a:lnTo>
                <a:close/>
              </a:path>
            </a:pathLst>
          </a:custGeom>
          <a:blipFill>
            <a:blip r:embed="rId5"/>
            <a:stretch>
              <a:fillRect/>
            </a:stretch>
          </a:blipFill>
        </p:spPr>
        <p:txBody>
          <a:bodyPr/>
          <a:lstStyle/>
          <a:p>
            <a:endParaRPr lang="en-GB"/>
          </a:p>
        </p:txBody>
      </p:sp>
      <p:sp>
        <p:nvSpPr>
          <p:cNvPr id="9" name="Freeform 9"/>
          <p:cNvSpPr/>
          <p:nvPr/>
        </p:nvSpPr>
        <p:spPr>
          <a:xfrm>
            <a:off x="11405721" y="2554193"/>
            <a:ext cx="2015504" cy="2414599"/>
          </a:xfrm>
          <a:custGeom>
            <a:avLst/>
            <a:gdLst/>
            <a:ahLst/>
            <a:cxnLst/>
            <a:rect l="l" t="t" r="r" b="b"/>
            <a:pathLst>
              <a:path w="2015504" h="2414599">
                <a:moveTo>
                  <a:pt x="0" y="0"/>
                </a:moveTo>
                <a:lnTo>
                  <a:pt x="2015504" y="0"/>
                </a:lnTo>
                <a:lnTo>
                  <a:pt x="2015504" y="2414599"/>
                </a:lnTo>
                <a:lnTo>
                  <a:pt x="0" y="2414599"/>
                </a:lnTo>
                <a:lnTo>
                  <a:pt x="0" y="0"/>
                </a:lnTo>
                <a:close/>
              </a:path>
            </a:pathLst>
          </a:custGeom>
          <a:blipFill>
            <a:blip r:embed="rId6"/>
            <a:stretch>
              <a:fillRect t="-8696"/>
            </a:stretch>
          </a:blipFill>
        </p:spPr>
        <p:txBody>
          <a:bodyPr/>
          <a:lstStyle/>
          <a:p>
            <a:endParaRPr lang="en-GB"/>
          </a:p>
        </p:txBody>
      </p:sp>
      <p:sp>
        <p:nvSpPr>
          <p:cNvPr id="10" name="Freeform 10"/>
          <p:cNvSpPr/>
          <p:nvPr/>
        </p:nvSpPr>
        <p:spPr>
          <a:xfrm>
            <a:off x="14271491" y="2329013"/>
            <a:ext cx="2806582" cy="2864959"/>
          </a:xfrm>
          <a:custGeom>
            <a:avLst/>
            <a:gdLst/>
            <a:ahLst/>
            <a:cxnLst/>
            <a:rect l="l" t="t" r="r" b="b"/>
            <a:pathLst>
              <a:path w="2806582" h="2864959">
                <a:moveTo>
                  <a:pt x="0" y="0"/>
                </a:moveTo>
                <a:lnTo>
                  <a:pt x="2806582" y="0"/>
                </a:lnTo>
                <a:lnTo>
                  <a:pt x="2806582" y="2864959"/>
                </a:lnTo>
                <a:lnTo>
                  <a:pt x="0" y="2864959"/>
                </a:lnTo>
                <a:lnTo>
                  <a:pt x="0" y="0"/>
                </a:lnTo>
                <a:close/>
              </a:path>
            </a:pathLst>
          </a:custGeom>
          <a:blipFill>
            <a:blip r:embed="rId7"/>
            <a:stretch>
              <a:fillRect/>
            </a:stretch>
          </a:blipFill>
        </p:spPr>
        <p:txBody>
          <a:bodyPr/>
          <a:lstStyle/>
          <a:p>
            <a:endParaRPr lang="en-GB"/>
          </a:p>
        </p:txBody>
      </p:sp>
      <p:sp>
        <p:nvSpPr>
          <p:cNvPr id="11" name="Freeform 11"/>
          <p:cNvSpPr/>
          <p:nvPr/>
        </p:nvSpPr>
        <p:spPr>
          <a:xfrm>
            <a:off x="7833460" y="2554193"/>
            <a:ext cx="2182426" cy="2414599"/>
          </a:xfrm>
          <a:custGeom>
            <a:avLst/>
            <a:gdLst/>
            <a:ahLst/>
            <a:cxnLst/>
            <a:rect l="l" t="t" r="r" b="b"/>
            <a:pathLst>
              <a:path w="2182426" h="2414599">
                <a:moveTo>
                  <a:pt x="0" y="0"/>
                </a:moveTo>
                <a:lnTo>
                  <a:pt x="2182426" y="0"/>
                </a:lnTo>
                <a:lnTo>
                  <a:pt x="2182426" y="2414599"/>
                </a:lnTo>
                <a:lnTo>
                  <a:pt x="0" y="2414599"/>
                </a:lnTo>
                <a:lnTo>
                  <a:pt x="0" y="0"/>
                </a:lnTo>
                <a:close/>
              </a:path>
            </a:pathLst>
          </a:custGeom>
          <a:blipFill>
            <a:blip r:embed="rId8"/>
            <a:stretch>
              <a:fillRect/>
            </a:stretch>
          </a:blipFill>
        </p:spPr>
        <p:txBody>
          <a:bodyPr/>
          <a:lstStyle/>
          <a:p>
            <a:endParaRPr lang="en-GB"/>
          </a:p>
        </p:txBody>
      </p:sp>
      <p:sp>
        <p:nvSpPr>
          <p:cNvPr id="12" name="TextBox 12"/>
          <p:cNvSpPr txBox="1"/>
          <p:nvPr/>
        </p:nvSpPr>
        <p:spPr>
          <a:xfrm>
            <a:off x="1028700" y="914400"/>
            <a:ext cx="15153201" cy="1095375"/>
          </a:xfrm>
          <a:prstGeom prst="rect">
            <a:avLst/>
          </a:prstGeom>
        </p:spPr>
        <p:txBody>
          <a:bodyPr lIns="0" tIns="0" rIns="0" bIns="0" rtlCol="0" anchor="t">
            <a:spAutoFit/>
          </a:bodyPr>
          <a:lstStyle/>
          <a:p>
            <a:pPr algn="l">
              <a:lnSpc>
                <a:spcPts val="7680"/>
              </a:lnSpc>
            </a:pPr>
            <a:r>
              <a:rPr lang="en-US" sz="6400">
                <a:solidFill>
                  <a:srgbClr val="201547"/>
                </a:solidFill>
                <a:latin typeface="Arial"/>
                <a:ea typeface="Arial"/>
                <a:cs typeface="Arial"/>
                <a:sym typeface="Arial"/>
              </a:rPr>
              <a:t>My work story</a:t>
            </a:r>
          </a:p>
        </p:txBody>
      </p:sp>
      <p:sp>
        <p:nvSpPr>
          <p:cNvPr id="13" name="TextBox 13"/>
          <p:cNvSpPr txBox="1"/>
          <p:nvPr/>
        </p:nvSpPr>
        <p:spPr>
          <a:xfrm>
            <a:off x="4371723" y="6393916"/>
            <a:ext cx="2409190" cy="409575"/>
          </a:xfrm>
          <a:prstGeom prst="rect">
            <a:avLst/>
          </a:prstGeom>
        </p:spPr>
        <p:txBody>
          <a:bodyPr lIns="0" tIns="0" rIns="0" bIns="0" rtlCol="0" anchor="t">
            <a:spAutoFit/>
          </a:bodyPr>
          <a:lstStyle/>
          <a:p>
            <a:pPr algn="ctr">
              <a:lnSpc>
                <a:spcPts val="2868"/>
              </a:lnSpc>
            </a:pPr>
            <a:r>
              <a:rPr lang="en-US" sz="2390" spc="143">
                <a:solidFill>
                  <a:srgbClr val="201547"/>
                </a:solidFill>
                <a:latin typeface="Arial"/>
                <a:ea typeface="Arial"/>
                <a:cs typeface="Arial"/>
                <a:sym typeface="Arial"/>
              </a:rPr>
              <a:t>TRAINING</a:t>
            </a:r>
          </a:p>
        </p:txBody>
      </p:sp>
      <p:sp>
        <p:nvSpPr>
          <p:cNvPr id="14" name="TextBox 14"/>
          <p:cNvSpPr txBox="1"/>
          <p:nvPr/>
        </p:nvSpPr>
        <p:spPr>
          <a:xfrm>
            <a:off x="4371723" y="7341178"/>
            <a:ext cx="2409190" cy="330200"/>
          </a:xfrm>
          <a:prstGeom prst="rect">
            <a:avLst/>
          </a:prstGeom>
        </p:spPr>
        <p:txBody>
          <a:bodyPr lIns="0" tIns="0" rIns="0" bIns="0" rtlCol="0" anchor="t">
            <a:spAutoFit/>
          </a:bodyPr>
          <a:lstStyle/>
          <a:p>
            <a:pPr algn="ctr">
              <a:lnSpc>
                <a:spcPts val="2200"/>
              </a:lnSpc>
            </a:pPr>
            <a:r>
              <a:rPr lang="en-US" sz="2000">
                <a:solidFill>
                  <a:srgbClr val="393939"/>
                </a:solidFill>
                <a:latin typeface="Arial"/>
                <a:ea typeface="Arial"/>
                <a:cs typeface="Arial"/>
                <a:sym typeface="Arial"/>
              </a:rPr>
              <a:t>Sometime ago</a:t>
            </a:r>
          </a:p>
        </p:txBody>
      </p:sp>
      <p:sp>
        <p:nvSpPr>
          <p:cNvPr id="15" name="TextBox 15"/>
          <p:cNvSpPr txBox="1"/>
          <p:nvPr/>
        </p:nvSpPr>
        <p:spPr>
          <a:xfrm>
            <a:off x="939336" y="6393916"/>
            <a:ext cx="2409190" cy="409575"/>
          </a:xfrm>
          <a:prstGeom prst="rect">
            <a:avLst/>
          </a:prstGeom>
        </p:spPr>
        <p:txBody>
          <a:bodyPr lIns="0" tIns="0" rIns="0" bIns="0" rtlCol="0" anchor="t">
            <a:spAutoFit/>
          </a:bodyPr>
          <a:lstStyle/>
          <a:p>
            <a:pPr algn="ctr">
              <a:lnSpc>
                <a:spcPts val="2868"/>
              </a:lnSpc>
            </a:pPr>
            <a:r>
              <a:rPr lang="en-US" sz="2390" spc="143">
                <a:solidFill>
                  <a:srgbClr val="201547"/>
                </a:solidFill>
                <a:latin typeface="Arial"/>
                <a:ea typeface="Arial"/>
                <a:cs typeface="Arial"/>
                <a:sym typeface="Arial"/>
              </a:rPr>
              <a:t>SCHOOL</a:t>
            </a:r>
          </a:p>
        </p:txBody>
      </p:sp>
      <p:sp>
        <p:nvSpPr>
          <p:cNvPr id="16" name="TextBox 16"/>
          <p:cNvSpPr txBox="1"/>
          <p:nvPr/>
        </p:nvSpPr>
        <p:spPr>
          <a:xfrm>
            <a:off x="939336" y="7341178"/>
            <a:ext cx="2409190" cy="606425"/>
          </a:xfrm>
          <a:prstGeom prst="rect">
            <a:avLst/>
          </a:prstGeom>
        </p:spPr>
        <p:txBody>
          <a:bodyPr lIns="0" tIns="0" rIns="0" bIns="0" rtlCol="0" anchor="t">
            <a:spAutoFit/>
          </a:bodyPr>
          <a:lstStyle/>
          <a:p>
            <a:pPr algn="ctr">
              <a:lnSpc>
                <a:spcPts val="2200"/>
              </a:lnSpc>
            </a:pPr>
            <a:r>
              <a:rPr lang="en-US" sz="2000">
                <a:solidFill>
                  <a:srgbClr val="393939"/>
                </a:solidFill>
                <a:latin typeface="Arial"/>
                <a:ea typeface="Arial"/>
                <a:cs typeface="Arial"/>
                <a:sym typeface="Arial"/>
              </a:rPr>
              <a:t>So long ago I’ve forgotten it</a:t>
            </a:r>
          </a:p>
        </p:txBody>
      </p:sp>
      <p:sp>
        <p:nvSpPr>
          <p:cNvPr id="17" name="TextBox 17"/>
          <p:cNvSpPr txBox="1"/>
          <p:nvPr/>
        </p:nvSpPr>
        <p:spPr>
          <a:xfrm>
            <a:off x="7804109" y="6393916"/>
            <a:ext cx="2409190" cy="409575"/>
          </a:xfrm>
          <a:prstGeom prst="rect">
            <a:avLst/>
          </a:prstGeom>
        </p:spPr>
        <p:txBody>
          <a:bodyPr lIns="0" tIns="0" rIns="0" bIns="0" rtlCol="0" anchor="t">
            <a:spAutoFit/>
          </a:bodyPr>
          <a:lstStyle/>
          <a:p>
            <a:pPr algn="ctr">
              <a:lnSpc>
                <a:spcPts val="2868"/>
              </a:lnSpc>
            </a:pPr>
            <a:r>
              <a:rPr lang="en-US" sz="2390" spc="143">
                <a:solidFill>
                  <a:srgbClr val="201547"/>
                </a:solidFill>
                <a:latin typeface="Arial"/>
                <a:ea typeface="Arial"/>
                <a:cs typeface="Arial"/>
                <a:sym typeface="Arial"/>
              </a:rPr>
              <a:t>WORKING</a:t>
            </a:r>
          </a:p>
        </p:txBody>
      </p:sp>
      <p:sp>
        <p:nvSpPr>
          <p:cNvPr id="18" name="TextBox 18"/>
          <p:cNvSpPr txBox="1"/>
          <p:nvPr/>
        </p:nvSpPr>
        <p:spPr>
          <a:xfrm>
            <a:off x="7804109" y="7341178"/>
            <a:ext cx="2409190" cy="882650"/>
          </a:xfrm>
          <a:prstGeom prst="rect">
            <a:avLst/>
          </a:prstGeom>
        </p:spPr>
        <p:txBody>
          <a:bodyPr lIns="0" tIns="0" rIns="0" bIns="0" rtlCol="0" anchor="t">
            <a:spAutoFit/>
          </a:bodyPr>
          <a:lstStyle/>
          <a:p>
            <a:pPr algn="ctr">
              <a:lnSpc>
                <a:spcPts val="2200"/>
              </a:lnSpc>
            </a:pPr>
            <a:r>
              <a:rPr lang="en-US" sz="2000">
                <a:solidFill>
                  <a:srgbClr val="393939"/>
                </a:solidFill>
                <a:latin typeface="Arial"/>
                <a:ea typeface="Arial"/>
                <a:cs typeface="Arial"/>
                <a:sym typeface="Arial"/>
              </a:rPr>
              <a:t>Mainly emergency care and major trauma</a:t>
            </a:r>
          </a:p>
        </p:txBody>
      </p:sp>
      <p:sp>
        <p:nvSpPr>
          <p:cNvPr id="19" name="TextBox 19"/>
          <p:cNvSpPr txBox="1"/>
          <p:nvPr/>
        </p:nvSpPr>
        <p:spPr>
          <a:xfrm>
            <a:off x="11236496" y="6393916"/>
            <a:ext cx="2409190" cy="409575"/>
          </a:xfrm>
          <a:prstGeom prst="rect">
            <a:avLst/>
          </a:prstGeom>
        </p:spPr>
        <p:txBody>
          <a:bodyPr lIns="0" tIns="0" rIns="0" bIns="0" rtlCol="0" anchor="t">
            <a:spAutoFit/>
          </a:bodyPr>
          <a:lstStyle/>
          <a:p>
            <a:pPr algn="ctr">
              <a:lnSpc>
                <a:spcPts val="2868"/>
              </a:lnSpc>
            </a:pPr>
            <a:r>
              <a:rPr lang="en-US" sz="2390" spc="143">
                <a:solidFill>
                  <a:srgbClr val="201547"/>
                </a:solidFill>
                <a:latin typeface="Arial"/>
                <a:ea typeface="Arial"/>
                <a:cs typeface="Arial"/>
                <a:sym typeface="Arial"/>
              </a:rPr>
              <a:t>CLINICAL</a:t>
            </a:r>
          </a:p>
        </p:txBody>
      </p:sp>
      <p:sp>
        <p:nvSpPr>
          <p:cNvPr id="20" name="TextBox 20"/>
          <p:cNvSpPr txBox="1"/>
          <p:nvPr/>
        </p:nvSpPr>
        <p:spPr>
          <a:xfrm>
            <a:off x="11236496" y="7341178"/>
            <a:ext cx="2409190" cy="903605"/>
          </a:xfrm>
          <a:prstGeom prst="rect">
            <a:avLst/>
          </a:prstGeom>
        </p:spPr>
        <p:txBody>
          <a:bodyPr lIns="0" tIns="0" rIns="0" bIns="0" rtlCol="0" anchor="t">
            <a:spAutoFit/>
          </a:bodyPr>
          <a:lstStyle/>
          <a:p>
            <a:pPr algn="ctr">
              <a:lnSpc>
                <a:spcPts val="2260"/>
              </a:lnSpc>
            </a:pPr>
            <a:r>
              <a:rPr lang="en-US" sz="2000">
                <a:solidFill>
                  <a:srgbClr val="393939"/>
                </a:solidFill>
                <a:latin typeface="Arial"/>
                <a:ea typeface="Arial"/>
                <a:cs typeface="Arial"/>
                <a:sym typeface="Arial"/>
              </a:rPr>
              <a:t>Consultant Nurse, Clinical Director for Major Trauma</a:t>
            </a:r>
          </a:p>
        </p:txBody>
      </p:sp>
      <p:sp>
        <p:nvSpPr>
          <p:cNvPr id="21" name="TextBox 21"/>
          <p:cNvSpPr txBox="1"/>
          <p:nvPr/>
        </p:nvSpPr>
        <p:spPr>
          <a:xfrm>
            <a:off x="14668883" y="6393916"/>
            <a:ext cx="2409190" cy="409575"/>
          </a:xfrm>
          <a:prstGeom prst="rect">
            <a:avLst/>
          </a:prstGeom>
        </p:spPr>
        <p:txBody>
          <a:bodyPr lIns="0" tIns="0" rIns="0" bIns="0" rtlCol="0" anchor="t">
            <a:spAutoFit/>
          </a:bodyPr>
          <a:lstStyle/>
          <a:p>
            <a:pPr algn="ctr">
              <a:lnSpc>
                <a:spcPts val="2868"/>
              </a:lnSpc>
            </a:pPr>
            <a:r>
              <a:rPr lang="en-US" sz="2390" spc="143">
                <a:solidFill>
                  <a:srgbClr val="201547"/>
                </a:solidFill>
                <a:latin typeface="Arial"/>
                <a:ea typeface="Arial"/>
                <a:cs typeface="Arial"/>
                <a:sym typeface="Arial"/>
              </a:rPr>
              <a:t>RESEARCH</a:t>
            </a:r>
          </a:p>
        </p:txBody>
      </p:sp>
      <p:sp>
        <p:nvSpPr>
          <p:cNvPr id="22" name="TextBox 22"/>
          <p:cNvSpPr txBox="1"/>
          <p:nvPr/>
        </p:nvSpPr>
        <p:spPr>
          <a:xfrm>
            <a:off x="14668883" y="7341178"/>
            <a:ext cx="2409190" cy="1158875"/>
          </a:xfrm>
          <a:prstGeom prst="rect">
            <a:avLst/>
          </a:prstGeom>
        </p:spPr>
        <p:txBody>
          <a:bodyPr lIns="0" tIns="0" rIns="0" bIns="0" rtlCol="0" anchor="t">
            <a:spAutoFit/>
          </a:bodyPr>
          <a:lstStyle/>
          <a:p>
            <a:pPr algn="ctr">
              <a:lnSpc>
                <a:spcPts val="2200"/>
              </a:lnSpc>
            </a:pPr>
            <a:r>
              <a:rPr lang="en-US" sz="2000">
                <a:solidFill>
                  <a:srgbClr val="393939"/>
                </a:solidFill>
                <a:latin typeface="Arial"/>
                <a:ea typeface="Arial"/>
                <a:cs typeface="Arial"/>
                <a:sym typeface="Arial"/>
              </a:rPr>
              <a:t>Research Director, Professor of Emergency Care, Clinical Academic</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62025"/>
            <a:ext cx="10497936" cy="1859915"/>
          </a:xfrm>
          <a:prstGeom prst="rect">
            <a:avLst/>
          </a:prstGeom>
        </p:spPr>
        <p:txBody>
          <a:bodyPr lIns="0" tIns="0" rIns="0" bIns="0" rtlCol="0" anchor="t">
            <a:spAutoFit/>
          </a:bodyPr>
          <a:lstStyle/>
          <a:p>
            <a:pPr marL="0" lvl="0" indent="0" algn="l">
              <a:lnSpc>
                <a:spcPts val="6820"/>
              </a:lnSpc>
            </a:pPr>
            <a:r>
              <a:rPr lang="en-US" sz="6200">
                <a:solidFill>
                  <a:srgbClr val="201547"/>
                </a:solidFill>
                <a:latin typeface="Arial"/>
                <a:ea typeface="Arial"/>
                <a:cs typeface="Arial"/>
                <a:sym typeface="Arial"/>
              </a:rPr>
              <a:t>Why should we be fostering clinical research?</a:t>
            </a:r>
          </a:p>
        </p:txBody>
      </p:sp>
      <p:sp>
        <p:nvSpPr>
          <p:cNvPr id="3" name="Freeform 3"/>
          <p:cNvSpPr/>
          <p:nvPr/>
        </p:nvSpPr>
        <p:spPr>
          <a:xfrm>
            <a:off x="12202054" y="0"/>
            <a:ext cx="6333267" cy="10287000"/>
          </a:xfrm>
          <a:custGeom>
            <a:avLst/>
            <a:gdLst/>
            <a:ahLst/>
            <a:cxnLst/>
            <a:rect l="l" t="t" r="r" b="b"/>
            <a:pathLst>
              <a:path w="6333267" h="10287000">
                <a:moveTo>
                  <a:pt x="0" y="0"/>
                </a:moveTo>
                <a:lnTo>
                  <a:pt x="6333267" y="0"/>
                </a:lnTo>
                <a:lnTo>
                  <a:pt x="6333267" y="10287000"/>
                </a:lnTo>
                <a:lnTo>
                  <a:pt x="0" y="10287000"/>
                </a:lnTo>
                <a:lnTo>
                  <a:pt x="0" y="0"/>
                </a:lnTo>
                <a:close/>
              </a:path>
            </a:pathLst>
          </a:custGeom>
          <a:blipFill>
            <a:blip r:embed="rId2"/>
            <a:stretch>
              <a:fillRect l="-3143" t="-954" r="-6022" b="-410"/>
            </a:stretch>
          </a:blipFill>
        </p:spPr>
        <p:txBody>
          <a:bodyPr/>
          <a:lstStyle/>
          <a:p>
            <a:endParaRPr lang="en-GB"/>
          </a:p>
        </p:txBody>
      </p:sp>
      <p:grpSp>
        <p:nvGrpSpPr>
          <p:cNvPr id="4" name="Group 4"/>
          <p:cNvGrpSpPr/>
          <p:nvPr/>
        </p:nvGrpSpPr>
        <p:grpSpPr>
          <a:xfrm>
            <a:off x="1028700" y="3135475"/>
            <a:ext cx="10497936" cy="6440013"/>
            <a:chOff x="0" y="0"/>
            <a:chExt cx="13997248" cy="8586684"/>
          </a:xfrm>
        </p:grpSpPr>
        <p:sp>
          <p:nvSpPr>
            <p:cNvPr id="5" name="TextBox 5"/>
            <p:cNvSpPr txBox="1"/>
            <p:nvPr/>
          </p:nvSpPr>
          <p:spPr>
            <a:xfrm>
              <a:off x="0" y="-38100"/>
              <a:ext cx="13997248" cy="3215116"/>
            </a:xfrm>
            <a:prstGeom prst="rect">
              <a:avLst/>
            </a:prstGeom>
          </p:spPr>
          <p:txBody>
            <a:bodyPr lIns="0" tIns="0" rIns="0" bIns="0" rtlCol="0" anchor="t">
              <a:spAutoFit/>
            </a:bodyPr>
            <a:lstStyle/>
            <a:p>
              <a:pPr algn="l">
                <a:lnSpc>
                  <a:spcPts val="3116"/>
                </a:lnSpc>
              </a:pPr>
              <a:r>
                <a:rPr lang="en-US" sz="2858" b="1">
                  <a:solidFill>
                    <a:srgbClr val="050217"/>
                  </a:solidFill>
                  <a:latin typeface="Arial Bold"/>
                  <a:ea typeface="Arial Bold"/>
                  <a:cs typeface="Arial Bold"/>
                  <a:sym typeface="Arial Bold"/>
                </a:rPr>
                <a:t>Good for patients</a:t>
              </a:r>
            </a:p>
            <a:p>
              <a:pPr algn="l">
                <a:lnSpc>
                  <a:spcPts val="3116"/>
                </a:lnSpc>
              </a:pPr>
              <a:r>
                <a:rPr lang="en-US" sz="2858">
                  <a:solidFill>
                    <a:srgbClr val="050217"/>
                  </a:solidFill>
                  <a:latin typeface="Arial"/>
                  <a:ea typeface="Arial"/>
                  <a:cs typeface="Arial"/>
                  <a:sym typeface="Arial"/>
                </a:rPr>
                <a:t>Research-active trusts delivering clinical research trials and studies have better patient outcomes. </a:t>
              </a:r>
            </a:p>
            <a:p>
              <a:pPr algn="l">
                <a:lnSpc>
                  <a:spcPts val="3116"/>
                </a:lnSpc>
              </a:pPr>
              <a:endParaRPr lang="en-US" sz="2858">
                <a:solidFill>
                  <a:srgbClr val="050217"/>
                </a:solidFill>
                <a:latin typeface="Arial"/>
                <a:ea typeface="Arial"/>
                <a:cs typeface="Arial"/>
                <a:sym typeface="Arial"/>
              </a:endParaRPr>
            </a:p>
            <a:p>
              <a:pPr marL="0" lvl="0" indent="0" algn="l">
                <a:lnSpc>
                  <a:spcPts val="3116"/>
                </a:lnSpc>
              </a:pPr>
              <a:r>
                <a:rPr lang="en-US" sz="2858">
                  <a:solidFill>
                    <a:srgbClr val="050217"/>
                  </a:solidFill>
                  <a:latin typeface="Arial"/>
                  <a:ea typeface="Arial"/>
                  <a:cs typeface="Arial"/>
                  <a:sym typeface="Arial"/>
                </a:rPr>
                <a:t>Patients value the opportunity to participate in research studies and trials as part of their care.</a:t>
              </a:r>
            </a:p>
          </p:txBody>
        </p:sp>
        <p:sp>
          <p:nvSpPr>
            <p:cNvPr id="6" name="TextBox 6"/>
            <p:cNvSpPr txBox="1"/>
            <p:nvPr/>
          </p:nvSpPr>
          <p:spPr>
            <a:xfrm>
              <a:off x="0" y="3707990"/>
              <a:ext cx="13997248" cy="1653232"/>
            </a:xfrm>
            <a:prstGeom prst="rect">
              <a:avLst/>
            </a:prstGeom>
          </p:spPr>
          <p:txBody>
            <a:bodyPr lIns="0" tIns="0" rIns="0" bIns="0" rtlCol="0" anchor="t">
              <a:spAutoFit/>
            </a:bodyPr>
            <a:lstStyle/>
            <a:p>
              <a:pPr algn="l">
                <a:lnSpc>
                  <a:spcPts val="3116"/>
                </a:lnSpc>
              </a:pPr>
              <a:r>
                <a:rPr lang="en-US" sz="2858" b="1">
                  <a:solidFill>
                    <a:srgbClr val="050217"/>
                  </a:solidFill>
                  <a:latin typeface="Arial Bold"/>
                  <a:ea typeface="Arial Bold"/>
                  <a:cs typeface="Arial Bold"/>
                  <a:sym typeface="Arial Bold"/>
                </a:rPr>
                <a:t>Good for staff</a:t>
              </a:r>
            </a:p>
            <a:p>
              <a:pPr marL="0" lvl="0" indent="0" algn="l">
                <a:lnSpc>
                  <a:spcPts val="3116"/>
                </a:lnSpc>
              </a:pPr>
              <a:r>
                <a:rPr lang="en-US" sz="2858">
                  <a:solidFill>
                    <a:srgbClr val="050217"/>
                  </a:solidFill>
                  <a:latin typeface="Arial"/>
                  <a:ea typeface="Arial"/>
                  <a:cs typeface="Arial"/>
                  <a:sym typeface="Arial"/>
                </a:rPr>
                <a:t>Healthcare professionals say they find the experience of being involved in research studies positive and rewarding</a:t>
              </a:r>
            </a:p>
          </p:txBody>
        </p:sp>
        <p:sp>
          <p:nvSpPr>
            <p:cNvPr id="7" name="TextBox 7"/>
            <p:cNvSpPr txBox="1"/>
            <p:nvPr/>
          </p:nvSpPr>
          <p:spPr>
            <a:xfrm>
              <a:off x="0" y="5892196"/>
              <a:ext cx="13997248" cy="2694488"/>
            </a:xfrm>
            <a:prstGeom prst="rect">
              <a:avLst/>
            </a:prstGeom>
          </p:spPr>
          <p:txBody>
            <a:bodyPr lIns="0" tIns="0" rIns="0" bIns="0" rtlCol="0" anchor="t">
              <a:spAutoFit/>
            </a:bodyPr>
            <a:lstStyle/>
            <a:p>
              <a:pPr algn="l">
                <a:lnSpc>
                  <a:spcPts val="3116"/>
                </a:lnSpc>
              </a:pPr>
              <a:r>
                <a:rPr lang="en-US" sz="2858" b="1">
                  <a:solidFill>
                    <a:srgbClr val="050217"/>
                  </a:solidFill>
                  <a:latin typeface="Arial Bold"/>
                  <a:ea typeface="Arial Bold"/>
                  <a:cs typeface="Arial Bold"/>
                  <a:sym typeface="Arial Bold"/>
                </a:rPr>
                <a:t>Good for the Organisations</a:t>
              </a:r>
            </a:p>
            <a:p>
              <a:pPr marL="0" lvl="0" indent="0" algn="l">
                <a:lnSpc>
                  <a:spcPts val="3116"/>
                </a:lnSpc>
              </a:pPr>
              <a:r>
                <a:rPr lang="en-US" sz="2858">
                  <a:solidFill>
                    <a:srgbClr val="050217"/>
                  </a:solidFill>
                  <a:latin typeface="Arial"/>
                  <a:ea typeface="Arial"/>
                  <a:cs typeface="Arial"/>
                  <a:sym typeface="Arial"/>
                </a:rPr>
                <a:t>Support the recruitment and retention of high calibre individuals in the organisation</a:t>
              </a:r>
            </a:p>
            <a:p>
              <a:pPr marL="0" lvl="0" indent="0" algn="l">
                <a:lnSpc>
                  <a:spcPts val="3116"/>
                </a:lnSpc>
              </a:pPr>
              <a:endParaRPr lang="en-US" sz="2858">
                <a:solidFill>
                  <a:srgbClr val="050217"/>
                </a:solidFill>
                <a:latin typeface="Arial"/>
                <a:ea typeface="Arial"/>
                <a:cs typeface="Arial"/>
                <a:sym typeface="Arial"/>
              </a:endParaRPr>
            </a:p>
            <a:p>
              <a:pPr marL="0" lvl="0" indent="0" algn="l">
                <a:lnSpc>
                  <a:spcPts val="3116"/>
                </a:lnSpc>
              </a:pPr>
              <a:r>
                <a:rPr lang="en-US" sz="2858">
                  <a:solidFill>
                    <a:srgbClr val="050217"/>
                  </a:solidFill>
                  <a:latin typeface="Arial"/>
                  <a:ea typeface="Arial"/>
                  <a:cs typeface="Arial"/>
                  <a:sym typeface="Arial"/>
                </a:rPr>
                <a:t>CQC well-led inspections include research in lines of questioning</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2649721"/>
            <a:ext cx="3702789" cy="5321308"/>
          </a:xfrm>
          <a:prstGeom prst="rect">
            <a:avLst/>
          </a:prstGeom>
          <a:solidFill>
            <a:srgbClr val="00A499"/>
          </a:solidFill>
        </p:spPr>
        <p:txBody>
          <a:bodyPr/>
          <a:lstStyle/>
          <a:p>
            <a:endParaRPr lang="en-GB"/>
          </a:p>
        </p:txBody>
      </p:sp>
      <p:sp>
        <p:nvSpPr>
          <p:cNvPr id="3" name="AutoShape 3"/>
          <p:cNvSpPr/>
          <p:nvPr/>
        </p:nvSpPr>
        <p:spPr>
          <a:xfrm>
            <a:off x="5179974" y="2649721"/>
            <a:ext cx="3702789" cy="5321308"/>
          </a:xfrm>
          <a:prstGeom prst="rect">
            <a:avLst/>
          </a:prstGeom>
          <a:solidFill>
            <a:srgbClr val="00A499"/>
          </a:solidFill>
        </p:spPr>
        <p:txBody>
          <a:bodyPr/>
          <a:lstStyle/>
          <a:p>
            <a:endParaRPr lang="en-GB"/>
          </a:p>
        </p:txBody>
      </p:sp>
      <p:sp>
        <p:nvSpPr>
          <p:cNvPr id="4" name="AutoShape 4"/>
          <p:cNvSpPr/>
          <p:nvPr/>
        </p:nvSpPr>
        <p:spPr>
          <a:xfrm>
            <a:off x="9331248" y="2649721"/>
            <a:ext cx="3702789" cy="5321308"/>
          </a:xfrm>
          <a:prstGeom prst="rect">
            <a:avLst/>
          </a:prstGeom>
          <a:solidFill>
            <a:srgbClr val="00A499"/>
          </a:solidFill>
        </p:spPr>
        <p:txBody>
          <a:bodyPr/>
          <a:lstStyle/>
          <a:p>
            <a:endParaRPr lang="en-GB"/>
          </a:p>
        </p:txBody>
      </p:sp>
      <p:sp>
        <p:nvSpPr>
          <p:cNvPr id="5" name="AutoShape 5"/>
          <p:cNvSpPr/>
          <p:nvPr/>
        </p:nvSpPr>
        <p:spPr>
          <a:xfrm>
            <a:off x="13482522" y="2649721"/>
            <a:ext cx="3702789" cy="5321308"/>
          </a:xfrm>
          <a:prstGeom prst="rect">
            <a:avLst/>
          </a:prstGeom>
          <a:solidFill>
            <a:srgbClr val="00A499"/>
          </a:solidFill>
        </p:spPr>
        <p:txBody>
          <a:bodyPr/>
          <a:lstStyle/>
          <a:p>
            <a:endParaRPr lang="en-GB"/>
          </a:p>
        </p:txBody>
      </p:sp>
      <p:sp>
        <p:nvSpPr>
          <p:cNvPr id="6" name="TextBox 6"/>
          <p:cNvSpPr txBox="1"/>
          <p:nvPr/>
        </p:nvSpPr>
        <p:spPr>
          <a:xfrm>
            <a:off x="1329653" y="3132864"/>
            <a:ext cx="3110864" cy="535745"/>
          </a:xfrm>
          <a:prstGeom prst="rect">
            <a:avLst/>
          </a:prstGeom>
        </p:spPr>
        <p:txBody>
          <a:bodyPr lIns="0" tIns="0" rIns="0" bIns="0" rtlCol="0" anchor="t">
            <a:spAutoFit/>
          </a:bodyPr>
          <a:lstStyle/>
          <a:p>
            <a:pPr algn="l">
              <a:lnSpc>
                <a:spcPts val="3724"/>
              </a:lnSpc>
            </a:pPr>
            <a:r>
              <a:rPr lang="en-US" sz="3104">
                <a:solidFill>
                  <a:srgbClr val="F9FCFF"/>
                </a:solidFill>
                <a:latin typeface="Arial"/>
                <a:ea typeface="Arial"/>
                <a:cs typeface="Arial"/>
                <a:sym typeface="Arial"/>
              </a:rPr>
              <a:t>Individual barriers</a:t>
            </a:r>
          </a:p>
        </p:txBody>
      </p:sp>
      <p:sp>
        <p:nvSpPr>
          <p:cNvPr id="7" name="TextBox 7"/>
          <p:cNvSpPr txBox="1"/>
          <p:nvPr/>
        </p:nvSpPr>
        <p:spPr>
          <a:xfrm>
            <a:off x="1329653" y="4153577"/>
            <a:ext cx="2992022" cy="1828446"/>
          </a:xfrm>
          <a:prstGeom prst="rect">
            <a:avLst/>
          </a:prstGeom>
        </p:spPr>
        <p:txBody>
          <a:bodyPr lIns="0" tIns="0" rIns="0" bIns="0" rtlCol="0" anchor="t">
            <a:spAutoFit/>
          </a:bodyPr>
          <a:lstStyle/>
          <a:p>
            <a:pPr algn="l">
              <a:lnSpc>
                <a:spcPts val="3614"/>
              </a:lnSpc>
            </a:pPr>
            <a:r>
              <a:rPr lang="en-US" sz="2409">
                <a:solidFill>
                  <a:srgbClr val="FFFFFF"/>
                </a:solidFill>
                <a:latin typeface="Arial"/>
                <a:ea typeface="Arial"/>
                <a:cs typeface="Arial"/>
                <a:sym typeface="Arial"/>
              </a:rPr>
              <a:t>Lack of skills, not part of role, lack of time, clinical development more important</a:t>
            </a:r>
          </a:p>
        </p:txBody>
      </p:sp>
      <p:sp>
        <p:nvSpPr>
          <p:cNvPr id="8" name="TextBox 8"/>
          <p:cNvSpPr txBox="1"/>
          <p:nvPr/>
        </p:nvSpPr>
        <p:spPr>
          <a:xfrm>
            <a:off x="5396798" y="3132864"/>
            <a:ext cx="3003728" cy="535745"/>
          </a:xfrm>
          <a:prstGeom prst="rect">
            <a:avLst/>
          </a:prstGeom>
        </p:spPr>
        <p:txBody>
          <a:bodyPr lIns="0" tIns="0" rIns="0" bIns="0" rtlCol="0" anchor="t">
            <a:spAutoFit/>
          </a:bodyPr>
          <a:lstStyle/>
          <a:p>
            <a:pPr algn="l">
              <a:lnSpc>
                <a:spcPts val="3724"/>
              </a:lnSpc>
            </a:pPr>
            <a:r>
              <a:rPr lang="en-US" sz="3104">
                <a:solidFill>
                  <a:srgbClr val="F9FCFF"/>
                </a:solidFill>
                <a:latin typeface="Arial"/>
                <a:ea typeface="Arial"/>
                <a:cs typeface="Arial"/>
                <a:sym typeface="Arial"/>
              </a:rPr>
              <a:t>Personal barriers</a:t>
            </a:r>
          </a:p>
        </p:txBody>
      </p:sp>
      <p:sp>
        <p:nvSpPr>
          <p:cNvPr id="9" name="TextBox 9"/>
          <p:cNvSpPr txBox="1"/>
          <p:nvPr/>
        </p:nvSpPr>
        <p:spPr>
          <a:xfrm>
            <a:off x="5396798" y="4153577"/>
            <a:ext cx="3003728" cy="930227"/>
          </a:xfrm>
          <a:prstGeom prst="rect">
            <a:avLst/>
          </a:prstGeom>
        </p:spPr>
        <p:txBody>
          <a:bodyPr lIns="0" tIns="0" rIns="0" bIns="0" rtlCol="0" anchor="t">
            <a:spAutoFit/>
          </a:bodyPr>
          <a:lstStyle/>
          <a:p>
            <a:pPr algn="l">
              <a:lnSpc>
                <a:spcPts val="3614"/>
              </a:lnSpc>
            </a:pPr>
            <a:r>
              <a:rPr lang="en-US" sz="2409">
                <a:solidFill>
                  <a:srgbClr val="FFFFFF"/>
                </a:solidFill>
                <a:latin typeface="Arial"/>
                <a:ea typeface="Arial"/>
                <a:cs typeface="Arial"/>
                <a:sym typeface="Arial"/>
              </a:rPr>
              <a:t>"I'm not academic enough"</a:t>
            </a:r>
          </a:p>
        </p:txBody>
      </p:sp>
      <p:sp>
        <p:nvSpPr>
          <p:cNvPr id="10" name="TextBox 10"/>
          <p:cNvSpPr txBox="1"/>
          <p:nvPr/>
        </p:nvSpPr>
        <p:spPr>
          <a:xfrm>
            <a:off x="9745029" y="3132864"/>
            <a:ext cx="2721250" cy="1004815"/>
          </a:xfrm>
          <a:prstGeom prst="rect">
            <a:avLst/>
          </a:prstGeom>
        </p:spPr>
        <p:txBody>
          <a:bodyPr lIns="0" tIns="0" rIns="0" bIns="0" rtlCol="0" anchor="t">
            <a:spAutoFit/>
          </a:bodyPr>
          <a:lstStyle/>
          <a:p>
            <a:pPr algn="l">
              <a:lnSpc>
                <a:spcPts val="3724"/>
              </a:lnSpc>
            </a:pPr>
            <a:r>
              <a:rPr lang="en-US" sz="3104">
                <a:solidFill>
                  <a:srgbClr val="F9FCFF"/>
                </a:solidFill>
                <a:latin typeface="Arial"/>
                <a:ea typeface="Arial"/>
                <a:cs typeface="Arial"/>
                <a:sym typeface="Arial"/>
              </a:rPr>
              <a:t>Organisational barriers</a:t>
            </a:r>
          </a:p>
        </p:txBody>
      </p:sp>
      <p:sp>
        <p:nvSpPr>
          <p:cNvPr id="11" name="TextBox 11"/>
          <p:cNvSpPr txBox="1"/>
          <p:nvPr/>
        </p:nvSpPr>
        <p:spPr>
          <a:xfrm>
            <a:off x="9745029" y="4153577"/>
            <a:ext cx="3063227" cy="2726666"/>
          </a:xfrm>
          <a:prstGeom prst="rect">
            <a:avLst/>
          </a:prstGeom>
        </p:spPr>
        <p:txBody>
          <a:bodyPr lIns="0" tIns="0" rIns="0" bIns="0" rtlCol="0" anchor="t">
            <a:spAutoFit/>
          </a:bodyPr>
          <a:lstStyle/>
          <a:p>
            <a:pPr algn="l">
              <a:lnSpc>
                <a:spcPts val="3614"/>
              </a:lnSpc>
            </a:pPr>
            <a:r>
              <a:rPr lang="en-US" sz="2409">
                <a:solidFill>
                  <a:srgbClr val="FFFFFF"/>
                </a:solidFill>
                <a:latin typeface="Arial"/>
                <a:ea typeface="Arial"/>
                <a:cs typeface="Arial"/>
                <a:sym typeface="Arial"/>
              </a:rPr>
              <a:t>No research culture, lack of management support, conflict with service demands, perception of research as 'nice to do'</a:t>
            </a:r>
          </a:p>
        </p:txBody>
      </p:sp>
      <p:sp>
        <p:nvSpPr>
          <p:cNvPr id="12" name="TextBox 12"/>
          <p:cNvSpPr txBox="1"/>
          <p:nvPr/>
        </p:nvSpPr>
        <p:spPr>
          <a:xfrm>
            <a:off x="13953414" y="3132864"/>
            <a:ext cx="2721250" cy="1004815"/>
          </a:xfrm>
          <a:prstGeom prst="rect">
            <a:avLst/>
          </a:prstGeom>
        </p:spPr>
        <p:txBody>
          <a:bodyPr lIns="0" tIns="0" rIns="0" bIns="0" rtlCol="0" anchor="t">
            <a:spAutoFit/>
          </a:bodyPr>
          <a:lstStyle/>
          <a:p>
            <a:pPr algn="l">
              <a:lnSpc>
                <a:spcPts val="3724"/>
              </a:lnSpc>
            </a:pPr>
            <a:r>
              <a:rPr lang="en-US" sz="3104">
                <a:solidFill>
                  <a:srgbClr val="F9FCFF"/>
                </a:solidFill>
                <a:latin typeface="Arial"/>
                <a:ea typeface="Arial"/>
                <a:cs typeface="Arial"/>
                <a:sym typeface="Arial"/>
              </a:rPr>
              <a:t>Professional barriers</a:t>
            </a:r>
          </a:p>
        </p:txBody>
      </p:sp>
      <p:sp>
        <p:nvSpPr>
          <p:cNvPr id="13" name="TextBox 13"/>
          <p:cNvSpPr txBox="1"/>
          <p:nvPr/>
        </p:nvSpPr>
        <p:spPr>
          <a:xfrm>
            <a:off x="13953414" y="4153577"/>
            <a:ext cx="2952683" cy="1828446"/>
          </a:xfrm>
          <a:prstGeom prst="rect">
            <a:avLst/>
          </a:prstGeom>
        </p:spPr>
        <p:txBody>
          <a:bodyPr lIns="0" tIns="0" rIns="0" bIns="0" rtlCol="0" anchor="t">
            <a:spAutoFit/>
          </a:bodyPr>
          <a:lstStyle/>
          <a:p>
            <a:pPr algn="l">
              <a:lnSpc>
                <a:spcPts val="3614"/>
              </a:lnSpc>
            </a:pPr>
            <a:r>
              <a:rPr lang="en-US" sz="2409">
                <a:solidFill>
                  <a:srgbClr val="FFFFFF"/>
                </a:solidFill>
                <a:latin typeface="Arial"/>
                <a:ea typeface="Arial"/>
                <a:cs typeface="Arial"/>
                <a:sym typeface="Arial"/>
              </a:rPr>
              <a:t>Low drive for use of evidence, lack of visible research priorities</a:t>
            </a:r>
          </a:p>
        </p:txBody>
      </p:sp>
      <p:sp>
        <p:nvSpPr>
          <p:cNvPr id="14" name="TextBox 14"/>
          <p:cNvSpPr txBox="1"/>
          <p:nvPr/>
        </p:nvSpPr>
        <p:spPr>
          <a:xfrm>
            <a:off x="1028700" y="918625"/>
            <a:ext cx="16435198" cy="1066800"/>
          </a:xfrm>
          <a:prstGeom prst="rect">
            <a:avLst/>
          </a:prstGeom>
        </p:spPr>
        <p:txBody>
          <a:bodyPr lIns="0" tIns="0" rIns="0" bIns="0" rtlCol="0" anchor="t">
            <a:spAutoFit/>
          </a:bodyPr>
          <a:lstStyle/>
          <a:p>
            <a:pPr algn="l">
              <a:lnSpc>
                <a:spcPts val="7440"/>
              </a:lnSpc>
            </a:pPr>
            <a:r>
              <a:rPr lang="en-US" sz="6200">
                <a:solidFill>
                  <a:srgbClr val="201547"/>
                </a:solidFill>
                <a:latin typeface="Arial"/>
                <a:ea typeface="Arial"/>
                <a:cs typeface="Arial"/>
                <a:sym typeface="Arial"/>
              </a:rPr>
              <a:t>Barriers to getting involved in research</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790575"/>
            <a:ext cx="10944801" cy="2271395"/>
          </a:xfrm>
          <a:prstGeom prst="rect">
            <a:avLst/>
          </a:prstGeom>
        </p:spPr>
        <p:txBody>
          <a:bodyPr lIns="0" tIns="0" rIns="0" bIns="0" rtlCol="0" anchor="t">
            <a:spAutoFit/>
          </a:bodyPr>
          <a:lstStyle/>
          <a:p>
            <a:pPr algn="l">
              <a:lnSpc>
                <a:spcPts val="8680"/>
              </a:lnSpc>
            </a:pPr>
            <a:r>
              <a:rPr lang="en-US" sz="6200">
                <a:solidFill>
                  <a:srgbClr val="201547"/>
                </a:solidFill>
                <a:latin typeface="Arial"/>
                <a:ea typeface="Arial"/>
                <a:cs typeface="Arial"/>
                <a:sym typeface="Arial"/>
              </a:rPr>
              <a:t>A multi-layered approach to research engagement</a:t>
            </a:r>
          </a:p>
        </p:txBody>
      </p:sp>
      <p:grpSp>
        <p:nvGrpSpPr>
          <p:cNvPr id="3" name="Group 3"/>
          <p:cNvGrpSpPr/>
          <p:nvPr/>
        </p:nvGrpSpPr>
        <p:grpSpPr>
          <a:xfrm>
            <a:off x="0" y="0"/>
            <a:ext cx="18288000" cy="604641"/>
            <a:chOff x="0" y="0"/>
            <a:chExt cx="4816593" cy="159247"/>
          </a:xfrm>
        </p:grpSpPr>
        <p:sp>
          <p:nvSpPr>
            <p:cNvPr id="4" name="Freeform 4"/>
            <p:cNvSpPr/>
            <p:nvPr/>
          </p:nvSpPr>
          <p:spPr>
            <a:xfrm>
              <a:off x="0" y="0"/>
              <a:ext cx="4816592" cy="159247"/>
            </a:xfrm>
            <a:custGeom>
              <a:avLst/>
              <a:gdLst/>
              <a:ahLst/>
              <a:cxnLst/>
              <a:rect l="l" t="t" r="r" b="b"/>
              <a:pathLst>
                <a:path w="4816592" h="159247">
                  <a:moveTo>
                    <a:pt x="0" y="0"/>
                  </a:moveTo>
                  <a:lnTo>
                    <a:pt x="4816592" y="0"/>
                  </a:lnTo>
                  <a:lnTo>
                    <a:pt x="4816592" y="159247"/>
                  </a:lnTo>
                  <a:lnTo>
                    <a:pt x="0" y="159247"/>
                  </a:lnTo>
                  <a:close/>
                </a:path>
              </a:pathLst>
            </a:custGeom>
            <a:solidFill>
              <a:srgbClr val="00A499"/>
            </a:solidFill>
          </p:spPr>
          <p:txBody>
            <a:bodyPr/>
            <a:lstStyle/>
            <a:p>
              <a:endParaRPr lang="en-GB"/>
            </a:p>
          </p:txBody>
        </p:sp>
        <p:sp>
          <p:nvSpPr>
            <p:cNvPr id="5" name="TextBox 5"/>
            <p:cNvSpPr txBox="1"/>
            <p:nvPr/>
          </p:nvSpPr>
          <p:spPr>
            <a:xfrm>
              <a:off x="0" y="-76200"/>
              <a:ext cx="4816593" cy="235447"/>
            </a:xfrm>
            <a:prstGeom prst="rect">
              <a:avLst/>
            </a:prstGeom>
          </p:spPr>
          <p:txBody>
            <a:bodyPr lIns="50800" tIns="50800" rIns="50800" bIns="50800" rtlCol="0" anchor="ctr"/>
            <a:lstStyle/>
            <a:p>
              <a:pPr algn="ctr">
                <a:lnSpc>
                  <a:spcPts val="2250"/>
                </a:lnSpc>
              </a:pPr>
              <a:endParaRPr/>
            </a:p>
          </p:txBody>
        </p:sp>
      </p:grpSp>
      <p:sp>
        <p:nvSpPr>
          <p:cNvPr id="6" name="TextBox 6"/>
          <p:cNvSpPr txBox="1"/>
          <p:nvPr/>
        </p:nvSpPr>
        <p:spPr>
          <a:xfrm>
            <a:off x="10210115" y="2287030"/>
            <a:ext cx="2271587" cy="732720"/>
          </a:xfrm>
          <a:prstGeom prst="rect">
            <a:avLst/>
          </a:prstGeom>
        </p:spPr>
        <p:txBody>
          <a:bodyPr lIns="0" tIns="0" rIns="0" bIns="0" rtlCol="0" anchor="t">
            <a:spAutoFit/>
          </a:bodyPr>
          <a:lstStyle/>
          <a:p>
            <a:pPr marL="0" lvl="0" indent="0" algn="ctr">
              <a:lnSpc>
                <a:spcPts val="2857"/>
              </a:lnSpc>
              <a:spcBef>
                <a:spcPct val="0"/>
              </a:spcBef>
            </a:pPr>
            <a:r>
              <a:rPr lang="en-US" sz="2012">
                <a:solidFill>
                  <a:srgbClr val="444753"/>
                </a:solidFill>
                <a:latin typeface="Arial"/>
                <a:ea typeface="Arial"/>
                <a:cs typeface="Arial"/>
                <a:sym typeface="Arial"/>
              </a:rPr>
              <a:t>Research leadership</a:t>
            </a:r>
          </a:p>
        </p:txBody>
      </p:sp>
      <p:grpSp>
        <p:nvGrpSpPr>
          <p:cNvPr id="7" name="Group 7"/>
          <p:cNvGrpSpPr/>
          <p:nvPr/>
        </p:nvGrpSpPr>
        <p:grpSpPr>
          <a:xfrm>
            <a:off x="7410750" y="1999615"/>
            <a:ext cx="10372196" cy="7523196"/>
            <a:chOff x="0" y="0"/>
            <a:chExt cx="13829595" cy="10030928"/>
          </a:xfrm>
        </p:grpSpPr>
        <p:grpSp>
          <p:nvGrpSpPr>
            <p:cNvPr id="8" name="Group 8"/>
            <p:cNvGrpSpPr/>
            <p:nvPr/>
          </p:nvGrpSpPr>
          <p:grpSpPr>
            <a:xfrm>
              <a:off x="4084362" y="2858782"/>
              <a:ext cx="5661019" cy="2049929"/>
              <a:chOff x="0" y="0"/>
              <a:chExt cx="3503685" cy="1268730"/>
            </a:xfrm>
          </p:grpSpPr>
          <p:sp>
            <p:nvSpPr>
              <p:cNvPr id="9" name="Freeform 9"/>
              <p:cNvSpPr/>
              <p:nvPr/>
            </p:nvSpPr>
            <p:spPr>
              <a:xfrm>
                <a:off x="0" y="0"/>
                <a:ext cx="3503685" cy="1268730"/>
              </a:xfrm>
              <a:custGeom>
                <a:avLst/>
                <a:gdLst/>
                <a:ahLst/>
                <a:cxnLst/>
                <a:rect l="l" t="t" r="r" b="b"/>
                <a:pathLst>
                  <a:path w="3503685" h="1268730">
                    <a:moveTo>
                      <a:pt x="735330" y="0"/>
                    </a:moveTo>
                    <a:lnTo>
                      <a:pt x="0" y="1268730"/>
                    </a:lnTo>
                    <a:lnTo>
                      <a:pt x="3503685" y="1268730"/>
                    </a:lnTo>
                    <a:lnTo>
                      <a:pt x="2768355" y="0"/>
                    </a:lnTo>
                    <a:close/>
                  </a:path>
                </a:pathLst>
              </a:custGeom>
              <a:solidFill>
                <a:srgbClr val="00A499">
                  <a:alpha val="40000"/>
                </a:srgbClr>
              </a:solidFill>
            </p:spPr>
            <p:txBody>
              <a:bodyPr/>
              <a:lstStyle/>
              <a:p>
                <a:endParaRPr lang="en-GB"/>
              </a:p>
            </p:txBody>
          </p:sp>
        </p:grpSp>
        <p:sp>
          <p:nvSpPr>
            <p:cNvPr id="10" name="Freeform 10"/>
            <p:cNvSpPr/>
            <p:nvPr/>
          </p:nvSpPr>
          <p:spPr>
            <a:xfrm>
              <a:off x="5342173" y="0"/>
              <a:ext cx="3145398" cy="2720769"/>
            </a:xfrm>
            <a:custGeom>
              <a:avLst/>
              <a:gdLst/>
              <a:ahLst/>
              <a:cxnLst/>
              <a:rect l="l" t="t" r="r" b="b"/>
              <a:pathLst>
                <a:path w="3145398" h="2720769">
                  <a:moveTo>
                    <a:pt x="0" y="0"/>
                  </a:moveTo>
                  <a:lnTo>
                    <a:pt x="3145397" y="0"/>
                  </a:lnTo>
                  <a:lnTo>
                    <a:pt x="3145397" y="2720769"/>
                  </a:lnTo>
                  <a:lnTo>
                    <a:pt x="0" y="2720769"/>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11" name="Group 11"/>
            <p:cNvGrpSpPr/>
            <p:nvPr/>
          </p:nvGrpSpPr>
          <p:grpSpPr>
            <a:xfrm>
              <a:off x="2837714" y="5046724"/>
              <a:ext cx="8154316" cy="2049929"/>
              <a:chOff x="0" y="0"/>
              <a:chExt cx="5046821" cy="1268730"/>
            </a:xfrm>
          </p:grpSpPr>
          <p:sp>
            <p:nvSpPr>
              <p:cNvPr id="12" name="Freeform 12"/>
              <p:cNvSpPr/>
              <p:nvPr/>
            </p:nvSpPr>
            <p:spPr>
              <a:xfrm>
                <a:off x="0" y="0"/>
                <a:ext cx="5046821" cy="1268730"/>
              </a:xfrm>
              <a:custGeom>
                <a:avLst/>
                <a:gdLst/>
                <a:ahLst/>
                <a:cxnLst/>
                <a:rect l="l" t="t" r="r" b="b"/>
                <a:pathLst>
                  <a:path w="5046821" h="1268730">
                    <a:moveTo>
                      <a:pt x="735330" y="0"/>
                    </a:moveTo>
                    <a:lnTo>
                      <a:pt x="0" y="1268730"/>
                    </a:lnTo>
                    <a:lnTo>
                      <a:pt x="5046821" y="1268730"/>
                    </a:lnTo>
                    <a:lnTo>
                      <a:pt x="4311491" y="0"/>
                    </a:lnTo>
                    <a:close/>
                  </a:path>
                </a:pathLst>
              </a:custGeom>
              <a:solidFill>
                <a:srgbClr val="00A499">
                  <a:alpha val="54902"/>
                </a:srgbClr>
              </a:solidFill>
            </p:spPr>
            <p:txBody>
              <a:bodyPr/>
              <a:lstStyle/>
              <a:p>
                <a:endParaRPr lang="en-GB"/>
              </a:p>
            </p:txBody>
          </p:sp>
        </p:grpSp>
        <p:grpSp>
          <p:nvGrpSpPr>
            <p:cNvPr id="13" name="Group 13"/>
            <p:cNvGrpSpPr/>
            <p:nvPr/>
          </p:nvGrpSpPr>
          <p:grpSpPr>
            <a:xfrm>
              <a:off x="1526578" y="7234666"/>
              <a:ext cx="10776588" cy="2049929"/>
              <a:chOff x="0" y="0"/>
              <a:chExt cx="6669782" cy="1268730"/>
            </a:xfrm>
          </p:grpSpPr>
          <p:sp>
            <p:nvSpPr>
              <p:cNvPr id="14" name="Freeform 14"/>
              <p:cNvSpPr/>
              <p:nvPr/>
            </p:nvSpPr>
            <p:spPr>
              <a:xfrm>
                <a:off x="0" y="0"/>
                <a:ext cx="6669782" cy="1268730"/>
              </a:xfrm>
              <a:custGeom>
                <a:avLst/>
                <a:gdLst/>
                <a:ahLst/>
                <a:cxnLst/>
                <a:rect l="l" t="t" r="r" b="b"/>
                <a:pathLst>
                  <a:path w="6669782" h="1268730">
                    <a:moveTo>
                      <a:pt x="735330" y="0"/>
                    </a:moveTo>
                    <a:lnTo>
                      <a:pt x="0" y="1268730"/>
                    </a:lnTo>
                    <a:lnTo>
                      <a:pt x="6669782" y="1268730"/>
                    </a:lnTo>
                    <a:lnTo>
                      <a:pt x="5934452" y="0"/>
                    </a:lnTo>
                    <a:close/>
                  </a:path>
                </a:pathLst>
              </a:custGeom>
              <a:solidFill>
                <a:srgbClr val="00A499">
                  <a:alpha val="69804"/>
                </a:srgbClr>
              </a:solidFill>
            </p:spPr>
            <p:txBody>
              <a:bodyPr/>
              <a:lstStyle/>
              <a:p>
                <a:endParaRPr lang="en-GB"/>
              </a:p>
            </p:txBody>
          </p:sp>
        </p:grpSp>
        <p:sp>
          <p:nvSpPr>
            <p:cNvPr id="15" name="Freeform 15"/>
            <p:cNvSpPr/>
            <p:nvPr/>
          </p:nvSpPr>
          <p:spPr>
            <a:xfrm>
              <a:off x="6404166" y="1131100"/>
              <a:ext cx="1021411" cy="1062614"/>
            </a:xfrm>
            <a:custGeom>
              <a:avLst/>
              <a:gdLst/>
              <a:ahLst/>
              <a:cxnLst/>
              <a:rect l="l" t="t" r="r" b="b"/>
              <a:pathLst>
                <a:path w="1021411" h="1062614">
                  <a:moveTo>
                    <a:pt x="0" y="0"/>
                  </a:moveTo>
                  <a:lnTo>
                    <a:pt x="1021411" y="0"/>
                  </a:lnTo>
                  <a:lnTo>
                    <a:pt x="1021411" y="1062614"/>
                  </a:lnTo>
                  <a:lnTo>
                    <a:pt x="0" y="10626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6" name="Freeform 16"/>
            <p:cNvSpPr/>
            <p:nvPr/>
          </p:nvSpPr>
          <p:spPr>
            <a:xfrm>
              <a:off x="4872050" y="3352439"/>
              <a:ext cx="1021411" cy="1062614"/>
            </a:xfrm>
            <a:custGeom>
              <a:avLst/>
              <a:gdLst/>
              <a:ahLst/>
              <a:cxnLst/>
              <a:rect l="l" t="t" r="r" b="b"/>
              <a:pathLst>
                <a:path w="1021411" h="1062614">
                  <a:moveTo>
                    <a:pt x="0" y="0"/>
                  </a:moveTo>
                  <a:lnTo>
                    <a:pt x="1021411" y="0"/>
                  </a:lnTo>
                  <a:lnTo>
                    <a:pt x="1021411" y="1062614"/>
                  </a:lnTo>
                  <a:lnTo>
                    <a:pt x="0" y="10626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7" name="Freeform 17"/>
            <p:cNvSpPr/>
            <p:nvPr/>
          </p:nvSpPr>
          <p:spPr>
            <a:xfrm>
              <a:off x="5893461" y="3352439"/>
              <a:ext cx="1021411" cy="1062614"/>
            </a:xfrm>
            <a:custGeom>
              <a:avLst/>
              <a:gdLst/>
              <a:ahLst/>
              <a:cxnLst/>
              <a:rect l="l" t="t" r="r" b="b"/>
              <a:pathLst>
                <a:path w="1021411" h="1062614">
                  <a:moveTo>
                    <a:pt x="0" y="0"/>
                  </a:moveTo>
                  <a:lnTo>
                    <a:pt x="1021411" y="0"/>
                  </a:lnTo>
                  <a:lnTo>
                    <a:pt x="1021411" y="1062614"/>
                  </a:lnTo>
                  <a:lnTo>
                    <a:pt x="0" y="10626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8" name="Freeform 18"/>
            <p:cNvSpPr/>
            <p:nvPr/>
          </p:nvSpPr>
          <p:spPr>
            <a:xfrm>
              <a:off x="6914872" y="3352439"/>
              <a:ext cx="1021411" cy="1062614"/>
            </a:xfrm>
            <a:custGeom>
              <a:avLst/>
              <a:gdLst/>
              <a:ahLst/>
              <a:cxnLst/>
              <a:rect l="l" t="t" r="r" b="b"/>
              <a:pathLst>
                <a:path w="1021411" h="1062614">
                  <a:moveTo>
                    <a:pt x="0" y="0"/>
                  </a:moveTo>
                  <a:lnTo>
                    <a:pt x="1021411" y="0"/>
                  </a:lnTo>
                  <a:lnTo>
                    <a:pt x="1021411" y="1062614"/>
                  </a:lnTo>
                  <a:lnTo>
                    <a:pt x="0" y="10626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9" name="Freeform 19"/>
            <p:cNvSpPr/>
            <p:nvPr/>
          </p:nvSpPr>
          <p:spPr>
            <a:xfrm>
              <a:off x="7936283" y="3352439"/>
              <a:ext cx="1021411" cy="1062614"/>
            </a:xfrm>
            <a:custGeom>
              <a:avLst/>
              <a:gdLst/>
              <a:ahLst/>
              <a:cxnLst/>
              <a:rect l="l" t="t" r="r" b="b"/>
              <a:pathLst>
                <a:path w="1021411" h="1062614">
                  <a:moveTo>
                    <a:pt x="0" y="0"/>
                  </a:moveTo>
                  <a:lnTo>
                    <a:pt x="1021410" y="0"/>
                  </a:lnTo>
                  <a:lnTo>
                    <a:pt x="1021410" y="1062614"/>
                  </a:lnTo>
                  <a:lnTo>
                    <a:pt x="0" y="10626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20" name="Freeform 20"/>
            <p:cNvSpPr/>
            <p:nvPr/>
          </p:nvSpPr>
          <p:spPr>
            <a:xfrm>
              <a:off x="3886019" y="5540381"/>
              <a:ext cx="1021411" cy="1062614"/>
            </a:xfrm>
            <a:custGeom>
              <a:avLst/>
              <a:gdLst/>
              <a:ahLst/>
              <a:cxnLst/>
              <a:rect l="l" t="t" r="r" b="b"/>
              <a:pathLst>
                <a:path w="1021411" h="1062614">
                  <a:moveTo>
                    <a:pt x="0" y="0"/>
                  </a:moveTo>
                  <a:lnTo>
                    <a:pt x="1021411" y="0"/>
                  </a:lnTo>
                  <a:lnTo>
                    <a:pt x="1021411" y="1062614"/>
                  </a:lnTo>
                  <a:lnTo>
                    <a:pt x="0" y="10626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21" name="Freeform 21"/>
            <p:cNvSpPr/>
            <p:nvPr/>
          </p:nvSpPr>
          <p:spPr>
            <a:xfrm>
              <a:off x="4907430" y="5540381"/>
              <a:ext cx="1021411" cy="1062614"/>
            </a:xfrm>
            <a:custGeom>
              <a:avLst/>
              <a:gdLst/>
              <a:ahLst/>
              <a:cxnLst/>
              <a:rect l="l" t="t" r="r" b="b"/>
              <a:pathLst>
                <a:path w="1021411" h="1062614">
                  <a:moveTo>
                    <a:pt x="0" y="0"/>
                  </a:moveTo>
                  <a:lnTo>
                    <a:pt x="1021411" y="0"/>
                  </a:lnTo>
                  <a:lnTo>
                    <a:pt x="1021411" y="1062614"/>
                  </a:lnTo>
                  <a:lnTo>
                    <a:pt x="0" y="10626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22" name="Freeform 22"/>
            <p:cNvSpPr/>
            <p:nvPr/>
          </p:nvSpPr>
          <p:spPr>
            <a:xfrm>
              <a:off x="5928841" y="5540381"/>
              <a:ext cx="1021411" cy="1062614"/>
            </a:xfrm>
            <a:custGeom>
              <a:avLst/>
              <a:gdLst/>
              <a:ahLst/>
              <a:cxnLst/>
              <a:rect l="l" t="t" r="r" b="b"/>
              <a:pathLst>
                <a:path w="1021411" h="1062614">
                  <a:moveTo>
                    <a:pt x="0" y="0"/>
                  </a:moveTo>
                  <a:lnTo>
                    <a:pt x="1021411" y="0"/>
                  </a:lnTo>
                  <a:lnTo>
                    <a:pt x="1021411" y="1062614"/>
                  </a:lnTo>
                  <a:lnTo>
                    <a:pt x="0" y="10626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23" name="Freeform 23"/>
            <p:cNvSpPr/>
            <p:nvPr/>
          </p:nvSpPr>
          <p:spPr>
            <a:xfrm>
              <a:off x="6950252" y="5540381"/>
              <a:ext cx="1021411" cy="1062614"/>
            </a:xfrm>
            <a:custGeom>
              <a:avLst/>
              <a:gdLst/>
              <a:ahLst/>
              <a:cxnLst/>
              <a:rect l="l" t="t" r="r" b="b"/>
              <a:pathLst>
                <a:path w="1021411" h="1062614">
                  <a:moveTo>
                    <a:pt x="0" y="0"/>
                  </a:moveTo>
                  <a:lnTo>
                    <a:pt x="1021411" y="0"/>
                  </a:lnTo>
                  <a:lnTo>
                    <a:pt x="1021411" y="1062614"/>
                  </a:lnTo>
                  <a:lnTo>
                    <a:pt x="0" y="10626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24" name="Freeform 24"/>
            <p:cNvSpPr/>
            <p:nvPr/>
          </p:nvSpPr>
          <p:spPr>
            <a:xfrm>
              <a:off x="7971663" y="5540381"/>
              <a:ext cx="1021411" cy="1062614"/>
            </a:xfrm>
            <a:custGeom>
              <a:avLst/>
              <a:gdLst/>
              <a:ahLst/>
              <a:cxnLst/>
              <a:rect l="l" t="t" r="r" b="b"/>
              <a:pathLst>
                <a:path w="1021411" h="1062614">
                  <a:moveTo>
                    <a:pt x="0" y="0"/>
                  </a:moveTo>
                  <a:lnTo>
                    <a:pt x="1021411" y="0"/>
                  </a:lnTo>
                  <a:lnTo>
                    <a:pt x="1021411" y="1062614"/>
                  </a:lnTo>
                  <a:lnTo>
                    <a:pt x="0" y="10626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25" name="Freeform 25"/>
            <p:cNvSpPr/>
            <p:nvPr/>
          </p:nvSpPr>
          <p:spPr>
            <a:xfrm>
              <a:off x="8922313" y="5540381"/>
              <a:ext cx="1021411" cy="1062614"/>
            </a:xfrm>
            <a:custGeom>
              <a:avLst/>
              <a:gdLst/>
              <a:ahLst/>
              <a:cxnLst/>
              <a:rect l="l" t="t" r="r" b="b"/>
              <a:pathLst>
                <a:path w="1021411" h="1062614">
                  <a:moveTo>
                    <a:pt x="0" y="0"/>
                  </a:moveTo>
                  <a:lnTo>
                    <a:pt x="1021411" y="0"/>
                  </a:lnTo>
                  <a:lnTo>
                    <a:pt x="1021411" y="1062614"/>
                  </a:lnTo>
                  <a:lnTo>
                    <a:pt x="0" y="10626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26" name="Freeform 26"/>
            <p:cNvSpPr/>
            <p:nvPr/>
          </p:nvSpPr>
          <p:spPr>
            <a:xfrm>
              <a:off x="8684414" y="7589870"/>
              <a:ext cx="1264550" cy="1332381"/>
            </a:xfrm>
            <a:custGeom>
              <a:avLst/>
              <a:gdLst/>
              <a:ahLst/>
              <a:cxnLst/>
              <a:rect l="l" t="t" r="r" b="b"/>
              <a:pathLst>
                <a:path w="1264550" h="1332381">
                  <a:moveTo>
                    <a:pt x="0" y="0"/>
                  </a:moveTo>
                  <a:lnTo>
                    <a:pt x="1264550" y="0"/>
                  </a:lnTo>
                  <a:lnTo>
                    <a:pt x="1264550" y="1332380"/>
                  </a:lnTo>
                  <a:lnTo>
                    <a:pt x="0" y="13323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7" name="Freeform 27"/>
            <p:cNvSpPr/>
            <p:nvPr/>
          </p:nvSpPr>
          <p:spPr>
            <a:xfrm>
              <a:off x="7580665" y="7589870"/>
              <a:ext cx="1264550" cy="1332381"/>
            </a:xfrm>
            <a:custGeom>
              <a:avLst/>
              <a:gdLst/>
              <a:ahLst/>
              <a:cxnLst/>
              <a:rect l="l" t="t" r="r" b="b"/>
              <a:pathLst>
                <a:path w="1264550" h="1332381">
                  <a:moveTo>
                    <a:pt x="0" y="0"/>
                  </a:moveTo>
                  <a:lnTo>
                    <a:pt x="1264550" y="0"/>
                  </a:lnTo>
                  <a:lnTo>
                    <a:pt x="1264550" y="1332380"/>
                  </a:lnTo>
                  <a:lnTo>
                    <a:pt x="0" y="13323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8" name="Freeform 28"/>
            <p:cNvSpPr/>
            <p:nvPr/>
          </p:nvSpPr>
          <p:spPr>
            <a:xfrm>
              <a:off x="6409407" y="7597010"/>
              <a:ext cx="1264550" cy="1332381"/>
            </a:xfrm>
            <a:custGeom>
              <a:avLst/>
              <a:gdLst/>
              <a:ahLst/>
              <a:cxnLst/>
              <a:rect l="l" t="t" r="r" b="b"/>
              <a:pathLst>
                <a:path w="1264550" h="1332381">
                  <a:moveTo>
                    <a:pt x="0" y="0"/>
                  </a:moveTo>
                  <a:lnTo>
                    <a:pt x="1264550" y="0"/>
                  </a:lnTo>
                  <a:lnTo>
                    <a:pt x="1264550" y="1332380"/>
                  </a:lnTo>
                  <a:lnTo>
                    <a:pt x="0" y="13323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9" name="Freeform 29"/>
            <p:cNvSpPr/>
            <p:nvPr/>
          </p:nvSpPr>
          <p:spPr>
            <a:xfrm>
              <a:off x="5246878" y="7589870"/>
              <a:ext cx="1264550" cy="1332381"/>
            </a:xfrm>
            <a:custGeom>
              <a:avLst/>
              <a:gdLst/>
              <a:ahLst/>
              <a:cxnLst/>
              <a:rect l="l" t="t" r="r" b="b"/>
              <a:pathLst>
                <a:path w="1264550" h="1332381">
                  <a:moveTo>
                    <a:pt x="0" y="0"/>
                  </a:moveTo>
                  <a:lnTo>
                    <a:pt x="1264550" y="0"/>
                  </a:lnTo>
                  <a:lnTo>
                    <a:pt x="1264550" y="1332380"/>
                  </a:lnTo>
                  <a:lnTo>
                    <a:pt x="0" y="13323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30" name="Freeform 30"/>
            <p:cNvSpPr/>
            <p:nvPr/>
          </p:nvSpPr>
          <p:spPr>
            <a:xfrm>
              <a:off x="9929563" y="7589870"/>
              <a:ext cx="1264550" cy="1332381"/>
            </a:xfrm>
            <a:custGeom>
              <a:avLst/>
              <a:gdLst/>
              <a:ahLst/>
              <a:cxnLst/>
              <a:rect l="l" t="t" r="r" b="b"/>
              <a:pathLst>
                <a:path w="1264550" h="1332381">
                  <a:moveTo>
                    <a:pt x="0" y="0"/>
                  </a:moveTo>
                  <a:lnTo>
                    <a:pt x="1264550" y="0"/>
                  </a:lnTo>
                  <a:lnTo>
                    <a:pt x="1264550" y="1332380"/>
                  </a:lnTo>
                  <a:lnTo>
                    <a:pt x="0" y="13323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31" name="Freeform 31"/>
            <p:cNvSpPr/>
            <p:nvPr/>
          </p:nvSpPr>
          <p:spPr>
            <a:xfrm>
              <a:off x="4082863" y="7589870"/>
              <a:ext cx="1264550" cy="1332381"/>
            </a:xfrm>
            <a:custGeom>
              <a:avLst/>
              <a:gdLst/>
              <a:ahLst/>
              <a:cxnLst/>
              <a:rect l="l" t="t" r="r" b="b"/>
              <a:pathLst>
                <a:path w="1264550" h="1332381">
                  <a:moveTo>
                    <a:pt x="0" y="0"/>
                  </a:moveTo>
                  <a:lnTo>
                    <a:pt x="1264550" y="0"/>
                  </a:lnTo>
                  <a:lnTo>
                    <a:pt x="1264550" y="1332380"/>
                  </a:lnTo>
                  <a:lnTo>
                    <a:pt x="0" y="13323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32" name="Freeform 32"/>
            <p:cNvSpPr/>
            <p:nvPr/>
          </p:nvSpPr>
          <p:spPr>
            <a:xfrm>
              <a:off x="2837714" y="7589870"/>
              <a:ext cx="1264550" cy="1332381"/>
            </a:xfrm>
            <a:custGeom>
              <a:avLst/>
              <a:gdLst/>
              <a:ahLst/>
              <a:cxnLst/>
              <a:rect l="l" t="t" r="r" b="b"/>
              <a:pathLst>
                <a:path w="1264550" h="1332381">
                  <a:moveTo>
                    <a:pt x="0" y="0"/>
                  </a:moveTo>
                  <a:lnTo>
                    <a:pt x="1264550" y="0"/>
                  </a:lnTo>
                  <a:lnTo>
                    <a:pt x="1264550" y="1332380"/>
                  </a:lnTo>
                  <a:lnTo>
                    <a:pt x="0" y="13323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33" name="TextBox 33"/>
            <p:cNvSpPr txBox="1"/>
            <p:nvPr/>
          </p:nvSpPr>
          <p:spPr>
            <a:xfrm>
              <a:off x="65819" y="5454656"/>
              <a:ext cx="2921518" cy="948385"/>
            </a:xfrm>
            <a:prstGeom prst="rect">
              <a:avLst/>
            </a:prstGeom>
          </p:spPr>
          <p:txBody>
            <a:bodyPr lIns="0" tIns="0" rIns="0" bIns="0" rtlCol="0" anchor="t">
              <a:spAutoFit/>
            </a:bodyPr>
            <a:lstStyle/>
            <a:p>
              <a:pPr marL="0" lvl="0" indent="0" algn="ctr">
                <a:lnSpc>
                  <a:spcPts val="2857"/>
                </a:lnSpc>
                <a:spcBef>
                  <a:spcPct val="0"/>
                </a:spcBef>
              </a:pPr>
              <a:r>
                <a:rPr lang="en-US" sz="2012">
                  <a:solidFill>
                    <a:srgbClr val="444753"/>
                  </a:solidFill>
                  <a:latin typeface="Arial"/>
                  <a:ea typeface="Arial"/>
                  <a:cs typeface="Arial"/>
                  <a:sym typeface="Arial"/>
                </a:rPr>
                <a:t>Research aware or research  ‘curious’</a:t>
              </a:r>
            </a:p>
          </p:txBody>
        </p:sp>
        <p:sp>
          <p:nvSpPr>
            <p:cNvPr id="34" name="TextBox 34"/>
            <p:cNvSpPr txBox="1"/>
            <p:nvPr/>
          </p:nvSpPr>
          <p:spPr>
            <a:xfrm>
              <a:off x="0" y="7148941"/>
              <a:ext cx="2512705" cy="948385"/>
            </a:xfrm>
            <a:prstGeom prst="rect">
              <a:avLst/>
            </a:prstGeom>
          </p:spPr>
          <p:txBody>
            <a:bodyPr lIns="0" tIns="0" rIns="0" bIns="0" rtlCol="0" anchor="t">
              <a:spAutoFit/>
            </a:bodyPr>
            <a:lstStyle/>
            <a:p>
              <a:pPr marL="0" lvl="0" indent="0" algn="ctr">
                <a:lnSpc>
                  <a:spcPts val="2857"/>
                </a:lnSpc>
                <a:spcBef>
                  <a:spcPct val="0"/>
                </a:spcBef>
              </a:pPr>
              <a:r>
                <a:rPr lang="en-US" sz="2012">
                  <a:solidFill>
                    <a:srgbClr val="444753"/>
                  </a:solidFill>
                  <a:latin typeface="Arial"/>
                  <a:ea typeface="Arial"/>
                  <a:cs typeface="Arial"/>
                  <a:sym typeface="Arial"/>
                </a:rPr>
                <a:t>Organisational culture</a:t>
              </a:r>
            </a:p>
          </p:txBody>
        </p:sp>
        <p:sp>
          <p:nvSpPr>
            <p:cNvPr id="35" name="TextBox 35"/>
            <p:cNvSpPr txBox="1"/>
            <p:nvPr/>
          </p:nvSpPr>
          <p:spPr>
            <a:xfrm>
              <a:off x="6522787" y="9592346"/>
              <a:ext cx="7306809" cy="438582"/>
            </a:xfrm>
            <a:prstGeom prst="rect">
              <a:avLst/>
            </a:prstGeom>
          </p:spPr>
          <p:txBody>
            <a:bodyPr lIns="0" tIns="0" rIns="0" bIns="0" rtlCol="0" anchor="t">
              <a:spAutoFit/>
            </a:bodyPr>
            <a:lstStyle/>
            <a:p>
              <a:pPr algn="ctr">
                <a:lnSpc>
                  <a:spcPts val="2566"/>
                </a:lnSpc>
                <a:spcBef>
                  <a:spcPct val="0"/>
                </a:spcBef>
              </a:pPr>
              <a:r>
                <a:rPr lang="en-US" sz="1833" b="1" u="sng">
                  <a:solidFill>
                    <a:srgbClr val="201547"/>
                  </a:solidFill>
                  <a:latin typeface="Arial Bold"/>
                  <a:ea typeface="Arial Bold"/>
                  <a:cs typeface="Arial Bold"/>
                  <a:sym typeface="Arial Bold"/>
                  <a:hlinkClick r:id="rId8" tooltip="https://cahpr.org.uk/wp-content/uploads/2024/02/Transforming-Healthcare-AUKUH-resource.pdf"/>
                </a:rPr>
                <a:t> Debbie Carrick-Sen et al (2016) </a:t>
              </a:r>
            </a:p>
          </p:txBody>
        </p:sp>
        <p:sp>
          <p:nvSpPr>
            <p:cNvPr id="36" name="TextBox 36"/>
            <p:cNvSpPr txBox="1"/>
            <p:nvPr/>
          </p:nvSpPr>
          <p:spPr>
            <a:xfrm>
              <a:off x="2394153" y="2773057"/>
              <a:ext cx="2320985" cy="948385"/>
            </a:xfrm>
            <a:prstGeom prst="rect">
              <a:avLst/>
            </a:prstGeom>
          </p:spPr>
          <p:txBody>
            <a:bodyPr lIns="0" tIns="0" rIns="0" bIns="0" rtlCol="0" anchor="t">
              <a:spAutoFit/>
            </a:bodyPr>
            <a:lstStyle/>
            <a:p>
              <a:pPr marL="0" lvl="0" indent="0" algn="ctr">
                <a:lnSpc>
                  <a:spcPts val="2857"/>
                </a:lnSpc>
                <a:spcBef>
                  <a:spcPct val="0"/>
                </a:spcBef>
              </a:pPr>
              <a:r>
                <a:rPr lang="en-US" sz="2012">
                  <a:solidFill>
                    <a:srgbClr val="444753"/>
                  </a:solidFill>
                  <a:latin typeface="Arial"/>
                  <a:ea typeface="Arial"/>
                  <a:cs typeface="Arial"/>
                  <a:sym typeface="Arial"/>
                </a:rPr>
                <a:t>Research active</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sp>
        <p:nvSpPr>
          <p:cNvPr id="2" name="Freeform 2"/>
          <p:cNvSpPr/>
          <p:nvPr/>
        </p:nvSpPr>
        <p:spPr>
          <a:xfrm>
            <a:off x="-280586" y="0"/>
            <a:ext cx="12352120" cy="10747208"/>
          </a:xfrm>
          <a:custGeom>
            <a:avLst/>
            <a:gdLst/>
            <a:ahLst/>
            <a:cxnLst/>
            <a:rect l="l" t="t" r="r" b="b"/>
            <a:pathLst>
              <a:path w="12352120" h="10747208">
                <a:moveTo>
                  <a:pt x="0" y="0"/>
                </a:moveTo>
                <a:lnTo>
                  <a:pt x="12352120" y="0"/>
                </a:lnTo>
                <a:lnTo>
                  <a:pt x="12352120" y="10747208"/>
                </a:lnTo>
                <a:lnTo>
                  <a:pt x="0" y="10747208"/>
                </a:lnTo>
                <a:lnTo>
                  <a:pt x="0" y="0"/>
                </a:lnTo>
                <a:close/>
              </a:path>
            </a:pathLst>
          </a:custGeom>
          <a:blipFill>
            <a:blip r:embed="rId2">
              <a:alphaModFix amt="50000"/>
            </a:blip>
            <a:stretch>
              <a:fillRect l="-15296" r="-15296"/>
            </a:stretch>
          </a:blipFill>
        </p:spPr>
        <p:txBody>
          <a:bodyPr/>
          <a:lstStyle/>
          <a:p>
            <a:endParaRPr lang="en-GB"/>
          </a:p>
        </p:txBody>
      </p:sp>
      <p:grpSp>
        <p:nvGrpSpPr>
          <p:cNvPr id="3" name="Group 3"/>
          <p:cNvGrpSpPr/>
          <p:nvPr/>
        </p:nvGrpSpPr>
        <p:grpSpPr>
          <a:xfrm>
            <a:off x="9144000" y="3116561"/>
            <a:ext cx="9319792" cy="4514085"/>
            <a:chOff x="0" y="0"/>
            <a:chExt cx="12426389" cy="6018780"/>
          </a:xfrm>
        </p:grpSpPr>
        <p:sp>
          <p:nvSpPr>
            <p:cNvPr id="4" name="AutoShape 4"/>
            <p:cNvSpPr/>
            <p:nvPr/>
          </p:nvSpPr>
          <p:spPr>
            <a:xfrm>
              <a:off x="0" y="0"/>
              <a:ext cx="12426389" cy="6018780"/>
            </a:xfrm>
            <a:prstGeom prst="rect">
              <a:avLst/>
            </a:prstGeom>
            <a:solidFill>
              <a:srgbClr val="47A9A3"/>
            </a:solidFill>
          </p:spPr>
          <p:txBody>
            <a:bodyPr/>
            <a:lstStyle/>
            <a:p>
              <a:endParaRPr lang="en-GB"/>
            </a:p>
          </p:txBody>
        </p:sp>
        <p:sp>
          <p:nvSpPr>
            <p:cNvPr id="5" name="TextBox 5"/>
            <p:cNvSpPr txBox="1"/>
            <p:nvPr/>
          </p:nvSpPr>
          <p:spPr>
            <a:xfrm>
              <a:off x="747271" y="1220786"/>
              <a:ext cx="10931848" cy="3424807"/>
            </a:xfrm>
            <a:prstGeom prst="rect">
              <a:avLst/>
            </a:prstGeom>
          </p:spPr>
          <p:txBody>
            <a:bodyPr lIns="0" tIns="0" rIns="0" bIns="0" rtlCol="0" anchor="t">
              <a:spAutoFit/>
            </a:bodyPr>
            <a:lstStyle/>
            <a:p>
              <a:pPr algn="ctr">
                <a:lnSpc>
                  <a:spcPts val="9662"/>
                </a:lnSpc>
              </a:pPr>
              <a:r>
                <a:rPr lang="en-US" sz="8052" spc="161">
                  <a:solidFill>
                    <a:srgbClr val="FFFFFF"/>
                  </a:solidFill>
                  <a:latin typeface="Arial"/>
                  <a:ea typeface="Arial"/>
                  <a:cs typeface="Arial"/>
                  <a:sym typeface="Arial"/>
                </a:rPr>
                <a:t>Organisational culture</a:t>
              </a:r>
            </a:p>
          </p:txBody>
        </p:sp>
      </p:grpSp>
      <p:sp>
        <p:nvSpPr>
          <p:cNvPr id="6" name="Freeform 6"/>
          <p:cNvSpPr/>
          <p:nvPr/>
        </p:nvSpPr>
        <p:spPr>
          <a:xfrm>
            <a:off x="14601012" y="1028700"/>
            <a:ext cx="2658288" cy="735460"/>
          </a:xfrm>
          <a:custGeom>
            <a:avLst/>
            <a:gdLst/>
            <a:ahLst/>
            <a:cxnLst/>
            <a:rect l="l" t="t" r="r" b="b"/>
            <a:pathLst>
              <a:path w="2658288" h="735460">
                <a:moveTo>
                  <a:pt x="0" y="0"/>
                </a:moveTo>
                <a:lnTo>
                  <a:pt x="2658288" y="0"/>
                </a:lnTo>
                <a:lnTo>
                  <a:pt x="2658288" y="735460"/>
                </a:lnTo>
                <a:lnTo>
                  <a:pt x="0" y="735460"/>
                </a:lnTo>
                <a:lnTo>
                  <a:pt x="0" y="0"/>
                </a:lnTo>
                <a:close/>
              </a:path>
            </a:pathLst>
          </a:custGeom>
          <a:blipFill>
            <a:blip r:embed="rId3"/>
            <a:stretch>
              <a:fillRect b="-259"/>
            </a:stretch>
          </a:blipFill>
        </p:spPr>
        <p:txBody>
          <a:bodyPr/>
          <a:lstStyle/>
          <a:p>
            <a:endParaRPr lang="en-GB"/>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 template V1" id="{1366B0D7-F7E9-4141-B515-5E4B3AD15F45}" vid="{B9013760-E52D-4E4C-AAC1-7125BB8AF77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1865</Words>
  <Application>Microsoft Macintosh PowerPoint</Application>
  <PresentationFormat>Custom</PresentationFormat>
  <Paragraphs>325</Paragraphs>
  <Slides>34</Slides>
  <Notes>10</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34</vt:i4>
      </vt:variant>
    </vt:vector>
  </HeadingPairs>
  <TitlesOfParts>
    <vt:vector size="53" baseType="lpstr">
      <vt:lpstr>ADLaM Display</vt:lpstr>
      <vt:lpstr>Arial</vt:lpstr>
      <vt:lpstr>Poppins Medium</vt:lpstr>
      <vt:lpstr>Calibri</vt:lpstr>
      <vt:lpstr>Helvetica Neue Light</vt:lpstr>
      <vt:lpstr>Aptos Display</vt:lpstr>
      <vt:lpstr>Wingdings</vt:lpstr>
      <vt:lpstr>Arial Italics</vt:lpstr>
      <vt:lpstr>Helvetica Neue</vt:lpstr>
      <vt:lpstr>-apple-system</vt:lpstr>
      <vt:lpstr>Arial Bold</vt:lpstr>
      <vt:lpstr>Frutiger W01</vt:lpstr>
      <vt:lpstr>Calibri Light</vt:lpstr>
      <vt:lpstr>Google Sans</vt:lpstr>
      <vt:lpstr>Aptos</vt:lpstr>
      <vt:lpstr>Poppins SemiBold</vt:lpstr>
      <vt:lpstr>Office Theme</vt:lpstr>
      <vt:lpstr>Tema de Office</vt:lpstr>
      <vt:lpstr>1_Office Theme</vt:lpstr>
      <vt:lpstr>RESEARCH CAFÉ Fostering South West London’s Clinical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SWL ICB Research Summit  May 2025 Growing Our Research Workforce  Kat Brown  Associate Director of Research K&amp;RFT South London Community Settings Lead RRDN SWL ICB Research Collaborative </vt:lpstr>
      <vt:lpstr>Aims  - Overview of national context, updates and drivers  - Benefits    - Sharing our approaches, thoughts and feedback   </vt:lpstr>
      <vt:lpstr>National changes and aims</vt:lpstr>
      <vt:lpstr>Benefits </vt:lpstr>
      <vt:lpstr>Making it meaningful</vt:lpstr>
      <vt:lpstr>Where are we now </vt:lpstr>
      <vt:lpstr>Steps to move forward </vt:lpstr>
      <vt:lpstr>Focus on workforce</vt:lpstr>
      <vt:lpstr>Opportunities to think about research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SWL Research event Apr 2025</dc:title>
  <cp:lastModifiedBy>Georgia Hunt</cp:lastModifiedBy>
  <cp:revision>4</cp:revision>
  <dcterms:created xsi:type="dcterms:W3CDTF">2006-08-16T00:00:00Z</dcterms:created>
  <dcterms:modified xsi:type="dcterms:W3CDTF">2025-05-13T21:07:16Z</dcterms:modified>
  <dc:identifier>DAGkOI6tiuo</dc:identifier>
</cp:coreProperties>
</file>