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37.jpg" ContentType="image/png"/>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 id="2147483666" r:id="rId5"/>
    <p:sldMasterId id="2147483678" r:id="rId6"/>
    <p:sldMasterId id="2147483680" r:id="rId7"/>
    <p:sldMasterId id="2147483682" r:id="rId8"/>
  </p:sldMasterIdLst>
  <p:notesMasterIdLst>
    <p:notesMasterId r:id="rId34"/>
  </p:notesMasterIdLst>
  <p:sldIdLst>
    <p:sldId id="279" r:id="rId9"/>
    <p:sldId id="256" r:id="rId10"/>
    <p:sldId id="257" r:id="rId11"/>
    <p:sldId id="277" r:id="rId12"/>
    <p:sldId id="271" r:id="rId13"/>
    <p:sldId id="273" r:id="rId14"/>
    <p:sldId id="274" r:id="rId15"/>
    <p:sldId id="270" r:id="rId16"/>
    <p:sldId id="275" r:id="rId17"/>
    <p:sldId id="276" r:id="rId18"/>
    <p:sldId id="272" r:id="rId19"/>
    <p:sldId id="278" r:id="rId20"/>
    <p:sldId id="262" r:id="rId21"/>
    <p:sldId id="259" r:id="rId22"/>
    <p:sldId id="280" r:id="rId23"/>
    <p:sldId id="261" r:id="rId24"/>
    <p:sldId id="264" r:id="rId25"/>
    <p:sldId id="265" r:id="rId26"/>
    <p:sldId id="266" r:id="rId27"/>
    <p:sldId id="281" r:id="rId28"/>
    <p:sldId id="282" r:id="rId29"/>
    <p:sldId id="283" r:id="rId30"/>
    <p:sldId id="284" r:id="rId31"/>
    <p:sldId id="285" r:id="rId32"/>
    <p:sldId id="28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13561D-83F9-2C67-A935-97A66FCE7C0B}" name="Guest User" initials="GU" userId="S::urn:spo:tenantanon#d329c7d0-0688-4c0d-a33f-491b96a69d59::" providerId="AD"/>
  <p188:author id="{03D927C9-0F0D-402C-04C0-C726B629A9CD}" name="Iyinoluwa Oshinowo" initials="IO" userId="S::Iyinoluwa@swlhealthwatch.org.uk::a886c585-37d9-4f60-9276-ffbb871d9b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24"/>
    <p:restoredTop sz="95033" autoAdjust="0"/>
  </p:normalViewPr>
  <p:slideViewPr>
    <p:cSldViewPr>
      <p:cViewPr varScale="1">
        <p:scale>
          <a:sx n="86" d="100"/>
          <a:sy n="86" d="100"/>
        </p:scale>
        <p:origin x="216" y="1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8/10/relationships/authors" Target="authors.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6D5C9-46CE-4012-8C2E-8B435A37FB4A}" type="datetimeFigureOut">
              <a:rPr lang="en-US" smtClean="0"/>
              <a:pPr/>
              <a:t>5/13/25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68B5F-D307-4135-93FD-44AEFFEFA4C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C09DC-A413-ED48-83A9-198446BF75E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400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can I continue working somewhere I can partner with patients to shape the services they use?</a:t>
            </a:r>
          </a:p>
        </p:txBody>
      </p:sp>
      <p:sp>
        <p:nvSpPr>
          <p:cNvPr id="4" name="Slide Number Placeholder 3"/>
          <p:cNvSpPr>
            <a:spLocks noGrp="1"/>
          </p:cNvSpPr>
          <p:nvPr>
            <p:ph type="sldNum" sz="quarter" idx="5"/>
          </p:nvPr>
        </p:nvSpPr>
        <p:spPr/>
        <p:txBody>
          <a:bodyPr/>
          <a:lstStyle/>
          <a:p>
            <a:fld id="{4EE68B5F-D307-4135-93FD-44AEFFEFA4CE}" type="slidenum">
              <a:rPr lang="en-GB" smtClean="0"/>
              <a:pPr/>
              <a:t>3</a:t>
            </a:fld>
            <a:endParaRPr lang="en-GB"/>
          </a:p>
        </p:txBody>
      </p:sp>
    </p:spTree>
    <p:extLst>
      <p:ext uri="{BB962C8B-B14F-4D97-AF65-F5344CB8AC3E}">
        <p14:creationId xmlns:p14="http://schemas.microsoft.com/office/powerpoint/2010/main" val="3406589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1" indent="0" algn="l" defTabSz="914400" rtl="0" eaLnBrk="1" fontAlgn="auto" latinLnBrk="0" hangingPunct="1">
              <a:lnSpc>
                <a:spcPts val="2000"/>
              </a:lnSpc>
              <a:spcBef>
                <a:spcPts val="0"/>
              </a:spcBef>
              <a:spcAft>
                <a:spcPts val="1200"/>
              </a:spcAft>
              <a:buClr>
                <a:srgbClr val="E73E97"/>
              </a:buClr>
              <a:buSzPct val="100000"/>
              <a:buFont typeface="Arial" pitchFamily="34" charset="0"/>
              <a:buNone/>
              <a:tabLst/>
              <a:defRPr/>
            </a:pPr>
            <a:r>
              <a:rPr kumimoji="0" lang="en-GB" sz="1800" b="1" i="0" u="none" strike="noStrike" kern="1200" cap="none" spc="0" normalizeH="0" baseline="0" noProof="0" dirty="0">
                <a:ln>
                  <a:noFill/>
                </a:ln>
                <a:solidFill>
                  <a:srgbClr val="004C6B"/>
                </a:solidFill>
                <a:effectLst/>
                <a:uLnTx/>
                <a:uFillTx/>
                <a:latin typeface="Century Gothic" panose="020B0502020202020204" pitchFamily="34" charset="0"/>
                <a:ea typeface="+mn-ea"/>
                <a:cs typeface="+mn-cs"/>
              </a:rPr>
              <a:t>Health South West London Collaboration: Croydon, Kingston, Merton, Richmond, Sutton, Wandsworth</a:t>
            </a:r>
          </a:p>
          <a:p>
            <a:pPr marL="144000" marR="0" lvl="1" indent="-144000" algn="l" defTabSz="914400" rtl="0" eaLnBrk="1" fontAlgn="auto" latinLnBrk="0" hangingPunct="1">
              <a:lnSpc>
                <a:spcPts val="2000"/>
              </a:lnSpc>
              <a:spcBef>
                <a:spcPts val="0"/>
              </a:spcBef>
              <a:spcAft>
                <a:spcPts val="1200"/>
              </a:spcAft>
              <a:buClr>
                <a:srgbClr val="E73E97"/>
              </a:buClr>
              <a:buSzPct val="100000"/>
              <a:buFont typeface="Arial" pitchFamily="34" charset="0"/>
              <a:buChar char="•"/>
              <a:tabLst/>
              <a:defRPr/>
            </a:pPr>
            <a:r>
              <a:rPr kumimoji="0" lang="en-GB" sz="1800" b="1" i="0" u="none" strike="noStrike" kern="1200" cap="none" spc="0" normalizeH="0" baseline="0" noProof="0" dirty="0">
                <a:ln>
                  <a:noFill/>
                </a:ln>
                <a:solidFill>
                  <a:srgbClr val="004C6B"/>
                </a:solidFill>
                <a:effectLst/>
                <a:uLnTx/>
                <a:uFillTx/>
                <a:latin typeface="Century Gothic" panose="020B0502020202020204" pitchFamily="34" charset="0"/>
                <a:ea typeface="+mn-ea"/>
                <a:cs typeface="+mn-cs"/>
              </a:rPr>
              <a:t>Research and engagement </a:t>
            </a:r>
            <a:r>
              <a:rPr kumimoji="0" lang="en-GB" sz="1800" b="0" i="0" u="none" strike="noStrike" kern="1200" cap="none" spc="0" normalizeH="0" baseline="0" noProof="0" dirty="0">
                <a:ln>
                  <a:noFill/>
                </a:ln>
                <a:solidFill>
                  <a:srgbClr val="004C6B"/>
                </a:solidFill>
                <a:effectLst/>
                <a:uLnTx/>
                <a:uFillTx/>
                <a:latin typeface="Century Gothic" panose="020B0502020202020204" pitchFamily="34" charset="0"/>
                <a:ea typeface="+mn-ea"/>
                <a:cs typeface="+mn-cs"/>
              </a:rPr>
              <a:t>– thinking about how questions can be phrased to capture insights in the best way, and report insights in the best way to </a:t>
            </a:r>
            <a:r>
              <a:rPr kumimoji="0" lang="en-GB" sz="1800" b="0" i="0" u="none" strike="noStrike" kern="1200" cap="none" spc="0" normalizeH="0" baseline="0" noProof="0" dirty="0" err="1">
                <a:ln>
                  <a:noFill/>
                </a:ln>
                <a:solidFill>
                  <a:srgbClr val="004C6B"/>
                </a:solidFill>
                <a:effectLst/>
                <a:uLnTx/>
                <a:uFillTx/>
                <a:latin typeface="Century Gothic" panose="020B0502020202020204" pitchFamily="34" charset="0"/>
                <a:ea typeface="+mn-ea"/>
                <a:cs typeface="+mn-cs"/>
              </a:rPr>
              <a:t>mak</a:t>
            </a:r>
            <a:endParaRPr kumimoji="0" lang="en-GB" sz="1800" b="0" i="0" u="none" strike="noStrike" kern="1200" cap="none" spc="0" normalizeH="0" baseline="0" noProof="0" dirty="0">
              <a:ln>
                <a:noFill/>
              </a:ln>
              <a:solidFill>
                <a:srgbClr val="004C6B"/>
              </a:solidFill>
              <a:effectLst/>
              <a:uLnTx/>
              <a:uFillTx/>
              <a:latin typeface="Century Gothic" panose="020B0502020202020204" pitchFamily="34" charset="0"/>
              <a:ea typeface="+mn-ea"/>
              <a:cs typeface="+mn-cs"/>
            </a:endParaRPr>
          </a:p>
          <a:p>
            <a:pPr marL="144000" marR="0" lvl="1" indent="-144000" algn="l" defTabSz="914400" rtl="0" eaLnBrk="1" fontAlgn="auto" latinLnBrk="0" hangingPunct="1">
              <a:lnSpc>
                <a:spcPts val="2000"/>
              </a:lnSpc>
              <a:spcBef>
                <a:spcPts val="0"/>
              </a:spcBef>
              <a:spcAft>
                <a:spcPts val="1200"/>
              </a:spcAft>
              <a:buClr>
                <a:srgbClr val="E73E97"/>
              </a:buClr>
              <a:buSzPct val="100000"/>
              <a:buFont typeface="Arial" pitchFamily="34" charset="0"/>
              <a:buChar char="•"/>
              <a:tabLst/>
              <a:defRPr/>
            </a:pPr>
            <a:r>
              <a:rPr kumimoji="0" lang="en-GB" sz="1800" b="0" i="0" u="none" strike="noStrike" kern="1200" cap="none" spc="0" normalizeH="0" baseline="0" noProof="0" dirty="0">
                <a:ln>
                  <a:noFill/>
                </a:ln>
                <a:solidFill>
                  <a:srgbClr val="004C6B"/>
                </a:solidFill>
                <a:effectLst/>
                <a:uLnTx/>
                <a:uFillTx/>
                <a:latin typeface="Century Gothic" panose="020B0502020202020204" pitchFamily="34" charset="0"/>
                <a:ea typeface="+mn-ea"/>
                <a:cs typeface="+mn-cs"/>
              </a:rPr>
              <a:t>Being dynamic in conversations rather than dynamic </a:t>
            </a:r>
          </a:p>
          <a:p>
            <a:pPr marL="144000" marR="0" lvl="1" indent="-144000" algn="l" defTabSz="914400" rtl="0" eaLnBrk="1" fontAlgn="auto" latinLnBrk="0" hangingPunct="1">
              <a:lnSpc>
                <a:spcPts val="2000"/>
              </a:lnSpc>
              <a:spcBef>
                <a:spcPts val="0"/>
              </a:spcBef>
              <a:spcAft>
                <a:spcPts val="1200"/>
              </a:spcAft>
              <a:buClr>
                <a:srgbClr val="E73E97"/>
              </a:buClr>
              <a:buSzPct val="100000"/>
              <a:buFont typeface="Arial" pitchFamily="34" charset="0"/>
              <a:buChar char="•"/>
              <a:tabLst/>
              <a:defRPr/>
            </a:pPr>
            <a:r>
              <a:rPr kumimoji="0" lang="en-GB" sz="1800" b="0" i="0" u="none" strike="noStrike" kern="1200" cap="none" spc="0" normalizeH="0" baseline="0" noProof="0" dirty="0">
                <a:ln>
                  <a:noFill/>
                </a:ln>
                <a:solidFill>
                  <a:srgbClr val="004C6B"/>
                </a:solidFill>
                <a:effectLst/>
                <a:uLnTx/>
                <a:uFillTx/>
                <a:latin typeface="Century Gothic" panose="020B0502020202020204" pitchFamily="34" charset="0"/>
                <a:ea typeface="+mn-ea"/>
                <a:cs typeface="+mn-cs"/>
              </a:rPr>
              <a:t>Having a level of awareness, </a:t>
            </a:r>
            <a:r>
              <a:rPr kumimoji="0" lang="en-GB" sz="1800" b="0" i="0" u="none" strike="noStrike" kern="1200" cap="none" spc="0" normalizeH="0" baseline="0" noProof="0" dirty="0" err="1">
                <a:ln>
                  <a:noFill/>
                </a:ln>
                <a:solidFill>
                  <a:srgbClr val="004C6B"/>
                </a:solidFill>
                <a:effectLst/>
                <a:uLnTx/>
                <a:uFillTx/>
                <a:latin typeface="Century Gothic" panose="020B0502020202020204" pitchFamily="34" charset="0"/>
                <a:ea typeface="+mn-ea"/>
                <a:cs typeface="+mn-cs"/>
              </a:rPr>
              <a:t>reassuraning</a:t>
            </a:r>
            <a:r>
              <a:rPr kumimoji="0" lang="en-GB" sz="1800" b="0" i="0" u="none" strike="noStrike" kern="1200" cap="none" spc="0" normalizeH="0" baseline="0" noProof="0" dirty="0">
                <a:ln>
                  <a:noFill/>
                </a:ln>
                <a:solidFill>
                  <a:srgbClr val="004C6B"/>
                </a:solidFill>
                <a:effectLst/>
                <a:uLnTx/>
                <a:uFillTx/>
                <a:latin typeface="Century Gothic" panose="020B0502020202020204" pitchFamily="34" charset="0"/>
                <a:ea typeface="+mn-ea"/>
                <a:cs typeface="+mn-cs"/>
              </a:rPr>
              <a:t> people who are research fatigued, but also managing expectation of what can be done</a:t>
            </a:r>
          </a:p>
          <a:p>
            <a:pPr marL="144000" marR="0" lvl="1" indent="-144000" algn="l" defTabSz="914400" rtl="0" eaLnBrk="1" fontAlgn="auto" latinLnBrk="0" hangingPunct="1">
              <a:lnSpc>
                <a:spcPts val="2000"/>
              </a:lnSpc>
              <a:spcBef>
                <a:spcPts val="0"/>
              </a:spcBef>
              <a:spcAft>
                <a:spcPts val="1200"/>
              </a:spcAft>
              <a:buClr>
                <a:srgbClr val="E73E97"/>
              </a:buClr>
              <a:buSzPct val="100000"/>
              <a:buFont typeface="Arial" pitchFamily="34" charset="0"/>
              <a:buChar char="•"/>
              <a:tabLst/>
              <a:defRPr/>
            </a:pPr>
            <a:r>
              <a:rPr kumimoji="0" lang="en-GB" sz="1800" b="0" i="0" u="none" strike="noStrike" kern="1200" cap="none" spc="0" normalizeH="0" baseline="0" noProof="0" dirty="0">
                <a:ln>
                  <a:noFill/>
                </a:ln>
                <a:solidFill>
                  <a:srgbClr val="004C6B"/>
                </a:solidFill>
                <a:effectLst/>
                <a:uLnTx/>
                <a:uFillTx/>
                <a:latin typeface="Century Gothic" panose="020B0502020202020204" pitchFamily="34" charset="0"/>
                <a:ea typeface="+mn-ea"/>
                <a:cs typeface="+mn-cs"/>
              </a:rPr>
              <a:t>Leads to fruitful conversations </a:t>
            </a:r>
          </a:p>
          <a:p>
            <a:pPr marL="144000" marR="0" lvl="1" indent="-144000" algn="l" defTabSz="914400" rtl="0" eaLnBrk="1" fontAlgn="auto" latinLnBrk="0" hangingPunct="1">
              <a:lnSpc>
                <a:spcPts val="2000"/>
              </a:lnSpc>
              <a:spcBef>
                <a:spcPts val="0"/>
              </a:spcBef>
              <a:spcAft>
                <a:spcPts val="1200"/>
              </a:spcAft>
              <a:buClr>
                <a:srgbClr val="E73E97"/>
              </a:buClr>
              <a:buSzPct val="100000"/>
              <a:buFont typeface="Arial" pitchFamily="34" charset="0"/>
              <a:buChar char="•"/>
              <a:tabLst/>
              <a:defRPr/>
            </a:pPr>
            <a:r>
              <a:rPr kumimoji="0" lang="en-GB" sz="1800" b="0" i="0" u="none" strike="noStrike" kern="1200" cap="none" spc="0" normalizeH="0" baseline="0" noProof="0" dirty="0">
                <a:ln>
                  <a:noFill/>
                </a:ln>
                <a:solidFill>
                  <a:srgbClr val="004C6B"/>
                </a:solidFill>
                <a:effectLst/>
                <a:uLnTx/>
                <a:uFillTx/>
                <a:latin typeface="Century Gothic" panose="020B0502020202020204" pitchFamily="34" charset="0"/>
                <a:ea typeface="+mn-ea"/>
                <a:cs typeface="+mn-cs"/>
              </a:rPr>
              <a:t> Prioritising </a:t>
            </a:r>
            <a:r>
              <a:rPr kumimoji="0" lang="en-GB" sz="1800" b="0" i="0" u="none" strike="noStrike" kern="1200" cap="none" spc="0" normalizeH="0" baseline="0" noProof="0" dirty="0" err="1">
                <a:ln>
                  <a:noFill/>
                </a:ln>
                <a:solidFill>
                  <a:srgbClr val="004C6B"/>
                </a:solidFill>
                <a:effectLst/>
                <a:uLnTx/>
                <a:uFillTx/>
                <a:latin typeface="Century Gothic" panose="020B0502020202020204" pitchFamily="34" charset="0"/>
                <a:ea typeface="+mn-ea"/>
                <a:cs typeface="+mn-cs"/>
              </a:rPr>
              <a:t>inisights</a:t>
            </a:r>
            <a:r>
              <a:rPr kumimoji="0" lang="en-GB" sz="1800" b="0" i="0" u="none" strike="noStrike" kern="1200" cap="none" spc="0" normalizeH="0" baseline="0" noProof="0" dirty="0">
                <a:ln>
                  <a:noFill/>
                </a:ln>
                <a:solidFill>
                  <a:srgbClr val="004C6B"/>
                </a:solidFill>
                <a:effectLst/>
                <a:uLnTx/>
                <a:uFillTx/>
                <a:latin typeface="Century Gothic" panose="020B0502020202020204" pitchFamily="34" charset="0"/>
                <a:ea typeface="+mn-ea"/>
                <a:cs typeface="+mn-cs"/>
              </a:rPr>
              <a:t> and </a:t>
            </a:r>
            <a:r>
              <a:rPr kumimoji="0" lang="en-GB" sz="1800" b="0" i="0" u="none" strike="noStrike" kern="1200" cap="none" spc="0" normalizeH="0" baseline="0" noProof="0" dirty="0" err="1">
                <a:ln>
                  <a:noFill/>
                </a:ln>
                <a:solidFill>
                  <a:srgbClr val="004C6B"/>
                </a:solidFill>
                <a:effectLst/>
                <a:uLnTx/>
                <a:uFillTx/>
                <a:latin typeface="Century Gothic" panose="020B0502020202020204" pitchFamily="34" charset="0"/>
                <a:ea typeface="+mn-ea"/>
                <a:cs typeface="+mn-cs"/>
              </a:rPr>
              <a:t>findingins</a:t>
            </a:r>
            <a:r>
              <a:rPr kumimoji="0" lang="en-GB" sz="1800" b="0" i="0" u="none" strike="noStrike" kern="1200" cap="none" spc="0" normalizeH="0" baseline="0" noProof="0" dirty="0">
                <a:ln>
                  <a:noFill/>
                </a:ln>
                <a:solidFill>
                  <a:srgbClr val="004C6B"/>
                </a:solidFill>
                <a:effectLst/>
                <a:uLnTx/>
                <a:uFillTx/>
                <a:latin typeface="Century Gothic" panose="020B0502020202020204" pitchFamily="34" charset="0"/>
                <a:ea typeface="+mn-ea"/>
                <a:cs typeface="+mn-cs"/>
              </a:rPr>
              <a:t> and finding common ground. </a:t>
            </a:r>
          </a:p>
          <a:p>
            <a:pPr marL="144000" marR="0" lvl="1" indent="-144000" algn="l" defTabSz="914400" rtl="0" eaLnBrk="1" fontAlgn="auto" latinLnBrk="0" hangingPunct="1">
              <a:lnSpc>
                <a:spcPts val="2000"/>
              </a:lnSpc>
              <a:spcBef>
                <a:spcPts val="0"/>
              </a:spcBef>
              <a:spcAft>
                <a:spcPts val="1200"/>
              </a:spcAft>
              <a:buClr>
                <a:srgbClr val="E73E97"/>
              </a:buClr>
              <a:buSzPct val="100000"/>
              <a:buFont typeface="Arial" pitchFamily="34" charset="0"/>
              <a:buChar char="•"/>
              <a:tabLst/>
              <a:defRPr/>
            </a:pPr>
            <a:r>
              <a:rPr kumimoji="0" lang="en-GB" sz="1800" b="0" i="0" u="none" strike="noStrike" kern="1200" cap="none" spc="0" normalizeH="0" baseline="0" noProof="0" dirty="0">
                <a:ln>
                  <a:noFill/>
                </a:ln>
                <a:solidFill>
                  <a:srgbClr val="004C6B"/>
                </a:solidFill>
                <a:effectLst/>
                <a:uLnTx/>
                <a:uFillTx/>
                <a:latin typeface="Century Gothic" panose="020B0502020202020204" pitchFamily="34" charset="0"/>
                <a:ea typeface="+mn-ea"/>
                <a:cs typeface="+mn-cs"/>
              </a:rPr>
              <a:t>Initiatives that encourage further conversations, empower communities, which lead to change  </a:t>
            </a:r>
          </a:p>
          <a:p>
            <a:endParaRPr lang="en-GB" dirty="0"/>
          </a:p>
        </p:txBody>
      </p:sp>
      <p:sp>
        <p:nvSpPr>
          <p:cNvPr id="4" name="Slide Number Placeholder 3"/>
          <p:cNvSpPr>
            <a:spLocks noGrp="1"/>
          </p:cNvSpPr>
          <p:nvPr>
            <p:ph type="sldNum" sz="quarter" idx="5"/>
          </p:nvPr>
        </p:nvSpPr>
        <p:spPr/>
        <p:txBody>
          <a:bodyPr/>
          <a:lstStyle/>
          <a:p>
            <a:fld id="{4EE68B5F-D307-4135-93FD-44AEFFEFA4CE}" type="slidenum">
              <a:rPr lang="en-GB" smtClean="0"/>
              <a:pPr/>
              <a:t>7</a:t>
            </a:fld>
            <a:endParaRPr lang="en-GB"/>
          </a:p>
        </p:txBody>
      </p:sp>
    </p:spTree>
    <p:extLst>
      <p:ext uri="{BB962C8B-B14F-4D97-AF65-F5344CB8AC3E}">
        <p14:creationId xmlns:p14="http://schemas.microsoft.com/office/powerpoint/2010/main" val="134204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743EC5-63B5-4B78-A7E0-E5CEB0CC5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673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743EC5-63B5-4B78-A7E0-E5CEB0CC5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64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743EC5-63B5-4B78-A7E0-E5CEB0CC5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121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743EC5-63B5-4B78-A7E0-E5CEB0CC5E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767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374400" y="5367363"/>
            <a:ext cx="7740000" cy="612000"/>
          </a:xfrm>
        </p:spPr>
        <p:txBody>
          <a:bodyPr/>
          <a:lstStyle>
            <a:lvl1pPr algn="l">
              <a:defRPr sz="3800">
                <a:solidFill>
                  <a:schemeClr val="bg1"/>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382559" y="5996272"/>
            <a:ext cx="774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 ‘Format/Send to back’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900000" indent="0">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dirty="0"/>
              <a:t>Insert large text quotation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7902194" y="4598533"/>
            <a:ext cx="1190625"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65061" y="111309"/>
            <a:ext cx="1190625" cy="143827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cture Slide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hasCustomPrompt="1"/>
          </p:nvPr>
        </p:nvSpPr>
        <p:spPr>
          <a:xfrm>
            <a:off x="425202" y="4629600"/>
            <a:ext cx="5904000" cy="1728000"/>
          </a:xfrm>
        </p:spPr>
        <p:txBody>
          <a:bodyPr anchor="b" anchorCtr="0"/>
          <a:lstStyle>
            <a:lvl1pPr algn="l">
              <a:defRPr sz="3200">
                <a:solidFill>
                  <a:schemeClr val="bg1"/>
                </a:solidFill>
                <a:latin typeface="Century Gothic" panose="020B0502020202020204" pitchFamily="34" charset="0"/>
              </a:defRPr>
            </a:lvl1pPr>
          </a:lstStyle>
          <a:p>
            <a:r>
              <a:rPr lang="en-GB" noProof="0" dirty="0"/>
              <a:t>Click to enter headline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hasCustomPrompt="1"/>
          </p:nvPr>
        </p:nvSpPr>
        <p:spPr>
          <a:xfrm>
            <a:off x="425202" y="4626000"/>
            <a:ext cx="5904000" cy="1728000"/>
          </a:xfrm>
        </p:spPr>
        <p:txBody>
          <a:bodyPr anchor="b" anchorCtr="0"/>
          <a:lstStyle>
            <a:lvl1pPr algn="l">
              <a:defRPr sz="3200">
                <a:solidFill>
                  <a:schemeClr val="tx1"/>
                </a:solidFill>
                <a:latin typeface="Century Gothic" panose="020B0502020202020204" pitchFamily="34" charset="0"/>
              </a:defRPr>
            </a:lvl1pPr>
          </a:lstStyle>
          <a:p>
            <a:r>
              <a:rPr lang="en-GB" noProof="0" dirty="0"/>
              <a:t>Click to enter headline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bg1"/>
                </a:solidFill>
                <a:latin typeface="Century Gothic" panose="020B0502020202020204" pitchFamily="34" charset="0"/>
              </a:defRPr>
            </a:lvl1pPr>
            <a:lvl2pPr marL="0" indent="0">
              <a:lnSpc>
                <a:spcPts val="1700"/>
              </a:lnSpc>
              <a:spcAft>
                <a:spcPts val="1000"/>
              </a:spcAft>
              <a:buNone/>
              <a:defRPr sz="1400">
                <a:solidFill>
                  <a:schemeClr val="bg1"/>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11" name="Picture 10" descr="P1038 HWE Local Healthwatch AR templates_v7 For Peter_1.jpg"/>
          <p:cNvPicPr>
            <a:picLocks noChangeAspect="1"/>
          </p:cNvPicPr>
          <p:nvPr userDrawn="1"/>
        </p:nvPicPr>
        <p:blipFill>
          <a:blip r:embed="rId3" cstate="print"/>
          <a:srcRect l="5208" t="27907" r="91667" b="68018"/>
          <a:stretch>
            <a:fillRect/>
          </a:stretch>
        </p:blipFill>
        <p:spPr>
          <a:xfrm>
            <a:off x="493033" y="3357022"/>
            <a:ext cx="292753" cy="540000"/>
          </a:xfrm>
          <a:prstGeom prst="rect">
            <a:avLst/>
          </a:prstGeom>
        </p:spPr>
      </p:pic>
      <p:pic>
        <p:nvPicPr>
          <p:cNvPr id="12" name="Picture 11" descr="Healthwatch-logo_RGB.png"/>
          <p:cNvPicPr>
            <a:picLocks noChangeAspect="1"/>
          </p:cNvPicPr>
          <p:nvPr userDrawn="1"/>
        </p:nvPicPr>
        <p:blipFill>
          <a:blip r:embed="rId4" cstate="print"/>
          <a:stretch>
            <a:fillRect/>
          </a:stretch>
        </p:blipFill>
        <p:spPr>
          <a:xfrm>
            <a:off x="5880317" y="5920472"/>
            <a:ext cx="3024000" cy="82828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9144000" cy="6858000"/>
          </a:xfrm>
          <a:prstGeom prst="rect">
            <a:avLst/>
          </a:prstGeom>
        </p:spPr>
      </p:pic>
      <p:sp>
        <p:nvSpPr>
          <p:cNvPr id="7" name="Text Placeholder 6"/>
          <p:cNvSpPr>
            <a:spLocks noGrp="1"/>
          </p:cNvSpPr>
          <p:nvPr>
            <p:ph type="body" sz="quarter" idx="10"/>
          </p:nvPr>
        </p:nvSpPr>
        <p:spPr>
          <a:xfrm>
            <a:off x="555630" y="492660"/>
            <a:ext cx="4143375" cy="4357687"/>
          </a:xfrm>
        </p:spPr>
        <p:txBody>
          <a:bodyPr/>
          <a:lstStyle>
            <a:lvl1pPr>
              <a:spcAft>
                <a:spcPts val="600"/>
              </a:spcAft>
              <a:defRPr sz="2800" b="1">
                <a:solidFill>
                  <a:schemeClr val="tx1"/>
                </a:solidFill>
                <a:latin typeface="Century Gothic" panose="020B0502020202020204" pitchFamily="34" charset="0"/>
              </a:defRPr>
            </a:lvl1pPr>
            <a:lvl2pPr marL="0" indent="0">
              <a:lnSpc>
                <a:spcPts val="1700"/>
              </a:lnSpc>
              <a:spcAft>
                <a:spcPts val="1000"/>
              </a:spcAft>
              <a:buNone/>
              <a:defRPr sz="1400">
                <a:solidFill>
                  <a:srgbClr val="000000"/>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rgbClr val="000000"/>
                </a:solidFill>
                <a:latin typeface="Century Gothic" panose="020B0502020202020204" pitchFamily="34" charset="0"/>
              </a:defRPr>
            </a:lvl3pPr>
            <a:lvl4pPr>
              <a:defRPr>
                <a:solidFill>
                  <a:srgbClr val="000000"/>
                </a:solidFill>
                <a:latin typeface="Century Gothic" panose="020B0502020202020204" pitchFamily="34" charset="0"/>
              </a:defRPr>
            </a:lvl4pPr>
            <a:lvl5pPr>
              <a:defRPr>
                <a:solidFill>
                  <a:srgbClr val="000000"/>
                </a:solidFill>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5" name="Picture 4" descr="Healthwatch-logo_RGB.png"/>
          <p:cNvPicPr>
            <a:picLocks noChangeAspect="1"/>
          </p:cNvPicPr>
          <p:nvPr userDrawn="1"/>
        </p:nvPicPr>
        <p:blipFill>
          <a:blip r:embed="rId3" cstate="print"/>
          <a:stretch>
            <a:fillRect/>
          </a:stretch>
        </p:blipFill>
        <p:spPr>
          <a:xfrm>
            <a:off x="5880317" y="5920472"/>
            <a:ext cx="3024000" cy="828283"/>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560332" y="3349096"/>
            <a:ext cx="172253" cy="504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0B759-1D13-DE28-91C8-0B0AA08F45B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25F864D-AB06-07F9-ACFA-2293C3E63F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AF614FE-778E-5930-7D75-5BF53A2CC0CD}"/>
              </a:ext>
            </a:extLst>
          </p:cNvPr>
          <p:cNvSpPr>
            <a:spLocks noGrp="1"/>
          </p:cNvSpPr>
          <p:nvPr>
            <p:ph type="dt" sz="half" idx="10"/>
          </p:nvPr>
        </p:nvSpPr>
        <p:spPr/>
        <p:txBody>
          <a:bodyPr/>
          <a:lstStyle/>
          <a:p>
            <a:fld id="{0658B29A-4D36-4AEC-87E4-7A3EE0641B01}" type="datetimeFigureOut">
              <a:rPr lang="en-GB" smtClean="0"/>
              <a:t>13/05/2025</a:t>
            </a:fld>
            <a:endParaRPr lang="en-GB"/>
          </a:p>
        </p:txBody>
      </p:sp>
      <p:sp>
        <p:nvSpPr>
          <p:cNvPr id="5" name="Footer Placeholder 4">
            <a:extLst>
              <a:ext uri="{FF2B5EF4-FFF2-40B4-BE49-F238E27FC236}">
                <a16:creationId xmlns:a16="http://schemas.microsoft.com/office/drawing/2014/main" id="{F32E3647-4A80-50EC-325A-DB68F375FB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524F27-002E-85E3-7C0F-D72009266628}"/>
              </a:ext>
            </a:extLst>
          </p:cNvPr>
          <p:cNvSpPr>
            <a:spLocks noGrp="1"/>
          </p:cNvSpPr>
          <p:nvPr>
            <p:ph type="sldNum" sz="quarter" idx="12"/>
          </p:nvPr>
        </p:nvSpPr>
        <p:spPr/>
        <p:txBody>
          <a:bodyPr/>
          <a:lstStyle/>
          <a:p>
            <a:fld id="{9E9987B7-CD3D-41C5-AB1C-F3DA01AF0AF4}" type="slidenum">
              <a:rPr lang="en-GB" smtClean="0"/>
              <a:t>‹#›</a:t>
            </a:fld>
            <a:endParaRPr lang="en-GB"/>
          </a:p>
        </p:txBody>
      </p:sp>
    </p:spTree>
    <p:extLst>
      <p:ext uri="{BB962C8B-B14F-4D97-AF65-F5344CB8AC3E}">
        <p14:creationId xmlns:p14="http://schemas.microsoft.com/office/powerpoint/2010/main" val="1838198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F951-CA98-C638-DF6D-A448B942DF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AF830C-42BD-DE24-2145-9FD3AFDBDE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82AF54-268A-69CF-1A9E-7D09531792DB}"/>
              </a:ext>
            </a:extLst>
          </p:cNvPr>
          <p:cNvSpPr>
            <a:spLocks noGrp="1"/>
          </p:cNvSpPr>
          <p:nvPr>
            <p:ph type="dt" sz="half" idx="10"/>
          </p:nvPr>
        </p:nvSpPr>
        <p:spPr/>
        <p:txBody>
          <a:bodyPr/>
          <a:lstStyle/>
          <a:p>
            <a:fld id="{0658B29A-4D36-4AEC-87E4-7A3EE0641B01}" type="datetimeFigureOut">
              <a:rPr lang="en-GB" smtClean="0"/>
              <a:t>13/05/2025</a:t>
            </a:fld>
            <a:endParaRPr lang="en-GB"/>
          </a:p>
        </p:txBody>
      </p:sp>
      <p:sp>
        <p:nvSpPr>
          <p:cNvPr id="5" name="Footer Placeholder 4">
            <a:extLst>
              <a:ext uri="{FF2B5EF4-FFF2-40B4-BE49-F238E27FC236}">
                <a16:creationId xmlns:a16="http://schemas.microsoft.com/office/drawing/2014/main" id="{0B2EB672-1095-D8F0-D982-90A8B37FE7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3ED3DB-B5EC-68F5-5A9C-22310D4DCD7A}"/>
              </a:ext>
            </a:extLst>
          </p:cNvPr>
          <p:cNvSpPr>
            <a:spLocks noGrp="1"/>
          </p:cNvSpPr>
          <p:nvPr>
            <p:ph type="sldNum" sz="quarter" idx="12"/>
          </p:nvPr>
        </p:nvSpPr>
        <p:spPr/>
        <p:txBody>
          <a:bodyPr/>
          <a:lstStyle/>
          <a:p>
            <a:fld id="{9E9987B7-CD3D-41C5-AB1C-F3DA01AF0AF4}" type="slidenum">
              <a:rPr lang="en-GB" smtClean="0"/>
              <a:t>‹#›</a:t>
            </a:fld>
            <a:endParaRPr lang="en-GB"/>
          </a:p>
        </p:txBody>
      </p:sp>
    </p:spTree>
    <p:extLst>
      <p:ext uri="{BB962C8B-B14F-4D97-AF65-F5344CB8AC3E}">
        <p14:creationId xmlns:p14="http://schemas.microsoft.com/office/powerpoint/2010/main" val="1566095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8159-EFB3-D68B-8FEC-19F35DB087AE}"/>
              </a:ext>
            </a:extLst>
          </p:cNvPr>
          <p:cNvSpPr>
            <a:spLocks noGrp="1"/>
          </p:cNvSpPr>
          <p:nvPr>
            <p:ph type="title"/>
          </p:nvPr>
        </p:nvSpPr>
        <p:spPr>
          <a:xfrm>
            <a:off x="623887" y="1709738"/>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BBE586-233E-43AF-819A-8FE8F4C70C78}"/>
              </a:ext>
            </a:extLst>
          </p:cNvPr>
          <p:cNvSpPr>
            <a:spLocks noGrp="1"/>
          </p:cNvSpPr>
          <p:nvPr>
            <p:ph type="body" idx="1"/>
          </p:nvPr>
        </p:nvSpPr>
        <p:spPr>
          <a:xfrm>
            <a:off x="623887"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4B70DA-78DD-D5EA-387B-BDC720A62ED3}"/>
              </a:ext>
            </a:extLst>
          </p:cNvPr>
          <p:cNvSpPr>
            <a:spLocks noGrp="1"/>
          </p:cNvSpPr>
          <p:nvPr>
            <p:ph type="dt" sz="half" idx="10"/>
          </p:nvPr>
        </p:nvSpPr>
        <p:spPr/>
        <p:txBody>
          <a:bodyPr/>
          <a:lstStyle/>
          <a:p>
            <a:fld id="{0658B29A-4D36-4AEC-87E4-7A3EE0641B01}" type="datetimeFigureOut">
              <a:rPr lang="en-GB" smtClean="0"/>
              <a:t>13/05/2025</a:t>
            </a:fld>
            <a:endParaRPr lang="en-GB"/>
          </a:p>
        </p:txBody>
      </p:sp>
      <p:sp>
        <p:nvSpPr>
          <p:cNvPr id="5" name="Footer Placeholder 4">
            <a:extLst>
              <a:ext uri="{FF2B5EF4-FFF2-40B4-BE49-F238E27FC236}">
                <a16:creationId xmlns:a16="http://schemas.microsoft.com/office/drawing/2014/main" id="{254DDCA2-744A-1732-EB0C-E9B93AE2C2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2899C1-A302-03A9-52BF-75CF03503871}"/>
              </a:ext>
            </a:extLst>
          </p:cNvPr>
          <p:cNvSpPr>
            <a:spLocks noGrp="1"/>
          </p:cNvSpPr>
          <p:nvPr>
            <p:ph type="sldNum" sz="quarter" idx="12"/>
          </p:nvPr>
        </p:nvSpPr>
        <p:spPr/>
        <p:txBody>
          <a:bodyPr/>
          <a:lstStyle/>
          <a:p>
            <a:fld id="{9E9987B7-CD3D-41C5-AB1C-F3DA01AF0AF4}" type="slidenum">
              <a:rPr lang="en-GB" smtClean="0"/>
              <a:t>‹#›</a:t>
            </a:fld>
            <a:endParaRPr lang="en-GB"/>
          </a:p>
        </p:txBody>
      </p:sp>
    </p:spTree>
    <p:extLst>
      <p:ext uri="{BB962C8B-B14F-4D97-AF65-F5344CB8AC3E}">
        <p14:creationId xmlns:p14="http://schemas.microsoft.com/office/powerpoint/2010/main" val="2401714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3AF16-D21B-1C06-9C61-B0AB107EC3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F6250D-5A3E-B270-8CDD-6B89C23DFD9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FEF002-E6AC-6FFF-D9E1-0C815996185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67FA58-0E92-C8D3-E714-73C397FF318D}"/>
              </a:ext>
            </a:extLst>
          </p:cNvPr>
          <p:cNvSpPr>
            <a:spLocks noGrp="1"/>
          </p:cNvSpPr>
          <p:nvPr>
            <p:ph type="dt" sz="half" idx="10"/>
          </p:nvPr>
        </p:nvSpPr>
        <p:spPr/>
        <p:txBody>
          <a:bodyPr/>
          <a:lstStyle/>
          <a:p>
            <a:fld id="{0658B29A-4D36-4AEC-87E4-7A3EE0641B01}" type="datetimeFigureOut">
              <a:rPr lang="en-GB" smtClean="0"/>
              <a:t>13/05/2025</a:t>
            </a:fld>
            <a:endParaRPr lang="en-GB"/>
          </a:p>
        </p:txBody>
      </p:sp>
      <p:sp>
        <p:nvSpPr>
          <p:cNvPr id="6" name="Footer Placeholder 5">
            <a:extLst>
              <a:ext uri="{FF2B5EF4-FFF2-40B4-BE49-F238E27FC236}">
                <a16:creationId xmlns:a16="http://schemas.microsoft.com/office/drawing/2014/main" id="{6D872192-237D-1C9B-92A1-07A751212D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6FFDD0-0DCF-7905-D3DF-4D272B166C29}"/>
              </a:ext>
            </a:extLst>
          </p:cNvPr>
          <p:cNvSpPr>
            <a:spLocks noGrp="1"/>
          </p:cNvSpPr>
          <p:nvPr>
            <p:ph type="sldNum" sz="quarter" idx="12"/>
          </p:nvPr>
        </p:nvSpPr>
        <p:spPr/>
        <p:txBody>
          <a:bodyPr/>
          <a:lstStyle/>
          <a:p>
            <a:fld id="{9E9987B7-CD3D-41C5-AB1C-F3DA01AF0AF4}" type="slidenum">
              <a:rPr lang="en-GB" smtClean="0"/>
              <a:t>‹#›</a:t>
            </a:fld>
            <a:endParaRPr lang="en-GB"/>
          </a:p>
        </p:txBody>
      </p:sp>
    </p:spTree>
    <p:extLst>
      <p:ext uri="{BB962C8B-B14F-4D97-AF65-F5344CB8AC3E}">
        <p14:creationId xmlns:p14="http://schemas.microsoft.com/office/powerpoint/2010/main" val="3465413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6417C-0EBD-5EF5-7DA8-EED79729A67E}"/>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8A407A-6AFA-0D45-D34B-76A6F532065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32055-2AFB-1A69-E2A9-AAD19979A9D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6E67-F925-69E1-367C-2FB1CEACACE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24809BB-797D-5913-A4C4-03A74BD0D83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3A6BA4-AA19-2E3D-4578-9A783E764E81}"/>
              </a:ext>
            </a:extLst>
          </p:cNvPr>
          <p:cNvSpPr>
            <a:spLocks noGrp="1"/>
          </p:cNvSpPr>
          <p:nvPr>
            <p:ph type="dt" sz="half" idx="10"/>
          </p:nvPr>
        </p:nvSpPr>
        <p:spPr/>
        <p:txBody>
          <a:bodyPr/>
          <a:lstStyle/>
          <a:p>
            <a:fld id="{0658B29A-4D36-4AEC-87E4-7A3EE0641B01}" type="datetimeFigureOut">
              <a:rPr lang="en-GB" smtClean="0"/>
              <a:t>13/05/2025</a:t>
            </a:fld>
            <a:endParaRPr lang="en-GB"/>
          </a:p>
        </p:txBody>
      </p:sp>
      <p:sp>
        <p:nvSpPr>
          <p:cNvPr id="8" name="Footer Placeholder 7">
            <a:extLst>
              <a:ext uri="{FF2B5EF4-FFF2-40B4-BE49-F238E27FC236}">
                <a16:creationId xmlns:a16="http://schemas.microsoft.com/office/drawing/2014/main" id="{136403FA-4A39-9026-4195-99806482BBA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F99AECB-EC2F-A686-F380-7CB8F966F834}"/>
              </a:ext>
            </a:extLst>
          </p:cNvPr>
          <p:cNvSpPr>
            <a:spLocks noGrp="1"/>
          </p:cNvSpPr>
          <p:nvPr>
            <p:ph type="sldNum" sz="quarter" idx="12"/>
          </p:nvPr>
        </p:nvSpPr>
        <p:spPr/>
        <p:txBody>
          <a:bodyPr/>
          <a:lstStyle/>
          <a:p>
            <a:fld id="{9E9987B7-CD3D-41C5-AB1C-F3DA01AF0AF4}" type="slidenum">
              <a:rPr lang="en-GB" smtClean="0"/>
              <a:t>‹#›</a:t>
            </a:fld>
            <a:endParaRPr lang="en-GB"/>
          </a:p>
        </p:txBody>
      </p:sp>
    </p:spTree>
    <p:extLst>
      <p:ext uri="{BB962C8B-B14F-4D97-AF65-F5344CB8AC3E}">
        <p14:creationId xmlns:p14="http://schemas.microsoft.com/office/powerpoint/2010/main" val="110226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bg1"/>
                </a:solidFill>
                <a:latin typeface="Century Gothic" panose="020B0502020202020204" pitchFamily="34" charset="0"/>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GB" noProof="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B6AA-711C-50B4-F0ED-FCD13F3F70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40F336-58D5-0DF4-0A2F-7D050A54EE1C}"/>
              </a:ext>
            </a:extLst>
          </p:cNvPr>
          <p:cNvSpPr>
            <a:spLocks noGrp="1"/>
          </p:cNvSpPr>
          <p:nvPr>
            <p:ph type="dt" sz="half" idx="10"/>
          </p:nvPr>
        </p:nvSpPr>
        <p:spPr/>
        <p:txBody>
          <a:bodyPr/>
          <a:lstStyle/>
          <a:p>
            <a:fld id="{0658B29A-4D36-4AEC-87E4-7A3EE0641B01}" type="datetimeFigureOut">
              <a:rPr lang="en-GB" smtClean="0"/>
              <a:t>13/05/2025</a:t>
            </a:fld>
            <a:endParaRPr lang="en-GB"/>
          </a:p>
        </p:txBody>
      </p:sp>
      <p:sp>
        <p:nvSpPr>
          <p:cNvPr id="4" name="Footer Placeholder 3">
            <a:extLst>
              <a:ext uri="{FF2B5EF4-FFF2-40B4-BE49-F238E27FC236}">
                <a16:creationId xmlns:a16="http://schemas.microsoft.com/office/drawing/2014/main" id="{61D9A2C5-213D-9F7A-C102-82E5C93953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CC7097-9C7C-480D-D6E4-1B6B38798F90}"/>
              </a:ext>
            </a:extLst>
          </p:cNvPr>
          <p:cNvSpPr>
            <a:spLocks noGrp="1"/>
          </p:cNvSpPr>
          <p:nvPr>
            <p:ph type="sldNum" sz="quarter" idx="12"/>
          </p:nvPr>
        </p:nvSpPr>
        <p:spPr/>
        <p:txBody>
          <a:bodyPr/>
          <a:lstStyle/>
          <a:p>
            <a:fld id="{9E9987B7-CD3D-41C5-AB1C-F3DA01AF0AF4}" type="slidenum">
              <a:rPr lang="en-GB" smtClean="0"/>
              <a:t>‹#›</a:t>
            </a:fld>
            <a:endParaRPr lang="en-GB"/>
          </a:p>
        </p:txBody>
      </p:sp>
    </p:spTree>
    <p:extLst>
      <p:ext uri="{BB962C8B-B14F-4D97-AF65-F5344CB8AC3E}">
        <p14:creationId xmlns:p14="http://schemas.microsoft.com/office/powerpoint/2010/main" val="4280060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AD3506-D8CF-FF52-7403-F69B196F3A0A}"/>
              </a:ext>
            </a:extLst>
          </p:cNvPr>
          <p:cNvSpPr>
            <a:spLocks noGrp="1"/>
          </p:cNvSpPr>
          <p:nvPr>
            <p:ph type="dt" sz="half" idx="10"/>
          </p:nvPr>
        </p:nvSpPr>
        <p:spPr/>
        <p:txBody>
          <a:bodyPr/>
          <a:lstStyle/>
          <a:p>
            <a:fld id="{0658B29A-4D36-4AEC-87E4-7A3EE0641B01}" type="datetimeFigureOut">
              <a:rPr lang="en-GB" smtClean="0"/>
              <a:t>13/05/2025</a:t>
            </a:fld>
            <a:endParaRPr lang="en-GB"/>
          </a:p>
        </p:txBody>
      </p:sp>
      <p:sp>
        <p:nvSpPr>
          <p:cNvPr id="3" name="Footer Placeholder 2">
            <a:extLst>
              <a:ext uri="{FF2B5EF4-FFF2-40B4-BE49-F238E27FC236}">
                <a16:creationId xmlns:a16="http://schemas.microsoft.com/office/drawing/2014/main" id="{0D0DEC24-CC2C-FC1D-6CF0-3D8B3BFDCB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4F7E6C-908E-439F-0724-79B963769EDF}"/>
              </a:ext>
            </a:extLst>
          </p:cNvPr>
          <p:cNvSpPr>
            <a:spLocks noGrp="1"/>
          </p:cNvSpPr>
          <p:nvPr>
            <p:ph type="sldNum" sz="quarter" idx="12"/>
          </p:nvPr>
        </p:nvSpPr>
        <p:spPr/>
        <p:txBody>
          <a:bodyPr/>
          <a:lstStyle/>
          <a:p>
            <a:fld id="{9E9987B7-CD3D-41C5-AB1C-F3DA01AF0AF4}" type="slidenum">
              <a:rPr lang="en-GB" smtClean="0"/>
              <a:t>‹#›</a:t>
            </a:fld>
            <a:endParaRPr lang="en-GB"/>
          </a:p>
        </p:txBody>
      </p:sp>
    </p:spTree>
    <p:extLst>
      <p:ext uri="{BB962C8B-B14F-4D97-AF65-F5344CB8AC3E}">
        <p14:creationId xmlns:p14="http://schemas.microsoft.com/office/powerpoint/2010/main" val="800791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0360E-2FFE-A436-434A-D73AD1DF76D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5658AB6-7B75-1BBA-E43C-116FE7524FB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807AFFB-CBC0-D17F-E6DD-DACD8CF0FC6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98484BD-9BBD-5B21-0DDF-FC6D166C0011}"/>
              </a:ext>
            </a:extLst>
          </p:cNvPr>
          <p:cNvSpPr>
            <a:spLocks noGrp="1"/>
          </p:cNvSpPr>
          <p:nvPr>
            <p:ph type="dt" sz="half" idx="10"/>
          </p:nvPr>
        </p:nvSpPr>
        <p:spPr/>
        <p:txBody>
          <a:bodyPr/>
          <a:lstStyle/>
          <a:p>
            <a:fld id="{0658B29A-4D36-4AEC-87E4-7A3EE0641B01}" type="datetimeFigureOut">
              <a:rPr lang="en-GB" smtClean="0"/>
              <a:t>13/05/2025</a:t>
            </a:fld>
            <a:endParaRPr lang="en-GB"/>
          </a:p>
        </p:txBody>
      </p:sp>
      <p:sp>
        <p:nvSpPr>
          <p:cNvPr id="6" name="Footer Placeholder 5">
            <a:extLst>
              <a:ext uri="{FF2B5EF4-FFF2-40B4-BE49-F238E27FC236}">
                <a16:creationId xmlns:a16="http://schemas.microsoft.com/office/drawing/2014/main" id="{5DD17ED0-A881-2E8D-E314-D7379F6DA3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28662C-5B1F-1B29-F8BE-D41E11B1F901}"/>
              </a:ext>
            </a:extLst>
          </p:cNvPr>
          <p:cNvSpPr>
            <a:spLocks noGrp="1"/>
          </p:cNvSpPr>
          <p:nvPr>
            <p:ph type="sldNum" sz="quarter" idx="12"/>
          </p:nvPr>
        </p:nvSpPr>
        <p:spPr/>
        <p:txBody>
          <a:bodyPr/>
          <a:lstStyle/>
          <a:p>
            <a:fld id="{9E9987B7-CD3D-41C5-AB1C-F3DA01AF0AF4}" type="slidenum">
              <a:rPr lang="en-GB" smtClean="0"/>
              <a:t>‹#›</a:t>
            </a:fld>
            <a:endParaRPr lang="en-GB"/>
          </a:p>
        </p:txBody>
      </p:sp>
    </p:spTree>
    <p:extLst>
      <p:ext uri="{BB962C8B-B14F-4D97-AF65-F5344CB8AC3E}">
        <p14:creationId xmlns:p14="http://schemas.microsoft.com/office/powerpoint/2010/main" val="2130562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CE5CB-6F67-DD45-1D98-15927FD8FAC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DADD66-8BEA-7C81-F31B-9B63B530EA9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1B0369EB-3062-D5A0-1915-4C70D3A17FD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3A527FB-7F79-5CD0-E9E2-C95CFBE800F2}"/>
              </a:ext>
            </a:extLst>
          </p:cNvPr>
          <p:cNvSpPr>
            <a:spLocks noGrp="1"/>
          </p:cNvSpPr>
          <p:nvPr>
            <p:ph type="dt" sz="half" idx="10"/>
          </p:nvPr>
        </p:nvSpPr>
        <p:spPr/>
        <p:txBody>
          <a:bodyPr/>
          <a:lstStyle/>
          <a:p>
            <a:fld id="{0658B29A-4D36-4AEC-87E4-7A3EE0641B01}" type="datetimeFigureOut">
              <a:rPr lang="en-GB" smtClean="0"/>
              <a:t>13/05/2025</a:t>
            </a:fld>
            <a:endParaRPr lang="en-GB"/>
          </a:p>
        </p:txBody>
      </p:sp>
      <p:sp>
        <p:nvSpPr>
          <p:cNvPr id="6" name="Footer Placeholder 5">
            <a:extLst>
              <a:ext uri="{FF2B5EF4-FFF2-40B4-BE49-F238E27FC236}">
                <a16:creationId xmlns:a16="http://schemas.microsoft.com/office/drawing/2014/main" id="{61D1113B-EFE2-0F21-C602-B3ADF14221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CC94B0-9484-59F1-E0E3-0C697C62E3F2}"/>
              </a:ext>
            </a:extLst>
          </p:cNvPr>
          <p:cNvSpPr>
            <a:spLocks noGrp="1"/>
          </p:cNvSpPr>
          <p:nvPr>
            <p:ph type="sldNum" sz="quarter" idx="12"/>
          </p:nvPr>
        </p:nvSpPr>
        <p:spPr/>
        <p:txBody>
          <a:bodyPr/>
          <a:lstStyle/>
          <a:p>
            <a:fld id="{9E9987B7-CD3D-41C5-AB1C-F3DA01AF0AF4}" type="slidenum">
              <a:rPr lang="en-GB" smtClean="0"/>
              <a:t>‹#›</a:t>
            </a:fld>
            <a:endParaRPr lang="en-GB"/>
          </a:p>
        </p:txBody>
      </p:sp>
    </p:spTree>
    <p:extLst>
      <p:ext uri="{BB962C8B-B14F-4D97-AF65-F5344CB8AC3E}">
        <p14:creationId xmlns:p14="http://schemas.microsoft.com/office/powerpoint/2010/main" val="2842557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FE49-2BFA-051B-6873-E173F87447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DAAEA8-97EC-B81F-EF61-11027500F4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A8D66C-DB3F-D12B-CE28-2E1045A8601C}"/>
              </a:ext>
            </a:extLst>
          </p:cNvPr>
          <p:cNvSpPr>
            <a:spLocks noGrp="1"/>
          </p:cNvSpPr>
          <p:nvPr>
            <p:ph type="dt" sz="half" idx="10"/>
          </p:nvPr>
        </p:nvSpPr>
        <p:spPr/>
        <p:txBody>
          <a:bodyPr/>
          <a:lstStyle/>
          <a:p>
            <a:fld id="{0658B29A-4D36-4AEC-87E4-7A3EE0641B01}" type="datetimeFigureOut">
              <a:rPr lang="en-GB" smtClean="0"/>
              <a:t>13/05/2025</a:t>
            </a:fld>
            <a:endParaRPr lang="en-GB"/>
          </a:p>
        </p:txBody>
      </p:sp>
      <p:sp>
        <p:nvSpPr>
          <p:cNvPr id="5" name="Footer Placeholder 4">
            <a:extLst>
              <a:ext uri="{FF2B5EF4-FFF2-40B4-BE49-F238E27FC236}">
                <a16:creationId xmlns:a16="http://schemas.microsoft.com/office/drawing/2014/main" id="{E1E7675B-AD85-0F7C-A4D6-D35019C835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9D54AF-82CC-F54E-3C14-47344D418306}"/>
              </a:ext>
            </a:extLst>
          </p:cNvPr>
          <p:cNvSpPr>
            <a:spLocks noGrp="1"/>
          </p:cNvSpPr>
          <p:nvPr>
            <p:ph type="sldNum" sz="quarter" idx="12"/>
          </p:nvPr>
        </p:nvSpPr>
        <p:spPr/>
        <p:txBody>
          <a:bodyPr/>
          <a:lstStyle/>
          <a:p>
            <a:fld id="{9E9987B7-CD3D-41C5-AB1C-F3DA01AF0AF4}" type="slidenum">
              <a:rPr lang="en-GB" smtClean="0"/>
              <a:t>‹#›</a:t>
            </a:fld>
            <a:endParaRPr lang="en-GB"/>
          </a:p>
        </p:txBody>
      </p:sp>
    </p:spTree>
    <p:extLst>
      <p:ext uri="{BB962C8B-B14F-4D97-AF65-F5344CB8AC3E}">
        <p14:creationId xmlns:p14="http://schemas.microsoft.com/office/powerpoint/2010/main" val="3402183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F6ECD6-DC92-5202-CDE7-9E7EB43DED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EE151A-1275-ACD5-B30D-BBE0689B5A9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B99031-A22B-0BE1-058A-52BE5B76BF35}"/>
              </a:ext>
            </a:extLst>
          </p:cNvPr>
          <p:cNvSpPr>
            <a:spLocks noGrp="1"/>
          </p:cNvSpPr>
          <p:nvPr>
            <p:ph type="dt" sz="half" idx="10"/>
          </p:nvPr>
        </p:nvSpPr>
        <p:spPr/>
        <p:txBody>
          <a:bodyPr/>
          <a:lstStyle/>
          <a:p>
            <a:fld id="{0658B29A-4D36-4AEC-87E4-7A3EE0641B01}" type="datetimeFigureOut">
              <a:rPr lang="en-GB" smtClean="0"/>
              <a:t>13/05/2025</a:t>
            </a:fld>
            <a:endParaRPr lang="en-GB"/>
          </a:p>
        </p:txBody>
      </p:sp>
      <p:sp>
        <p:nvSpPr>
          <p:cNvPr id="5" name="Footer Placeholder 4">
            <a:extLst>
              <a:ext uri="{FF2B5EF4-FFF2-40B4-BE49-F238E27FC236}">
                <a16:creationId xmlns:a16="http://schemas.microsoft.com/office/drawing/2014/main" id="{A1A5DC3E-9880-10EE-B4E8-1D11D28528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88E83B-CB03-C56F-20C8-6F7586D8B770}"/>
              </a:ext>
            </a:extLst>
          </p:cNvPr>
          <p:cNvSpPr>
            <a:spLocks noGrp="1"/>
          </p:cNvSpPr>
          <p:nvPr>
            <p:ph type="sldNum" sz="quarter" idx="12"/>
          </p:nvPr>
        </p:nvSpPr>
        <p:spPr/>
        <p:txBody>
          <a:bodyPr/>
          <a:lstStyle/>
          <a:p>
            <a:fld id="{9E9987B7-CD3D-41C5-AB1C-F3DA01AF0AF4}" type="slidenum">
              <a:rPr lang="en-GB" smtClean="0"/>
              <a:t>‹#›</a:t>
            </a:fld>
            <a:endParaRPr lang="en-GB"/>
          </a:p>
        </p:txBody>
      </p:sp>
    </p:spTree>
    <p:extLst>
      <p:ext uri="{BB962C8B-B14F-4D97-AF65-F5344CB8AC3E}">
        <p14:creationId xmlns:p14="http://schemas.microsoft.com/office/powerpoint/2010/main" val="515842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Subtitle 2"/>
          <p:cNvSpPr>
            <a:spLocks noGrp="1"/>
          </p:cNvSpPr>
          <p:nvPr>
            <p:ph type="subTitle" idx="1" hasCustomPrompt="1"/>
          </p:nvPr>
        </p:nvSpPr>
        <p:spPr>
          <a:xfrm>
            <a:off x="580161" y="2170549"/>
            <a:ext cx="7886700" cy="3140364"/>
          </a:xfrm>
          <a:prstGeom prst="rect">
            <a:avLst/>
          </a:prstGeom>
        </p:spPr>
        <p:txBody>
          <a:bodyPr/>
          <a:lstStyle>
            <a:lvl1pPr marL="0" indent="0" algn="l">
              <a:spcBef>
                <a:spcPts val="0"/>
              </a:spcBef>
              <a:buNone/>
              <a:defRPr sz="1800" u="none" baseline="0">
                <a:solidFill>
                  <a:schemeClr val="tx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This is the body text.</a:t>
            </a:r>
            <a:br>
              <a:rPr lang="en-US" dirty="0"/>
            </a:br>
            <a:br>
              <a:rPr lang="en-US" dirty="0"/>
            </a:br>
            <a:r>
              <a:rPr lang="en-US" dirty="0"/>
              <a:t>This is our corporate branded template. A selection of </a:t>
            </a:r>
            <a:r>
              <a:rPr lang="en-US" dirty="0" err="1"/>
              <a:t>colourful</a:t>
            </a:r>
            <a:r>
              <a:rPr lang="en-US" dirty="0"/>
              <a:t> templates can be chosen from in the New Slide tab. Other presentation templates are available from </a:t>
            </a:r>
            <a:r>
              <a:rPr lang="en-US" dirty="0" err="1"/>
              <a:t>OurLSBU</a:t>
            </a:r>
            <a:r>
              <a:rPr lang="en-US" dirty="0"/>
              <a:t>: https://</a:t>
            </a:r>
            <a:r>
              <a:rPr lang="en-US" dirty="0" err="1"/>
              <a:t>our.lsbu.ac.uk</a:t>
            </a:r>
            <a:r>
              <a:rPr lang="en-US" dirty="0"/>
              <a:t>/home/how-to/</a:t>
            </a:r>
            <a:r>
              <a:rPr lang="en-US" dirty="0" err="1"/>
              <a:t>lsbu</a:t>
            </a:r>
            <a:r>
              <a:rPr lang="en-US" dirty="0"/>
              <a:t>-brand-toolkit.</a:t>
            </a:r>
            <a:br>
              <a:rPr lang="en-US" dirty="0"/>
            </a:br>
            <a:br>
              <a:rPr lang="en-US" dirty="0"/>
            </a:br>
            <a:r>
              <a:rPr lang="en-US" dirty="0"/>
              <a:t>Arial is used because it is common across all computers and is a clear, legible sans serif, similar to our corporate font, Gilroy.</a:t>
            </a:r>
          </a:p>
        </p:txBody>
      </p:sp>
      <p:sp>
        <p:nvSpPr>
          <p:cNvPr id="10" name="Title 6"/>
          <p:cNvSpPr>
            <a:spLocks noGrp="1"/>
          </p:cNvSpPr>
          <p:nvPr>
            <p:ph type="title" hasCustomPrompt="1"/>
          </p:nvPr>
        </p:nvSpPr>
        <p:spPr>
          <a:xfrm>
            <a:off x="580161" y="795407"/>
            <a:ext cx="7886700" cy="994299"/>
          </a:xfrm>
          <a:prstGeom prst="rect">
            <a:avLst/>
          </a:prstGeom>
        </p:spPr>
        <p:txBody>
          <a:bodyPr/>
          <a:lstStyle>
            <a:lvl1pPr>
              <a:defRPr sz="3750" b="1" baseline="0">
                <a:solidFill>
                  <a:schemeClr val="tx1"/>
                </a:solidFill>
                <a:latin typeface="Arial" charset="0"/>
                <a:ea typeface="Arial" charset="0"/>
                <a:cs typeface="Arial" charset="0"/>
              </a:defRPr>
            </a:lvl1pPr>
          </a:lstStyle>
          <a:p>
            <a:r>
              <a:rPr lang="en-US" dirty="0"/>
              <a:t>This is the headline</a:t>
            </a:r>
          </a:p>
        </p:txBody>
      </p:sp>
    </p:spTree>
    <p:extLst>
      <p:ext uri="{BB962C8B-B14F-4D97-AF65-F5344CB8AC3E}">
        <p14:creationId xmlns:p14="http://schemas.microsoft.com/office/powerpoint/2010/main" val="4236064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580161" y="2170549"/>
            <a:ext cx="7886700" cy="3140364"/>
          </a:xfrm>
          <a:prstGeom prst="rect">
            <a:avLst/>
          </a:prstGeom>
        </p:spPr>
        <p:txBody>
          <a:bodyPr/>
          <a:lstStyle>
            <a:lvl1pPr marL="0" indent="0" algn="l">
              <a:spcBef>
                <a:spcPts val="0"/>
              </a:spcBef>
              <a:buNone/>
              <a:defRPr sz="1800" u="none"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This is the body text.</a:t>
            </a:r>
            <a:br>
              <a:rPr lang="en-US" dirty="0"/>
            </a:br>
            <a:br>
              <a:rPr lang="en-US" dirty="0"/>
            </a:br>
            <a:r>
              <a:rPr lang="en-US" dirty="0"/>
              <a:t>This is our corporate branded template. A selection of </a:t>
            </a:r>
            <a:r>
              <a:rPr lang="en-US" dirty="0" err="1"/>
              <a:t>colourful</a:t>
            </a:r>
            <a:r>
              <a:rPr lang="en-US" dirty="0"/>
              <a:t> templates can be chosen from in the New Slide tab. Other presentation templates are available from </a:t>
            </a:r>
            <a:r>
              <a:rPr lang="en-US" dirty="0" err="1"/>
              <a:t>OurLSBU</a:t>
            </a:r>
            <a:r>
              <a:rPr lang="en-US" dirty="0"/>
              <a:t>: https://</a:t>
            </a:r>
            <a:r>
              <a:rPr lang="en-US" dirty="0" err="1"/>
              <a:t>our.lsbu.ac.uk</a:t>
            </a:r>
            <a:r>
              <a:rPr lang="en-US" dirty="0"/>
              <a:t>/home/how-to/</a:t>
            </a:r>
            <a:r>
              <a:rPr lang="en-US" dirty="0" err="1"/>
              <a:t>lsbu</a:t>
            </a:r>
            <a:r>
              <a:rPr lang="en-US" dirty="0"/>
              <a:t>-brand-toolkit.</a:t>
            </a:r>
            <a:br>
              <a:rPr lang="en-US" dirty="0"/>
            </a:br>
            <a:br>
              <a:rPr lang="en-US" dirty="0"/>
            </a:br>
            <a:r>
              <a:rPr lang="en-US" dirty="0"/>
              <a:t>Arial is used because it is common across all computers and is a clear, legible sans serif, similar to our corporate font, Gilroy.</a:t>
            </a:r>
          </a:p>
        </p:txBody>
      </p:sp>
      <p:sp>
        <p:nvSpPr>
          <p:cNvPr id="8" name="Title 6"/>
          <p:cNvSpPr>
            <a:spLocks noGrp="1"/>
          </p:cNvSpPr>
          <p:nvPr>
            <p:ph type="title" hasCustomPrompt="1"/>
          </p:nvPr>
        </p:nvSpPr>
        <p:spPr>
          <a:xfrm>
            <a:off x="580161" y="795407"/>
            <a:ext cx="7886700" cy="994299"/>
          </a:xfrm>
          <a:prstGeom prst="rect">
            <a:avLst/>
          </a:prstGeom>
        </p:spPr>
        <p:txBody>
          <a:bodyPr/>
          <a:lstStyle>
            <a:lvl1pPr>
              <a:defRPr sz="3750" b="1" baseline="0">
                <a:solidFill>
                  <a:schemeClr val="tx1"/>
                </a:solidFill>
              </a:defRPr>
            </a:lvl1pPr>
          </a:lstStyle>
          <a:p>
            <a:r>
              <a:rPr lang="en-US" dirty="0"/>
              <a:t>This is the headline</a:t>
            </a:r>
          </a:p>
        </p:txBody>
      </p:sp>
    </p:spTree>
    <p:extLst>
      <p:ext uri="{BB962C8B-B14F-4D97-AF65-F5344CB8AC3E}">
        <p14:creationId xmlns:p14="http://schemas.microsoft.com/office/powerpoint/2010/main" val="2824655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580161" y="2170549"/>
            <a:ext cx="7886700" cy="3140364"/>
          </a:xfrm>
          <a:prstGeom prst="rect">
            <a:avLst/>
          </a:prstGeom>
        </p:spPr>
        <p:txBody>
          <a:bodyPr/>
          <a:lstStyle>
            <a:lvl1pPr marL="0" indent="0" algn="l">
              <a:spcBef>
                <a:spcPts val="0"/>
              </a:spcBef>
              <a:buNone/>
              <a:defRPr sz="1800" u="none"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This is the body text.</a:t>
            </a:r>
            <a:br>
              <a:rPr lang="en-US" dirty="0"/>
            </a:br>
            <a:br>
              <a:rPr lang="en-US" dirty="0"/>
            </a:br>
            <a:r>
              <a:rPr lang="en-US" dirty="0"/>
              <a:t>This is our corporate branded template. A selection of </a:t>
            </a:r>
            <a:r>
              <a:rPr lang="en-US" dirty="0" err="1"/>
              <a:t>colourful</a:t>
            </a:r>
            <a:r>
              <a:rPr lang="en-US" dirty="0"/>
              <a:t> templates can be chosen from in the New Slide tab. Other presentation templates are available from </a:t>
            </a:r>
            <a:r>
              <a:rPr lang="en-US" dirty="0" err="1"/>
              <a:t>OurLSBU</a:t>
            </a:r>
            <a:r>
              <a:rPr lang="en-US" dirty="0"/>
              <a:t>: https://</a:t>
            </a:r>
            <a:r>
              <a:rPr lang="en-US" dirty="0" err="1"/>
              <a:t>our.lsbu.ac.uk</a:t>
            </a:r>
            <a:r>
              <a:rPr lang="en-US" dirty="0"/>
              <a:t>/home/how-to/</a:t>
            </a:r>
            <a:r>
              <a:rPr lang="en-US" dirty="0" err="1"/>
              <a:t>lsbu</a:t>
            </a:r>
            <a:r>
              <a:rPr lang="en-US" dirty="0"/>
              <a:t>-brand-toolkit.</a:t>
            </a:r>
            <a:br>
              <a:rPr lang="en-US" dirty="0"/>
            </a:br>
            <a:br>
              <a:rPr lang="en-US" dirty="0"/>
            </a:br>
            <a:r>
              <a:rPr lang="en-US" dirty="0"/>
              <a:t>Arial is used because it is common across all computers and is a clear, legible sans serif, similar to our corporate font, Gilroy.</a:t>
            </a:r>
          </a:p>
        </p:txBody>
      </p:sp>
      <p:sp>
        <p:nvSpPr>
          <p:cNvPr id="8" name="Title 6"/>
          <p:cNvSpPr>
            <a:spLocks noGrp="1"/>
          </p:cNvSpPr>
          <p:nvPr>
            <p:ph type="title" hasCustomPrompt="1"/>
          </p:nvPr>
        </p:nvSpPr>
        <p:spPr>
          <a:xfrm>
            <a:off x="580161" y="795407"/>
            <a:ext cx="7886700" cy="994299"/>
          </a:xfrm>
          <a:prstGeom prst="rect">
            <a:avLst/>
          </a:prstGeom>
        </p:spPr>
        <p:txBody>
          <a:bodyPr/>
          <a:lstStyle>
            <a:lvl1pPr>
              <a:defRPr sz="3750" b="1" baseline="0">
                <a:solidFill>
                  <a:schemeClr val="tx1"/>
                </a:solidFill>
              </a:defRPr>
            </a:lvl1pPr>
          </a:lstStyle>
          <a:p>
            <a:r>
              <a:rPr lang="en-US" dirty="0"/>
              <a:t>This is the headline</a:t>
            </a:r>
          </a:p>
        </p:txBody>
      </p:sp>
    </p:spTree>
    <p:extLst>
      <p:ext uri="{BB962C8B-B14F-4D97-AF65-F5344CB8AC3E}">
        <p14:creationId xmlns:p14="http://schemas.microsoft.com/office/powerpoint/2010/main" val="1404797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FF40DC-A5A3-AA4F-ABD0-C0D638CA06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5998AB-CDB0-C64D-885E-A49AD3A55F79}"/>
              </a:ext>
            </a:extLst>
          </p:cNvPr>
          <p:cNvSpPr>
            <a:spLocks noGrp="1"/>
          </p:cNvSpPr>
          <p:nvPr>
            <p:ph idx="1"/>
          </p:nvPr>
        </p:nvSpPr>
        <p:spPr/>
        <p:txBody>
          <a:bodyPr/>
          <a:lstStyle/>
          <a:p>
            <a:r>
              <a:rPr lang="es-ES"/>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A3BDD803-45C1-4C41-A152-2AD4D4F6FC10}"/>
              </a:ext>
            </a:extLst>
          </p:cNvPr>
          <p:cNvSpPr>
            <a:spLocks noGrp="1"/>
          </p:cNvSpPr>
          <p:nvPr>
            <p:ph type="dt" sz="half" idx="10"/>
          </p:nvPr>
        </p:nvSpPr>
        <p:spPr/>
        <p:txBody>
          <a:bodyPr/>
          <a:lstStyle/>
          <a:p>
            <a:fld id="{D70CFAC3-AE6D-CA47-982B-53772BE7F2A4}" type="datetimeFigureOut">
              <a:rPr lang="es-ES" smtClean="0"/>
              <a:t>13/5/25</a:t>
            </a:fld>
            <a:endParaRPr lang="es-ES"/>
          </a:p>
        </p:txBody>
      </p:sp>
      <p:sp>
        <p:nvSpPr>
          <p:cNvPr id="5" name="Marcador de pie de página 4">
            <a:extLst>
              <a:ext uri="{FF2B5EF4-FFF2-40B4-BE49-F238E27FC236}">
                <a16:creationId xmlns:a16="http://schemas.microsoft.com/office/drawing/2014/main" id="{56B45D57-AB10-FA4B-A17F-6CCB019B14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AF99-AE29-504F-9EDF-AA813D81EB87}"/>
              </a:ext>
            </a:extLst>
          </p:cNvPr>
          <p:cNvSpPr>
            <a:spLocks noGrp="1"/>
          </p:cNvSpPr>
          <p:nvPr>
            <p:ph type="sldNum" sz="quarter" idx="12"/>
          </p:nvPr>
        </p:nvSpPr>
        <p:spPr/>
        <p:txBody>
          <a:bodyPr/>
          <a:lstStyle/>
          <a:p>
            <a:fld id="{0EE49128-1A90-9447-84DD-3B3EE5CC6D56}" type="slidenum">
              <a:rPr lang="es-ES" smtClean="0"/>
              <a:t>‹#›</a:t>
            </a:fld>
            <a:endParaRPr lang="es-ES"/>
          </a:p>
        </p:txBody>
      </p:sp>
    </p:spTree>
    <p:extLst>
      <p:ext uri="{BB962C8B-B14F-4D97-AF65-F5344CB8AC3E}">
        <p14:creationId xmlns:p14="http://schemas.microsoft.com/office/powerpoint/2010/main" val="932927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32" y="0"/>
            <a:ext cx="9144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p:nvPr>
        </p:nvSpPr>
        <p:spPr>
          <a:xfrm>
            <a:off x="374400" y="4794789"/>
            <a:ext cx="7740000" cy="612000"/>
          </a:xfrm>
        </p:spPr>
        <p:txBody>
          <a:bodyPr/>
          <a:lstStyle>
            <a:lvl1pPr algn="l">
              <a:defRPr sz="3800">
                <a:solidFill>
                  <a:schemeClr val="tx1"/>
                </a:solidFill>
                <a:latin typeface="Century Gothic" panose="020B0502020202020204" pitchFamily="34" charset="0"/>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382559" y="5369995"/>
            <a:ext cx="7740000" cy="612000"/>
          </a:xfrm>
        </p:spPr>
        <p:txBody>
          <a:bodyPr/>
          <a:lstStyle>
            <a:lvl1pPr marL="0" indent="0" algn="l">
              <a:spcAft>
                <a:spcPts val="0"/>
              </a:spcAft>
              <a:buNone/>
              <a:defRPr sz="2000" b="1">
                <a:solidFill>
                  <a:srgbClr val="000000"/>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200" y="1075264"/>
            <a:ext cx="8143875"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3929058" y="617525"/>
            <a:ext cx="4736142"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3929058" y="1642535"/>
            <a:ext cx="4736142"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3929058" y="1075264"/>
            <a:ext cx="4672017"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2" name="Picture Placeholder 11"/>
          <p:cNvSpPr>
            <a:spLocks noGrp="1"/>
          </p:cNvSpPr>
          <p:nvPr>
            <p:ph type="pic" sz="quarter" idx="14" hasCustomPrompt="1"/>
          </p:nvPr>
        </p:nvSpPr>
        <p:spPr>
          <a:xfrm>
            <a:off x="449261" y="705907"/>
            <a:ext cx="3096000" cy="3636000"/>
          </a:xfrm>
        </p:spPr>
        <p:txBody>
          <a:bodyPr anchor="ctr" anchorCtr="0"/>
          <a:lstStyle>
            <a:lvl1pPr algn="ctr">
              <a:defRPr>
                <a:latin typeface="Century Gothic" panose="020B0502020202020204" pitchFamily="34" charset="0"/>
              </a:defRPr>
            </a:lvl1pPr>
          </a:lstStyle>
          <a:p>
            <a:r>
              <a:rPr lang="en-GB" dirty="0"/>
              <a:t>Insert photo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3" name="Table Placeholder 12"/>
          <p:cNvSpPr>
            <a:spLocks noGrp="1"/>
          </p:cNvSpPr>
          <p:nvPr>
            <p:ph type="tbl" sz="quarter" idx="14"/>
          </p:nvPr>
        </p:nvSpPr>
        <p:spPr>
          <a:xfrm>
            <a:off x="428625" y="1714500"/>
            <a:ext cx="3996000" cy="4212000"/>
          </a:xfrm>
        </p:spPr>
        <p:txBody>
          <a:bodyPr/>
          <a:lstStyle>
            <a:lvl1pPr>
              <a:defRPr>
                <a:latin typeface="Century Gothic" panose="020B0502020202020204" pitchFamily="34" charset="0"/>
              </a:defRPr>
            </a:lvl1pPr>
          </a:lstStyle>
          <a:p>
            <a:r>
              <a:rPr lang="en-US" dirty="0"/>
              <a:t>Click icon to add table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4786314" y="1642535"/>
            <a:ext cx="387888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199" y="1075264"/>
            <a:ext cx="8208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1" name="Chart Placeholder 10"/>
          <p:cNvSpPr>
            <a:spLocks noGrp="1"/>
          </p:cNvSpPr>
          <p:nvPr>
            <p:ph type="chart" sz="quarter" idx="14"/>
          </p:nvPr>
        </p:nvSpPr>
        <p:spPr>
          <a:xfrm>
            <a:off x="428625" y="1714500"/>
            <a:ext cx="3996000" cy="4212000"/>
          </a:xfrm>
        </p:spPr>
        <p:txBody>
          <a:bodyPr/>
          <a:lstStyle>
            <a:lvl1pPr>
              <a:defRPr>
                <a:latin typeface="Century Gothic" panose="020B0502020202020204" pitchFamily="34" charset="0"/>
              </a:defRPr>
            </a:lvl1pPr>
          </a:lstStyle>
          <a:p>
            <a:r>
              <a:rPr lang="en-US" dirty="0"/>
              <a:t>Click icon to add chart</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2" name="Title 1"/>
          <p:cNvSpPr>
            <a:spLocks noGrp="1"/>
          </p:cNvSpPr>
          <p:nvPr>
            <p:ph type="title"/>
          </p:nvPr>
        </p:nvSpPr>
        <p:spPr>
          <a:xfrm>
            <a:off x="457200" y="617525"/>
            <a:ext cx="8208000" cy="468000"/>
          </a:xfrm>
        </p:spPr>
        <p:txBody>
          <a:bodyPr/>
          <a:lstStyle>
            <a:lvl1pPr>
              <a:defRPr>
                <a:latin typeface="Century Gothic" panose="020B0502020202020204" pitchFamily="34" charset="0"/>
              </a:defRPr>
            </a:lvl1pPr>
          </a:lstStyle>
          <a:p>
            <a:r>
              <a:rPr lang="en-US" noProof="0" dirty="0"/>
              <a:t>Click to edit Master title style</a:t>
            </a:r>
            <a:endParaRPr lang="en-GB" noProof="0" dirty="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457200" y="1219203"/>
            <a:ext cx="8208000" cy="32400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dirty="0"/>
              <a:t>Click to add subheading</a:t>
            </a:r>
          </a:p>
        </p:txBody>
      </p:sp>
      <p:sp>
        <p:nvSpPr>
          <p:cNvPr id="12" name="Picture Placeholder 11"/>
          <p:cNvSpPr>
            <a:spLocks noGrp="1"/>
          </p:cNvSpPr>
          <p:nvPr>
            <p:ph type="pic" sz="quarter" idx="14" hasCustomPrompt="1"/>
          </p:nvPr>
        </p:nvSpPr>
        <p:spPr>
          <a:xfrm>
            <a:off x="449259" y="1650388"/>
            <a:ext cx="8316000" cy="4320000"/>
          </a:xfrm>
        </p:spPr>
        <p:txBody>
          <a:bodyPr anchor="ctr" anchorCtr="0"/>
          <a:lstStyle>
            <a:lvl1pPr algn="ctr">
              <a:defRPr>
                <a:latin typeface="Century Gothic" panose="020B0502020202020204" pitchFamily="34" charset="0"/>
              </a:defRPr>
            </a:lvl1pPr>
          </a:lstStyle>
          <a:p>
            <a:r>
              <a:rPr lang="en-GB" dirty="0"/>
              <a:t>Insert photo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39"/>
            <a:ext cx="9144000" cy="762785"/>
          </a:xfrm>
          <a:prstGeom prst="rect">
            <a:avLst/>
          </a:prstGeom>
        </p:spPr>
      </p:pic>
      <p:sp>
        <p:nvSpPr>
          <p:cNvPr id="3" name="Content Placeholder 2"/>
          <p:cNvSpPr>
            <a:spLocks noGrp="1"/>
          </p:cNvSpPr>
          <p:nvPr>
            <p:ph idx="1" hasCustomPrompt="1"/>
          </p:nvPr>
        </p:nvSpPr>
        <p:spPr>
          <a:xfrm>
            <a:off x="457200" y="663553"/>
            <a:ext cx="8208000" cy="5364000"/>
          </a:xfrm>
        </p:spPr>
        <p:txBody>
          <a:bodyPr/>
          <a:lstStyle>
            <a:lvl1pPr marL="898525" indent="-1588">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dirty="0"/>
              <a:t>Insert large text quotation here.”</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65061" y="111309"/>
            <a:ext cx="1190625"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7902194" y="4581265"/>
            <a:ext cx="1190625" cy="14382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3.xml"/><Relationship Id="rId1" Type="http://schemas.openxmlformats.org/officeDocument/2006/relationships/slideLayout" Target="../slideLayouts/slideLayout26.xml"/><Relationship Id="rId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4.xml"/><Relationship Id="rId1" Type="http://schemas.openxmlformats.org/officeDocument/2006/relationships/slideLayout" Target="../slideLayouts/slideLayout27.xml"/><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10.png"/><Relationship Id="rId4" Type="http://schemas.openxmlformats.org/officeDocument/2006/relationships/image" Target="../media/image1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7525"/>
            <a:ext cx="8208000" cy="468000"/>
          </a:xfrm>
          <a:prstGeom prst="rect">
            <a:avLst/>
          </a:prstGeom>
        </p:spPr>
        <p:txBody>
          <a:bodyPr vert="horz" lIns="0" tIns="0" rIns="0" bIns="0" rtlCol="0" anchor="t" anchorCtr="0">
            <a:noAutofit/>
          </a:bodyPr>
          <a:lstStyle/>
          <a:p>
            <a:r>
              <a:rPr lang="en-GB" noProof="0" dirty="0"/>
              <a:t>Click to add heading</a:t>
            </a:r>
          </a:p>
        </p:txBody>
      </p:sp>
      <p:sp>
        <p:nvSpPr>
          <p:cNvPr id="3" name="Text Placeholder 2"/>
          <p:cNvSpPr>
            <a:spLocks noGrp="1"/>
          </p:cNvSpPr>
          <p:nvPr>
            <p:ph type="body" idx="1"/>
          </p:nvPr>
        </p:nvSpPr>
        <p:spPr>
          <a:xfrm>
            <a:off x="457200" y="1642535"/>
            <a:ext cx="8208000" cy="4392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p:cNvSpPr>
            <a:spLocks noGrp="1"/>
          </p:cNvSpPr>
          <p:nvPr>
            <p:ph type="ftr" sz="quarter" idx="3"/>
          </p:nvPr>
        </p:nvSpPr>
        <p:spPr>
          <a:xfrm>
            <a:off x="368264" y="6328855"/>
            <a:ext cx="1774844" cy="360000"/>
          </a:xfrm>
          <a:prstGeom prst="rect">
            <a:avLst/>
          </a:prstGeom>
        </p:spPr>
        <p:txBody>
          <a:bodyPr vert="horz" lIns="0" tIns="0" rIns="0" bIns="0" rtlCol="0" anchor="t" anchorCtr="0">
            <a:noAutofit/>
          </a:bodyPr>
          <a:lstStyle>
            <a:lvl1pPr algn="l">
              <a:lnSpc>
                <a:spcPts val="1300"/>
              </a:lnSpc>
              <a:defRPr sz="1000" b="1">
                <a:solidFill>
                  <a:schemeClr val="bg1"/>
                </a:solidFill>
                <a:latin typeface="Century Gothic" panose="020B0502020202020204" pitchFamily="34" charset="0"/>
              </a:defRPr>
            </a:lvl1pPr>
          </a:lstStyle>
          <a:p>
            <a:r>
              <a:rPr lang="en-GB" dirty="0"/>
              <a:t>Presentation Title Name      XX-XX Month Year Location</a:t>
            </a:r>
          </a:p>
        </p:txBody>
      </p:sp>
      <p:sp>
        <p:nvSpPr>
          <p:cNvPr id="6" name="Slide Number Placeholder 5"/>
          <p:cNvSpPr>
            <a:spLocks noGrp="1"/>
          </p:cNvSpPr>
          <p:nvPr>
            <p:ph type="sldNum" sz="quarter" idx="4"/>
          </p:nvPr>
        </p:nvSpPr>
        <p:spPr>
          <a:xfrm>
            <a:off x="8227507" y="6339416"/>
            <a:ext cx="540000" cy="216000"/>
          </a:xfrm>
          <a:prstGeom prst="rect">
            <a:avLst/>
          </a:prstGeom>
        </p:spPr>
        <p:txBody>
          <a:bodyPr vert="horz" lIns="0" tIns="0" rIns="0" bIns="0" rtlCol="0" anchor="t" anchorCtr="0">
            <a:noAutofit/>
          </a:bodyPr>
          <a:lstStyle>
            <a:lvl1pPr algn="r">
              <a:defRPr sz="1000" b="1">
                <a:solidFill>
                  <a:schemeClr val="bg1"/>
                </a:solidFill>
              </a:defRPr>
            </a:lvl1pPr>
          </a:lstStyle>
          <a:p>
            <a:fld id="{9295DF58-4118-4551-8C61-1A7ED177FA2D}"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3" r:id="rId4"/>
    <p:sldLayoutId id="2147483660" r:id="rId5"/>
    <p:sldLayoutId id="2147483661" r:id="rId6"/>
    <p:sldLayoutId id="2147483662" r:id="rId7"/>
    <p:sldLayoutId id="2147483663" r:id="rId8"/>
    <p:sldLayoutId id="2147483664" r:id="rId9"/>
    <p:sldLayoutId id="2147483665" r:id="rId10"/>
    <p:sldLayoutId id="2147483656" r:id="rId11"/>
    <p:sldLayoutId id="2147483657" r:id="rId12"/>
    <p:sldLayoutId id="2147483658" r:id="rId13"/>
    <p:sldLayoutId id="2147483659" r:id="rId14"/>
  </p:sldLayoutIdLst>
  <p:hf hdr="0" dt="0"/>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A00E74-5DC0-F96E-82C7-803608CD08D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4FC772-2AE1-38F4-DE68-8B2B9B2268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4657BE-7600-E8B2-D8FD-731F6E87562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0658B29A-4D36-4AEC-87E4-7A3EE0641B01}" type="datetimeFigureOut">
              <a:rPr lang="en-GB" smtClean="0"/>
              <a:t>13/05/2025</a:t>
            </a:fld>
            <a:endParaRPr lang="en-GB"/>
          </a:p>
        </p:txBody>
      </p:sp>
      <p:sp>
        <p:nvSpPr>
          <p:cNvPr id="5" name="Footer Placeholder 4">
            <a:extLst>
              <a:ext uri="{FF2B5EF4-FFF2-40B4-BE49-F238E27FC236}">
                <a16:creationId xmlns:a16="http://schemas.microsoft.com/office/drawing/2014/main" id="{43E5E644-3196-1E86-0E40-A046625CC1A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3172E9D-BB95-54FF-8885-C61581DE34A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9E9987B7-CD3D-41C5-AB1C-F3DA01AF0AF4}" type="slidenum">
              <a:rPr lang="en-GB" smtClean="0"/>
              <a:t>‹#›</a:t>
            </a:fld>
            <a:endParaRPr lang="en-GB"/>
          </a:p>
        </p:txBody>
      </p:sp>
    </p:spTree>
    <p:extLst>
      <p:ext uri="{BB962C8B-B14F-4D97-AF65-F5344CB8AC3E}">
        <p14:creationId xmlns:p14="http://schemas.microsoft.com/office/powerpoint/2010/main" val="251472024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DF34FB-E052-E847-A846-2E98D1AE70FF}"/>
              </a:ext>
            </a:extLst>
          </p:cNvPr>
          <p:cNvPicPr>
            <a:picLocks noChangeAspect="1"/>
          </p:cNvPicPr>
          <p:nvPr userDrawn="1"/>
        </p:nvPicPr>
        <p:blipFill>
          <a:blip r:embed="rId3"/>
          <a:stretch>
            <a:fillRect/>
          </a:stretch>
        </p:blipFill>
        <p:spPr>
          <a:xfrm>
            <a:off x="-7436" y="0"/>
            <a:ext cx="9151436" cy="6852431"/>
          </a:xfrm>
          <a:prstGeom prst="rect">
            <a:avLst/>
          </a:prstGeom>
        </p:spPr>
      </p:pic>
      <p:pic>
        <p:nvPicPr>
          <p:cNvPr id="6" name="Picture 5">
            <a:extLst>
              <a:ext uri="{FF2B5EF4-FFF2-40B4-BE49-F238E27FC236}">
                <a16:creationId xmlns:a16="http://schemas.microsoft.com/office/drawing/2014/main" id="{D3B5DD4B-A4E2-3B4B-93FD-0AE430D7A188}"/>
              </a:ext>
            </a:extLst>
          </p:cNvPr>
          <p:cNvPicPr>
            <a:picLocks noChangeAspect="1"/>
          </p:cNvPicPr>
          <p:nvPr userDrawn="1"/>
        </p:nvPicPr>
        <p:blipFill>
          <a:blip r:embed="rId4"/>
          <a:stretch>
            <a:fillRect/>
          </a:stretch>
        </p:blipFill>
        <p:spPr>
          <a:xfrm>
            <a:off x="7718897" y="5774732"/>
            <a:ext cx="966383" cy="460428"/>
          </a:xfrm>
          <a:prstGeom prst="rect">
            <a:avLst/>
          </a:prstGeom>
        </p:spPr>
      </p:pic>
    </p:spTree>
    <p:extLst>
      <p:ext uri="{BB962C8B-B14F-4D97-AF65-F5344CB8AC3E}">
        <p14:creationId xmlns:p14="http://schemas.microsoft.com/office/powerpoint/2010/main" val="1820216999"/>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685800" rtl="0" eaLnBrk="1" latinLnBrk="0" hangingPunct="1">
        <a:lnSpc>
          <a:spcPct val="90000"/>
        </a:lnSpc>
        <a:spcBef>
          <a:spcPct val="0"/>
        </a:spcBef>
        <a:buNone/>
        <a:defRPr sz="3750" b="1"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a:buNone/>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CA6EC-3BB4-1841-BE7F-46EB92B70B1F}"/>
              </a:ext>
            </a:extLst>
          </p:cNvPr>
          <p:cNvPicPr>
            <a:picLocks noChangeAspect="1"/>
          </p:cNvPicPr>
          <p:nvPr userDrawn="1"/>
        </p:nvPicPr>
        <p:blipFill>
          <a:blip r:embed="rId3"/>
          <a:stretch>
            <a:fillRect/>
          </a:stretch>
        </p:blipFill>
        <p:spPr>
          <a:xfrm>
            <a:off x="-7436" y="0"/>
            <a:ext cx="9158872" cy="6858000"/>
          </a:xfrm>
          <a:prstGeom prst="rect">
            <a:avLst/>
          </a:prstGeom>
        </p:spPr>
      </p:pic>
      <p:pic>
        <p:nvPicPr>
          <p:cNvPr id="6" name="Picture 5">
            <a:extLst>
              <a:ext uri="{FF2B5EF4-FFF2-40B4-BE49-F238E27FC236}">
                <a16:creationId xmlns:a16="http://schemas.microsoft.com/office/drawing/2014/main" id="{7A45D971-9A65-914A-91F4-F307F3A8BA16}"/>
              </a:ext>
            </a:extLst>
          </p:cNvPr>
          <p:cNvPicPr>
            <a:picLocks noChangeAspect="1"/>
          </p:cNvPicPr>
          <p:nvPr userDrawn="1"/>
        </p:nvPicPr>
        <p:blipFill>
          <a:blip r:embed="rId4"/>
          <a:stretch>
            <a:fillRect/>
          </a:stretch>
        </p:blipFill>
        <p:spPr>
          <a:xfrm>
            <a:off x="7718897" y="5774732"/>
            <a:ext cx="966383" cy="460428"/>
          </a:xfrm>
          <a:prstGeom prst="rect">
            <a:avLst/>
          </a:prstGeom>
        </p:spPr>
      </p:pic>
    </p:spTree>
    <p:extLst>
      <p:ext uri="{BB962C8B-B14F-4D97-AF65-F5344CB8AC3E}">
        <p14:creationId xmlns:p14="http://schemas.microsoft.com/office/powerpoint/2010/main" val="4199413653"/>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F53766-CB25-A944-8A6D-AAF828B83781}"/>
              </a:ext>
            </a:extLst>
          </p:cNvPr>
          <p:cNvPicPr>
            <a:picLocks noChangeAspect="1"/>
          </p:cNvPicPr>
          <p:nvPr userDrawn="1"/>
        </p:nvPicPr>
        <p:blipFill>
          <a:blip r:embed="rId4"/>
          <a:stretch>
            <a:fillRect/>
          </a:stretch>
        </p:blipFill>
        <p:spPr>
          <a:xfrm>
            <a:off x="-7434" y="1"/>
            <a:ext cx="9158870" cy="6857999"/>
          </a:xfrm>
          <a:prstGeom prst="rect">
            <a:avLst/>
          </a:prstGeom>
        </p:spPr>
      </p:pic>
      <p:pic>
        <p:nvPicPr>
          <p:cNvPr id="6" name="Picture 5">
            <a:extLst>
              <a:ext uri="{FF2B5EF4-FFF2-40B4-BE49-F238E27FC236}">
                <a16:creationId xmlns:a16="http://schemas.microsoft.com/office/drawing/2014/main" id="{4EA0DDBD-BA8F-2C4E-BFCB-BEAFC8F0085E}"/>
              </a:ext>
            </a:extLst>
          </p:cNvPr>
          <p:cNvPicPr>
            <a:picLocks noChangeAspect="1"/>
          </p:cNvPicPr>
          <p:nvPr userDrawn="1"/>
        </p:nvPicPr>
        <p:blipFill>
          <a:blip r:embed="rId5"/>
          <a:stretch>
            <a:fillRect/>
          </a:stretch>
        </p:blipFill>
        <p:spPr>
          <a:xfrm>
            <a:off x="7718897" y="5774732"/>
            <a:ext cx="966383" cy="460428"/>
          </a:xfrm>
          <a:prstGeom prst="rect">
            <a:avLst/>
          </a:prstGeom>
        </p:spPr>
      </p:pic>
    </p:spTree>
    <p:extLst>
      <p:ext uri="{BB962C8B-B14F-4D97-AF65-F5344CB8AC3E}">
        <p14:creationId xmlns:p14="http://schemas.microsoft.com/office/powerpoint/2010/main" val="84918089"/>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37.jp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jpg"/><Relationship Id="rId1" Type="http://schemas.openxmlformats.org/officeDocument/2006/relationships/slideLayout" Target="../slideLayouts/slideLayout27.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jpg"/><Relationship Id="rId1" Type="http://schemas.openxmlformats.org/officeDocument/2006/relationships/slideLayout" Target="../slideLayouts/slideLayout27.xm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41.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42.gif"/><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4.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logos with different colors&#10;&#10;AI-generated content may be incorrect.">
            <a:extLst>
              <a:ext uri="{FF2B5EF4-FFF2-40B4-BE49-F238E27FC236}">
                <a16:creationId xmlns:a16="http://schemas.microsoft.com/office/drawing/2014/main" id="{89C6BD22-57D4-49E3-CB27-A8BD52098807}"/>
              </a:ext>
            </a:extLst>
          </p:cNvPr>
          <p:cNvPicPr>
            <a:picLocks noChangeAspect="1"/>
          </p:cNvPicPr>
          <p:nvPr/>
        </p:nvPicPr>
        <p:blipFill>
          <a:blip r:embed="rId3"/>
          <a:srcRect l="10919" t="105" r="14160" b="-1"/>
          <a:stretch/>
        </p:blipFill>
        <p:spPr>
          <a:xfrm>
            <a:off x="0" y="0"/>
            <a:ext cx="9144000" cy="6858000"/>
          </a:xfrm>
          <a:prstGeom prst="rect">
            <a:avLst/>
          </a:prstGeom>
        </p:spPr>
      </p:pic>
      <p:sp>
        <p:nvSpPr>
          <p:cNvPr id="2" name="Title 1">
            <a:extLst>
              <a:ext uri="{FF2B5EF4-FFF2-40B4-BE49-F238E27FC236}">
                <a16:creationId xmlns:a16="http://schemas.microsoft.com/office/drawing/2014/main" id="{E8FD7C89-D110-3D57-11C1-7B6CEAB36048}"/>
              </a:ext>
            </a:extLst>
          </p:cNvPr>
          <p:cNvSpPr>
            <a:spLocks noGrp="1"/>
          </p:cNvSpPr>
          <p:nvPr>
            <p:ph type="ctrTitle"/>
          </p:nvPr>
        </p:nvSpPr>
        <p:spPr>
          <a:xfrm>
            <a:off x="1143000" y="1845151"/>
            <a:ext cx="6858000" cy="1790700"/>
          </a:xfrm>
        </p:spPr>
        <p:txBody>
          <a:bodyPr>
            <a:normAutofit fontScale="90000"/>
          </a:bodyPr>
          <a:lstStyle/>
          <a:p>
            <a:r>
              <a:rPr lang="en-US" b="1" dirty="0">
                <a:latin typeface="Helvetica Neue" panose="02000503000000020004" pitchFamily="2" charset="0"/>
                <a:ea typeface="Helvetica Neue" panose="02000503000000020004" pitchFamily="2" charset="0"/>
                <a:cs typeface="Helvetica Neue" panose="02000503000000020004" pitchFamily="2" charset="0"/>
              </a:rPr>
              <a:t>RESEARCH CAFÉ</a:t>
            </a:r>
            <a:br>
              <a:rPr lang="en-US" b="1" dirty="0">
                <a:latin typeface="Helvetica Neue" panose="02000503000000020004" pitchFamily="2" charset="0"/>
                <a:ea typeface="Helvetica Neue" panose="02000503000000020004" pitchFamily="2" charset="0"/>
                <a:cs typeface="Helvetica Neue" panose="02000503000000020004" pitchFamily="2" charset="0"/>
              </a:rPr>
            </a:br>
            <a:r>
              <a:rPr lang="en-US" sz="3975" dirty="0">
                <a:latin typeface="Helvetica Neue" panose="02000503000000020004" pitchFamily="2" charset="0"/>
                <a:ea typeface="Helvetica Neue" panose="02000503000000020004" pitchFamily="2" charset="0"/>
                <a:cs typeface="Helvetica Neue" panose="02000503000000020004" pitchFamily="2" charset="0"/>
              </a:rPr>
              <a:t>Innovating Community Research in South West London</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Subtitle 2">
            <a:extLst>
              <a:ext uri="{FF2B5EF4-FFF2-40B4-BE49-F238E27FC236}">
                <a16:creationId xmlns:a16="http://schemas.microsoft.com/office/drawing/2014/main" id="{BFFCE4F5-1FCD-EE65-E2CA-E54B4A0FA450}"/>
              </a:ext>
            </a:extLst>
          </p:cNvPr>
          <p:cNvSpPr>
            <a:spLocks noGrp="1"/>
          </p:cNvSpPr>
          <p:nvPr>
            <p:ph type="subTitle" idx="1"/>
          </p:nvPr>
        </p:nvSpPr>
        <p:spPr>
          <a:xfrm>
            <a:off x="1143000" y="3677475"/>
            <a:ext cx="6858000" cy="1241822"/>
          </a:xfrm>
        </p:spPr>
        <p:txBody>
          <a:bodyPr>
            <a:normAutofit/>
          </a:bodyPr>
          <a:lstStyle/>
          <a:p>
            <a:r>
              <a:rPr lang="en-US" dirty="0">
                <a:latin typeface="Helvetica Neue Light" panose="02000403000000020004" pitchFamily="2" charset="0"/>
                <a:ea typeface="Helvetica Neue Light" panose="02000403000000020004" pitchFamily="2" charset="0"/>
              </a:rPr>
              <a:t>13:30 – 14:30</a:t>
            </a:r>
          </a:p>
          <a:p>
            <a:r>
              <a:rPr lang="en-US" dirty="0">
                <a:latin typeface="Helvetica Neue Light" panose="02000403000000020004" pitchFamily="2" charset="0"/>
                <a:ea typeface="Helvetica Neue Light" panose="02000403000000020004" pitchFamily="2" charset="0"/>
              </a:rPr>
              <a:t>Facilitator: Kwan Ku and Rashmi Kumar</a:t>
            </a:r>
          </a:p>
          <a:p>
            <a:r>
              <a:rPr lang="en-US" sz="1425" dirty="0">
                <a:latin typeface="Helvetica Neue Light" panose="02000403000000020004" pitchFamily="2" charset="0"/>
                <a:ea typeface="Helvetica Neue Light" panose="02000403000000020004" pitchFamily="2" charset="0"/>
              </a:rPr>
              <a:t>Speakers: Iyinoluwa </a:t>
            </a:r>
            <a:r>
              <a:rPr lang="en-US" sz="1425" dirty="0" err="1">
                <a:latin typeface="Helvetica Neue Light" panose="02000403000000020004" pitchFamily="2" charset="0"/>
                <a:ea typeface="Helvetica Neue Light" panose="02000403000000020004" pitchFamily="2" charset="0"/>
              </a:rPr>
              <a:t>Oshinowo</a:t>
            </a:r>
            <a:r>
              <a:rPr lang="en-US" sz="1425" dirty="0">
                <a:latin typeface="Helvetica Neue Light" panose="02000403000000020004" pitchFamily="2" charset="0"/>
                <a:ea typeface="Helvetica Neue Light" panose="02000403000000020004" pitchFamily="2" charset="0"/>
              </a:rPr>
              <a:t> and Professor Nicola Thomas</a:t>
            </a:r>
          </a:p>
        </p:txBody>
      </p:sp>
    </p:spTree>
    <p:extLst>
      <p:ext uri="{BB962C8B-B14F-4D97-AF65-F5344CB8AC3E}">
        <p14:creationId xmlns:p14="http://schemas.microsoft.com/office/powerpoint/2010/main" val="4044559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75360-8807-B29E-1E49-DB06EABDC13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570E54-63EE-41B8-5A15-6951B2D5879A}"/>
              </a:ext>
            </a:extLst>
          </p:cNvPr>
          <p:cNvSpPr>
            <a:spLocks noGrp="1"/>
          </p:cNvSpPr>
          <p:nvPr>
            <p:ph idx="1"/>
          </p:nvPr>
        </p:nvSpPr>
        <p:spPr>
          <a:xfrm>
            <a:off x="509922" y="1233000"/>
            <a:ext cx="8208000" cy="4392000"/>
          </a:xfrm>
        </p:spPr>
        <p:txBody>
          <a:bodyPr/>
          <a:lstStyle/>
          <a:p>
            <a:pPr marL="0" lvl="1" indent="0">
              <a:buNone/>
            </a:pPr>
            <a:r>
              <a:rPr lang="en-GB" dirty="0">
                <a:latin typeface="Century Gothic" panose="020B0502020202020204" pitchFamily="34" charset="0"/>
              </a:rPr>
              <a:t>We shared our findings with: </a:t>
            </a:r>
          </a:p>
          <a:p>
            <a:pPr lvl="1"/>
            <a:r>
              <a:rPr lang="en-GB" dirty="0"/>
              <a:t> The GP practices we engaged with and discussed how the recommendations, based on our findings, could be implemented. </a:t>
            </a:r>
            <a:endParaRPr lang="en-GB" dirty="0">
              <a:latin typeface="Century Gothic" panose="020B0502020202020204" pitchFamily="34" charset="0"/>
            </a:endParaRPr>
          </a:p>
          <a:p>
            <a:pPr lvl="1"/>
            <a:r>
              <a:rPr lang="en-GB" dirty="0">
                <a:latin typeface="Century Gothic" panose="020B0502020202020204" pitchFamily="34" charset="0"/>
              </a:rPr>
              <a:t>South West London Integrated Care Board </a:t>
            </a:r>
          </a:p>
          <a:p>
            <a:pPr lvl="1"/>
            <a:r>
              <a:rPr lang="en-GB" dirty="0"/>
              <a:t>The Clinical Lead for Primary Care for the SWL ICS </a:t>
            </a:r>
          </a:p>
          <a:p>
            <a:pPr marL="0" lvl="1" indent="0">
              <a:buNone/>
            </a:pPr>
            <a:endParaRPr lang="en-GB" dirty="0"/>
          </a:p>
          <a:p>
            <a:pPr marL="0" lvl="1" indent="0">
              <a:buNone/>
            </a:pPr>
            <a:r>
              <a:rPr lang="en-GB" dirty="0">
                <a:latin typeface="Century Gothic" panose="020B0502020202020204" pitchFamily="34" charset="0"/>
              </a:rPr>
              <a:t>We set up a Community of Practice: </a:t>
            </a:r>
          </a:p>
          <a:p>
            <a:pPr lvl="1"/>
            <a:r>
              <a:rPr lang="en-GB" dirty="0">
                <a:latin typeface="Century Gothic" panose="020B0502020202020204" pitchFamily="34" charset="0"/>
              </a:rPr>
              <a:t>Including patients</a:t>
            </a:r>
            <a:r>
              <a:rPr lang="en-GB" dirty="0"/>
              <a:t>, carers, GP practice staff, ICB representatives,</a:t>
            </a:r>
            <a:r>
              <a:rPr lang="en-GB" dirty="0">
                <a:latin typeface="Century Gothic" panose="020B0502020202020204" pitchFamily="34" charset="0"/>
              </a:rPr>
              <a:t> and voluntary organisations. </a:t>
            </a:r>
          </a:p>
          <a:p>
            <a:pPr lvl="1"/>
            <a:r>
              <a:rPr lang="en-GB" dirty="0"/>
              <a:t>We shared our key findings and discussed practical ways to deliver recommendations. </a:t>
            </a:r>
          </a:p>
          <a:p>
            <a:pPr marL="0" lvl="1" indent="0">
              <a:buNone/>
            </a:pPr>
            <a:endParaRPr lang="en-GB" dirty="0"/>
          </a:p>
          <a:p>
            <a:pPr marL="0" lvl="1" indent="0">
              <a:buNone/>
            </a:pPr>
            <a:r>
              <a:rPr lang="en-GB" dirty="0"/>
              <a:t>We shared our report and resources at a GP clinical training day. </a:t>
            </a:r>
          </a:p>
          <a:p>
            <a:pPr lvl="1"/>
            <a:endParaRPr lang="en-GB" dirty="0"/>
          </a:p>
          <a:p>
            <a:pPr lvl="1"/>
            <a:endParaRPr lang="en-GB" dirty="0"/>
          </a:p>
          <a:p>
            <a:pPr marL="0" lvl="1" indent="0">
              <a:buNone/>
            </a:pPr>
            <a:endParaRPr lang="en-GB" dirty="0">
              <a:latin typeface="Century Gothic" panose="020B0502020202020204" pitchFamily="34" charset="0"/>
            </a:endParaRPr>
          </a:p>
        </p:txBody>
      </p:sp>
      <p:sp>
        <p:nvSpPr>
          <p:cNvPr id="16" name="Slide Number Placeholder 15">
            <a:extLst>
              <a:ext uri="{FF2B5EF4-FFF2-40B4-BE49-F238E27FC236}">
                <a16:creationId xmlns:a16="http://schemas.microsoft.com/office/drawing/2014/main" id="{942AA977-BF4E-11B3-9DA4-2CC577ACF4B3}"/>
              </a:ext>
            </a:extLst>
          </p:cNvPr>
          <p:cNvSpPr>
            <a:spLocks noGrp="1"/>
          </p:cNvSpPr>
          <p:nvPr>
            <p:ph type="sldNum" sz="quarter" idx="12"/>
          </p:nvPr>
        </p:nvSpPr>
        <p:spPr/>
        <p:txBody>
          <a:bodyPr/>
          <a:lstStyle/>
          <a:p>
            <a:fld id="{9295DF58-4118-4551-8C61-1A7ED177FA2D}" type="slidenum">
              <a:rPr lang="en-GB" noProof="0" smtClean="0"/>
              <a:pPr/>
              <a:t>10</a:t>
            </a:fld>
            <a:endParaRPr lang="en-GB" noProof="0"/>
          </a:p>
        </p:txBody>
      </p:sp>
      <p:sp>
        <p:nvSpPr>
          <p:cNvPr id="7" name="Title 6">
            <a:extLst>
              <a:ext uri="{FF2B5EF4-FFF2-40B4-BE49-F238E27FC236}">
                <a16:creationId xmlns:a16="http://schemas.microsoft.com/office/drawing/2014/main" id="{FF2A87BC-906B-A8B5-842A-A99A0CA57860}"/>
              </a:ext>
            </a:extLst>
          </p:cNvPr>
          <p:cNvSpPr>
            <a:spLocks noGrp="1"/>
          </p:cNvSpPr>
          <p:nvPr>
            <p:ph type="title"/>
          </p:nvPr>
        </p:nvSpPr>
        <p:spPr>
          <a:xfrm>
            <a:off x="179512" y="112230"/>
            <a:ext cx="8208000" cy="468000"/>
          </a:xfrm>
        </p:spPr>
        <p:txBody>
          <a:bodyPr/>
          <a:lstStyle/>
          <a:p>
            <a:r>
              <a:rPr lang="en-GB" sz="1400" dirty="0">
                <a:latin typeface="Century Gothic" panose="020B0502020202020204" pitchFamily="34" charset="0"/>
              </a:rPr>
              <a:t>From Conversations to Change: Community Research in Practice</a:t>
            </a:r>
          </a:p>
        </p:txBody>
      </p:sp>
      <p:sp>
        <p:nvSpPr>
          <p:cNvPr id="8" name="Text Placeholder 7">
            <a:extLst>
              <a:ext uri="{FF2B5EF4-FFF2-40B4-BE49-F238E27FC236}">
                <a16:creationId xmlns:a16="http://schemas.microsoft.com/office/drawing/2014/main" id="{887A426C-174F-5E5D-A73C-E70A6EAB71A8}"/>
              </a:ext>
            </a:extLst>
          </p:cNvPr>
          <p:cNvSpPr>
            <a:spLocks noGrp="1"/>
          </p:cNvSpPr>
          <p:nvPr>
            <p:ph type="body" sz="quarter" idx="13"/>
          </p:nvPr>
        </p:nvSpPr>
        <p:spPr>
          <a:xfrm>
            <a:off x="179512" y="620865"/>
            <a:ext cx="8143875" cy="285750"/>
          </a:xfrm>
        </p:spPr>
        <p:txBody>
          <a:bodyPr/>
          <a:lstStyle/>
          <a:p>
            <a:r>
              <a:rPr lang="en-GB" dirty="0">
                <a:latin typeface="Century Gothic"/>
              </a:rPr>
              <a:t>From conversations to decision makers </a:t>
            </a:r>
            <a:endParaRPr lang="en-GB" dirty="0">
              <a:latin typeface="Century Gothic" panose="020B0502020202020204" pitchFamily="34" charset="0"/>
            </a:endParaRPr>
          </a:p>
        </p:txBody>
      </p:sp>
    </p:spTree>
    <p:extLst>
      <p:ext uri="{BB962C8B-B14F-4D97-AF65-F5344CB8AC3E}">
        <p14:creationId xmlns:p14="http://schemas.microsoft.com/office/powerpoint/2010/main" val="3957240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2CF49-7B47-47B0-5327-0818DBC539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52C435-CB9B-8DAB-9300-8879F86A4E32}"/>
              </a:ext>
            </a:extLst>
          </p:cNvPr>
          <p:cNvSpPr>
            <a:spLocks noGrp="1"/>
          </p:cNvSpPr>
          <p:nvPr>
            <p:ph type="title"/>
          </p:nvPr>
        </p:nvSpPr>
        <p:spPr/>
        <p:txBody>
          <a:bodyPr/>
          <a:lstStyle/>
          <a:p>
            <a:r>
              <a:rPr lang="en-GB" dirty="0">
                <a:latin typeface="Century Gothic" panose="020B0502020202020204" pitchFamily="34" charset="0"/>
              </a:rPr>
              <a:t>Key Takeaways </a:t>
            </a:r>
          </a:p>
        </p:txBody>
      </p:sp>
      <p:sp>
        <p:nvSpPr>
          <p:cNvPr id="3" name="Content Placeholder 2">
            <a:extLst>
              <a:ext uri="{FF2B5EF4-FFF2-40B4-BE49-F238E27FC236}">
                <a16:creationId xmlns:a16="http://schemas.microsoft.com/office/drawing/2014/main" id="{D469AC69-1E93-0F16-9222-360842C71DBD}"/>
              </a:ext>
            </a:extLst>
          </p:cNvPr>
          <p:cNvSpPr>
            <a:spLocks noGrp="1"/>
          </p:cNvSpPr>
          <p:nvPr>
            <p:ph idx="1"/>
          </p:nvPr>
        </p:nvSpPr>
        <p:spPr>
          <a:xfrm>
            <a:off x="3851920" y="1340768"/>
            <a:ext cx="4736142" cy="4392000"/>
          </a:xfrm>
        </p:spPr>
        <p:txBody>
          <a:bodyPr/>
          <a:lstStyle/>
          <a:p>
            <a:pPr marL="0" lvl="1" indent="0" algn="ctr">
              <a:lnSpc>
                <a:spcPct val="150000"/>
              </a:lnSpc>
              <a:buNone/>
            </a:pPr>
            <a:r>
              <a:rPr lang="en-GB" dirty="0"/>
              <a:t>Turning conversation into change means conducting research with communities, not on them. </a:t>
            </a:r>
          </a:p>
          <a:p>
            <a:pPr marL="0" lvl="1" indent="0" algn="ctr">
              <a:lnSpc>
                <a:spcPct val="150000"/>
              </a:lnSpc>
              <a:buNone/>
            </a:pPr>
            <a:endParaRPr lang="en-GB" dirty="0"/>
          </a:p>
          <a:p>
            <a:pPr marL="0" lvl="1" indent="0" algn="ctr">
              <a:lnSpc>
                <a:spcPct val="150000"/>
              </a:lnSpc>
              <a:buNone/>
            </a:pPr>
            <a:r>
              <a:rPr lang="en-GB" dirty="0"/>
              <a:t>This ensures their voices are integrated throughout the research process, and ultimately in the changes that shape services.</a:t>
            </a:r>
          </a:p>
        </p:txBody>
      </p:sp>
      <p:sp>
        <p:nvSpPr>
          <p:cNvPr id="5" name="Slide Number Placeholder 4">
            <a:extLst>
              <a:ext uri="{FF2B5EF4-FFF2-40B4-BE49-F238E27FC236}">
                <a16:creationId xmlns:a16="http://schemas.microsoft.com/office/drawing/2014/main" id="{86E1FF40-7BDA-7F77-F0AE-D125B6D18B2A}"/>
              </a:ext>
            </a:extLst>
          </p:cNvPr>
          <p:cNvSpPr>
            <a:spLocks noGrp="1"/>
          </p:cNvSpPr>
          <p:nvPr>
            <p:ph type="sldNum" sz="quarter" idx="12"/>
          </p:nvPr>
        </p:nvSpPr>
        <p:spPr/>
        <p:txBody>
          <a:bodyPr/>
          <a:lstStyle/>
          <a:p>
            <a:fld id="{9295DF58-4118-4551-8C61-1A7ED177FA2D}" type="slidenum">
              <a:rPr lang="en-GB" noProof="0" smtClean="0"/>
              <a:pPr/>
              <a:t>11</a:t>
            </a:fld>
            <a:endParaRPr lang="en-GB" noProof="0" dirty="0"/>
          </a:p>
        </p:txBody>
      </p:sp>
      <p:pic>
        <p:nvPicPr>
          <p:cNvPr id="8" name="Picture Placeholder 7" descr="iStock-1225016964_Cropped.jpg">
            <a:extLst>
              <a:ext uri="{FF2B5EF4-FFF2-40B4-BE49-F238E27FC236}">
                <a16:creationId xmlns:a16="http://schemas.microsoft.com/office/drawing/2014/main" id="{5953E00C-8EAE-35D7-E29D-C20A665F35C8}"/>
              </a:ext>
            </a:extLst>
          </p:cNvPr>
          <p:cNvPicPr>
            <a:picLocks noGrp="1" noChangeAspect="1"/>
          </p:cNvPicPr>
          <p:nvPr>
            <p:ph type="pic" sz="quarter" idx="14"/>
          </p:nvPr>
        </p:nvPicPr>
        <p:blipFill>
          <a:blip r:embed="rId2" cstate="print"/>
          <a:srcRect l="6" r="6"/>
          <a:stretch>
            <a:fillRect/>
          </a:stretch>
        </p:blipFill>
        <p:spPr/>
      </p:pic>
    </p:spTree>
    <p:extLst>
      <p:ext uri="{BB962C8B-B14F-4D97-AF65-F5344CB8AC3E}">
        <p14:creationId xmlns:p14="http://schemas.microsoft.com/office/powerpoint/2010/main" val="4205957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2461B-FD0A-D9D5-6C70-EECC2EA8D6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70EA8-EB7D-2000-7D42-1B4E768AF3A3}"/>
              </a:ext>
            </a:extLst>
          </p:cNvPr>
          <p:cNvSpPr>
            <a:spLocks noGrp="1"/>
          </p:cNvSpPr>
          <p:nvPr>
            <p:ph type="title"/>
          </p:nvPr>
        </p:nvSpPr>
        <p:spPr>
          <a:xfrm>
            <a:off x="3934145" y="319799"/>
            <a:ext cx="4736142" cy="468000"/>
          </a:xfrm>
        </p:spPr>
        <p:txBody>
          <a:bodyPr/>
          <a:lstStyle/>
          <a:p>
            <a:r>
              <a:rPr lang="en-GB" sz="2400" dirty="0">
                <a:latin typeface="Century Gothic" panose="020B0502020202020204" pitchFamily="34" charset="0"/>
              </a:rPr>
              <a:t>Connecting with Healthwatch </a:t>
            </a:r>
          </a:p>
        </p:txBody>
      </p:sp>
      <p:sp>
        <p:nvSpPr>
          <p:cNvPr id="3" name="Content Placeholder 2">
            <a:extLst>
              <a:ext uri="{FF2B5EF4-FFF2-40B4-BE49-F238E27FC236}">
                <a16:creationId xmlns:a16="http://schemas.microsoft.com/office/drawing/2014/main" id="{EC69D7FB-C972-1955-741A-38416AA3B6BC}"/>
              </a:ext>
            </a:extLst>
          </p:cNvPr>
          <p:cNvSpPr>
            <a:spLocks noGrp="1"/>
          </p:cNvSpPr>
          <p:nvPr>
            <p:ph idx="1"/>
          </p:nvPr>
        </p:nvSpPr>
        <p:spPr>
          <a:xfrm>
            <a:off x="3746115" y="1124744"/>
            <a:ext cx="5112201" cy="4392000"/>
          </a:xfrm>
        </p:spPr>
        <p:txBody>
          <a:bodyPr/>
          <a:lstStyle/>
          <a:p>
            <a:pPr lvl="1" algn="ctr">
              <a:lnSpc>
                <a:spcPct val="150000"/>
              </a:lnSpc>
            </a:pPr>
            <a:r>
              <a:rPr lang="en-GB" dirty="0"/>
              <a:t>Collaborate with local Healthwatch to conduct research</a:t>
            </a:r>
          </a:p>
          <a:p>
            <a:pPr marL="0" lvl="1" indent="0" algn="ctr">
              <a:lnSpc>
                <a:spcPct val="150000"/>
              </a:lnSpc>
              <a:buNone/>
            </a:pPr>
            <a:r>
              <a:rPr lang="en-GB" dirty="0"/>
              <a:t>And </a:t>
            </a:r>
          </a:p>
          <a:p>
            <a:pPr marL="0" lvl="1" indent="0" algn="ctr">
              <a:lnSpc>
                <a:spcPct val="150000"/>
              </a:lnSpc>
              <a:buNone/>
            </a:pPr>
            <a:r>
              <a:rPr lang="en-GB" dirty="0"/>
              <a:t>establish connections with local voluntary sector organisations </a:t>
            </a:r>
          </a:p>
          <a:p>
            <a:pPr marL="0" lvl="1" indent="0" algn="ctr">
              <a:lnSpc>
                <a:spcPct val="150000"/>
              </a:lnSpc>
              <a:buNone/>
            </a:pPr>
            <a:endParaRPr lang="en-GB" dirty="0"/>
          </a:p>
          <a:p>
            <a:pPr lvl="1" algn="ctr">
              <a:lnSpc>
                <a:spcPct val="150000"/>
              </a:lnSpc>
            </a:pPr>
            <a:r>
              <a:rPr lang="en-GB" dirty="0"/>
              <a:t>Empower local organisations to participate in research alongside Healthwatch organisations and academic organisations</a:t>
            </a:r>
          </a:p>
        </p:txBody>
      </p:sp>
      <p:sp>
        <p:nvSpPr>
          <p:cNvPr id="5" name="Slide Number Placeholder 4">
            <a:extLst>
              <a:ext uri="{FF2B5EF4-FFF2-40B4-BE49-F238E27FC236}">
                <a16:creationId xmlns:a16="http://schemas.microsoft.com/office/drawing/2014/main" id="{E174F254-B683-A6EB-CD13-41B20BDA5D74}"/>
              </a:ext>
            </a:extLst>
          </p:cNvPr>
          <p:cNvSpPr>
            <a:spLocks noGrp="1"/>
          </p:cNvSpPr>
          <p:nvPr>
            <p:ph type="sldNum" sz="quarter" idx="12"/>
          </p:nvPr>
        </p:nvSpPr>
        <p:spPr/>
        <p:txBody>
          <a:bodyPr/>
          <a:lstStyle/>
          <a:p>
            <a:fld id="{9295DF58-4118-4551-8C61-1A7ED177FA2D}" type="slidenum">
              <a:rPr lang="en-GB" noProof="0" smtClean="0"/>
              <a:pPr/>
              <a:t>12</a:t>
            </a:fld>
            <a:endParaRPr lang="en-GB" noProof="0" dirty="0"/>
          </a:p>
        </p:txBody>
      </p:sp>
      <p:pic>
        <p:nvPicPr>
          <p:cNvPr id="8" name="Picture Placeholder 7" descr="iStock-1225016964_Cropped.jpg">
            <a:extLst>
              <a:ext uri="{FF2B5EF4-FFF2-40B4-BE49-F238E27FC236}">
                <a16:creationId xmlns:a16="http://schemas.microsoft.com/office/drawing/2014/main" id="{2423B932-F76D-6FBA-2945-9EBBA1DD0981}"/>
              </a:ext>
            </a:extLst>
          </p:cNvPr>
          <p:cNvPicPr>
            <a:picLocks noGrp="1" noChangeAspect="1"/>
          </p:cNvPicPr>
          <p:nvPr>
            <p:ph type="pic" sz="quarter" idx="14"/>
          </p:nvPr>
        </p:nvPicPr>
        <p:blipFill>
          <a:blip r:embed="rId2" cstate="print"/>
          <a:srcRect l="6" r="6"/>
          <a:stretch>
            <a:fillRect/>
          </a:stretch>
        </p:blipFill>
        <p:spPr/>
      </p:pic>
    </p:spTree>
    <p:extLst>
      <p:ext uri="{BB962C8B-B14F-4D97-AF65-F5344CB8AC3E}">
        <p14:creationId xmlns:p14="http://schemas.microsoft.com/office/powerpoint/2010/main" val="1761299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7504" y="1916832"/>
            <a:ext cx="6824682" cy="4357687"/>
          </a:xfrm>
        </p:spPr>
        <p:txBody>
          <a:bodyPr/>
          <a:lstStyle/>
          <a:p>
            <a:r>
              <a:rPr lang="en-GB" dirty="0">
                <a:latin typeface="Century Gothic" panose="020B0502020202020204" pitchFamily="34" charset="0"/>
              </a:rPr>
              <a:t>Iyinoluwa@swlhealthwatch.org.uk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1A90C38-CAE8-4F7D-A2FE-5545BEDF12C3}"/>
              </a:ext>
            </a:extLst>
          </p:cNvPr>
          <p:cNvSpPr>
            <a:spLocks noGrp="1"/>
          </p:cNvSpPr>
          <p:nvPr>
            <p:ph type="subTitle" idx="1"/>
          </p:nvPr>
        </p:nvSpPr>
        <p:spPr>
          <a:xfrm>
            <a:off x="601784" y="1195334"/>
            <a:ext cx="7886700" cy="1357460"/>
          </a:xfrm>
        </p:spPr>
        <p:txBody>
          <a:bodyPr/>
          <a:lstStyle/>
          <a:p>
            <a:pPr algn="ctr"/>
            <a:br>
              <a:rPr lang="en-GB" sz="1350" dirty="0"/>
            </a:br>
            <a:endParaRPr lang="en-GB" sz="1350" dirty="0"/>
          </a:p>
          <a:p>
            <a:pPr algn="ctr"/>
            <a:endParaRPr lang="en-GB" sz="1500" dirty="0"/>
          </a:p>
          <a:p>
            <a:pPr algn="ctr"/>
            <a:endParaRPr lang="en-GB" dirty="0"/>
          </a:p>
        </p:txBody>
      </p:sp>
      <p:sp>
        <p:nvSpPr>
          <p:cNvPr id="3" name="Title 2">
            <a:extLst>
              <a:ext uri="{FF2B5EF4-FFF2-40B4-BE49-F238E27FC236}">
                <a16:creationId xmlns:a16="http://schemas.microsoft.com/office/drawing/2014/main" id="{E3D576DD-49E3-4BA3-A56F-37C35258468D}"/>
              </a:ext>
            </a:extLst>
          </p:cNvPr>
          <p:cNvSpPr>
            <a:spLocks noGrp="1"/>
          </p:cNvSpPr>
          <p:nvPr>
            <p:ph type="title"/>
          </p:nvPr>
        </p:nvSpPr>
        <p:spPr>
          <a:xfrm>
            <a:off x="813475" y="1501202"/>
            <a:ext cx="7886700" cy="745724"/>
          </a:xfrm>
        </p:spPr>
        <p:txBody>
          <a:bodyPr/>
          <a:lstStyle/>
          <a:p>
            <a:pPr algn="ctr"/>
            <a:r>
              <a:rPr lang="en-GB" dirty="0"/>
              <a:t>Innovating Community Research</a:t>
            </a:r>
            <a:br>
              <a:rPr lang="en-GB" dirty="0"/>
            </a:br>
            <a:br>
              <a:rPr lang="en-GB" dirty="0"/>
            </a:br>
            <a:r>
              <a:rPr lang="en-GB" i="1" dirty="0"/>
              <a:t>Can you change the world with a haircut?</a:t>
            </a:r>
            <a:br>
              <a:rPr lang="en-GB" i="1" dirty="0"/>
            </a:br>
            <a:br>
              <a:rPr lang="en-GB" dirty="0"/>
            </a:br>
            <a:r>
              <a:rPr lang="en-GB" sz="2400" b="0" dirty="0"/>
              <a:t>Professor Nicola Thomas</a:t>
            </a:r>
            <a:br>
              <a:rPr lang="en-GB" sz="2400" b="0" dirty="0"/>
            </a:br>
            <a:br>
              <a:rPr lang="en-GB" sz="2400" b="0" dirty="0"/>
            </a:br>
            <a:r>
              <a:rPr lang="en-GB" sz="2400" b="0" dirty="0"/>
              <a:t>London South Bank University</a:t>
            </a:r>
            <a:br>
              <a:rPr lang="en-GB" sz="2400" b="0" dirty="0"/>
            </a:br>
            <a:r>
              <a:rPr lang="en-GB" sz="2400" b="0" dirty="0"/>
              <a:t>nicola.thomas@lsbu.ac.uk</a:t>
            </a:r>
            <a:br>
              <a:rPr lang="en-GB" dirty="0"/>
            </a:br>
            <a:endParaRPr lang="en-GB" dirty="0"/>
          </a:p>
        </p:txBody>
      </p:sp>
      <p:pic>
        <p:nvPicPr>
          <p:cNvPr id="5" name="Picture 4">
            <a:extLst>
              <a:ext uri="{FF2B5EF4-FFF2-40B4-BE49-F238E27FC236}">
                <a16:creationId xmlns:a16="http://schemas.microsoft.com/office/drawing/2014/main" id="{33BB3488-88D9-4F8F-A90D-8806AB592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775" y="5085777"/>
            <a:ext cx="1815889" cy="576889"/>
          </a:xfrm>
          <a:prstGeom prst="rect">
            <a:avLst/>
          </a:prstGeom>
        </p:spPr>
      </p:pic>
    </p:spTree>
    <p:extLst>
      <p:ext uri="{BB962C8B-B14F-4D97-AF65-F5344CB8AC3E}">
        <p14:creationId xmlns:p14="http://schemas.microsoft.com/office/powerpoint/2010/main" val="1280820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E772BDC-BC53-A4B8-919B-01357DBE9A5D}"/>
              </a:ext>
            </a:extLst>
          </p:cNvPr>
          <p:cNvSpPr>
            <a:spLocks noGrp="1"/>
          </p:cNvSpPr>
          <p:nvPr>
            <p:ph type="subTitle" idx="1"/>
          </p:nvPr>
        </p:nvSpPr>
        <p:spPr>
          <a:xfrm>
            <a:off x="580161" y="2327831"/>
            <a:ext cx="6744466" cy="2512604"/>
          </a:xfrm>
        </p:spPr>
        <p:txBody>
          <a:bodyPr/>
          <a:lstStyle/>
          <a:p>
            <a:pPr marL="428625" indent="-428625">
              <a:buFont typeface="Arial" panose="020B0604020202020204" pitchFamily="34" charset="0"/>
              <a:buChar char="•"/>
            </a:pPr>
            <a:r>
              <a:rPr lang="en-GB" sz="2700" dirty="0"/>
              <a:t>What inspired me to get into research</a:t>
            </a:r>
          </a:p>
          <a:p>
            <a:pPr marL="428625" indent="-428625">
              <a:buFont typeface="Arial" panose="020B0604020202020204" pitchFamily="34" charset="0"/>
              <a:buChar char="•"/>
            </a:pPr>
            <a:endParaRPr lang="en-GB" sz="2700" dirty="0"/>
          </a:p>
          <a:p>
            <a:pPr marL="428625" indent="-428625" fontAlgn="base">
              <a:buFont typeface="Arial" panose="020B0604020202020204" pitchFamily="34" charset="0"/>
              <a:buChar char="•"/>
            </a:pPr>
            <a:r>
              <a:rPr lang="en-GB" sz="2700" dirty="0">
                <a:solidFill>
                  <a:srgbClr val="000000"/>
                </a:solidFill>
                <a:latin typeface="Aptos" panose="020B0004020202020204" pitchFamily="34" charset="0"/>
              </a:rPr>
              <a:t>Key highlights from our work</a:t>
            </a:r>
            <a:br>
              <a:rPr lang="en-GB" sz="2700" dirty="0">
                <a:solidFill>
                  <a:srgbClr val="000000"/>
                </a:solidFill>
                <a:latin typeface="Aptos" panose="020B0004020202020204" pitchFamily="34" charset="0"/>
              </a:rPr>
            </a:br>
            <a:endParaRPr lang="en-GB" sz="2700" dirty="0">
              <a:solidFill>
                <a:srgbClr val="000000"/>
              </a:solidFill>
              <a:latin typeface="Aptos" panose="020B0004020202020204" pitchFamily="34" charset="0"/>
            </a:endParaRPr>
          </a:p>
          <a:p>
            <a:pPr marL="428625" indent="-428625" fontAlgn="base">
              <a:buFont typeface="Arial" panose="020B0604020202020204" pitchFamily="34" charset="0"/>
              <a:buChar char="•"/>
            </a:pPr>
            <a:r>
              <a:rPr lang="en-GB" sz="2700" dirty="0">
                <a:solidFill>
                  <a:srgbClr val="000000"/>
                </a:solidFill>
                <a:latin typeface="Aptos" panose="020B0004020202020204" pitchFamily="34" charset="0"/>
              </a:rPr>
              <a:t>Ideas and opportunities for involvement</a:t>
            </a:r>
          </a:p>
          <a:p>
            <a:br>
              <a:rPr lang="en-GB" sz="2700" dirty="0"/>
            </a:br>
            <a:br>
              <a:rPr lang="en-GB" dirty="0"/>
            </a:br>
            <a:br>
              <a:rPr lang="en-GB" dirty="0"/>
            </a:br>
            <a:br>
              <a:rPr lang="en-GB" dirty="0"/>
            </a:br>
            <a:endParaRPr lang="en-GB" dirty="0"/>
          </a:p>
        </p:txBody>
      </p:sp>
      <p:sp>
        <p:nvSpPr>
          <p:cNvPr id="3" name="Title 2">
            <a:extLst>
              <a:ext uri="{FF2B5EF4-FFF2-40B4-BE49-F238E27FC236}">
                <a16:creationId xmlns:a16="http://schemas.microsoft.com/office/drawing/2014/main" id="{72677EBC-0D51-7872-F3E9-0B4CEC8CA97F}"/>
              </a:ext>
            </a:extLst>
          </p:cNvPr>
          <p:cNvSpPr>
            <a:spLocks noGrp="1"/>
          </p:cNvSpPr>
          <p:nvPr>
            <p:ph type="title"/>
          </p:nvPr>
        </p:nvSpPr>
        <p:spPr/>
        <p:txBody>
          <a:bodyPr/>
          <a:lstStyle/>
          <a:p>
            <a:r>
              <a:rPr lang="en-GB" dirty="0"/>
              <a:t>Outline</a:t>
            </a:r>
          </a:p>
        </p:txBody>
      </p:sp>
      <p:pic>
        <p:nvPicPr>
          <p:cNvPr id="7" name="Picture 6" descr="A blue device with a heart on the screen&#10;&#10;AI-generated content may be incorrect.">
            <a:extLst>
              <a:ext uri="{FF2B5EF4-FFF2-40B4-BE49-F238E27FC236}">
                <a16:creationId xmlns:a16="http://schemas.microsoft.com/office/drawing/2014/main" id="{D7DB6C7F-44A1-AECF-5C9E-B9721807A992}"/>
              </a:ext>
            </a:extLst>
          </p:cNvPr>
          <p:cNvPicPr>
            <a:picLocks noChangeAspect="1"/>
          </p:cNvPicPr>
          <p:nvPr/>
        </p:nvPicPr>
        <p:blipFill>
          <a:blip r:embed="rId2"/>
          <a:stretch>
            <a:fillRect/>
          </a:stretch>
        </p:blipFill>
        <p:spPr>
          <a:xfrm>
            <a:off x="6829720" y="1039152"/>
            <a:ext cx="2236509" cy="1754656"/>
          </a:xfrm>
          <a:prstGeom prst="rect">
            <a:avLst/>
          </a:prstGeom>
        </p:spPr>
      </p:pic>
    </p:spTree>
    <p:extLst>
      <p:ext uri="{BB962C8B-B14F-4D97-AF65-F5344CB8AC3E}">
        <p14:creationId xmlns:p14="http://schemas.microsoft.com/office/powerpoint/2010/main" val="1786635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4BF8C71-8694-4A0C-9108-391F82C9E3DD}"/>
              </a:ext>
            </a:extLst>
          </p:cNvPr>
          <p:cNvSpPr>
            <a:spLocks noGrp="1"/>
          </p:cNvSpPr>
          <p:nvPr>
            <p:ph type="subTitle" idx="1"/>
          </p:nvPr>
        </p:nvSpPr>
        <p:spPr>
          <a:xfrm>
            <a:off x="403608" y="2466413"/>
            <a:ext cx="7886700" cy="2355273"/>
          </a:xfrm>
        </p:spPr>
        <p:txBody>
          <a:bodyPr/>
          <a:lstStyle/>
          <a:p>
            <a:pPr marL="257175" indent="-257175">
              <a:buFont typeface="Arial" panose="020B0604020202020204" pitchFamily="34" charset="0"/>
              <a:buChar char="•"/>
            </a:pPr>
            <a:r>
              <a:rPr lang="en-GB" dirty="0"/>
              <a:t>A bit about me….</a:t>
            </a:r>
            <a:br>
              <a:rPr lang="en-GB" dirty="0"/>
            </a:br>
            <a:endParaRPr lang="en-GB" dirty="0"/>
          </a:p>
          <a:p>
            <a:pPr marL="257175" indent="-257175">
              <a:buFont typeface="Arial" panose="020B0604020202020204" pitchFamily="34" charset="0"/>
              <a:buChar char="•"/>
            </a:pPr>
            <a:r>
              <a:rPr lang="en-GB" dirty="0"/>
              <a:t>Men of Black, south Asian and mixed heritage more at risk of high blood pressure, strokes and kidney disease (Kidney Research UK 2019)</a:t>
            </a:r>
            <a:br>
              <a:rPr lang="en-GB" dirty="0"/>
            </a:br>
            <a:endParaRPr lang="en-GB" dirty="0"/>
          </a:p>
          <a:p>
            <a:pPr marL="257175" indent="-257175">
              <a:buFont typeface="Arial" panose="020B0604020202020204" pitchFamily="34" charset="0"/>
              <a:buChar char="•"/>
            </a:pPr>
            <a:r>
              <a:rPr lang="en-GB" dirty="0"/>
              <a:t>Variety of reasons for this</a:t>
            </a:r>
          </a:p>
          <a:p>
            <a:pPr marL="257175" indent="-257175">
              <a:buFont typeface="Arial" panose="020B0604020202020204" pitchFamily="34" charset="0"/>
              <a:buChar char="•"/>
            </a:pPr>
            <a:endParaRPr lang="en-GB" dirty="0"/>
          </a:p>
          <a:p>
            <a:pPr marL="257175" indent="-257175">
              <a:buFont typeface="Arial" panose="020B0604020202020204" pitchFamily="34" charset="0"/>
              <a:buChar char="•"/>
            </a:pPr>
            <a:r>
              <a:rPr lang="en-GB" dirty="0"/>
              <a:t>Our project idea based on Los Angeles study (Victor et al 2018) </a:t>
            </a:r>
            <a:br>
              <a:rPr lang="en-GB" dirty="0"/>
            </a:br>
            <a:r>
              <a:rPr lang="en-GB" sz="1050" dirty="0"/>
              <a:t>BP fell by 27.0 mmHg in the barber plus pharmacist group and by 9.3 mmHg in the barber-only group. </a:t>
            </a:r>
            <a:br>
              <a:rPr lang="en-GB" sz="1050" dirty="0"/>
            </a:br>
            <a:r>
              <a:rPr lang="en-GB" sz="1050" dirty="0"/>
              <a:t>BP &lt;130/80 mmHg was achieved 63.6% in barber + pharmacist group 11.7% in the barber-only group (P&lt;0.001).</a:t>
            </a:r>
          </a:p>
          <a:p>
            <a:pPr marL="257175" indent="-257175">
              <a:buFont typeface="Arial" panose="020B0604020202020204" pitchFamily="34" charset="0"/>
              <a:buChar char="•"/>
            </a:pPr>
            <a:endParaRPr lang="en-GB" dirty="0"/>
          </a:p>
          <a:p>
            <a:pPr marL="257175" indent="-257175">
              <a:buFont typeface="Arial" panose="020B0604020202020204" pitchFamily="34" charset="0"/>
              <a:buChar char="•"/>
            </a:pPr>
            <a:endParaRPr lang="en-GB" dirty="0"/>
          </a:p>
          <a:p>
            <a:pPr marL="257175" indent="-257175">
              <a:buFont typeface="Arial" panose="020B0604020202020204" pitchFamily="34" charset="0"/>
              <a:buChar char="•"/>
            </a:pPr>
            <a:endParaRPr lang="en-GB" dirty="0"/>
          </a:p>
          <a:p>
            <a:endParaRPr lang="en-GB" dirty="0"/>
          </a:p>
        </p:txBody>
      </p:sp>
      <p:sp>
        <p:nvSpPr>
          <p:cNvPr id="3" name="Title 2">
            <a:extLst>
              <a:ext uri="{FF2B5EF4-FFF2-40B4-BE49-F238E27FC236}">
                <a16:creationId xmlns:a16="http://schemas.microsoft.com/office/drawing/2014/main" id="{F5A93A02-87B2-4532-A01F-A43E51F6F1FA}"/>
              </a:ext>
            </a:extLst>
          </p:cNvPr>
          <p:cNvSpPr>
            <a:spLocks noGrp="1"/>
          </p:cNvSpPr>
          <p:nvPr>
            <p:ph type="title"/>
          </p:nvPr>
        </p:nvSpPr>
        <p:spPr>
          <a:xfrm>
            <a:off x="403608" y="1132621"/>
            <a:ext cx="8214848" cy="745724"/>
          </a:xfrm>
        </p:spPr>
        <p:txBody>
          <a:bodyPr/>
          <a:lstStyle/>
          <a:p>
            <a:r>
              <a:rPr lang="en-GB" dirty="0"/>
              <a:t>What inspired us to do this project? </a:t>
            </a:r>
          </a:p>
        </p:txBody>
      </p:sp>
      <p:pic>
        <p:nvPicPr>
          <p:cNvPr id="4" name="Picture 3">
            <a:extLst>
              <a:ext uri="{FF2B5EF4-FFF2-40B4-BE49-F238E27FC236}">
                <a16:creationId xmlns:a16="http://schemas.microsoft.com/office/drawing/2014/main" id="{0AEEF75F-DC3C-4133-9057-6D5B85C08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775" y="5085777"/>
            <a:ext cx="1815889" cy="576889"/>
          </a:xfrm>
          <a:prstGeom prst="rect">
            <a:avLst/>
          </a:prstGeom>
        </p:spPr>
      </p:pic>
      <p:pic>
        <p:nvPicPr>
          <p:cNvPr id="5" name="Picture 2">
            <a:extLst>
              <a:ext uri="{FF2B5EF4-FFF2-40B4-BE49-F238E27FC236}">
                <a16:creationId xmlns:a16="http://schemas.microsoft.com/office/drawing/2014/main" id="{7BCEBC78-878E-4ABA-9E28-DB68207E78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7330" y="4927737"/>
            <a:ext cx="1400175" cy="892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54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5A3F55B-D5F1-4D70-BA00-51D7FDB11C96}"/>
              </a:ext>
            </a:extLst>
          </p:cNvPr>
          <p:cNvSpPr>
            <a:spLocks noGrp="1"/>
          </p:cNvSpPr>
          <p:nvPr>
            <p:ph type="subTitle" idx="1"/>
          </p:nvPr>
        </p:nvSpPr>
        <p:spPr>
          <a:xfrm>
            <a:off x="296910" y="2140526"/>
            <a:ext cx="4432423" cy="2576948"/>
          </a:xfrm>
        </p:spPr>
        <p:txBody>
          <a:bodyPr/>
          <a:lstStyle/>
          <a:p>
            <a:pPr marL="257175" indent="-257175">
              <a:buFont typeface="Arial" panose="020B0604020202020204" pitchFamily="34" charset="0"/>
              <a:buChar char="•"/>
            </a:pPr>
            <a:r>
              <a:rPr lang="en-GB" dirty="0"/>
              <a:t>Part 1: 2022 Feasibility study: can it be done in Croydon? </a:t>
            </a:r>
            <a:br>
              <a:rPr lang="en-GB" dirty="0"/>
            </a:br>
            <a:endParaRPr lang="en-GB" sz="1350" dirty="0"/>
          </a:p>
          <a:p>
            <a:pPr marL="257175" indent="-257175">
              <a:buFont typeface="Arial" panose="020B0604020202020204" pitchFamily="34" charset="0"/>
              <a:buChar char="•"/>
            </a:pPr>
            <a:r>
              <a:rPr lang="en-GB" dirty="0"/>
              <a:t>Collaboration with charitable organisations</a:t>
            </a:r>
            <a:br>
              <a:rPr lang="en-GB" dirty="0"/>
            </a:br>
            <a:endParaRPr lang="en-GB" dirty="0"/>
          </a:p>
          <a:p>
            <a:pPr marL="257175" indent="-257175">
              <a:buFont typeface="Arial" panose="020B0604020202020204" pitchFamily="34" charset="0"/>
              <a:buChar char="•"/>
            </a:pPr>
            <a:r>
              <a:rPr lang="en-GB" dirty="0"/>
              <a:t>Barber network already established</a:t>
            </a:r>
            <a:br>
              <a:rPr lang="en-GB" dirty="0"/>
            </a:br>
            <a:endParaRPr lang="en-GB" dirty="0"/>
          </a:p>
          <a:p>
            <a:pPr marL="257175" indent="-257175">
              <a:buFont typeface="Arial" panose="020B0604020202020204" pitchFamily="34" charset="0"/>
              <a:buChar char="•"/>
            </a:pPr>
            <a:r>
              <a:rPr lang="en-GB" dirty="0"/>
              <a:t>Training of barbers online and face-to-face</a:t>
            </a:r>
          </a:p>
          <a:p>
            <a:endParaRPr lang="en-GB" dirty="0"/>
          </a:p>
          <a:p>
            <a:endParaRPr lang="en-GB" dirty="0"/>
          </a:p>
        </p:txBody>
      </p:sp>
      <p:sp>
        <p:nvSpPr>
          <p:cNvPr id="3" name="Title 2">
            <a:extLst>
              <a:ext uri="{FF2B5EF4-FFF2-40B4-BE49-F238E27FC236}">
                <a16:creationId xmlns:a16="http://schemas.microsoft.com/office/drawing/2014/main" id="{7A6158D9-4236-464C-AA7D-1F304B34A950}"/>
              </a:ext>
            </a:extLst>
          </p:cNvPr>
          <p:cNvSpPr>
            <a:spLocks noGrp="1"/>
          </p:cNvSpPr>
          <p:nvPr>
            <p:ph type="title"/>
          </p:nvPr>
        </p:nvSpPr>
        <p:spPr>
          <a:xfrm>
            <a:off x="342155" y="1238719"/>
            <a:ext cx="7886700" cy="745724"/>
          </a:xfrm>
        </p:spPr>
        <p:txBody>
          <a:bodyPr/>
          <a:lstStyle/>
          <a:p>
            <a:r>
              <a:rPr lang="en-GB" dirty="0"/>
              <a:t>Part 1: what did we do? </a:t>
            </a:r>
          </a:p>
        </p:txBody>
      </p:sp>
      <p:pic>
        <p:nvPicPr>
          <p:cNvPr id="6" name="Picture 5">
            <a:extLst>
              <a:ext uri="{FF2B5EF4-FFF2-40B4-BE49-F238E27FC236}">
                <a16:creationId xmlns:a16="http://schemas.microsoft.com/office/drawing/2014/main" id="{8ACB3C7F-1B6A-4F2F-BBDF-CCF26D1C4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775" y="5363638"/>
            <a:ext cx="1438721" cy="457067"/>
          </a:xfrm>
          <a:prstGeom prst="rect">
            <a:avLst/>
          </a:prstGeom>
        </p:spPr>
      </p:pic>
      <p:pic>
        <p:nvPicPr>
          <p:cNvPr id="7" name="Picture 2">
            <a:extLst>
              <a:ext uri="{FF2B5EF4-FFF2-40B4-BE49-F238E27FC236}">
                <a16:creationId xmlns:a16="http://schemas.microsoft.com/office/drawing/2014/main" id="{6327EE0A-9C2F-4E26-B5BF-49B8D52442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6531" y="5147715"/>
            <a:ext cx="1049567" cy="6693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oup of people sitting around a table">
            <a:extLst>
              <a:ext uri="{FF2B5EF4-FFF2-40B4-BE49-F238E27FC236}">
                <a16:creationId xmlns:a16="http://schemas.microsoft.com/office/drawing/2014/main" id="{4316C93B-0711-4229-440F-5F03418200C4}"/>
              </a:ext>
            </a:extLst>
          </p:cNvPr>
          <p:cNvPicPr>
            <a:picLocks noChangeAspect="1"/>
          </p:cNvPicPr>
          <p:nvPr/>
        </p:nvPicPr>
        <p:blipFill>
          <a:blip r:embed="rId5"/>
          <a:stretch>
            <a:fillRect/>
          </a:stretch>
        </p:blipFill>
        <p:spPr>
          <a:xfrm>
            <a:off x="5202207" y="2628545"/>
            <a:ext cx="3544383" cy="1716031"/>
          </a:xfrm>
          <a:prstGeom prst="rect">
            <a:avLst/>
          </a:prstGeom>
        </p:spPr>
      </p:pic>
      <p:sp>
        <p:nvSpPr>
          <p:cNvPr id="9" name="TextBox 8">
            <a:extLst>
              <a:ext uri="{FF2B5EF4-FFF2-40B4-BE49-F238E27FC236}">
                <a16:creationId xmlns:a16="http://schemas.microsoft.com/office/drawing/2014/main" id="{CAC2C1B1-416D-965F-5755-7B04F3D2504E}"/>
              </a:ext>
            </a:extLst>
          </p:cNvPr>
          <p:cNvSpPr txBox="1"/>
          <p:nvPr/>
        </p:nvSpPr>
        <p:spPr>
          <a:xfrm>
            <a:off x="5318152" y="4399372"/>
            <a:ext cx="3358676" cy="507831"/>
          </a:xfrm>
          <a:prstGeom prst="rect">
            <a:avLst/>
          </a:prstGeom>
          <a:noFill/>
        </p:spPr>
        <p:txBody>
          <a:bodyPr wrap="none" rtlCol="0">
            <a:spAutoFit/>
          </a:bodyPr>
          <a:lstStyle/>
          <a:p>
            <a:pPr defTabSz="685800"/>
            <a:r>
              <a:rPr lang="en-GB" sz="1350" i="1" dirty="0">
                <a:solidFill>
                  <a:prstClr val="black"/>
                </a:solidFill>
                <a:latin typeface="Arial" panose="020B0604020202020204"/>
              </a:rPr>
              <a:t>“You can change the world with a haircut”</a:t>
            </a:r>
          </a:p>
          <a:p>
            <a:pPr defTabSz="685800"/>
            <a:endParaRPr lang="en-GB" sz="1350" dirty="0">
              <a:solidFill>
                <a:prstClr val="black"/>
              </a:solidFill>
              <a:latin typeface="Arial" panose="020B0604020202020204"/>
            </a:endParaRPr>
          </a:p>
        </p:txBody>
      </p:sp>
    </p:spTree>
    <p:extLst>
      <p:ext uri="{BB962C8B-B14F-4D97-AF65-F5344CB8AC3E}">
        <p14:creationId xmlns:p14="http://schemas.microsoft.com/office/powerpoint/2010/main" val="392069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FF1116D-A4A7-4FA4-8031-65A92127A57F}"/>
              </a:ext>
            </a:extLst>
          </p:cNvPr>
          <p:cNvSpPr>
            <a:spLocks noGrp="1"/>
          </p:cNvSpPr>
          <p:nvPr>
            <p:ph type="subTitle" idx="1"/>
          </p:nvPr>
        </p:nvSpPr>
        <p:spPr>
          <a:xfrm>
            <a:off x="344757" y="2306795"/>
            <a:ext cx="7886700" cy="2355273"/>
          </a:xfrm>
        </p:spPr>
        <p:txBody>
          <a:bodyPr/>
          <a:lstStyle/>
          <a:p>
            <a:pPr marL="257175" indent="-257175">
              <a:buFont typeface="Arial" panose="020B0604020202020204" pitchFamily="34" charset="0"/>
              <a:buChar char="•"/>
            </a:pPr>
            <a:r>
              <a:rPr lang="en-GB" dirty="0"/>
              <a:t>3 barbers kept up momentum</a:t>
            </a:r>
          </a:p>
          <a:p>
            <a:pPr marL="257175" indent="-257175">
              <a:buFont typeface="Arial" panose="020B0604020202020204" pitchFamily="34" charset="0"/>
              <a:buChar char="•"/>
            </a:pPr>
            <a:r>
              <a:rPr lang="en-GB" dirty="0"/>
              <a:t>3 barbers became de-motivated over time</a:t>
            </a:r>
          </a:p>
          <a:p>
            <a:pPr marL="257175" indent="-257175">
              <a:buFont typeface="Arial" panose="020B0604020202020204" pitchFamily="34" charset="0"/>
              <a:buChar char="•"/>
            </a:pPr>
            <a:r>
              <a:rPr lang="en-GB" dirty="0"/>
              <a:t>2 barbers did not take any measurements</a:t>
            </a:r>
          </a:p>
          <a:p>
            <a:endParaRPr lang="en-GB" dirty="0"/>
          </a:p>
          <a:p>
            <a:pPr marL="257175" indent="-257175">
              <a:buFont typeface="Arial" panose="020B0604020202020204" pitchFamily="34" charset="0"/>
              <a:buChar char="•"/>
            </a:pPr>
            <a:r>
              <a:rPr lang="en-GB" dirty="0"/>
              <a:t>BP data capture often difficult</a:t>
            </a:r>
          </a:p>
          <a:p>
            <a:pPr marL="257175" indent="-257175">
              <a:buFont typeface="Arial" panose="020B0604020202020204" pitchFamily="34" charset="0"/>
              <a:buChar char="•"/>
            </a:pPr>
            <a:endParaRPr lang="en-GB" dirty="0"/>
          </a:p>
          <a:p>
            <a:pPr marL="257175" indent="-257175">
              <a:buFont typeface="Arial" panose="020B0604020202020204" pitchFamily="34" charset="0"/>
              <a:buChar char="•"/>
            </a:pPr>
            <a:r>
              <a:rPr lang="en-GB" dirty="0"/>
              <a:t>236 measurements recorded (+ some not recorded). </a:t>
            </a:r>
            <a:br>
              <a:rPr lang="en-GB" dirty="0"/>
            </a:br>
            <a:r>
              <a:rPr lang="en-GB" dirty="0"/>
              <a:t>15% &gt; 140/90 mmHg</a:t>
            </a:r>
            <a:br>
              <a:rPr lang="en-GB" dirty="0"/>
            </a:br>
            <a:r>
              <a:rPr lang="en-GB" dirty="0"/>
              <a:t>5 readings &gt; 180 mmHg</a:t>
            </a:r>
            <a:br>
              <a:rPr lang="en-GB" dirty="0"/>
            </a:br>
            <a:endParaRPr lang="en-GB" dirty="0"/>
          </a:p>
          <a:p>
            <a:br>
              <a:rPr lang="en-GB" dirty="0"/>
            </a:br>
            <a:endParaRPr lang="en-GB" dirty="0"/>
          </a:p>
          <a:p>
            <a:endParaRPr lang="en-GB" dirty="0"/>
          </a:p>
        </p:txBody>
      </p:sp>
      <p:sp>
        <p:nvSpPr>
          <p:cNvPr id="3" name="Title 2">
            <a:extLst>
              <a:ext uri="{FF2B5EF4-FFF2-40B4-BE49-F238E27FC236}">
                <a16:creationId xmlns:a16="http://schemas.microsoft.com/office/drawing/2014/main" id="{CA001B87-2CD3-4D74-820D-D09F48A26560}"/>
              </a:ext>
            </a:extLst>
          </p:cNvPr>
          <p:cNvSpPr>
            <a:spLocks noGrp="1"/>
          </p:cNvSpPr>
          <p:nvPr>
            <p:ph type="title"/>
          </p:nvPr>
        </p:nvSpPr>
        <p:spPr>
          <a:xfrm>
            <a:off x="344757" y="1271842"/>
            <a:ext cx="7886700" cy="745724"/>
          </a:xfrm>
        </p:spPr>
        <p:txBody>
          <a:bodyPr/>
          <a:lstStyle/>
          <a:p>
            <a:r>
              <a:rPr lang="en-GB" dirty="0"/>
              <a:t>Part 1: what did we find?</a:t>
            </a:r>
            <a:br>
              <a:rPr lang="en-GB" dirty="0"/>
            </a:br>
            <a:r>
              <a:rPr lang="en-GB" sz="2400" b="0" dirty="0"/>
              <a:t>end of project March 2022</a:t>
            </a:r>
          </a:p>
        </p:txBody>
      </p:sp>
      <p:pic>
        <p:nvPicPr>
          <p:cNvPr id="6" name="Picture 5">
            <a:extLst>
              <a:ext uri="{FF2B5EF4-FFF2-40B4-BE49-F238E27FC236}">
                <a16:creationId xmlns:a16="http://schemas.microsoft.com/office/drawing/2014/main" id="{4E4AB514-1008-407C-9434-EAF98F7BB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57" y="5278552"/>
            <a:ext cx="1456439" cy="462695"/>
          </a:xfrm>
          <a:prstGeom prst="rect">
            <a:avLst/>
          </a:prstGeom>
        </p:spPr>
      </p:pic>
      <p:pic>
        <p:nvPicPr>
          <p:cNvPr id="7" name="Picture 2">
            <a:extLst>
              <a:ext uri="{FF2B5EF4-FFF2-40B4-BE49-F238E27FC236}">
                <a16:creationId xmlns:a16="http://schemas.microsoft.com/office/drawing/2014/main" id="{24598288-F06C-4152-AE49-53D93F9C7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841" y="5114925"/>
            <a:ext cx="1106663" cy="7057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DBB8F26-037C-1D9B-46AC-B5F37BA5F686}"/>
              </a:ext>
            </a:extLst>
          </p:cNvPr>
          <p:cNvPicPr>
            <a:picLocks noChangeAspect="1"/>
          </p:cNvPicPr>
          <p:nvPr/>
        </p:nvPicPr>
        <p:blipFill rotWithShape="1">
          <a:blip r:embed="rId4"/>
          <a:srcRect l="14762" t="18865" r="39919" b="3546"/>
          <a:stretch/>
        </p:blipFill>
        <p:spPr>
          <a:xfrm>
            <a:off x="6073726" y="1853938"/>
            <a:ext cx="2725517" cy="2624750"/>
          </a:xfrm>
          <a:prstGeom prst="rect">
            <a:avLst/>
          </a:prstGeom>
        </p:spPr>
      </p:pic>
    </p:spTree>
    <p:extLst>
      <p:ext uri="{BB962C8B-B14F-4D97-AF65-F5344CB8AC3E}">
        <p14:creationId xmlns:p14="http://schemas.microsoft.com/office/powerpoint/2010/main" val="209618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E940697-1495-42F1-8749-691C52CCC83E}"/>
              </a:ext>
            </a:extLst>
          </p:cNvPr>
          <p:cNvSpPr>
            <a:spLocks noGrp="1"/>
          </p:cNvSpPr>
          <p:nvPr>
            <p:ph type="subTitle" idx="1"/>
          </p:nvPr>
        </p:nvSpPr>
        <p:spPr>
          <a:xfrm>
            <a:off x="368585" y="2248094"/>
            <a:ext cx="7886700" cy="2355273"/>
          </a:xfrm>
        </p:spPr>
        <p:txBody>
          <a:bodyPr/>
          <a:lstStyle/>
          <a:p>
            <a:r>
              <a:rPr lang="en-GB" dirty="0"/>
              <a:t>Launching post-lockdown</a:t>
            </a:r>
            <a:br>
              <a:rPr lang="en-GB" dirty="0"/>
            </a:br>
            <a:br>
              <a:rPr lang="en-GB" dirty="0"/>
            </a:br>
            <a:r>
              <a:rPr lang="en-GB" dirty="0"/>
              <a:t>Keeping the momentum going</a:t>
            </a:r>
            <a:br>
              <a:rPr lang="en-GB" dirty="0"/>
            </a:br>
            <a:endParaRPr lang="en-GB" dirty="0"/>
          </a:p>
          <a:p>
            <a:r>
              <a:rPr lang="en-GB" dirty="0"/>
              <a:t>Collection of data</a:t>
            </a:r>
          </a:p>
          <a:p>
            <a:endParaRPr lang="en-GB" dirty="0"/>
          </a:p>
          <a:p>
            <a:r>
              <a:rPr lang="en-GB" dirty="0"/>
              <a:t>Funding and incentivisation</a:t>
            </a:r>
          </a:p>
          <a:p>
            <a:endParaRPr lang="en-GB" dirty="0"/>
          </a:p>
          <a:p>
            <a:r>
              <a:rPr lang="en-GB" dirty="0"/>
              <a:t>We did not know what happened to clients </a:t>
            </a:r>
            <a:br>
              <a:rPr lang="en-GB" dirty="0"/>
            </a:br>
            <a:endParaRPr lang="en-GB" dirty="0"/>
          </a:p>
        </p:txBody>
      </p:sp>
      <p:sp>
        <p:nvSpPr>
          <p:cNvPr id="3" name="Title 2">
            <a:extLst>
              <a:ext uri="{FF2B5EF4-FFF2-40B4-BE49-F238E27FC236}">
                <a16:creationId xmlns:a16="http://schemas.microsoft.com/office/drawing/2014/main" id="{90917A7A-2476-4178-897F-DDCE7ED113E6}"/>
              </a:ext>
            </a:extLst>
          </p:cNvPr>
          <p:cNvSpPr>
            <a:spLocks noGrp="1"/>
          </p:cNvSpPr>
          <p:nvPr>
            <p:ph type="title"/>
          </p:nvPr>
        </p:nvSpPr>
        <p:spPr>
          <a:xfrm>
            <a:off x="434689" y="1336042"/>
            <a:ext cx="7886700" cy="745724"/>
          </a:xfrm>
        </p:spPr>
        <p:txBody>
          <a:bodyPr/>
          <a:lstStyle/>
          <a:p>
            <a:r>
              <a:rPr lang="en-GB" dirty="0"/>
              <a:t>Part 1: what were the challenges?</a:t>
            </a:r>
          </a:p>
        </p:txBody>
      </p:sp>
      <p:pic>
        <p:nvPicPr>
          <p:cNvPr id="4" name="Picture 3">
            <a:extLst>
              <a:ext uri="{FF2B5EF4-FFF2-40B4-BE49-F238E27FC236}">
                <a16:creationId xmlns:a16="http://schemas.microsoft.com/office/drawing/2014/main" id="{CDBEA8A7-72FE-477B-931D-170267D5C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775" y="5085777"/>
            <a:ext cx="1815889" cy="576889"/>
          </a:xfrm>
          <a:prstGeom prst="rect">
            <a:avLst/>
          </a:prstGeom>
        </p:spPr>
      </p:pic>
      <p:pic>
        <p:nvPicPr>
          <p:cNvPr id="5" name="Picture 2">
            <a:extLst>
              <a:ext uri="{FF2B5EF4-FFF2-40B4-BE49-F238E27FC236}">
                <a16:creationId xmlns:a16="http://schemas.microsoft.com/office/drawing/2014/main" id="{EE1588A9-29F0-49D9-B6E9-197E8B96F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330" y="4927737"/>
            <a:ext cx="1400175" cy="8929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oup of people outside a building&#10;&#10;Description automatically generated with medium confidence">
            <a:extLst>
              <a:ext uri="{FF2B5EF4-FFF2-40B4-BE49-F238E27FC236}">
                <a16:creationId xmlns:a16="http://schemas.microsoft.com/office/drawing/2014/main" id="{648A5DC7-36E9-444D-94E4-C3BB73C48DCC}"/>
              </a:ext>
            </a:extLst>
          </p:cNvPr>
          <p:cNvPicPr>
            <a:picLocks noChangeAspect="1"/>
          </p:cNvPicPr>
          <p:nvPr/>
        </p:nvPicPr>
        <p:blipFill>
          <a:blip r:embed="rId4"/>
          <a:srcRect r="10865"/>
          <a:stretch/>
        </p:blipFill>
        <p:spPr>
          <a:xfrm>
            <a:off x="4770905" y="2152506"/>
            <a:ext cx="3724763" cy="2546450"/>
          </a:xfrm>
          <a:prstGeom prst="rect">
            <a:avLst/>
          </a:prstGeom>
        </p:spPr>
      </p:pic>
    </p:spTree>
    <p:extLst>
      <p:ext uri="{BB962C8B-B14F-4D97-AF65-F5344CB8AC3E}">
        <p14:creationId xmlns:p14="http://schemas.microsoft.com/office/powerpoint/2010/main" val="41712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Stock-1153816876_Cropped.jpg"/>
          <p:cNvPicPr>
            <a:picLocks noGrp="1" noChangeAspect="1"/>
          </p:cNvPicPr>
          <p:nvPr>
            <p:ph type="pic" sz="quarter" idx="10"/>
          </p:nvPr>
        </p:nvPicPr>
        <p:blipFill>
          <a:blip r:embed="rId2" cstate="print"/>
          <a:srcRect/>
          <a:stretch>
            <a:fillRect/>
          </a:stretch>
        </p:blipFill>
        <p:spPr/>
      </p:pic>
      <p:pic>
        <p:nvPicPr>
          <p:cNvPr id="6" name="Picture 5" descr="P1031 HWE Brand project - PPT template - Slide 1.png"/>
          <p:cNvPicPr>
            <a:picLocks noChangeAspect="1"/>
          </p:cNvPicPr>
          <p:nvPr/>
        </p:nvPicPr>
        <p:blipFill>
          <a:blip r:embed="rId3" cstate="print"/>
          <a:stretch>
            <a:fillRect/>
          </a:stretch>
        </p:blipFill>
        <p:spPr>
          <a:xfrm>
            <a:off x="0" y="0"/>
            <a:ext cx="9144000" cy="6858000"/>
          </a:xfrm>
          <a:prstGeom prst="rect">
            <a:avLst/>
          </a:prstGeom>
        </p:spPr>
      </p:pic>
      <p:sp>
        <p:nvSpPr>
          <p:cNvPr id="14" name="Title 13"/>
          <p:cNvSpPr>
            <a:spLocks noGrp="1"/>
          </p:cNvSpPr>
          <p:nvPr>
            <p:ph type="ctrTitle"/>
          </p:nvPr>
        </p:nvSpPr>
        <p:spPr/>
        <p:txBody>
          <a:bodyPr/>
          <a:lstStyle/>
          <a:p>
            <a:r>
              <a:rPr lang="en-GB" sz="2000" dirty="0">
                <a:latin typeface="Century Gothic" panose="020B0502020202020204" pitchFamily="34" charset="0"/>
              </a:rPr>
              <a:t>From Conversations to Change: Community Research in Practice</a:t>
            </a:r>
          </a:p>
        </p:txBody>
      </p:sp>
      <p:sp>
        <p:nvSpPr>
          <p:cNvPr id="3" name="Subtitle 2"/>
          <p:cNvSpPr>
            <a:spLocks noGrp="1"/>
          </p:cNvSpPr>
          <p:nvPr>
            <p:ph type="subTitle" idx="1"/>
          </p:nvPr>
        </p:nvSpPr>
        <p:spPr>
          <a:xfrm>
            <a:off x="383545" y="6109533"/>
            <a:ext cx="7740000" cy="612000"/>
          </a:xfrm>
        </p:spPr>
        <p:txBody>
          <a:bodyPr/>
          <a:lstStyle/>
          <a:p>
            <a:r>
              <a:rPr lang="en-GB" sz="1600" dirty="0">
                <a:latin typeface="Century Gothic" panose="020B0502020202020204" pitchFamily="34" charset="0"/>
              </a:rPr>
              <a:t>Iyinoluwa Oshinowo | Research and Engagement</a:t>
            </a:r>
          </a:p>
          <a:p>
            <a:r>
              <a:rPr lang="en-GB" sz="1600" dirty="0">
                <a:latin typeface="Century Gothic" panose="020B0502020202020204" pitchFamily="34" charset="0"/>
              </a:rPr>
              <a:t>Healthwatch SWL Collaborative </a:t>
            </a:r>
          </a:p>
        </p:txBody>
      </p:sp>
      <p:pic>
        <p:nvPicPr>
          <p:cNvPr id="9" name="Picture 8" descr="Healthwatch-logo_RGB.png">
            <a:extLst>
              <a:ext uri="{FF2B5EF4-FFF2-40B4-BE49-F238E27FC236}">
                <a16:creationId xmlns:a16="http://schemas.microsoft.com/office/drawing/2014/main" id="{0B22FBF1-F735-44F7-8585-457F31378EFF}"/>
              </a:ext>
            </a:extLst>
          </p:cNvPr>
          <p:cNvPicPr>
            <a:picLocks noChangeAspect="1"/>
          </p:cNvPicPr>
          <p:nvPr/>
        </p:nvPicPr>
        <p:blipFill>
          <a:blip r:embed="rId4" cstate="print"/>
          <a:stretch>
            <a:fillRect/>
          </a:stretch>
        </p:blipFill>
        <p:spPr>
          <a:xfrm>
            <a:off x="5880317" y="5920472"/>
            <a:ext cx="3024000" cy="8282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CF595E5-1F39-7222-82E5-13876BD0728F}"/>
              </a:ext>
            </a:extLst>
          </p:cNvPr>
          <p:cNvSpPr>
            <a:spLocks noGrp="1"/>
          </p:cNvSpPr>
          <p:nvPr>
            <p:ph type="subTitle" idx="1"/>
          </p:nvPr>
        </p:nvSpPr>
        <p:spPr>
          <a:xfrm>
            <a:off x="615924" y="2303198"/>
            <a:ext cx="5049070" cy="2355273"/>
          </a:xfrm>
        </p:spPr>
        <p:txBody>
          <a:bodyPr/>
          <a:lstStyle/>
          <a:p>
            <a:r>
              <a:rPr lang="en-GB" dirty="0"/>
              <a:t>In 2024, 2 barbers incentivised to take BP readings</a:t>
            </a:r>
            <a:br>
              <a:rPr lang="en-GB" dirty="0"/>
            </a:br>
            <a:r>
              <a:rPr lang="en-GB" i="1" dirty="0"/>
              <a:t>£5 per haircut and £5 reduction in price for clients</a:t>
            </a:r>
            <a:br>
              <a:rPr lang="en-GB" i="1" dirty="0"/>
            </a:br>
            <a:br>
              <a:rPr lang="en-GB" i="1" dirty="0"/>
            </a:br>
            <a:r>
              <a:rPr lang="en-GB" dirty="0" err="1"/>
              <a:t>Clients</a:t>
            </a:r>
            <a:r>
              <a:rPr lang="en-GB" dirty="0"/>
              <a:t> with BP </a:t>
            </a:r>
            <a:r>
              <a:rPr lang="en-GB" b="0" i="0" dirty="0">
                <a:solidFill>
                  <a:srgbClr val="212529"/>
                </a:solidFill>
                <a:effectLst/>
                <a:latin typeface="Open Sans" panose="020B0606030504020204" pitchFamily="34" charset="0"/>
              </a:rPr>
              <a:t>≥</a:t>
            </a:r>
            <a:r>
              <a:rPr lang="en-GB" dirty="0"/>
              <a:t>14/90 encouraged to have follow-up at Wellness Centre or GP</a:t>
            </a:r>
            <a:br>
              <a:rPr lang="en-GB" dirty="0"/>
            </a:br>
            <a:endParaRPr lang="en-GB" dirty="0"/>
          </a:p>
          <a:p>
            <a:r>
              <a:rPr lang="en-GB" dirty="0"/>
              <a:t>Interviews with barbers (2) and barbershop clients (2)</a:t>
            </a:r>
            <a:br>
              <a:rPr lang="en-GB" dirty="0"/>
            </a:br>
            <a:br>
              <a:rPr lang="en-GB" dirty="0"/>
            </a:br>
            <a:br>
              <a:rPr lang="en-GB" dirty="0"/>
            </a:br>
            <a:endParaRPr lang="en-GB" dirty="0"/>
          </a:p>
          <a:p>
            <a:br>
              <a:rPr lang="en-GB" dirty="0"/>
            </a:br>
            <a:endParaRPr lang="en-GB" dirty="0"/>
          </a:p>
          <a:p>
            <a:endParaRPr lang="en-GB" dirty="0"/>
          </a:p>
        </p:txBody>
      </p:sp>
      <p:sp>
        <p:nvSpPr>
          <p:cNvPr id="3" name="Title 2">
            <a:extLst>
              <a:ext uri="{FF2B5EF4-FFF2-40B4-BE49-F238E27FC236}">
                <a16:creationId xmlns:a16="http://schemas.microsoft.com/office/drawing/2014/main" id="{A083037B-368C-2EA6-830A-C8ED395DCD42}"/>
              </a:ext>
            </a:extLst>
          </p:cNvPr>
          <p:cNvSpPr>
            <a:spLocks noGrp="1"/>
          </p:cNvSpPr>
          <p:nvPr>
            <p:ph type="title"/>
          </p:nvPr>
        </p:nvSpPr>
        <p:spPr/>
        <p:txBody>
          <a:bodyPr/>
          <a:lstStyle/>
          <a:p>
            <a:r>
              <a:rPr lang="en-GB" dirty="0"/>
              <a:t>Part 2: what did we do?</a:t>
            </a:r>
          </a:p>
        </p:txBody>
      </p:sp>
      <p:pic>
        <p:nvPicPr>
          <p:cNvPr id="6" name="Picture 5" descr="A person in a barber shop">
            <a:extLst>
              <a:ext uri="{FF2B5EF4-FFF2-40B4-BE49-F238E27FC236}">
                <a16:creationId xmlns:a16="http://schemas.microsoft.com/office/drawing/2014/main" id="{48FF5E89-077E-594C-6318-A89D7CD8FE8F}"/>
              </a:ext>
            </a:extLst>
          </p:cNvPr>
          <p:cNvPicPr>
            <a:picLocks noChangeAspect="1"/>
          </p:cNvPicPr>
          <p:nvPr/>
        </p:nvPicPr>
        <p:blipFill>
          <a:blip r:embed="rId3"/>
          <a:stretch>
            <a:fillRect/>
          </a:stretch>
        </p:blipFill>
        <p:spPr>
          <a:xfrm>
            <a:off x="6238011" y="1950244"/>
            <a:ext cx="2228850" cy="2971800"/>
          </a:xfrm>
          <a:prstGeom prst="rect">
            <a:avLst/>
          </a:prstGeom>
        </p:spPr>
      </p:pic>
      <p:pic>
        <p:nvPicPr>
          <p:cNvPr id="4" name="Picture 3">
            <a:extLst>
              <a:ext uri="{FF2B5EF4-FFF2-40B4-BE49-F238E27FC236}">
                <a16:creationId xmlns:a16="http://schemas.microsoft.com/office/drawing/2014/main" id="{9531B0DA-CF67-8194-5025-C15EEF9325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775" y="5085777"/>
            <a:ext cx="1815889" cy="576889"/>
          </a:xfrm>
          <a:prstGeom prst="rect">
            <a:avLst/>
          </a:prstGeom>
        </p:spPr>
      </p:pic>
    </p:spTree>
    <p:extLst>
      <p:ext uri="{BB962C8B-B14F-4D97-AF65-F5344CB8AC3E}">
        <p14:creationId xmlns:p14="http://schemas.microsoft.com/office/powerpoint/2010/main" val="4000149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DBAAE73-AC72-8184-DD45-29491B5A4B96}"/>
              </a:ext>
            </a:extLst>
          </p:cNvPr>
          <p:cNvSpPr>
            <a:spLocks noGrp="1"/>
          </p:cNvSpPr>
          <p:nvPr>
            <p:ph type="subTitle" idx="1"/>
          </p:nvPr>
        </p:nvSpPr>
        <p:spPr>
          <a:xfrm>
            <a:off x="423884" y="1799916"/>
            <a:ext cx="5163885" cy="2355273"/>
          </a:xfrm>
        </p:spPr>
        <p:txBody>
          <a:bodyPr/>
          <a:lstStyle/>
          <a:p>
            <a:r>
              <a:rPr lang="en-GB" dirty="0"/>
              <a:t>167 BP readings</a:t>
            </a:r>
            <a:br>
              <a:rPr lang="en-GB" dirty="0"/>
            </a:br>
            <a:br>
              <a:rPr lang="en-GB" dirty="0"/>
            </a:br>
            <a:r>
              <a:rPr lang="en-GB" dirty="0"/>
              <a:t>24% </a:t>
            </a:r>
            <a:r>
              <a:rPr lang="en-GB" b="0" i="0" dirty="0">
                <a:solidFill>
                  <a:srgbClr val="212529"/>
                </a:solidFill>
                <a:effectLst/>
                <a:latin typeface="Open Sans" panose="020B0606030504020204" pitchFamily="34" charset="0"/>
              </a:rPr>
              <a:t>≥</a:t>
            </a:r>
            <a:r>
              <a:rPr lang="en-GB" dirty="0"/>
              <a:t>140/90 mmHg</a:t>
            </a:r>
            <a:br>
              <a:rPr lang="en-GB" dirty="0"/>
            </a:br>
            <a:br>
              <a:rPr lang="en-GB" dirty="0"/>
            </a:br>
            <a:r>
              <a:rPr lang="en-GB" dirty="0"/>
              <a:t>Clients accepting of barbers taking BP, although “</a:t>
            </a:r>
            <a:r>
              <a:rPr lang="en-GB" i="1" dirty="0"/>
              <a:t>it was a bit of a surprise to me</a:t>
            </a:r>
            <a:r>
              <a:rPr lang="en-GB" dirty="0"/>
              <a:t>”</a:t>
            </a:r>
            <a:br>
              <a:rPr lang="en-GB" dirty="0"/>
            </a:br>
            <a:endParaRPr lang="en-GB" dirty="0"/>
          </a:p>
          <a:p>
            <a:r>
              <a:rPr lang="en-GB" dirty="0"/>
              <a:t>Further education needed “</a:t>
            </a:r>
            <a:r>
              <a:rPr lang="en-GB" i="1" dirty="0"/>
              <a:t>they didn’t know what blood pressure was</a:t>
            </a:r>
            <a:r>
              <a:rPr lang="en-GB" dirty="0"/>
              <a:t>”</a:t>
            </a:r>
            <a:br>
              <a:rPr lang="en-GB" dirty="0"/>
            </a:br>
            <a:br>
              <a:rPr lang="en-GB" dirty="0"/>
            </a:br>
            <a:r>
              <a:rPr lang="en-GB" dirty="0"/>
              <a:t>A struggle to encourage people to have follow-up “</a:t>
            </a:r>
            <a:r>
              <a:rPr lang="en-GB" i="1" dirty="0"/>
              <a:t>The older folks are harder to convince…</a:t>
            </a:r>
            <a:r>
              <a:rPr lang="en-GB" dirty="0"/>
              <a:t>.”</a:t>
            </a:r>
            <a:br>
              <a:rPr lang="en-GB" dirty="0"/>
            </a:br>
            <a:endParaRPr lang="en-GB" dirty="0"/>
          </a:p>
          <a:p>
            <a:r>
              <a:rPr lang="en-GB" dirty="0"/>
              <a:t> </a:t>
            </a:r>
            <a:br>
              <a:rPr lang="en-GB" dirty="0"/>
            </a:br>
            <a:br>
              <a:rPr lang="en-GB" dirty="0"/>
            </a:br>
            <a:endParaRPr lang="en-GB" dirty="0"/>
          </a:p>
        </p:txBody>
      </p:sp>
      <p:sp>
        <p:nvSpPr>
          <p:cNvPr id="3" name="Title 2">
            <a:extLst>
              <a:ext uri="{FF2B5EF4-FFF2-40B4-BE49-F238E27FC236}">
                <a16:creationId xmlns:a16="http://schemas.microsoft.com/office/drawing/2014/main" id="{8D99D409-2391-B243-9AFC-E2F84BEF1344}"/>
              </a:ext>
            </a:extLst>
          </p:cNvPr>
          <p:cNvSpPr>
            <a:spLocks noGrp="1"/>
          </p:cNvSpPr>
          <p:nvPr>
            <p:ph type="title"/>
          </p:nvPr>
        </p:nvSpPr>
        <p:spPr>
          <a:xfrm>
            <a:off x="445829" y="1135651"/>
            <a:ext cx="7886700" cy="745724"/>
          </a:xfrm>
        </p:spPr>
        <p:txBody>
          <a:bodyPr/>
          <a:lstStyle/>
          <a:p>
            <a:r>
              <a:rPr lang="en-GB" dirty="0"/>
              <a:t>What did we find?</a:t>
            </a:r>
          </a:p>
        </p:txBody>
      </p:sp>
      <p:pic>
        <p:nvPicPr>
          <p:cNvPr id="5" name="Picture 4">
            <a:extLst>
              <a:ext uri="{FF2B5EF4-FFF2-40B4-BE49-F238E27FC236}">
                <a16:creationId xmlns:a16="http://schemas.microsoft.com/office/drawing/2014/main" id="{D02A39DE-3086-F9F6-3563-3959F828C6C8}"/>
              </a:ext>
            </a:extLst>
          </p:cNvPr>
          <p:cNvPicPr>
            <a:picLocks noChangeAspect="1"/>
          </p:cNvPicPr>
          <p:nvPr/>
        </p:nvPicPr>
        <p:blipFill>
          <a:blip r:embed="rId2"/>
          <a:srcRect l="34330" t="42200" r="37681" b="17006"/>
          <a:stretch/>
        </p:blipFill>
        <p:spPr>
          <a:xfrm>
            <a:off x="5825765" y="1293199"/>
            <a:ext cx="2559377" cy="2098295"/>
          </a:xfrm>
          <a:prstGeom prst="rect">
            <a:avLst/>
          </a:prstGeom>
        </p:spPr>
      </p:pic>
      <p:pic>
        <p:nvPicPr>
          <p:cNvPr id="4" name="Picture 3">
            <a:extLst>
              <a:ext uri="{FF2B5EF4-FFF2-40B4-BE49-F238E27FC236}">
                <a16:creationId xmlns:a16="http://schemas.microsoft.com/office/drawing/2014/main" id="{98BD8B7D-99D4-D62A-2E07-D82B3DA3D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775" y="5085777"/>
            <a:ext cx="1815889" cy="576889"/>
          </a:xfrm>
          <a:prstGeom prst="rect">
            <a:avLst/>
          </a:prstGeom>
        </p:spPr>
      </p:pic>
    </p:spTree>
    <p:extLst>
      <p:ext uri="{BB962C8B-B14F-4D97-AF65-F5344CB8AC3E}">
        <p14:creationId xmlns:p14="http://schemas.microsoft.com/office/powerpoint/2010/main" val="3908994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1D3CB75-F932-1CD6-B720-B3F9A439C99F}"/>
              </a:ext>
            </a:extLst>
          </p:cNvPr>
          <p:cNvSpPr>
            <a:spLocks noGrp="1"/>
          </p:cNvSpPr>
          <p:nvPr>
            <p:ph type="subTitle" idx="1"/>
          </p:nvPr>
        </p:nvSpPr>
        <p:spPr>
          <a:xfrm>
            <a:off x="580162" y="2199530"/>
            <a:ext cx="5457707" cy="2355273"/>
          </a:xfrm>
        </p:spPr>
        <p:txBody>
          <a:bodyPr/>
          <a:lstStyle/>
          <a:p>
            <a:r>
              <a:rPr lang="en-GB" dirty="0"/>
              <a:t>Funding for another 3 months May-July 2025</a:t>
            </a:r>
            <a:br>
              <a:rPr lang="en-GB" dirty="0"/>
            </a:br>
            <a:endParaRPr lang="en-GB" dirty="0"/>
          </a:p>
          <a:p>
            <a:r>
              <a:rPr lang="en-GB" dirty="0"/>
              <a:t>Aim for 150 BPs with 2 existing barbers and recruit 2 additional barbers in Croydon</a:t>
            </a:r>
            <a:br>
              <a:rPr lang="en-GB" dirty="0"/>
            </a:br>
            <a:endParaRPr lang="en-GB" dirty="0"/>
          </a:p>
          <a:p>
            <a:r>
              <a:rPr lang="en-GB" dirty="0"/>
              <a:t>Health adviser to see clients with high BP in barbershop</a:t>
            </a:r>
            <a:br>
              <a:rPr lang="en-GB" dirty="0"/>
            </a:br>
            <a:endParaRPr lang="en-GB" dirty="0"/>
          </a:p>
          <a:p>
            <a:r>
              <a:rPr lang="en-GB" dirty="0"/>
              <a:t>Recruit community pharmacists</a:t>
            </a:r>
            <a:br>
              <a:rPr lang="en-GB" dirty="0"/>
            </a:br>
            <a:endParaRPr lang="en-GB" dirty="0"/>
          </a:p>
          <a:p>
            <a:r>
              <a:rPr lang="en-GB" dirty="0"/>
              <a:t>Spread to SW London </a:t>
            </a:r>
            <a:br>
              <a:rPr lang="en-GB" dirty="0"/>
            </a:br>
            <a:endParaRPr lang="en-GB" dirty="0"/>
          </a:p>
          <a:p>
            <a:br>
              <a:rPr lang="en-GB" dirty="0"/>
            </a:br>
            <a:endParaRPr lang="en-GB" dirty="0"/>
          </a:p>
          <a:p>
            <a:endParaRPr lang="en-GB" dirty="0"/>
          </a:p>
        </p:txBody>
      </p:sp>
      <p:sp>
        <p:nvSpPr>
          <p:cNvPr id="3" name="Title 2">
            <a:extLst>
              <a:ext uri="{FF2B5EF4-FFF2-40B4-BE49-F238E27FC236}">
                <a16:creationId xmlns:a16="http://schemas.microsoft.com/office/drawing/2014/main" id="{DDDEA3A7-A55D-FC21-6F97-2D790475A17F}"/>
              </a:ext>
            </a:extLst>
          </p:cNvPr>
          <p:cNvSpPr>
            <a:spLocks noGrp="1"/>
          </p:cNvSpPr>
          <p:nvPr>
            <p:ph type="title"/>
          </p:nvPr>
        </p:nvSpPr>
        <p:spPr/>
        <p:txBody>
          <a:bodyPr/>
          <a:lstStyle/>
          <a:p>
            <a:r>
              <a:rPr lang="en-GB" dirty="0"/>
              <a:t>What happens next?</a:t>
            </a:r>
          </a:p>
        </p:txBody>
      </p:sp>
      <p:pic>
        <p:nvPicPr>
          <p:cNvPr id="1026" name="Picture 2">
            <a:extLst>
              <a:ext uri="{FF2B5EF4-FFF2-40B4-BE49-F238E27FC236}">
                <a16:creationId xmlns:a16="http://schemas.microsoft.com/office/drawing/2014/main" id="{F29AA4B4-5A96-C206-D8D7-182353B25F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586"/>
          <a:stretch/>
        </p:blipFill>
        <p:spPr bwMode="auto">
          <a:xfrm>
            <a:off x="6458728" y="1210757"/>
            <a:ext cx="2302308" cy="14053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06C6066-C1DA-C6EB-CC58-F85BFAEF9E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775" y="5085777"/>
            <a:ext cx="1815889" cy="576889"/>
          </a:xfrm>
          <a:prstGeom prst="rect">
            <a:avLst/>
          </a:prstGeom>
        </p:spPr>
      </p:pic>
    </p:spTree>
    <p:extLst>
      <p:ext uri="{BB962C8B-B14F-4D97-AF65-F5344CB8AC3E}">
        <p14:creationId xmlns:p14="http://schemas.microsoft.com/office/powerpoint/2010/main" val="209329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CA17BF-A894-9B53-79B9-5E0217925212}"/>
              </a:ext>
            </a:extLst>
          </p:cNvPr>
          <p:cNvSpPr>
            <a:spLocks noGrp="1"/>
          </p:cNvSpPr>
          <p:nvPr>
            <p:ph type="title"/>
          </p:nvPr>
        </p:nvSpPr>
        <p:spPr/>
        <p:txBody>
          <a:bodyPr/>
          <a:lstStyle/>
          <a:p>
            <a:pPr algn="ctr"/>
            <a:r>
              <a:rPr lang="en-GB" dirty="0"/>
              <a:t>Opportunities for involvement</a:t>
            </a:r>
          </a:p>
        </p:txBody>
      </p:sp>
      <p:sp>
        <p:nvSpPr>
          <p:cNvPr id="6" name="TextBox 5">
            <a:extLst>
              <a:ext uri="{FF2B5EF4-FFF2-40B4-BE49-F238E27FC236}">
                <a16:creationId xmlns:a16="http://schemas.microsoft.com/office/drawing/2014/main" id="{24ECFD55-910A-941A-3E83-779CDB7A5423}"/>
              </a:ext>
            </a:extLst>
          </p:cNvPr>
          <p:cNvSpPr txBox="1"/>
          <p:nvPr/>
        </p:nvSpPr>
        <p:spPr>
          <a:xfrm>
            <a:off x="452488" y="2199530"/>
            <a:ext cx="4344779" cy="3624069"/>
          </a:xfrm>
          <a:prstGeom prst="rect">
            <a:avLst/>
          </a:prstGeom>
          <a:noFill/>
        </p:spPr>
        <p:txBody>
          <a:bodyPr wrap="none" rtlCol="0">
            <a:spAutoFit/>
          </a:bodyPr>
          <a:lstStyle/>
          <a:p>
            <a:pPr defTabSz="685800"/>
            <a:r>
              <a:rPr lang="en-GB" sz="1350" dirty="0">
                <a:solidFill>
                  <a:prstClr val="black"/>
                </a:solidFill>
                <a:latin typeface="Arial" panose="020B0604020202020204"/>
              </a:rPr>
              <a:t>We aim to spread to SW London</a:t>
            </a:r>
            <a:br>
              <a:rPr lang="en-GB" sz="1350" dirty="0">
                <a:solidFill>
                  <a:prstClr val="black"/>
                </a:solidFill>
                <a:latin typeface="Arial" panose="020B0604020202020204"/>
              </a:rPr>
            </a:br>
            <a:br>
              <a:rPr lang="en-GB" sz="1350" dirty="0">
                <a:solidFill>
                  <a:prstClr val="black"/>
                </a:solidFill>
                <a:latin typeface="Arial" panose="020B0604020202020204"/>
              </a:rPr>
            </a:br>
            <a:r>
              <a:rPr lang="en-GB" sz="1350" dirty="0">
                <a:solidFill>
                  <a:prstClr val="black"/>
                </a:solidFill>
                <a:latin typeface="Arial" panose="020B0604020202020204"/>
              </a:rPr>
              <a:t>- we can share our expertise</a:t>
            </a:r>
            <a:br>
              <a:rPr lang="en-GB" sz="1350" dirty="0">
                <a:solidFill>
                  <a:prstClr val="black"/>
                </a:solidFill>
                <a:latin typeface="Arial" panose="020B0604020202020204"/>
              </a:rPr>
            </a:br>
            <a:br>
              <a:rPr lang="en-GB" sz="1350" dirty="0">
                <a:solidFill>
                  <a:prstClr val="black"/>
                </a:solidFill>
                <a:latin typeface="Arial" panose="020B0604020202020204"/>
              </a:rPr>
            </a:br>
            <a:r>
              <a:rPr lang="en-GB" sz="1350" dirty="0">
                <a:solidFill>
                  <a:prstClr val="black"/>
                </a:solidFill>
                <a:latin typeface="Arial" panose="020B0604020202020204"/>
              </a:rPr>
              <a:t>- we can offer barber training</a:t>
            </a:r>
            <a:br>
              <a:rPr lang="en-GB" sz="1350" dirty="0">
                <a:solidFill>
                  <a:prstClr val="black"/>
                </a:solidFill>
                <a:latin typeface="Arial" panose="020B0604020202020204"/>
              </a:rPr>
            </a:br>
            <a:endParaRPr lang="en-GB" sz="1350" dirty="0">
              <a:solidFill>
                <a:prstClr val="black"/>
              </a:solidFill>
              <a:latin typeface="Arial" panose="020B0604020202020204"/>
            </a:endParaRPr>
          </a:p>
          <a:p>
            <a:pPr defTabSz="685800"/>
            <a:r>
              <a:rPr lang="en-GB" sz="1350" dirty="0">
                <a:solidFill>
                  <a:prstClr val="black"/>
                </a:solidFill>
                <a:latin typeface="Arial" panose="020B0604020202020204"/>
              </a:rPr>
              <a:t>We need: </a:t>
            </a:r>
            <a:br>
              <a:rPr lang="en-GB" sz="1350" dirty="0">
                <a:solidFill>
                  <a:prstClr val="black"/>
                </a:solidFill>
                <a:latin typeface="Arial" panose="020B0604020202020204"/>
              </a:rPr>
            </a:br>
            <a:endParaRPr lang="en-GB" sz="1350" dirty="0">
              <a:solidFill>
                <a:prstClr val="black"/>
              </a:solidFill>
              <a:latin typeface="Arial" panose="020B0604020202020204"/>
            </a:endParaRPr>
          </a:p>
          <a:p>
            <a:pPr defTabSz="685800"/>
            <a:r>
              <a:rPr lang="en-GB" sz="1350" dirty="0">
                <a:solidFill>
                  <a:prstClr val="black"/>
                </a:solidFill>
                <a:latin typeface="Arial" panose="020B0604020202020204"/>
              </a:rPr>
              <a:t>-  an identified contact name/responsible person</a:t>
            </a:r>
            <a:br>
              <a:rPr lang="en-GB" sz="1350" dirty="0">
                <a:solidFill>
                  <a:prstClr val="black"/>
                </a:solidFill>
                <a:latin typeface="Arial" panose="020B0604020202020204"/>
              </a:rPr>
            </a:br>
            <a:endParaRPr lang="en-GB" sz="1350" dirty="0">
              <a:solidFill>
                <a:prstClr val="black"/>
              </a:solidFill>
              <a:latin typeface="Arial" panose="020B0604020202020204"/>
            </a:endParaRPr>
          </a:p>
          <a:p>
            <a:pPr marL="214313" indent="-214313" defTabSz="685800">
              <a:buFontTx/>
              <a:buChar char="-"/>
            </a:pPr>
            <a:r>
              <a:rPr lang="en-GB" sz="1350" dirty="0">
                <a:solidFill>
                  <a:prstClr val="black"/>
                </a:solidFill>
                <a:latin typeface="Arial" panose="020B0604020202020204"/>
              </a:rPr>
              <a:t>to work together to identify 2-3 barbers per borough</a:t>
            </a:r>
            <a:br>
              <a:rPr lang="en-GB" sz="1350" dirty="0">
                <a:solidFill>
                  <a:prstClr val="black"/>
                </a:solidFill>
                <a:latin typeface="Arial" panose="020B0604020202020204"/>
              </a:rPr>
            </a:br>
            <a:endParaRPr lang="en-GB" sz="1350" dirty="0">
              <a:solidFill>
                <a:prstClr val="black"/>
              </a:solidFill>
              <a:latin typeface="Arial" panose="020B0604020202020204"/>
            </a:endParaRPr>
          </a:p>
          <a:p>
            <a:pPr marL="214313" indent="-214313" defTabSz="685800">
              <a:buFontTx/>
              <a:buChar char="-"/>
            </a:pPr>
            <a:r>
              <a:rPr lang="en-GB" sz="1350" dirty="0">
                <a:solidFill>
                  <a:prstClr val="black"/>
                </a:solidFill>
                <a:latin typeface="Arial" panose="020B0604020202020204"/>
              </a:rPr>
              <a:t>to work together to collate our data</a:t>
            </a:r>
            <a:br>
              <a:rPr lang="en-GB" sz="1350" dirty="0">
                <a:solidFill>
                  <a:prstClr val="black"/>
                </a:solidFill>
                <a:latin typeface="Arial" panose="020B0604020202020204"/>
              </a:rPr>
            </a:br>
            <a:endParaRPr lang="en-GB" sz="1350" dirty="0">
              <a:solidFill>
                <a:prstClr val="black"/>
              </a:solidFill>
              <a:latin typeface="Arial" panose="020B0604020202020204"/>
            </a:endParaRPr>
          </a:p>
          <a:p>
            <a:pPr marL="214313" indent="-214313" defTabSz="685800">
              <a:buFontTx/>
              <a:buChar char="-"/>
            </a:pPr>
            <a:r>
              <a:rPr lang="en-GB" sz="1350" dirty="0">
                <a:solidFill>
                  <a:prstClr val="black"/>
                </a:solidFill>
                <a:latin typeface="Arial" panose="020B0604020202020204"/>
              </a:rPr>
              <a:t>to seek further funding </a:t>
            </a:r>
            <a:br>
              <a:rPr lang="en-GB" sz="1350" dirty="0">
                <a:solidFill>
                  <a:prstClr val="black"/>
                </a:solidFill>
                <a:latin typeface="Arial" panose="020B0604020202020204"/>
              </a:rPr>
            </a:br>
            <a:endParaRPr lang="en-GB" sz="1350" dirty="0">
              <a:solidFill>
                <a:prstClr val="black"/>
              </a:solidFill>
              <a:latin typeface="Arial" panose="020B0604020202020204"/>
            </a:endParaRPr>
          </a:p>
          <a:p>
            <a:pPr marL="214313" indent="-214313" defTabSz="685800">
              <a:buFontTx/>
              <a:buChar char="-"/>
            </a:pPr>
            <a:r>
              <a:rPr lang="en-GB" sz="1350" dirty="0">
                <a:solidFill>
                  <a:prstClr val="black"/>
                </a:solidFill>
                <a:latin typeface="Arial" panose="020B0604020202020204"/>
              </a:rPr>
              <a:t>to consider role of technology</a:t>
            </a:r>
          </a:p>
        </p:txBody>
      </p:sp>
      <p:pic>
        <p:nvPicPr>
          <p:cNvPr id="10" name="Picture 9" descr="Two people shaking hands illustration">
            <a:extLst>
              <a:ext uri="{FF2B5EF4-FFF2-40B4-BE49-F238E27FC236}">
                <a16:creationId xmlns:a16="http://schemas.microsoft.com/office/drawing/2014/main" id="{FA82BEAE-D89D-4A29-2C32-683A3F452FE2}"/>
              </a:ext>
            </a:extLst>
          </p:cNvPr>
          <p:cNvPicPr>
            <a:picLocks noChangeAspect="1"/>
          </p:cNvPicPr>
          <p:nvPr/>
        </p:nvPicPr>
        <p:blipFill>
          <a:blip r:embed="rId2"/>
          <a:stretch>
            <a:fillRect/>
          </a:stretch>
        </p:blipFill>
        <p:spPr>
          <a:xfrm>
            <a:off x="5114075" y="2094518"/>
            <a:ext cx="3699573" cy="2775015"/>
          </a:xfrm>
          <a:prstGeom prst="rect">
            <a:avLst/>
          </a:prstGeom>
        </p:spPr>
      </p:pic>
      <p:sp>
        <p:nvSpPr>
          <p:cNvPr id="11" name="TextBox 10">
            <a:extLst>
              <a:ext uri="{FF2B5EF4-FFF2-40B4-BE49-F238E27FC236}">
                <a16:creationId xmlns:a16="http://schemas.microsoft.com/office/drawing/2014/main" id="{11E6D591-A01F-38E2-40F1-2452A9DCAD34}"/>
              </a:ext>
            </a:extLst>
          </p:cNvPr>
          <p:cNvSpPr txBox="1"/>
          <p:nvPr/>
        </p:nvSpPr>
        <p:spPr>
          <a:xfrm>
            <a:off x="5883517" y="4486483"/>
            <a:ext cx="2207656" cy="300082"/>
          </a:xfrm>
          <a:prstGeom prst="rect">
            <a:avLst/>
          </a:prstGeom>
          <a:noFill/>
        </p:spPr>
        <p:txBody>
          <a:bodyPr wrap="none" rtlCol="0">
            <a:spAutoFit/>
          </a:bodyPr>
          <a:lstStyle/>
          <a:p>
            <a:pPr defTabSz="685800"/>
            <a:r>
              <a:rPr lang="en-GB" sz="1350" dirty="0">
                <a:solidFill>
                  <a:prstClr val="black"/>
                </a:solidFill>
                <a:latin typeface="Arial" panose="020B0604020202020204"/>
              </a:rPr>
              <a:t>nicola.thomas@lsbu.ac.uk</a:t>
            </a:r>
          </a:p>
        </p:txBody>
      </p:sp>
    </p:spTree>
    <p:extLst>
      <p:ext uri="{BB962C8B-B14F-4D97-AF65-F5344CB8AC3E}">
        <p14:creationId xmlns:p14="http://schemas.microsoft.com/office/powerpoint/2010/main" val="256129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DA3D39-4E73-0ECE-0216-1FB0EEC6B196}"/>
              </a:ext>
            </a:extLst>
          </p:cNvPr>
          <p:cNvSpPr>
            <a:spLocks noGrp="1"/>
          </p:cNvSpPr>
          <p:nvPr>
            <p:ph type="title"/>
          </p:nvPr>
        </p:nvSpPr>
        <p:spPr>
          <a:xfrm>
            <a:off x="1148964" y="1206607"/>
            <a:ext cx="6697597" cy="446627"/>
          </a:xfrm>
        </p:spPr>
        <p:txBody>
          <a:bodyPr/>
          <a:lstStyle/>
          <a:p>
            <a:pPr algn="ctr"/>
            <a:r>
              <a:rPr lang="en-GB" sz="3300" dirty="0"/>
              <a:t>Thank you to our team and funders</a:t>
            </a:r>
          </a:p>
        </p:txBody>
      </p:sp>
      <p:pic>
        <p:nvPicPr>
          <p:cNvPr id="2050" name="Picture 2">
            <a:extLst>
              <a:ext uri="{FF2B5EF4-FFF2-40B4-BE49-F238E27FC236}">
                <a16:creationId xmlns:a16="http://schemas.microsoft.com/office/drawing/2014/main" id="{71F0AB4D-BBC5-9615-DECB-6AC9BF6E7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433" y="2635359"/>
            <a:ext cx="4470661" cy="11415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59FEFF2-FCF8-62EA-52B0-F286BC7F243A}"/>
              </a:ext>
            </a:extLst>
          </p:cNvPr>
          <p:cNvSpPr txBox="1"/>
          <p:nvPr/>
        </p:nvSpPr>
        <p:spPr>
          <a:xfrm>
            <a:off x="388856" y="5230741"/>
            <a:ext cx="7404784" cy="300082"/>
          </a:xfrm>
          <a:prstGeom prst="rect">
            <a:avLst/>
          </a:prstGeom>
          <a:noFill/>
        </p:spPr>
        <p:txBody>
          <a:bodyPr wrap="none" rtlCol="0">
            <a:spAutoFit/>
          </a:bodyPr>
          <a:lstStyle/>
          <a:p>
            <a:pPr defTabSz="685800"/>
            <a:r>
              <a:rPr lang="en-GB" sz="1350" dirty="0">
                <a:solidFill>
                  <a:prstClr val="black"/>
                </a:solidFill>
                <a:latin typeface="Arial" panose="020B0604020202020204"/>
              </a:rPr>
              <a:t>Winner </a:t>
            </a:r>
            <a:r>
              <a:rPr lang="en-GB" sz="1350" i="1" dirty="0">
                <a:solidFill>
                  <a:prstClr val="black"/>
                </a:solidFill>
                <a:latin typeface="Arial" panose="020B0604020202020204"/>
              </a:rPr>
              <a:t>Outstanding Contribution to the Local Community</a:t>
            </a:r>
            <a:r>
              <a:rPr lang="en-GB" sz="1350" dirty="0">
                <a:solidFill>
                  <a:prstClr val="black"/>
                </a:solidFill>
                <a:latin typeface="Arial" panose="020B0604020202020204"/>
              </a:rPr>
              <a:t> Times Higher Education Award 2024</a:t>
            </a:r>
          </a:p>
        </p:txBody>
      </p:sp>
    </p:spTree>
    <p:extLst>
      <p:ext uri="{BB962C8B-B14F-4D97-AF65-F5344CB8AC3E}">
        <p14:creationId xmlns:p14="http://schemas.microsoft.com/office/powerpoint/2010/main" val="1345205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qr code on a square&#10;&#10;AI-generated content may be incorrect.">
            <a:extLst>
              <a:ext uri="{FF2B5EF4-FFF2-40B4-BE49-F238E27FC236}">
                <a16:creationId xmlns:a16="http://schemas.microsoft.com/office/drawing/2014/main" id="{7D904F36-592D-F9B9-9FE0-0A3EE796BDFA}"/>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70486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AEEA36A-1B81-C0D1-1436-AE3206FBAE9E}"/>
              </a:ext>
            </a:extLst>
          </p:cNvPr>
          <p:cNvPicPr>
            <a:picLocks noChangeAspect="1"/>
          </p:cNvPicPr>
          <p:nvPr/>
        </p:nvPicPr>
        <p:blipFill>
          <a:blip r:embed="rId3"/>
          <a:stretch>
            <a:fillRect/>
          </a:stretch>
        </p:blipFill>
        <p:spPr>
          <a:xfrm>
            <a:off x="238120" y="2204864"/>
            <a:ext cx="1074297" cy="1074297"/>
          </a:xfrm>
          <a:prstGeom prst="rect">
            <a:avLst/>
          </a:prstGeom>
        </p:spPr>
      </p:pic>
      <p:sp>
        <p:nvSpPr>
          <p:cNvPr id="5" name="Content Placeholder 4"/>
          <p:cNvSpPr>
            <a:spLocks noGrp="1"/>
          </p:cNvSpPr>
          <p:nvPr>
            <p:ph idx="1"/>
          </p:nvPr>
        </p:nvSpPr>
        <p:spPr>
          <a:xfrm>
            <a:off x="1691680" y="1628800"/>
            <a:ext cx="7273063" cy="4054241"/>
          </a:xfrm>
        </p:spPr>
        <p:txBody>
          <a:bodyPr/>
          <a:lstStyle/>
          <a:p>
            <a:pPr marL="0" lvl="1" indent="0">
              <a:buNone/>
            </a:pPr>
            <a:r>
              <a:rPr lang="en-GB" sz="1600" b="1" dirty="0">
                <a:latin typeface="Century Gothic"/>
              </a:rPr>
              <a:t>Journey into Research: </a:t>
            </a:r>
            <a:r>
              <a:rPr lang="en-GB" sz="1600" dirty="0">
                <a:latin typeface="Century Gothic"/>
              </a:rPr>
              <a:t>NHS       UCL (CORE) &amp; NCCMH      Healthwatch</a:t>
            </a:r>
            <a:endParaRPr lang="en-US" sz="1600" dirty="0">
              <a:latin typeface="Century Gothic"/>
            </a:endParaRPr>
          </a:p>
          <a:p>
            <a:pPr marL="143510" lvl="1" indent="-143510" algn="ctr"/>
            <a:endParaRPr lang="en-GB" sz="1600" dirty="0"/>
          </a:p>
          <a:p>
            <a:pPr marL="0" lvl="1" indent="0" algn="ctr">
              <a:buNone/>
            </a:pPr>
            <a:r>
              <a:rPr lang="en-GB" sz="1600" dirty="0">
                <a:latin typeface="Century Gothic"/>
              </a:rPr>
              <a:t>As an AP: I wanted to move from making small, daily changes to influencing system-wide improvements based on staff and patient experiences. </a:t>
            </a:r>
          </a:p>
          <a:p>
            <a:pPr marL="0" lvl="1" indent="0" algn="ctr">
              <a:buNone/>
            </a:pPr>
            <a:endParaRPr lang="en-GB" sz="1600" dirty="0">
              <a:latin typeface="Century Gothic"/>
            </a:endParaRPr>
          </a:p>
          <a:p>
            <a:pPr marL="0" lvl="1" indent="0" algn="ctr">
              <a:buNone/>
            </a:pPr>
            <a:r>
              <a:rPr lang="en-GB" sz="1600" dirty="0">
                <a:latin typeface="Century Gothic"/>
              </a:rPr>
              <a:t> As an RA</a:t>
            </a:r>
            <a:r>
              <a:rPr lang="en-GB" sz="1600" b="1" dirty="0">
                <a:latin typeface="Century Gothic"/>
              </a:rPr>
              <a:t>: </a:t>
            </a:r>
            <a:r>
              <a:rPr lang="en-GB" sz="1600" dirty="0">
                <a:latin typeface="Century Gothic"/>
              </a:rPr>
              <a:t>Research focused on mental health outcomes, including evaluating safety programmes and mental health interventions, and co-designing research with patient advisory groups. </a:t>
            </a:r>
          </a:p>
          <a:p>
            <a:pPr marL="143510" lvl="1" indent="-143510" algn="ctr"/>
            <a:endParaRPr lang="en-GB" sz="1600" dirty="0">
              <a:latin typeface="Century Gothic"/>
            </a:endParaRPr>
          </a:p>
          <a:p>
            <a:pPr marL="0" lvl="1" indent="0" algn="ctr">
              <a:buNone/>
            </a:pPr>
            <a:r>
              <a:rPr lang="en-GB" sz="1600" dirty="0">
                <a:latin typeface="Century Gothic"/>
              </a:rPr>
              <a:t>Community research where I </a:t>
            </a:r>
            <a:r>
              <a:rPr lang="en-GB" sz="1600" dirty="0">
                <a:latin typeface="Century Gothic"/>
                <a:cs typeface="Segoe UI"/>
              </a:rPr>
              <a:t>engage with patients and staff to provide insights that can improve health and care services. </a:t>
            </a:r>
            <a:endParaRPr lang="en-GB" sz="1600" dirty="0">
              <a:latin typeface="Century Gothic" panose="020B0502020202020204" pitchFamily="34" charset="0"/>
            </a:endParaRP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3</a:t>
            </a:fld>
            <a:endParaRPr lang="en-GB" noProof="0" dirty="0"/>
          </a:p>
        </p:txBody>
      </p:sp>
      <p:sp>
        <p:nvSpPr>
          <p:cNvPr id="7" name="Title 6"/>
          <p:cNvSpPr>
            <a:spLocks noGrp="1"/>
          </p:cNvSpPr>
          <p:nvPr>
            <p:ph type="title"/>
          </p:nvPr>
        </p:nvSpPr>
        <p:spPr>
          <a:xfrm>
            <a:off x="3491880" y="67183"/>
            <a:ext cx="8208000" cy="468000"/>
          </a:xfrm>
        </p:spPr>
        <p:txBody>
          <a:bodyPr/>
          <a:lstStyle/>
          <a:p>
            <a:r>
              <a:rPr lang="en-GB" sz="1400" dirty="0">
                <a:latin typeface="Century Gothic" panose="020B0502020202020204" pitchFamily="34" charset="0"/>
              </a:rPr>
              <a:t>From Conversations to Change: Community Research in Practice</a:t>
            </a:r>
          </a:p>
        </p:txBody>
      </p:sp>
      <p:sp>
        <p:nvSpPr>
          <p:cNvPr id="6" name="TextBox 5">
            <a:extLst>
              <a:ext uri="{FF2B5EF4-FFF2-40B4-BE49-F238E27FC236}">
                <a16:creationId xmlns:a16="http://schemas.microsoft.com/office/drawing/2014/main" id="{C0F72B7C-D731-EFCA-50E6-F52E226F4381}"/>
              </a:ext>
            </a:extLst>
          </p:cNvPr>
          <p:cNvSpPr txBox="1"/>
          <p:nvPr/>
        </p:nvSpPr>
        <p:spPr>
          <a:xfrm>
            <a:off x="103007" y="787759"/>
            <a:ext cx="4572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en-GB" sz="1800" b="1" i="0" u="none" strike="noStrike" kern="1200" cap="none" spc="50" normalizeH="0" baseline="0" noProof="0" dirty="0">
                <a:ln>
                  <a:noFill/>
                </a:ln>
                <a:solidFill>
                  <a:srgbClr val="BFBFBF">
                    <a:lumMod val="50000"/>
                  </a:srgbClr>
                </a:solidFill>
                <a:effectLst/>
                <a:uLnTx/>
                <a:uFillTx/>
                <a:latin typeface="Century Gothic" panose="020B0502020202020204" pitchFamily="34" charset="0"/>
                <a:ea typeface="+mn-ea"/>
                <a:cs typeface="+mn-cs"/>
              </a:rPr>
              <a:t>How I Got Into Research </a:t>
            </a:r>
          </a:p>
        </p:txBody>
      </p:sp>
      <p:cxnSp>
        <p:nvCxnSpPr>
          <p:cNvPr id="10" name="Straight Arrow Connector 9">
            <a:extLst>
              <a:ext uri="{FF2B5EF4-FFF2-40B4-BE49-F238E27FC236}">
                <a16:creationId xmlns:a16="http://schemas.microsoft.com/office/drawing/2014/main" id="{5D26A87E-3E4D-2123-FF34-4DA3FB5F2051}"/>
              </a:ext>
            </a:extLst>
          </p:cNvPr>
          <p:cNvCxnSpPr>
            <a:cxnSpLocks/>
          </p:cNvCxnSpPr>
          <p:nvPr/>
        </p:nvCxnSpPr>
        <p:spPr>
          <a:xfrm flipV="1">
            <a:off x="4462990" y="1746831"/>
            <a:ext cx="19641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301FAEF-17BC-1C2B-4CDF-A14C0894B710}"/>
              </a:ext>
            </a:extLst>
          </p:cNvPr>
          <p:cNvPicPr>
            <a:picLocks noChangeAspect="1"/>
          </p:cNvPicPr>
          <p:nvPr/>
        </p:nvPicPr>
        <p:blipFill>
          <a:blip r:embed="rId4"/>
          <a:stretch>
            <a:fillRect/>
          </a:stretch>
        </p:blipFill>
        <p:spPr>
          <a:xfrm>
            <a:off x="7092280" y="1681591"/>
            <a:ext cx="275757" cy="146320"/>
          </a:xfrm>
          <a:prstGeom prst="rect">
            <a:avLst/>
          </a:prstGeom>
        </p:spPr>
      </p:pic>
      <p:pic>
        <p:nvPicPr>
          <p:cNvPr id="13" name="Picture 12">
            <a:extLst>
              <a:ext uri="{FF2B5EF4-FFF2-40B4-BE49-F238E27FC236}">
                <a16:creationId xmlns:a16="http://schemas.microsoft.com/office/drawing/2014/main" id="{39652F8E-F1EC-2EBF-B1D5-CCF3F0BB2DF1}"/>
              </a:ext>
            </a:extLst>
          </p:cNvPr>
          <p:cNvPicPr>
            <a:picLocks noChangeAspect="1"/>
          </p:cNvPicPr>
          <p:nvPr/>
        </p:nvPicPr>
        <p:blipFill>
          <a:blip r:embed="rId5"/>
          <a:stretch>
            <a:fillRect/>
          </a:stretch>
        </p:blipFill>
        <p:spPr>
          <a:xfrm>
            <a:off x="238120" y="3764236"/>
            <a:ext cx="1350058" cy="393631"/>
          </a:xfrm>
          <a:prstGeom prst="rect">
            <a:avLst/>
          </a:prstGeom>
        </p:spPr>
      </p:pic>
      <p:pic>
        <p:nvPicPr>
          <p:cNvPr id="14" name="Picture 13">
            <a:extLst>
              <a:ext uri="{FF2B5EF4-FFF2-40B4-BE49-F238E27FC236}">
                <a16:creationId xmlns:a16="http://schemas.microsoft.com/office/drawing/2014/main" id="{4084A15C-3215-2530-6564-620D80B0EEAC}"/>
              </a:ext>
            </a:extLst>
          </p:cNvPr>
          <p:cNvPicPr>
            <a:picLocks noChangeAspect="1"/>
          </p:cNvPicPr>
          <p:nvPr/>
        </p:nvPicPr>
        <p:blipFill>
          <a:blip r:embed="rId6"/>
          <a:srcRect t="33989" b="35116"/>
          <a:stretch/>
        </p:blipFill>
        <p:spPr>
          <a:xfrm>
            <a:off x="125085" y="4941168"/>
            <a:ext cx="1514844" cy="46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BD10-F265-0450-0FA0-A4E352B75D6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D8526EC-D713-E421-F6F2-C2CF78958764}"/>
              </a:ext>
            </a:extLst>
          </p:cNvPr>
          <p:cNvPicPr>
            <a:picLocks noChangeAspect="1"/>
          </p:cNvPicPr>
          <p:nvPr/>
        </p:nvPicPr>
        <p:blipFill>
          <a:blip r:embed="rId2"/>
          <a:stretch>
            <a:fillRect/>
          </a:stretch>
        </p:blipFill>
        <p:spPr>
          <a:xfrm>
            <a:off x="6559942" y="3429000"/>
            <a:ext cx="2584058" cy="1942498"/>
          </a:xfrm>
          <a:prstGeom prst="rect">
            <a:avLst/>
          </a:prstGeom>
        </p:spPr>
      </p:pic>
      <p:sp>
        <p:nvSpPr>
          <p:cNvPr id="5" name="Content Placeholder 4">
            <a:extLst>
              <a:ext uri="{FF2B5EF4-FFF2-40B4-BE49-F238E27FC236}">
                <a16:creationId xmlns:a16="http://schemas.microsoft.com/office/drawing/2014/main" id="{82E55DBC-76FF-3E12-AF89-721463BE0CB0}"/>
              </a:ext>
            </a:extLst>
          </p:cNvPr>
          <p:cNvSpPr>
            <a:spLocks noGrp="1"/>
          </p:cNvSpPr>
          <p:nvPr>
            <p:ph idx="1"/>
          </p:nvPr>
        </p:nvSpPr>
        <p:spPr>
          <a:xfrm>
            <a:off x="468000" y="1375298"/>
            <a:ext cx="8208000" cy="4392000"/>
          </a:xfrm>
        </p:spPr>
        <p:txBody>
          <a:bodyPr/>
          <a:lstStyle/>
          <a:p>
            <a:pPr marL="0" lvl="1" indent="0" algn="ctr">
              <a:buNone/>
            </a:pPr>
            <a:r>
              <a:rPr lang="en-GB" dirty="0">
                <a:latin typeface="Century Gothic"/>
              </a:rPr>
              <a:t>Healthwatch explores people’s experiences of health and care services. These insights are used to make sure decision makers in the NHS improve the standard of care. </a:t>
            </a:r>
          </a:p>
          <a:p>
            <a:pPr marL="0" lvl="1" indent="0" algn="ctr">
              <a:buNone/>
            </a:pPr>
            <a:endParaRPr lang="en-GB" dirty="0">
              <a:latin typeface="Century Gothic"/>
            </a:endParaRPr>
          </a:p>
          <a:p>
            <a:pPr marL="0" lvl="1" indent="0">
              <a:buNone/>
            </a:pPr>
            <a:r>
              <a:rPr lang="en-US" b="1" dirty="0">
                <a:latin typeface="Century Gothic"/>
              </a:rPr>
              <a:t>What I do: </a:t>
            </a:r>
          </a:p>
          <a:p>
            <a:pPr marL="0" marR="0" lvl="1" indent="0" defTabSz="914400" rtl="0" eaLnBrk="1" fontAlgn="auto" latinLnBrk="0" hangingPunct="1">
              <a:lnSpc>
                <a:spcPts val="2000"/>
              </a:lnSpc>
              <a:spcBef>
                <a:spcPts val="0"/>
              </a:spcBef>
              <a:spcAft>
                <a:spcPts val="1200"/>
              </a:spcAft>
              <a:buClr>
                <a:srgbClr val="E73E97"/>
              </a:buClr>
              <a:buSzPct val="100000"/>
              <a:buFont typeface="Arial" pitchFamily="34" charset="0"/>
              <a:buNone/>
              <a:tabLst/>
              <a:defRPr/>
            </a:pPr>
            <a:r>
              <a:rPr kumimoji="0" lang="en-GB" sz="1800" b="1" i="0" u="none" strike="noStrike" kern="1200" cap="none" spc="0" normalizeH="0" baseline="0" noProof="0" dirty="0">
                <a:ln>
                  <a:noFill/>
                </a:ln>
                <a:solidFill>
                  <a:srgbClr val="004C6B"/>
                </a:solidFill>
                <a:effectLst/>
                <a:uLnTx/>
                <a:uFillTx/>
                <a:latin typeface="Century Gothic"/>
              </a:rPr>
              <a:t>Healthwatch South West London </a:t>
            </a:r>
            <a:r>
              <a:rPr lang="en-GB" b="1" dirty="0">
                <a:solidFill>
                  <a:srgbClr val="004C6B"/>
                </a:solidFill>
                <a:latin typeface="Century Gothic"/>
              </a:rPr>
              <a:t>Collaborative</a:t>
            </a:r>
            <a:r>
              <a:rPr kumimoji="0" lang="en-GB" sz="1800" b="1" i="0" u="none" strike="noStrike" kern="1200" cap="none" spc="0" normalizeH="0" baseline="0" noProof="0" dirty="0">
                <a:ln>
                  <a:noFill/>
                </a:ln>
                <a:solidFill>
                  <a:srgbClr val="004C6B"/>
                </a:solidFill>
                <a:effectLst/>
                <a:uLnTx/>
                <a:uFillTx/>
                <a:latin typeface="Century Gothic"/>
              </a:rPr>
              <a:t>: Croydon, Kingston, Merton, Richmond, Sutton, Wandsworth</a:t>
            </a:r>
          </a:p>
          <a:p>
            <a:pPr marL="0" marR="0" lvl="1" indent="0" defTabSz="914400" rtl="0" eaLnBrk="1" fontAlgn="auto" latinLnBrk="0" hangingPunct="1">
              <a:lnSpc>
                <a:spcPts val="2000"/>
              </a:lnSpc>
              <a:spcBef>
                <a:spcPts val="0"/>
              </a:spcBef>
              <a:spcAft>
                <a:spcPts val="1200"/>
              </a:spcAft>
              <a:buClr>
                <a:srgbClr val="E73E97"/>
              </a:buClr>
              <a:buSzPct val="100000"/>
              <a:buFont typeface="Arial" pitchFamily="34" charset="0"/>
              <a:buNone/>
              <a:tabLst/>
              <a:defRPr/>
            </a:pPr>
            <a:endParaRPr lang="en-GB" b="1" dirty="0">
              <a:solidFill>
                <a:srgbClr val="004C6B"/>
              </a:solidFill>
              <a:latin typeface="Century Gothic"/>
            </a:endParaRPr>
          </a:p>
          <a:p>
            <a:pPr marL="0" marR="0" lvl="1" indent="0" defTabSz="914400" rtl="0" eaLnBrk="1" fontAlgn="auto" latinLnBrk="0" hangingPunct="1">
              <a:lnSpc>
                <a:spcPts val="2000"/>
              </a:lnSpc>
              <a:spcBef>
                <a:spcPts val="0"/>
              </a:spcBef>
              <a:spcAft>
                <a:spcPts val="1200"/>
              </a:spcAft>
              <a:buClr>
                <a:srgbClr val="E73E97"/>
              </a:buClr>
              <a:buSzPct val="100000"/>
              <a:buFont typeface="Arial" pitchFamily="34" charset="0"/>
              <a:buNone/>
              <a:tabLst/>
              <a:defRPr/>
            </a:pPr>
            <a:endParaRPr lang="en-GB" b="1" dirty="0">
              <a:solidFill>
                <a:srgbClr val="004C6B"/>
              </a:solidFill>
              <a:latin typeface="Century Gothic"/>
            </a:endParaRPr>
          </a:p>
          <a:p>
            <a:pPr marL="143510" lvl="1" indent="-143510">
              <a:buClr>
                <a:srgbClr val="E73E97"/>
              </a:buClr>
              <a:defRPr/>
            </a:pPr>
            <a:r>
              <a:rPr kumimoji="0" lang="en-GB" sz="1800" i="0" u="none" strike="noStrike" kern="1200" cap="none" spc="0" normalizeH="0" baseline="0" noProof="0" dirty="0">
                <a:ln>
                  <a:noFill/>
                </a:ln>
                <a:solidFill>
                  <a:srgbClr val="004C6B"/>
                </a:solidFill>
                <a:effectLst/>
                <a:uLnTx/>
                <a:uFillTx/>
                <a:latin typeface="Century Gothic"/>
              </a:rPr>
              <a:t>Research and engagement</a:t>
            </a:r>
            <a:endParaRPr lang="en-GB" dirty="0">
              <a:latin typeface="Century Gothic"/>
            </a:endParaRPr>
          </a:p>
          <a:p>
            <a:pPr marL="143510" lvl="1" indent="-143510"/>
            <a:r>
              <a:rPr lang="en-GB" dirty="0">
                <a:latin typeface="Century Gothic"/>
              </a:rPr>
              <a:t>Community-led research </a:t>
            </a:r>
          </a:p>
          <a:p>
            <a:pPr marL="143510" lvl="1" indent="-143510"/>
            <a:r>
              <a:rPr lang="en-GB" dirty="0">
                <a:latin typeface="Century Gothic"/>
              </a:rPr>
              <a:t>Feedback insights to health and care staff, and key decision makers </a:t>
            </a:r>
          </a:p>
          <a:p>
            <a:pPr marL="143510" lvl="1" indent="-143510"/>
            <a:endParaRPr lang="en-GB" dirty="0"/>
          </a:p>
        </p:txBody>
      </p:sp>
      <p:sp>
        <p:nvSpPr>
          <p:cNvPr id="16" name="Slide Number Placeholder 15">
            <a:extLst>
              <a:ext uri="{FF2B5EF4-FFF2-40B4-BE49-F238E27FC236}">
                <a16:creationId xmlns:a16="http://schemas.microsoft.com/office/drawing/2014/main" id="{1209124A-C752-DDEA-2D94-B68A293C800C}"/>
              </a:ext>
            </a:extLst>
          </p:cNvPr>
          <p:cNvSpPr>
            <a:spLocks noGrp="1"/>
          </p:cNvSpPr>
          <p:nvPr>
            <p:ph type="sldNum" sz="quarter" idx="12"/>
          </p:nvPr>
        </p:nvSpPr>
        <p:spPr/>
        <p:txBody>
          <a:bodyPr/>
          <a:lstStyle/>
          <a:p>
            <a:fld id="{9295DF58-4118-4551-8C61-1A7ED177FA2D}" type="slidenum">
              <a:rPr lang="en-GB" noProof="0" smtClean="0"/>
              <a:pPr/>
              <a:t>4</a:t>
            </a:fld>
            <a:endParaRPr lang="en-GB" noProof="0" dirty="0"/>
          </a:p>
        </p:txBody>
      </p:sp>
      <p:sp>
        <p:nvSpPr>
          <p:cNvPr id="7" name="Title 6">
            <a:extLst>
              <a:ext uri="{FF2B5EF4-FFF2-40B4-BE49-F238E27FC236}">
                <a16:creationId xmlns:a16="http://schemas.microsoft.com/office/drawing/2014/main" id="{CBCF6198-0FFE-A52A-3AE9-E631B8EF7408}"/>
              </a:ext>
            </a:extLst>
          </p:cNvPr>
          <p:cNvSpPr>
            <a:spLocks noGrp="1"/>
          </p:cNvSpPr>
          <p:nvPr>
            <p:ph type="title"/>
          </p:nvPr>
        </p:nvSpPr>
        <p:spPr>
          <a:xfrm>
            <a:off x="107504" y="119468"/>
            <a:ext cx="8208000" cy="468000"/>
          </a:xfrm>
        </p:spPr>
        <p:txBody>
          <a:bodyPr/>
          <a:lstStyle/>
          <a:p>
            <a:r>
              <a:rPr lang="en-GB" sz="1400" dirty="0">
                <a:latin typeface="Century Gothic" panose="020B0502020202020204" pitchFamily="34" charset="0"/>
              </a:rPr>
              <a:t>From Conversations to Change: Community Research in Practice</a:t>
            </a:r>
          </a:p>
        </p:txBody>
      </p:sp>
      <p:sp>
        <p:nvSpPr>
          <p:cNvPr id="8" name="Text Placeholder 7">
            <a:extLst>
              <a:ext uri="{FF2B5EF4-FFF2-40B4-BE49-F238E27FC236}">
                <a16:creationId xmlns:a16="http://schemas.microsoft.com/office/drawing/2014/main" id="{0DFAA7AA-21CC-C91A-9F4B-04EBF152F991}"/>
              </a:ext>
            </a:extLst>
          </p:cNvPr>
          <p:cNvSpPr>
            <a:spLocks noGrp="1"/>
          </p:cNvSpPr>
          <p:nvPr>
            <p:ph type="body" sz="quarter" idx="13"/>
          </p:nvPr>
        </p:nvSpPr>
        <p:spPr>
          <a:xfrm>
            <a:off x="172876" y="749474"/>
            <a:ext cx="8143875" cy="285750"/>
          </a:xfrm>
        </p:spPr>
        <p:txBody>
          <a:bodyPr/>
          <a:lstStyle/>
          <a:p>
            <a:r>
              <a:rPr lang="en-GB" dirty="0">
                <a:latin typeface="Century Gothic" panose="020B0502020202020204" pitchFamily="34" charset="0"/>
              </a:rPr>
              <a:t>Healthwatch</a:t>
            </a:r>
            <a:r>
              <a:rPr lang="en-GB" dirty="0"/>
              <a:t>, what we do: </a:t>
            </a:r>
            <a:r>
              <a:rPr lang="en-GB" dirty="0">
                <a:latin typeface="Century Gothic" panose="020B0502020202020204" pitchFamily="34" charset="0"/>
              </a:rPr>
              <a:t>Community Research </a:t>
            </a:r>
          </a:p>
        </p:txBody>
      </p:sp>
      <p:pic>
        <p:nvPicPr>
          <p:cNvPr id="2" name="Picture 1">
            <a:extLst>
              <a:ext uri="{FF2B5EF4-FFF2-40B4-BE49-F238E27FC236}">
                <a16:creationId xmlns:a16="http://schemas.microsoft.com/office/drawing/2014/main" id="{EA016E71-84EA-DCB0-097A-72B05DD77F63}"/>
              </a:ext>
            </a:extLst>
          </p:cNvPr>
          <p:cNvPicPr>
            <a:picLocks noChangeAspect="1"/>
          </p:cNvPicPr>
          <p:nvPr/>
        </p:nvPicPr>
        <p:blipFill>
          <a:blip r:embed="rId3"/>
          <a:stretch>
            <a:fillRect/>
          </a:stretch>
        </p:blipFill>
        <p:spPr>
          <a:xfrm>
            <a:off x="6660232" y="4046"/>
            <a:ext cx="2280436" cy="698843"/>
          </a:xfrm>
          <a:prstGeom prst="rect">
            <a:avLst/>
          </a:prstGeom>
        </p:spPr>
      </p:pic>
    </p:spTree>
    <p:extLst>
      <p:ext uri="{BB962C8B-B14F-4D97-AF65-F5344CB8AC3E}">
        <p14:creationId xmlns:p14="http://schemas.microsoft.com/office/powerpoint/2010/main" val="2258639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DE562-0E5A-50EF-CB83-45AEAF3AEBC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BBF4BD3-1D9E-DF39-2B36-B535F83F81CD}"/>
              </a:ext>
            </a:extLst>
          </p:cNvPr>
          <p:cNvSpPr>
            <a:spLocks noGrp="1"/>
          </p:cNvSpPr>
          <p:nvPr>
            <p:ph idx="1"/>
          </p:nvPr>
        </p:nvSpPr>
        <p:spPr>
          <a:xfrm>
            <a:off x="467999" y="1516470"/>
            <a:ext cx="8208000" cy="4392000"/>
          </a:xfrm>
        </p:spPr>
        <p:txBody>
          <a:bodyPr/>
          <a:lstStyle/>
          <a:p>
            <a:pPr marL="0" lvl="1" indent="0" algn="ctr">
              <a:buNone/>
            </a:pPr>
            <a:endParaRPr lang="en-GB" dirty="0">
              <a:latin typeface="Century Gothic"/>
            </a:endParaRPr>
          </a:p>
          <a:p>
            <a:pPr marL="0" lvl="1" indent="0" algn="ctr">
              <a:buNone/>
            </a:pPr>
            <a:endParaRPr lang="en-GB" dirty="0">
              <a:latin typeface="Century Gothic"/>
            </a:endParaRPr>
          </a:p>
          <a:p>
            <a:pPr marL="0" lvl="1" indent="0" algn="ctr">
              <a:buNone/>
            </a:pPr>
            <a:endParaRPr lang="en-GB" dirty="0">
              <a:latin typeface="Century Gothic"/>
            </a:endParaRPr>
          </a:p>
          <a:p>
            <a:pPr marL="0" lvl="1" indent="0" algn="ctr">
              <a:buNone/>
            </a:pPr>
            <a:endParaRPr lang="en-GB" b="1" dirty="0">
              <a:latin typeface="Century Gothic"/>
            </a:endParaRPr>
          </a:p>
          <a:p>
            <a:pPr marL="0" lvl="1" indent="0" algn="ctr">
              <a:lnSpc>
                <a:spcPct val="150000"/>
              </a:lnSpc>
              <a:buNone/>
            </a:pPr>
            <a:r>
              <a:rPr lang="en-GB" b="1" dirty="0">
                <a:latin typeface="Century Gothic"/>
              </a:rPr>
              <a:t>A big part of Healthwatch’s process is collaboration and co-production with patient groups and organisations that work within local communities (from conversations to change)</a:t>
            </a:r>
          </a:p>
          <a:p>
            <a:pPr marL="143510" lvl="1" indent="-143510"/>
            <a:endParaRPr lang="en-GB" dirty="0"/>
          </a:p>
        </p:txBody>
      </p:sp>
      <p:sp>
        <p:nvSpPr>
          <p:cNvPr id="16" name="Slide Number Placeholder 15">
            <a:extLst>
              <a:ext uri="{FF2B5EF4-FFF2-40B4-BE49-F238E27FC236}">
                <a16:creationId xmlns:a16="http://schemas.microsoft.com/office/drawing/2014/main" id="{E195443C-0FD5-B38D-9546-E742B4474CE4}"/>
              </a:ext>
            </a:extLst>
          </p:cNvPr>
          <p:cNvSpPr>
            <a:spLocks noGrp="1"/>
          </p:cNvSpPr>
          <p:nvPr>
            <p:ph type="sldNum" sz="quarter" idx="12"/>
          </p:nvPr>
        </p:nvSpPr>
        <p:spPr/>
        <p:txBody>
          <a:bodyPr/>
          <a:lstStyle/>
          <a:p>
            <a:fld id="{9295DF58-4118-4551-8C61-1A7ED177FA2D}" type="slidenum">
              <a:rPr lang="en-GB" noProof="0" smtClean="0"/>
              <a:pPr/>
              <a:t>5</a:t>
            </a:fld>
            <a:endParaRPr lang="en-GB" noProof="0" dirty="0"/>
          </a:p>
        </p:txBody>
      </p:sp>
      <p:sp>
        <p:nvSpPr>
          <p:cNvPr id="7" name="Title 6">
            <a:extLst>
              <a:ext uri="{FF2B5EF4-FFF2-40B4-BE49-F238E27FC236}">
                <a16:creationId xmlns:a16="http://schemas.microsoft.com/office/drawing/2014/main" id="{C6044465-43A0-8B0E-EE81-32E7DB3FB464}"/>
              </a:ext>
            </a:extLst>
          </p:cNvPr>
          <p:cNvSpPr>
            <a:spLocks noGrp="1"/>
          </p:cNvSpPr>
          <p:nvPr>
            <p:ph type="title"/>
          </p:nvPr>
        </p:nvSpPr>
        <p:spPr>
          <a:xfrm>
            <a:off x="259636" y="68584"/>
            <a:ext cx="8208000" cy="468000"/>
          </a:xfrm>
        </p:spPr>
        <p:txBody>
          <a:bodyPr/>
          <a:lstStyle/>
          <a:p>
            <a:r>
              <a:rPr lang="en-GB" sz="1400" dirty="0">
                <a:latin typeface="Century Gothic" panose="020B0502020202020204" pitchFamily="34" charset="0"/>
              </a:rPr>
              <a:t>From Conversations to Change: Community Research in Practice</a:t>
            </a:r>
          </a:p>
        </p:txBody>
      </p:sp>
      <p:sp>
        <p:nvSpPr>
          <p:cNvPr id="8" name="Text Placeholder 7">
            <a:extLst>
              <a:ext uri="{FF2B5EF4-FFF2-40B4-BE49-F238E27FC236}">
                <a16:creationId xmlns:a16="http://schemas.microsoft.com/office/drawing/2014/main" id="{D7F96200-6989-8E33-BF2D-2DEA476A2985}"/>
              </a:ext>
            </a:extLst>
          </p:cNvPr>
          <p:cNvSpPr>
            <a:spLocks noGrp="1"/>
          </p:cNvSpPr>
          <p:nvPr>
            <p:ph type="body" sz="quarter" idx="13"/>
          </p:nvPr>
        </p:nvSpPr>
        <p:spPr>
          <a:xfrm>
            <a:off x="466829" y="839075"/>
            <a:ext cx="8143875" cy="285750"/>
          </a:xfrm>
        </p:spPr>
        <p:txBody>
          <a:bodyPr/>
          <a:lstStyle/>
          <a:p>
            <a:r>
              <a:rPr lang="en-GB" dirty="0">
                <a:latin typeface="Century Gothic" panose="020B0502020202020204" pitchFamily="34" charset="0"/>
              </a:rPr>
              <a:t>Healthwatch</a:t>
            </a:r>
            <a:r>
              <a:rPr lang="en-GB" dirty="0"/>
              <a:t>, what we do: </a:t>
            </a:r>
            <a:r>
              <a:rPr lang="en-GB" dirty="0">
                <a:latin typeface="Century Gothic" panose="020B0502020202020204" pitchFamily="34" charset="0"/>
              </a:rPr>
              <a:t>Community Research </a:t>
            </a:r>
          </a:p>
        </p:txBody>
      </p:sp>
      <p:pic>
        <p:nvPicPr>
          <p:cNvPr id="2" name="Picture 1">
            <a:extLst>
              <a:ext uri="{FF2B5EF4-FFF2-40B4-BE49-F238E27FC236}">
                <a16:creationId xmlns:a16="http://schemas.microsoft.com/office/drawing/2014/main" id="{FBFA74E0-8C19-A9F7-6BF7-F1005F58FCC3}"/>
              </a:ext>
            </a:extLst>
          </p:cNvPr>
          <p:cNvPicPr>
            <a:picLocks noChangeAspect="1"/>
          </p:cNvPicPr>
          <p:nvPr/>
        </p:nvPicPr>
        <p:blipFill>
          <a:blip r:embed="rId2"/>
          <a:stretch>
            <a:fillRect/>
          </a:stretch>
        </p:blipFill>
        <p:spPr>
          <a:xfrm>
            <a:off x="2767160" y="1677853"/>
            <a:ext cx="3609677" cy="1106191"/>
          </a:xfrm>
          <a:prstGeom prst="rect">
            <a:avLst/>
          </a:prstGeom>
        </p:spPr>
      </p:pic>
      <p:pic>
        <p:nvPicPr>
          <p:cNvPr id="3" name="Picture 2">
            <a:extLst>
              <a:ext uri="{FF2B5EF4-FFF2-40B4-BE49-F238E27FC236}">
                <a16:creationId xmlns:a16="http://schemas.microsoft.com/office/drawing/2014/main" id="{612B7927-311E-AE12-C6AA-42F995AC45A0}"/>
              </a:ext>
            </a:extLst>
          </p:cNvPr>
          <p:cNvPicPr>
            <a:picLocks noChangeAspect="1"/>
          </p:cNvPicPr>
          <p:nvPr/>
        </p:nvPicPr>
        <p:blipFill>
          <a:blip r:embed="rId3"/>
          <a:stretch>
            <a:fillRect/>
          </a:stretch>
        </p:blipFill>
        <p:spPr>
          <a:xfrm>
            <a:off x="3754588" y="4627051"/>
            <a:ext cx="1634822" cy="1405136"/>
          </a:xfrm>
          <a:prstGeom prst="rect">
            <a:avLst/>
          </a:prstGeom>
        </p:spPr>
      </p:pic>
    </p:spTree>
    <p:extLst>
      <p:ext uri="{BB962C8B-B14F-4D97-AF65-F5344CB8AC3E}">
        <p14:creationId xmlns:p14="http://schemas.microsoft.com/office/powerpoint/2010/main" val="403081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26770-1CF8-0BFD-D8FD-9A431E9D20F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05860CA-1857-27D2-9CB1-F573D55B58C5}"/>
              </a:ext>
            </a:extLst>
          </p:cNvPr>
          <p:cNvSpPr>
            <a:spLocks noGrp="1"/>
          </p:cNvSpPr>
          <p:nvPr>
            <p:ph idx="1"/>
          </p:nvPr>
        </p:nvSpPr>
        <p:spPr>
          <a:xfrm>
            <a:off x="555563" y="1120704"/>
            <a:ext cx="8208000" cy="5146195"/>
          </a:xfrm>
        </p:spPr>
        <p:txBody>
          <a:bodyPr/>
          <a:lstStyle/>
          <a:p>
            <a:pPr marL="0" lvl="1" indent="0" algn="ctr">
              <a:lnSpc>
                <a:spcPct val="150000"/>
              </a:lnSpc>
              <a:buNone/>
            </a:pPr>
            <a:r>
              <a:rPr lang="en-GB" b="1" dirty="0">
                <a:latin typeface="Century Gothic"/>
              </a:rPr>
              <a:t>The Delivery of the Accessible Information Standard in South West London GP Practices</a:t>
            </a:r>
          </a:p>
          <a:p>
            <a:pPr marL="0" lvl="1" indent="0">
              <a:lnSpc>
                <a:spcPct val="150000"/>
              </a:lnSpc>
              <a:buNone/>
            </a:pPr>
            <a:r>
              <a:rPr lang="en-GB" b="1" dirty="0">
                <a:latin typeface="Century Gothic"/>
              </a:rPr>
              <a:t>Situation:  </a:t>
            </a:r>
          </a:p>
          <a:p>
            <a:pPr marL="143510" lvl="1" indent="-143510">
              <a:lnSpc>
                <a:spcPct val="150000"/>
              </a:lnSpc>
            </a:pPr>
            <a:r>
              <a:rPr lang="en-GB" dirty="0">
                <a:latin typeface="Century Gothic"/>
              </a:rPr>
              <a:t>To evaluate how GP Practices implement the Accessible Information Standard (AIS) in South West London (SWL). </a:t>
            </a:r>
          </a:p>
          <a:p>
            <a:pPr marL="0" lvl="1" indent="0">
              <a:lnSpc>
                <a:spcPct val="150000"/>
              </a:lnSpc>
              <a:buNone/>
            </a:pPr>
            <a:r>
              <a:rPr lang="en-GB" b="1" dirty="0">
                <a:latin typeface="Century Gothic"/>
              </a:rPr>
              <a:t>Approach: </a:t>
            </a:r>
          </a:p>
          <a:p>
            <a:pPr lvl="1">
              <a:lnSpc>
                <a:spcPct val="150000"/>
              </a:lnSpc>
            </a:pPr>
            <a:r>
              <a:rPr lang="en-GB" dirty="0">
                <a:latin typeface="Century Gothic"/>
              </a:rPr>
              <a:t>Working primarily with voluntary sector organisations to access patients and carers who work with the local communities that fall under the AIS.</a:t>
            </a:r>
          </a:p>
          <a:p>
            <a:pPr lvl="1">
              <a:lnSpc>
                <a:spcPct val="150000"/>
              </a:lnSpc>
            </a:pPr>
            <a:r>
              <a:rPr lang="en-GB" dirty="0">
                <a:latin typeface="Century Gothic"/>
              </a:rPr>
              <a:t> Consulting staff within these organisations to inform our development of survey and focus group questions.  </a:t>
            </a:r>
          </a:p>
        </p:txBody>
      </p:sp>
      <p:sp>
        <p:nvSpPr>
          <p:cNvPr id="16" name="Slide Number Placeholder 15">
            <a:extLst>
              <a:ext uri="{FF2B5EF4-FFF2-40B4-BE49-F238E27FC236}">
                <a16:creationId xmlns:a16="http://schemas.microsoft.com/office/drawing/2014/main" id="{AAF2478B-C78C-D176-4592-4D11B7CA6520}"/>
              </a:ext>
            </a:extLst>
          </p:cNvPr>
          <p:cNvSpPr>
            <a:spLocks noGrp="1"/>
          </p:cNvSpPr>
          <p:nvPr>
            <p:ph type="sldNum" sz="quarter" idx="12"/>
          </p:nvPr>
        </p:nvSpPr>
        <p:spPr/>
        <p:txBody>
          <a:bodyPr/>
          <a:lstStyle/>
          <a:p>
            <a:fld id="{9295DF58-4118-4551-8C61-1A7ED177FA2D}" type="slidenum">
              <a:rPr lang="en-GB" noProof="0" smtClean="0"/>
              <a:pPr/>
              <a:t>6</a:t>
            </a:fld>
            <a:endParaRPr lang="en-GB" noProof="0" dirty="0"/>
          </a:p>
        </p:txBody>
      </p:sp>
      <p:sp>
        <p:nvSpPr>
          <p:cNvPr id="7" name="Title 6">
            <a:extLst>
              <a:ext uri="{FF2B5EF4-FFF2-40B4-BE49-F238E27FC236}">
                <a16:creationId xmlns:a16="http://schemas.microsoft.com/office/drawing/2014/main" id="{5648F4DA-78F4-5DD3-1DCF-70A8863C0C5B}"/>
              </a:ext>
            </a:extLst>
          </p:cNvPr>
          <p:cNvSpPr>
            <a:spLocks noGrp="1"/>
          </p:cNvSpPr>
          <p:nvPr>
            <p:ph type="title"/>
          </p:nvPr>
        </p:nvSpPr>
        <p:spPr>
          <a:xfrm>
            <a:off x="107504" y="117755"/>
            <a:ext cx="8208000" cy="468000"/>
          </a:xfrm>
        </p:spPr>
        <p:txBody>
          <a:bodyPr/>
          <a:lstStyle/>
          <a:p>
            <a:r>
              <a:rPr lang="en-GB" sz="1400" dirty="0">
                <a:latin typeface="Century Gothic" panose="020B0502020202020204" pitchFamily="34" charset="0"/>
              </a:rPr>
              <a:t>From Conversations to Change: Community Research in Practice</a:t>
            </a:r>
          </a:p>
        </p:txBody>
      </p:sp>
      <p:sp>
        <p:nvSpPr>
          <p:cNvPr id="8" name="Text Placeholder 7">
            <a:extLst>
              <a:ext uri="{FF2B5EF4-FFF2-40B4-BE49-F238E27FC236}">
                <a16:creationId xmlns:a16="http://schemas.microsoft.com/office/drawing/2014/main" id="{F84A3D09-EBE9-B2D6-E3A7-D10BA75B43B5}"/>
              </a:ext>
            </a:extLst>
          </p:cNvPr>
          <p:cNvSpPr>
            <a:spLocks noGrp="1"/>
          </p:cNvSpPr>
          <p:nvPr>
            <p:ph type="body" sz="quarter" idx="13"/>
          </p:nvPr>
        </p:nvSpPr>
        <p:spPr>
          <a:xfrm>
            <a:off x="139566" y="605598"/>
            <a:ext cx="8143875" cy="285750"/>
          </a:xfrm>
        </p:spPr>
        <p:txBody>
          <a:bodyPr/>
          <a:lstStyle/>
          <a:p>
            <a:r>
              <a:rPr lang="en-GB" dirty="0">
                <a:latin typeface="Century Gothic" panose="020B0502020202020204" pitchFamily="34" charset="0"/>
              </a:rPr>
              <a:t>Project process example of engagement </a:t>
            </a:r>
          </a:p>
        </p:txBody>
      </p:sp>
      <p:pic>
        <p:nvPicPr>
          <p:cNvPr id="3" name="Picture 2">
            <a:extLst>
              <a:ext uri="{FF2B5EF4-FFF2-40B4-BE49-F238E27FC236}">
                <a16:creationId xmlns:a16="http://schemas.microsoft.com/office/drawing/2014/main" id="{0C932E86-9C36-DB17-F4F1-7572715206A5}"/>
              </a:ext>
            </a:extLst>
          </p:cNvPr>
          <p:cNvPicPr>
            <a:picLocks noChangeAspect="1"/>
          </p:cNvPicPr>
          <p:nvPr/>
        </p:nvPicPr>
        <p:blipFill>
          <a:blip r:embed="rId2"/>
          <a:stretch>
            <a:fillRect/>
          </a:stretch>
        </p:blipFill>
        <p:spPr>
          <a:xfrm>
            <a:off x="7001859" y="1628800"/>
            <a:ext cx="1313645" cy="1010992"/>
          </a:xfrm>
          <a:prstGeom prst="rect">
            <a:avLst/>
          </a:prstGeom>
        </p:spPr>
      </p:pic>
    </p:spTree>
    <p:extLst>
      <p:ext uri="{BB962C8B-B14F-4D97-AF65-F5344CB8AC3E}">
        <p14:creationId xmlns:p14="http://schemas.microsoft.com/office/powerpoint/2010/main" val="3226924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5DCD1-E837-F43D-B397-9AD7795D7D7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F79AE1-8480-12CC-5A3B-6C17EC19A85E}"/>
              </a:ext>
            </a:extLst>
          </p:cNvPr>
          <p:cNvSpPr>
            <a:spLocks noGrp="1"/>
          </p:cNvSpPr>
          <p:nvPr>
            <p:ph idx="1"/>
          </p:nvPr>
        </p:nvSpPr>
        <p:spPr>
          <a:xfrm>
            <a:off x="468000" y="1124744"/>
            <a:ext cx="8208000" cy="5453343"/>
          </a:xfrm>
        </p:spPr>
        <p:txBody>
          <a:bodyPr/>
          <a:lstStyle/>
          <a:p>
            <a:pPr marL="0" lvl="1" indent="0" algn="ctr">
              <a:lnSpc>
                <a:spcPct val="150000"/>
              </a:lnSpc>
              <a:buNone/>
            </a:pPr>
            <a:r>
              <a:rPr lang="en-GB" b="1" dirty="0">
                <a:latin typeface="Century Gothic"/>
              </a:rPr>
              <a:t>The Delivery of the AIS in SWL GP Practices</a:t>
            </a:r>
          </a:p>
          <a:p>
            <a:pPr marL="0" lvl="1" indent="0" algn="ctr">
              <a:lnSpc>
                <a:spcPct val="150000"/>
              </a:lnSpc>
              <a:buNone/>
            </a:pPr>
            <a:endParaRPr lang="en-GB" b="1" dirty="0">
              <a:latin typeface="Century Gothic"/>
            </a:endParaRPr>
          </a:p>
          <a:p>
            <a:pPr marL="0" lvl="1" indent="0">
              <a:lnSpc>
                <a:spcPct val="150000"/>
              </a:lnSpc>
              <a:buNone/>
            </a:pPr>
            <a:r>
              <a:rPr lang="en-GB" b="1" dirty="0">
                <a:latin typeface="Century Gothic"/>
              </a:rPr>
              <a:t>Outcome:</a:t>
            </a:r>
          </a:p>
          <a:p>
            <a:pPr marL="143510" lvl="1" indent="-143510">
              <a:lnSpc>
                <a:spcPct val="150000"/>
              </a:lnSpc>
            </a:pPr>
            <a:r>
              <a:rPr lang="en-GB" dirty="0">
                <a:latin typeface="Century Gothic"/>
              </a:rPr>
              <a:t> Greater access to groups that may not be aware of ongoing community research, or who may not be able to easily participate.</a:t>
            </a:r>
          </a:p>
          <a:p>
            <a:pPr marL="143510" lvl="1" indent="-143510">
              <a:lnSpc>
                <a:spcPct val="150000"/>
              </a:lnSpc>
            </a:pPr>
            <a:r>
              <a:rPr lang="en-GB" dirty="0">
                <a:latin typeface="Century Gothic"/>
              </a:rPr>
              <a:t>Produce research strategies and tools that are accessible, appropriate, and will increase the likelihood of reaching the target population. </a:t>
            </a:r>
          </a:p>
          <a:p>
            <a:pPr marL="143510" lvl="1" indent="-143510">
              <a:lnSpc>
                <a:spcPct val="150000"/>
              </a:lnSpc>
            </a:pPr>
            <a:r>
              <a:rPr lang="en-GB" dirty="0">
                <a:latin typeface="Century Gothic"/>
              </a:rPr>
              <a:t>Increase response rate to surveys, richer responses to focus groups, and therefore insights that can be captured more accurately and influence change. </a:t>
            </a:r>
          </a:p>
        </p:txBody>
      </p:sp>
      <p:sp>
        <p:nvSpPr>
          <p:cNvPr id="16" name="Slide Number Placeholder 15">
            <a:extLst>
              <a:ext uri="{FF2B5EF4-FFF2-40B4-BE49-F238E27FC236}">
                <a16:creationId xmlns:a16="http://schemas.microsoft.com/office/drawing/2014/main" id="{735F0C72-11A9-98B1-29AE-D61ACE4217E0}"/>
              </a:ext>
            </a:extLst>
          </p:cNvPr>
          <p:cNvSpPr>
            <a:spLocks noGrp="1"/>
          </p:cNvSpPr>
          <p:nvPr>
            <p:ph type="sldNum" sz="quarter" idx="12"/>
          </p:nvPr>
        </p:nvSpPr>
        <p:spPr/>
        <p:txBody>
          <a:bodyPr/>
          <a:lstStyle/>
          <a:p>
            <a:fld id="{9295DF58-4118-4551-8C61-1A7ED177FA2D}" type="slidenum">
              <a:rPr lang="en-GB" noProof="0" smtClean="0"/>
              <a:pPr/>
              <a:t>7</a:t>
            </a:fld>
            <a:endParaRPr lang="en-GB" noProof="0" dirty="0"/>
          </a:p>
        </p:txBody>
      </p:sp>
      <p:sp>
        <p:nvSpPr>
          <p:cNvPr id="7" name="Title 6">
            <a:extLst>
              <a:ext uri="{FF2B5EF4-FFF2-40B4-BE49-F238E27FC236}">
                <a16:creationId xmlns:a16="http://schemas.microsoft.com/office/drawing/2014/main" id="{1EC0CD3F-D2E6-9299-D45F-31F840E289C6}"/>
              </a:ext>
            </a:extLst>
          </p:cNvPr>
          <p:cNvSpPr>
            <a:spLocks noGrp="1"/>
          </p:cNvSpPr>
          <p:nvPr>
            <p:ph type="title"/>
          </p:nvPr>
        </p:nvSpPr>
        <p:spPr>
          <a:xfrm>
            <a:off x="160089" y="72021"/>
            <a:ext cx="8208000" cy="468000"/>
          </a:xfrm>
        </p:spPr>
        <p:txBody>
          <a:bodyPr/>
          <a:lstStyle/>
          <a:p>
            <a:r>
              <a:rPr lang="en-GB" sz="1400" dirty="0">
                <a:latin typeface="Century Gothic" panose="020B0502020202020204" pitchFamily="34" charset="0"/>
              </a:rPr>
              <a:t>From Conversations to Change: Community Research in Practice</a:t>
            </a:r>
          </a:p>
        </p:txBody>
      </p:sp>
      <p:sp>
        <p:nvSpPr>
          <p:cNvPr id="8" name="Text Placeholder 7">
            <a:extLst>
              <a:ext uri="{FF2B5EF4-FFF2-40B4-BE49-F238E27FC236}">
                <a16:creationId xmlns:a16="http://schemas.microsoft.com/office/drawing/2014/main" id="{99916206-FA53-DE60-B163-D945E2CCFF81}"/>
              </a:ext>
            </a:extLst>
          </p:cNvPr>
          <p:cNvSpPr>
            <a:spLocks noGrp="1"/>
          </p:cNvSpPr>
          <p:nvPr>
            <p:ph type="body" sz="quarter" idx="13"/>
          </p:nvPr>
        </p:nvSpPr>
        <p:spPr>
          <a:xfrm>
            <a:off x="218387" y="527023"/>
            <a:ext cx="8143875" cy="285750"/>
          </a:xfrm>
        </p:spPr>
        <p:txBody>
          <a:bodyPr/>
          <a:lstStyle/>
          <a:p>
            <a:r>
              <a:rPr lang="en-GB" dirty="0">
                <a:latin typeface="Century Gothic" panose="020B0502020202020204" pitchFamily="34" charset="0"/>
              </a:rPr>
              <a:t>Project process example of engagement </a:t>
            </a:r>
          </a:p>
        </p:txBody>
      </p:sp>
      <p:pic>
        <p:nvPicPr>
          <p:cNvPr id="3" name="Picture 2">
            <a:extLst>
              <a:ext uri="{FF2B5EF4-FFF2-40B4-BE49-F238E27FC236}">
                <a16:creationId xmlns:a16="http://schemas.microsoft.com/office/drawing/2014/main" id="{F48A2435-1074-7BD5-C9E3-7896A1789FAD}"/>
              </a:ext>
            </a:extLst>
          </p:cNvPr>
          <p:cNvPicPr>
            <a:picLocks noChangeAspect="1"/>
          </p:cNvPicPr>
          <p:nvPr/>
        </p:nvPicPr>
        <p:blipFill>
          <a:blip r:embed="rId3"/>
          <a:stretch>
            <a:fillRect/>
          </a:stretch>
        </p:blipFill>
        <p:spPr>
          <a:xfrm>
            <a:off x="7362355" y="1628800"/>
            <a:ext cx="1313645" cy="1010992"/>
          </a:xfrm>
          <a:prstGeom prst="rect">
            <a:avLst/>
          </a:prstGeom>
        </p:spPr>
      </p:pic>
    </p:spTree>
    <p:extLst>
      <p:ext uri="{BB962C8B-B14F-4D97-AF65-F5344CB8AC3E}">
        <p14:creationId xmlns:p14="http://schemas.microsoft.com/office/powerpoint/2010/main" val="2327208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F1A13-51F3-510D-9471-0CE1FC8F32B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62BA3A-1A1C-3572-07A3-FEB7BE17DEDD}"/>
              </a:ext>
            </a:extLst>
          </p:cNvPr>
          <p:cNvSpPr>
            <a:spLocks noGrp="1"/>
          </p:cNvSpPr>
          <p:nvPr>
            <p:ph idx="1"/>
          </p:nvPr>
        </p:nvSpPr>
        <p:spPr>
          <a:xfrm>
            <a:off x="457200" y="1340768"/>
            <a:ext cx="8208000" cy="4693767"/>
          </a:xfrm>
        </p:spPr>
        <p:txBody>
          <a:bodyPr/>
          <a:lstStyle/>
          <a:p>
            <a:pPr marL="0" lvl="1" indent="0">
              <a:buNone/>
            </a:pPr>
            <a:r>
              <a:rPr lang="en-GB" dirty="0">
                <a:latin typeface="Century Gothic"/>
              </a:rPr>
              <a:t>We needed to reach people:</a:t>
            </a:r>
            <a:endParaRPr lang="en-GB" dirty="0"/>
          </a:p>
          <a:p>
            <a:pPr marL="285750" lvl="1" indent="-285750"/>
            <a:r>
              <a:rPr lang="en-GB" dirty="0">
                <a:latin typeface="Century Gothic"/>
              </a:rPr>
              <a:t>With sensory loss (d/Deaf or hard-of-hearing, Blind or vision loss)</a:t>
            </a:r>
            <a:endParaRPr lang="en-GB" dirty="0"/>
          </a:p>
          <a:p>
            <a:pPr marL="285750" lvl="1" indent="-285750"/>
            <a:r>
              <a:rPr lang="en-GB" dirty="0">
                <a:latin typeface="Century Gothic"/>
              </a:rPr>
              <a:t>With learning disabilities</a:t>
            </a:r>
            <a:endParaRPr lang="en-GB" dirty="0"/>
          </a:p>
          <a:p>
            <a:pPr marL="285750" lvl="1" indent="-285750"/>
            <a:r>
              <a:rPr lang="en-GB" dirty="0">
                <a:latin typeface="Century Gothic"/>
              </a:rPr>
              <a:t>From neurodiverse groups</a:t>
            </a:r>
            <a:endParaRPr lang="en-GB" dirty="0"/>
          </a:p>
          <a:p>
            <a:pPr marL="285750" lvl="1" indent="-285750"/>
            <a:r>
              <a:rPr lang="en-GB" dirty="0">
                <a:latin typeface="Century Gothic"/>
              </a:rPr>
              <a:t>With neurological conditions</a:t>
            </a:r>
            <a:endParaRPr lang="en-GB" dirty="0"/>
          </a:p>
          <a:p>
            <a:pPr marL="0" lvl="1" indent="0">
              <a:buNone/>
            </a:pPr>
            <a:endParaRPr lang="en-GB" dirty="0">
              <a:latin typeface="Century Gothic"/>
            </a:endParaRPr>
          </a:p>
          <a:p>
            <a:pPr marL="0" lvl="1" indent="0" algn="ctr">
              <a:buNone/>
            </a:pPr>
            <a:r>
              <a:rPr lang="en-GB" dirty="0">
                <a:latin typeface="Century Gothic"/>
              </a:rPr>
              <a:t>We had a steering group of staff representing organisations that work in these communities. They provided guidance on how to make our survey, focus group questions, focus group sessions, and even our project report accessible. </a:t>
            </a:r>
          </a:p>
          <a:p>
            <a:pPr marL="0" lvl="1" indent="0">
              <a:buNone/>
            </a:pPr>
            <a:endParaRPr lang="en-GB" dirty="0"/>
          </a:p>
          <a:p>
            <a:pPr marL="0" lvl="1" indent="0">
              <a:buNone/>
            </a:pPr>
            <a:endParaRPr lang="en-GB" dirty="0"/>
          </a:p>
        </p:txBody>
      </p:sp>
      <p:sp>
        <p:nvSpPr>
          <p:cNvPr id="16" name="Slide Number Placeholder 15">
            <a:extLst>
              <a:ext uri="{FF2B5EF4-FFF2-40B4-BE49-F238E27FC236}">
                <a16:creationId xmlns:a16="http://schemas.microsoft.com/office/drawing/2014/main" id="{A2FDFEA4-0FE0-DA2E-9EA9-B1A7D412102D}"/>
              </a:ext>
            </a:extLst>
          </p:cNvPr>
          <p:cNvSpPr>
            <a:spLocks noGrp="1"/>
          </p:cNvSpPr>
          <p:nvPr>
            <p:ph type="sldNum" sz="quarter" idx="12"/>
          </p:nvPr>
        </p:nvSpPr>
        <p:spPr/>
        <p:txBody>
          <a:bodyPr/>
          <a:lstStyle/>
          <a:p>
            <a:fld id="{9295DF58-4118-4551-8C61-1A7ED177FA2D}" type="slidenum">
              <a:rPr lang="en-GB" noProof="0" smtClean="0"/>
              <a:pPr/>
              <a:t>8</a:t>
            </a:fld>
            <a:endParaRPr lang="en-GB" noProof="0" dirty="0"/>
          </a:p>
        </p:txBody>
      </p:sp>
      <p:sp>
        <p:nvSpPr>
          <p:cNvPr id="7" name="Title 6">
            <a:extLst>
              <a:ext uri="{FF2B5EF4-FFF2-40B4-BE49-F238E27FC236}">
                <a16:creationId xmlns:a16="http://schemas.microsoft.com/office/drawing/2014/main" id="{1DF4F009-C781-CBC4-9130-825F0A2DA792}"/>
              </a:ext>
            </a:extLst>
          </p:cNvPr>
          <p:cNvSpPr>
            <a:spLocks noGrp="1"/>
          </p:cNvSpPr>
          <p:nvPr>
            <p:ph type="title"/>
          </p:nvPr>
        </p:nvSpPr>
        <p:spPr>
          <a:xfrm>
            <a:off x="88793" y="196961"/>
            <a:ext cx="8208000" cy="468000"/>
          </a:xfrm>
        </p:spPr>
        <p:txBody>
          <a:bodyPr/>
          <a:lstStyle/>
          <a:p>
            <a:r>
              <a:rPr lang="en-GB" sz="1400" dirty="0">
                <a:latin typeface="Century Gothic" panose="020B0502020202020204" pitchFamily="34" charset="0"/>
              </a:rPr>
              <a:t>From Conversations to Change: Community Research in Practice</a:t>
            </a:r>
          </a:p>
        </p:txBody>
      </p:sp>
      <p:sp>
        <p:nvSpPr>
          <p:cNvPr id="8" name="Text Placeholder 7">
            <a:extLst>
              <a:ext uri="{FF2B5EF4-FFF2-40B4-BE49-F238E27FC236}">
                <a16:creationId xmlns:a16="http://schemas.microsoft.com/office/drawing/2014/main" id="{F9EC547D-C86B-0BA9-A09A-0D40F18D82C9}"/>
              </a:ext>
            </a:extLst>
          </p:cNvPr>
          <p:cNvSpPr>
            <a:spLocks noGrp="1"/>
          </p:cNvSpPr>
          <p:nvPr>
            <p:ph type="body" sz="quarter" idx="13"/>
          </p:nvPr>
        </p:nvSpPr>
        <p:spPr>
          <a:xfrm>
            <a:off x="184037" y="720361"/>
            <a:ext cx="8143875" cy="285750"/>
          </a:xfrm>
        </p:spPr>
        <p:txBody>
          <a:bodyPr/>
          <a:lstStyle/>
          <a:p>
            <a:r>
              <a:rPr lang="en-GB" dirty="0">
                <a:latin typeface="Century Gothic"/>
              </a:rPr>
              <a:t>Communities we sought to engage </a:t>
            </a:r>
          </a:p>
        </p:txBody>
      </p:sp>
      <p:pic>
        <p:nvPicPr>
          <p:cNvPr id="4" name="Picture 3">
            <a:extLst>
              <a:ext uri="{FF2B5EF4-FFF2-40B4-BE49-F238E27FC236}">
                <a16:creationId xmlns:a16="http://schemas.microsoft.com/office/drawing/2014/main" id="{1748DFB6-5BBF-ED3B-21FC-4E6AFB2CBAF5}"/>
              </a:ext>
            </a:extLst>
          </p:cNvPr>
          <p:cNvPicPr>
            <a:picLocks noChangeAspect="1"/>
          </p:cNvPicPr>
          <p:nvPr/>
        </p:nvPicPr>
        <p:blipFill>
          <a:blip r:embed="rId2"/>
          <a:stretch>
            <a:fillRect/>
          </a:stretch>
        </p:blipFill>
        <p:spPr>
          <a:xfrm>
            <a:off x="70852" y="5132353"/>
            <a:ext cx="953037" cy="888642"/>
          </a:xfrm>
          <a:prstGeom prst="rect">
            <a:avLst/>
          </a:prstGeom>
        </p:spPr>
      </p:pic>
      <p:pic>
        <p:nvPicPr>
          <p:cNvPr id="9" name="Picture 8">
            <a:extLst>
              <a:ext uri="{FF2B5EF4-FFF2-40B4-BE49-F238E27FC236}">
                <a16:creationId xmlns:a16="http://schemas.microsoft.com/office/drawing/2014/main" id="{CF2B8E67-996D-5D8B-9E98-D9420FA5FD80}"/>
              </a:ext>
            </a:extLst>
          </p:cNvPr>
          <p:cNvPicPr>
            <a:picLocks noChangeAspect="1"/>
          </p:cNvPicPr>
          <p:nvPr/>
        </p:nvPicPr>
        <p:blipFill>
          <a:blip r:embed="rId3"/>
          <a:stretch>
            <a:fillRect/>
          </a:stretch>
        </p:blipFill>
        <p:spPr>
          <a:xfrm>
            <a:off x="1191268" y="5344140"/>
            <a:ext cx="1596980" cy="476518"/>
          </a:xfrm>
          <a:prstGeom prst="rect">
            <a:avLst/>
          </a:prstGeom>
        </p:spPr>
      </p:pic>
      <p:pic>
        <p:nvPicPr>
          <p:cNvPr id="11" name="Picture 10">
            <a:extLst>
              <a:ext uri="{FF2B5EF4-FFF2-40B4-BE49-F238E27FC236}">
                <a16:creationId xmlns:a16="http://schemas.microsoft.com/office/drawing/2014/main" id="{937E393C-DFB5-5C18-12A3-5DAE6BE75A86}"/>
              </a:ext>
            </a:extLst>
          </p:cNvPr>
          <p:cNvPicPr>
            <a:picLocks noChangeAspect="1"/>
          </p:cNvPicPr>
          <p:nvPr/>
        </p:nvPicPr>
        <p:blipFill>
          <a:blip r:embed="rId4"/>
          <a:stretch>
            <a:fillRect/>
          </a:stretch>
        </p:blipFill>
        <p:spPr>
          <a:xfrm>
            <a:off x="3239755" y="5065464"/>
            <a:ext cx="953038" cy="926564"/>
          </a:xfrm>
          <a:prstGeom prst="rect">
            <a:avLst/>
          </a:prstGeom>
        </p:spPr>
      </p:pic>
      <p:pic>
        <p:nvPicPr>
          <p:cNvPr id="13" name="Picture 12">
            <a:extLst>
              <a:ext uri="{FF2B5EF4-FFF2-40B4-BE49-F238E27FC236}">
                <a16:creationId xmlns:a16="http://schemas.microsoft.com/office/drawing/2014/main" id="{9D32B887-F85F-843D-E377-929DCF7CF3C1}"/>
              </a:ext>
            </a:extLst>
          </p:cNvPr>
          <p:cNvPicPr>
            <a:picLocks noChangeAspect="1"/>
          </p:cNvPicPr>
          <p:nvPr/>
        </p:nvPicPr>
        <p:blipFill>
          <a:blip r:embed="rId5"/>
          <a:stretch>
            <a:fillRect/>
          </a:stretch>
        </p:blipFill>
        <p:spPr>
          <a:xfrm>
            <a:off x="4572000" y="5360637"/>
            <a:ext cx="2361981" cy="491252"/>
          </a:xfrm>
          <a:prstGeom prst="rect">
            <a:avLst/>
          </a:prstGeom>
        </p:spPr>
      </p:pic>
      <p:pic>
        <p:nvPicPr>
          <p:cNvPr id="15" name="Picture 14">
            <a:extLst>
              <a:ext uri="{FF2B5EF4-FFF2-40B4-BE49-F238E27FC236}">
                <a16:creationId xmlns:a16="http://schemas.microsoft.com/office/drawing/2014/main" id="{6B3B5DA0-2DE4-5389-1D46-710FE30C9272}"/>
              </a:ext>
            </a:extLst>
          </p:cNvPr>
          <p:cNvPicPr>
            <a:picLocks noChangeAspect="1"/>
          </p:cNvPicPr>
          <p:nvPr/>
        </p:nvPicPr>
        <p:blipFill>
          <a:blip r:embed="rId6"/>
          <a:stretch>
            <a:fillRect/>
          </a:stretch>
        </p:blipFill>
        <p:spPr>
          <a:xfrm>
            <a:off x="7313188" y="5067847"/>
            <a:ext cx="1287887" cy="856445"/>
          </a:xfrm>
          <a:prstGeom prst="rect">
            <a:avLst/>
          </a:prstGeom>
        </p:spPr>
      </p:pic>
    </p:spTree>
    <p:extLst>
      <p:ext uri="{BB962C8B-B14F-4D97-AF65-F5344CB8AC3E}">
        <p14:creationId xmlns:p14="http://schemas.microsoft.com/office/powerpoint/2010/main" val="3143262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D3C36-DDB3-7C09-5B4C-371CEA5FAA19}"/>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9EE9F7F3-7284-17BE-60A2-09166C0D4BF7}"/>
              </a:ext>
            </a:extLst>
          </p:cNvPr>
          <p:cNvSpPr txBox="1"/>
          <p:nvPr/>
        </p:nvSpPr>
        <p:spPr>
          <a:xfrm>
            <a:off x="4139952" y="1075264"/>
            <a:ext cx="4909109" cy="4635093"/>
          </a:xfrm>
          <a:prstGeom prst="rect">
            <a:avLst/>
          </a:prstGeom>
          <a:noFill/>
          <a:ln w="28575">
            <a:solidFill>
              <a:schemeClr val="accent2"/>
            </a:solidFill>
          </a:ln>
        </p:spPr>
        <p:txBody>
          <a:bodyPr wrap="square" rtlCol="0">
            <a:spAutoFit/>
          </a:bodyPr>
          <a:lstStyle/>
          <a:p>
            <a:endParaRPr lang="en-GB" dirty="0"/>
          </a:p>
        </p:txBody>
      </p:sp>
      <p:sp>
        <p:nvSpPr>
          <p:cNvPr id="7" name="Title 6">
            <a:extLst>
              <a:ext uri="{FF2B5EF4-FFF2-40B4-BE49-F238E27FC236}">
                <a16:creationId xmlns:a16="http://schemas.microsoft.com/office/drawing/2014/main" id="{A55C9057-AF9B-069F-DE3A-34A817E350C9}"/>
              </a:ext>
            </a:extLst>
          </p:cNvPr>
          <p:cNvSpPr>
            <a:spLocks noGrp="1"/>
          </p:cNvSpPr>
          <p:nvPr>
            <p:ph type="title"/>
          </p:nvPr>
        </p:nvSpPr>
        <p:spPr>
          <a:xfrm>
            <a:off x="86176" y="69079"/>
            <a:ext cx="8208000" cy="468000"/>
          </a:xfrm>
        </p:spPr>
        <p:txBody>
          <a:bodyPr/>
          <a:lstStyle/>
          <a:p>
            <a:r>
              <a:rPr lang="en-GB" sz="1400" dirty="0">
                <a:latin typeface="Century Gothic" panose="020B0502020202020204" pitchFamily="34" charset="0"/>
              </a:rPr>
              <a:t>From Conversations to Change: Community Research in Practice</a:t>
            </a:r>
          </a:p>
        </p:txBody>
      </p:sp>
      <p:sp>
        <p:nvSpPr>
          <p:cNvPr id="9" name="Content Placeholder 8">
            <a:extLst>
              <a:ext uri="{FF2B5EF4-FFF2-40B4-BE49-F238E27FC236}">
                <a16:creationId xmlns:a16="http://schemas.microsoft.com/office/drawing/2014/main" id="{1EB948D4-8AC7-A28A-CC89-E1A1A1DFF2DA}"/>
              </a:ext>
            </a:extLst>
          </p:cNvPr>
          <p:cNvSpPr>
            <a:spLocks noGrp="1"/>
          </p:cNvSpPr>
          <p:nvPr>
            <p:ph idx="1"/>
          </p:nvPr>
        </p:nvSpPr>
        <p:spPr>
          <a:xfrm>
            <a:off x="94939" y="1070288"/>
            <a:ext cx="3828989" cy="4635092"/>
          </a:xfrm>
          <a:ln>
            <a:solidFill>
              <a:srgbClr val="000000"/>
            </a:solidFill>
          </a:ln>
        </p:spPr>
        <p:txBody>
          <a:bodyPr/>
          <a:lstStyle/>
          <a:p>
            <a:pPr algn="ctr">
              <a:lnSpc>
                <a:spcPct val="150000"/>
              </a:lnSpc>
            </a:pPr>
            <a:r>
              <a:rPr lang="en-GB" sz="1400" b="1" dirty="0"/>
              <a:t>From ‘What was your experience of your GP service sharing your communication needs and the support you needed, where you may have been referred to another service? [free text]’</a:t>
            </a:r>
          </a:p>
          <a:p>
            <a:pPr>
              <a:lnSpc>
                <a:spcPct val="150000"/>
              </a:lnSpc>
            </a:pPr>
            <a:endParaRPr lang="en-GB" sz="1400" b="1" dirty="0"/>
          </a:p>
          <a:p>
            <a:pPr algn="ctr">
              <a:lnSpc>
                <a:spcPct val="150000"/>
              </a:lnSpc>
            </a:pPr>
            <a:r>
              <a:rPr lang="en-GB" sz="1400" b="1" dirty="0"/>
              <a:t>To:</a:t>
            </a:r>
          </a:p>
          <a:p>
            <a:pPr algn="ctr">
              <a:lnSpc>
                <a:spcPct val="150000"/>
              </a:lnSpc>
            </a:pPr>
            <a:r>
              <a:rPr lang="en-GB" sz="1400" b="1" dirty="0"/>
              <a:t>1) Simple closed question</a:t>
            </a:r>
          </a:p>
          <a:p>
            <a:pPr algn="ctr">
              <a:lnSpc>
                <a:spcPct val="150000"/>
              </a:lnSpc>
            </a:pPr>
            <a:r>
              <a:rPr lang="en-GB" sz="1400" b="1" dirty="0"/>
              <a:t>2) Simple language </a:t>
            </a:r>
          </a:p>
          <a:p>
            <a:pPr algn="ctr">
              <a:lnSpc>
                <a:spcPct val="150000"/>
              </a:lnSpc>
            </a:pPr>
            <a:r>
              <a:rPr lang="en-GB" sz="1400" b="1" dirty="0"/>
              <a:t>3) Picture examples to further explain each rating on the scale</a:t>
            </a:r>
          </a:p>
        </p:txBody>
      </p:sp>
      <p:sp>
        <p:nvSpPr>
          <p:cNvPr id="16" name="Slide Number Placeholder 15">
            <a:extLst>
              <a:ext uri="{FF2B5EF4-FFF2-40B4-BE49-F238E27FC236}">
                <a16:creationId xmlns:a16="http://schemas.microsoft.com/office/drawing/2014/main" id="{6F314337-E5B9-56C8-9F70-3723569DF817}"/>
              </a:ext>
            </a:extLst>
          </p:cNvPr>
          <p:cNvSpPr>
            <a:spLocks noGrp="1"/>
          </p:cNvSpPr>
          <p:nvPr>
            <p:ph type="sldNum" sz="quarter" idx="12"/>
          </p:nvPr>
        </p:nvSpPr>
        <p:spPr/>
        <p:txBody>
          <a:bodyPr/>
          <a:lstStyle/>
          <a:p>
            <a:fld id="{9295DF58-4118-4551-8C61-1A7ED177FA2D}" type="slidenum">
              <a:rPr lang="en-GB" noProof="0" smtClean="0"/>
              <a:pPr/>
              <a:t>9</a:t>
            </a:fld>
            <a:endParaRPr lang="en-GB" noProof="0"/>
          </a:p>
        </p:txBody>
      </p:sp>
      <p:sp>
        <p:nvSpPr>
          <p:cNvPr id="8" name="Text Placeholder 7">
            <a:extLst>
              <a:ext uri="{FF2B5EF4-FFF2-40B4-BE49-F238E27FC236}">
                <a16:creationId xmlns:a16="http://schemas.microsoft.com/office/drawing/2014/main" id="{8F82C730-D3FC-02BD-482C-CE57D680F1CC}"/>
              </a:ext>
            </a:extLst>
          </p:cNvPr>
          <p:cNvSpPr>
            <a:spLocks noGrp="1"/>
          </p:cNvSpPr>
          <p:nvPr>
            <p:ph type="body" sz="quarter" idx="13"/>
          </p:nvPr>
        </p:nvSpPr>
        <p:spPr>
          <a:xfrm>
            <a:off x="836481" y="600427"/>
            <a:ext cx="8208000" cy="285750"/>
          </a:xfrm>
        </p:spPr>
        <p:txBody>
          <a:bodyPr/>
          <a:lstStyle/>
          <a:p>
            <a:r>
              <a:rPr lang="en-GB" dirty="0">
                <a:latin typeface="Century Gothic"/>
              </a:rPr>
              <a:t>Practical example </a:t>
            </a:r>
            <a:endParaRPr lang="en-GB" dirty="0">
              <a:latin typeface="Century Gothic" panose="020B0502020202020204" pitchFamily="34" charset="0"/>
            </a:endParaRPr>
          </a:p>
        </p:txBody>
      </p:sp>
      <p:pic>
        <p:nvPicPr>
          <p:cNvPr id="14" name="Picture 13">
            <a:extLst>
              <a:ext uri="{FF2B5EF4-FFF2-40B4-BE49-F238E27FC236}">
                <a16:creationId xmlns:a16="http://schemas.microsoft.com/office/drawing/2014/main" id="{5666D2C6-503A-9378-B0D5-8B90CEA90D4D}"/>
              </a:ext>
            </a:extLst>
          </p:cNvPr>
          <p:cNvPicPr>
            <a:picLocks noChangeAspect="1"/>
          </p:cNvPicPr>
          <p:nvPr/>
        </p:nvPicPr>
        <p:blipFill>
          <a:blip r:embed="rId2"/>
          <a:srcRect t="8717" r="32625"/>
          <a:stretch/>
        </p:blipFill>
        <p:spPr>
          <a:xfrm>
            <a:off x="4211788" y="1147643"/>
            <a:ext cx="3940796" cy="1396949"/>
          </a:xfrm>
          <a:prstGeom prst="rect">
            <a:avLst/>
          </a:prstGeom>
        </p:spPr>
      </p:pic>
      <p:pic>
        <p:nvPicPr>
          <p:cNvPr id="17" name="Picture 16">
            <a:extLst>
              <a:ext uri="{FF2B5EF4-FFF2-40B4-BE49-F238E27FC236}">
                <a16:creationId xmlns:a16="http://schemas.microsoft.com/office/drawing/2014/main" id="{15864D4A-4954-F147-F56C-42B20C97F87A}"/>
              </a:ext>
            </a:extLst>
          </p:cNvPr>
          <p:cNvPicPr>
            <a:picLocks noChangeAspect="1"/>
          </p:cNvPicPr>
          <p:nvPr/>
        </p:nvPicPr>
        <p:blipFill>
          <a:blip r:embed="rId3"/>
          <a:srcRect t="8859" r="20000" b="2553"/>
          <a:stretch/>
        </p:blipFill>
        <p:spPr>
          <a:xfrm>
            <a:off x="4211787" y="2654185"/>
            <a:ext cx="3940795" cy="1261014"/>
          </a:xfrm>
          <a:prstGeom prst="rect">
            <a:avLst/>
          </a:prstGeom>
        </p:spPr>
      </p:pic>
      <p:pic>
        <p:nvPicPr>
          <p:cNvPr id="19" name="Picture 18">
            <a:extLst>
              <a:ext uri="{FF2B5EF4-FFF2-40B4-BE49-F238E27FC236}">
                <a16:creationId xmlns:a16="http://schemas.microsoft.com/office/drawing/2014/main" id="{8EF2ACE9-F104-C8C6-9668-3E0C78E28A5B}"/>
              </a:ext>
            </a:extLst>
          </p:cNvPr>
          <p:cNvPicPr>
            <a:picLocks noChangeAspect="1"/>
          </p:cNvPicPr>
          <p:nvPr/>
        </p:nvPicPr>
        <p:blipFill>
          <a:blip r:embed="rId4"/>
          <a:srcRect r="11465" b="53230"/>
          <a:stretch/>
        </p:blipFill>
        <p:spPr>
          <a:xfrm>
            <a:off x="4213331" y="3881105"/>
            <a:ext cx="3838875" cy="1708135"/>
          </a:xfrm>
          <a:prstGeom prst="rect">
            <a:avLst/>
          </a:prstGeom>
        </p:spPr>
      </p:pic>
      <p:pic>
        <p:nvPicPr>
          <p:cNvPr id="20" name="Picture 19">
            <a:extLst>
              <a:ext uri="{FF2B5EF4-FFF2-40B4-BE49-F238E27FC236}">
                <a16:creationId xmlns:a16="http://schemas.microsoft.com/office/drawing/2014/main" id="{FD41BFA6-FB96-59D1-8486-27C938E14C36}"/>
              </a:ext>
            </a:extLst>
          </p:cNvPr>
          <p:cNvPicPr>
            <a:picLocks noChangeAspect="1"/>
          </p:cNvPicPr>
          <p:nvPr/>
        </p:nvPicPr>
        <p:blipFill>
          <a:blip r:embed="rId5"/>
          <a:srcRect t="61398" r="80512" b="1470"/>
          <a:stretch/>
        </p:blipFill>
        <p:spPr>
          <a:xfrm>
            <a:off x="8052206" y="4104286"/>
            <a:ext cx="996855" cy="1572647"/>
          </a:xfrm>
          <a:prstGeom prst="rect">
            <a:avLst/>
          </a:prstGeom>
        </p:spPr>
      </p:pic>
      <p:sp>
        <p:nvSpPr>
          <p:cNvPr id="24" name="Arrow: Bent-Up 23">
            <a:extLst>
              <a:ext uri="{FF2B5EF4-FFF2-40B4-BE49-F238E27FC236}">
                <a16:creationId xmlns:a16="http://schemas.microsoft.com/office/drawing/2014/main" id="{58CD6827-6397-7136-B6C0-0F4B61AB2234}"/>
              </a:ext>
            </a:extLst>
          </p:cNvPr>
          <p:cNvSpPr/>
          <p:nvPr/>
        </p:nvSpPr>
        <p:spPr>
          <a:xfrm rot="5400000">
            <a:off x="3073146" y="4960349"/>
            <a:ext cx="576064" cy="815464"/>
          </a:xfrm>
          <a:prstGeom prst="bentUpArrow">
            <a:avLst>
              <a:gd name="adj1" fmla="val 25000"/>
              <a:gd name="adj2" fmla="val 24084"/>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7689503"/>
      </p:ext>
    </p:extLst>
  </p:cSld>
  <p:clrMapOvr>
    <a:masterClrMapping/>
  </p:clrMapOvr>
</p:sld>
</file>

<file path=ppt/theme/theme1.xml><?xml version="1.0" encoding="utf-8"?>
<a:theme xmlns:a="http://schemas.openxmlformats.org/drawingml/2006/main" name="Healthwatch Theme 2021">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Healthwatch">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3" ma:contentTypeDescription="Create a new document." ma:contentTypeScope="" ma:versionID="891189f2f97f12511b66d5f8ad612ee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ca25df0ffed8c4de39bca54504d4ee72"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4A84D9-E590-4DB6-A58B-13643AA3E778}">
  <ds:schemaRefs>
    <ds:schemaRef ds:uri="http://schemas.microsoft.com/sharepoint/v3/contenttype/forms"/>
  </ds:schemaRefs>
</ds:datastoreItem>
</file>

<file path=customXml/itemProps2.xml><?xml version="1.0" encoding="utf-8"?>
<ds:datastoreItem xmlns:ds="http://schemas.openxmlformats.org/officeDocument/2006/customXml" ds:itemID="{36F76623-ACC5-4FA2-A4B7-F2116C3F83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EAFE27-9A96-443C-8B92-7548B28108F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Healthwatch PowerPoint New Template 2021</Template>
  <TotalTime>4998</TotalTime>
  <Words>1518</Words>
  <Application>Microsoft Macintosh PowerPoint</Application>
  <PresentationFormat>On-screen Show (4:3)</PresentationFormat>
  <Paragraphs>180</Paragraphs>
  <Slides>25</Slides>
  <Notes>7</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25</vt:i4>
      </vt:variant>
    </vt:vector>
  </HeadingPairs>
  <TitlesOfParts>
    <vt:vector size="39" baseType="lpstr">
      <vt:lpstr>Aptos</vt:lpstr>
      <vt:lpstr>Aptos Display</vt:lpstr>
      <vt:lpstr>Arial</vt:lpstr>
      <vt:lpstr>Calibri</vt:lpstr>
      <vt:lpstr>Century Gothic</vt:lpstr>
      <vt:lpstr>Helvetica Neue</vt:lpstr>
      <vt:lpstr>Helvetica Neue Light</vt:lpstr>
      <vt:lpstr>Open Sans</vt:lpstr>
      <vt:lpstr>Poppins</vt:lpstr>
      <vt:lpstr>Healthwatch Theme 2021</vt:lpstr>
      <vt:lpstr>1_Office Theme</vt:lpstr>
      <vt:lpstr>11_Custom Design</vt:lpstr>
      <vt:lpstr>2_Custom Design</vt:lpstr>
      <vt:lpstr>9_Custom Design</vt:lpstr>
      <vt:lpstr>RESEARCH CAFÉ Innovating Community Research in South West London</vt:lpstr>
      <vt:lpstr>From Conversations to Change: Community Research in Practice</vt:lpstr>
      <vt:lpstr>From Conversations to Change: Community Research in Practice</vt:lpstr>
      <vt:lpstr>From Conversations to Change: Community Research in Practice</vt:lpstr>
      <vt:lpstr>From Conversations to Change: Community Research in Practice</vt:lpstr>
      <vt:lpstr>From Conversations to Change: Community Research in Practice</vt:lpstr>
      <vt:lpstr>From Conversations to Change: Community Research in Practice</vt:lpstr>
      <vt:lpstr>From Conversations to Change: Community Research in Practice</vt:lpstr>
      <vt:lpstr>From Conversations to Change: Community Research in Practice</vt:lpstr>
      <vt:lpstr>From Conversations to Change: Community Research in Practice</vt:lpstr>
      <vt:lpstr>Key Takeaways </vt:lpstr>
      <vt:lpstr>Connecting with Healthwatch </vt:lpstr>
      <vt:lpstr>PowerPoint Presentation</vt:lpstr>
      <vt:lpstr>Innovating Community Research  Can you change the world with a haircut?  Professor Nicola Thomas  London South Bank University nicola.thomas@lsbu.ac.uk </vt:lpstr>
      <vt:lpstr>Outline</vt:lpstr>
      <vt:lpstr>What inspired us to do this project? </vt:lpstr>
      <vt:lpstr>Part 1: what did we do? </vt:lpstr>
      <vt:lpstr>Part 1: what did we find? end of project March 2022</vt:lpstr>
      <vt:lpstr>Part 1: what were the challenges?</vt:lpstr>
      <vt:lpstr>Part 2: what did we do?</vt:lpstr>
      <vt:lpstr>What did we find?</vt:lpstr>
      <vt:lpstr>What happens next?</vt:lpstr>
      <vt:lpstr>Opportunities for involvement</vt:lpstr>
      <vt:lpstr>Thank you to our team and funders</vt:lpstr>
      <vt:lpstr>PowerPoint Presentation</vt:lpstr>
    </vt:vector>
  </TitlesOfParts>
  <Company>Healthwatch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Moledina, Tima</dc:creator>
  <cp:keywords>Template</cp:keywords>
  <dc:description>v2.2 by Kessler Associates</dc:description>
  <cp:lastModifiedBy>Georgia Hunt</cp:lastModifiedBy>
  <cp:revision>6</cp:revision>
  <dcterms:created xsi:type="dcterms:W3CDTF">2021-12-15T13:29:26Z</dcterms:created>
  <dcterms:modified xsi:type="dcterms:W3CDTF">2025-05-13T21:08:23Z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(UK)</vt:lpwstr>
  </property>
  <property fmtid="{D5CDD505-2E9C-101B-9397-08002B2CF9AE}" pid="3" name="Owner">
    <vt:lpwstr>PL Kessler</vt:lpwstr>
  </property>
  <property fmtid="{D5CDD505-2E9C-101B-9397-08002B2CF9AE}" pid="4" name="Publisher">
    <vt:lpwstr>Kessler Associates</vt:lpwstr>
  </property>
  <property fmtid="{D5CDD505-2E9C-101B-9397-08002B2CF9AE}" pid="5" name="Client">
    <vt:lpwstr>Healthwatch</vt:lpwstr>
  </property>
  <property fmtid="{D5CDD505-2E9C-101B-9397-08002B2CF9AE}" pid="6" name="Project">
    <vt:lpwstr>Narrative Design</vt:lpwstr>
  </property>
  <property fmtid="{D5CDD505-2E9C-101B-9397-08002B2CF9AE}" pid="7" name="ContentTypeId">
    <vt:lpwstr>0x010100480EA4E9A0D10A4B86B174D08978D5EB</vt:lpwstr>
  </property>
</Properties>
</file>