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3" r:id="rId6"/>
    <p:sldMasterId id="2147483680" r:id="rId7"/>
  </p:sldMasterIdLst>
  <p:notesMasterIdLst>
    <p:notesMasterId r:id="rId36"/>
  </p:notesMasterIdLst>
  <p:sldIdLst>
    <p:sldId id="278" r:id="rId8"/>
    <p:sldId id="2146848148" r:id="rId9"/>
    <p:sldId id="2146848153" r:id="rId10"/>
    <p:sldId id="2146848154" r:id="rId11"/>
    <p:sldId id="2146848156" r:id="rId12"/>
    <p:sldId id="2146848157" r:id="rId13"/>
    <p:sldId id="2146848158" r:id="rId14"/>
    <p:sldId id="2146848159" r:id="rId15"/>
    <p:sldId id="2146848160" r:id="rId16"/>
    <p:sldId id="2146848163" r:id="rId17"/>
    <p:sldId id="1588" r:id="rId18"/>
    <p:sldId id="2146848161" r:id="rId19"/>
    <p:sldId id="2146848164" r:id="rId20"/>
    <p:sldId id="2146848162" r:id="rId21"/>
    <p:sldId id="2146848155" r:id="rId22"/>
    <p:sldId id="2146848074" r:id="rId23"/>
    <p:sldId id="256" r:id="rId24"/>
    <p:sldId id="291" r:id="rId25"/>
    <p:sldId id="293" r:id="rId26"/>
    <p:sldId id="292" r:id="rId27"/>
    <p:sldId id="296" r:id="rId28"/>
    <p:sldId id="294" r:id="rId29"/>
    <p:sldId id="303" r:id="rId30"/>
    <p:sldId id="304" r:id="rId31"/>
    <p:sldId id="297" r:id="rId32"/>
    <p:sldId id="298" r:id="rId33"/>
    <p:sldId id="290" r:id="rId34"/>
    <p:sldId id="2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C2D3"/>
    <a:srgbClr val="062B48"/>
    <a:srgbClr val="3B7D23"/>
    <a:srgbClr val="397748"/>
    <a:srgbClr val="6EA40C"/>
    <a:srgbClr val="01D3EF"/>
    <a:srgbClr val="7AA808"/>
    <a:srgbClr val="FF6600"/>
    <a:srgbClr val="15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8C445-B85F-4580-BEB6-F92A50372504}" v="74" dt="2025-05-09T09:32:11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6"/>
    <p:restoredTop sz="94694"/>
  </p:normalViewPr>
  <p:slideViewPr>
    <p:cSldViewPr snapToGrid="0">
      <p:cViewPr varScale="1">
        <p:scale>
          <a:sx n="121" d="100"/>
          <a:sy n="121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F0437-1A72-4549-AF91-84705816BC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2DFCDA-8AC1-49CF-BAEA-49D5D8CCE0B8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Sam van Elk &amp; Kaori Hara</a:t>
          </a:r>
        </a:p>
      </dgm:t>
    </dgm:pt>
    <dgm:pt modelId="{0427E6CC-4763-438B-9A11-308146841B70}" type="parTrans" cxnId="{D9CF00D6-6D8E-433A-8E5F-663375EA65E1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D428426B-DE41-40AE-BCD4-F0B016C9372D}" type="sibTrans" cxnId="{D9CF00D6-6D8E-433A-8E5F-663375EA65E1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DE233387-0CCE-4678-9951-6B439D1AA126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Work centred on health and social care organisations</a:t>
          </a:r>
        </a:p>
      </dgm:t>
    </dgm:pt>
    <dgm:pt modelId="{A13FEF3C-0C73-486C-B895-ECB0EEB1C5ED}" type="parTrans" cxnId="{97AB3F53-DB3F-4057-9966-AAB6A0D6B109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3F8125E9-40BA-46D7-A579-58F657C5452E}" type="sibTrans" cxnId="{97AB3F53-DB3F-4057-9966-AAB6A0D6B109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5EE14DA6-57E9-4F46-9765-EF2311CC3792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Recently begun work around ICSs</a:t>
          </a:r>
        </a:p>
      </dgm:t>
    </dgm:pt>
    <dgm:pt modelId="{952C2EBC-9157-45F7-9647-A78521CD88C7}" type="parTrans" cxnId="{EF1BC6AF-97A5-4E07-8B9E-556DE72BDE17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3EA6618F-80C2-49AC-9643-82D2F11DCB5C}" type="sibTrans" cxnId="{EF1BC6AF-97A5-4E07-8B9E-556DE72BDE17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FD0C3DF3-6C84-411B-9E9A-E264D03EC805}">
      <dgm:prSet phldrT="[Text]"/>
      <dgm:spPr/>
      <dgm:t>
        <a:bodyPr/>
        <a:lstStyle/>
        <a:p>
          <a:r>
            <a:rPr lang="en-GB" b="1" dirty="0">
              <a:solidFill>
                <a:schemeClr val="bg2"/>
              </a:solidFill>
              <a:latin typeface="KingsBureauGrot FiveOne" panose="02000506040000020004" pitchFamily="2" charset="0"/>
            </a:rPr>
            <a:t>Lecturer</a:t>
          </a:r>
          <a:r>
            <a:rPr lang="en-GB" dirty="0">
              <a:latin typeface="KingsBureauGrot FiveOne" panose="02000506040000020004" pitchFamily="2" charset="0"/>
            </a:rPr>
            <a:t> &amp; </a:t>
          </a:r>
          <a:r>
            <a:rPr lang="en-GB" b="1" dirty="0">
              <a:solidFill>
                <a:schemeClr val="bg2"/>
              </a:solidFill>
              <a:latin typeface="KingsBureauGrot FiveOne" panose="02000506040000020004" pitchFamily="2" charset="0"/>
            </a:rPr>
            <a:t>doctoral student </a:t>
          </a:r>
          <a:r>
            <a:rPr lang="en-GB" dirty="0">
              <a:latin typeface="KingsBureauGrot FiveOne" panose="02000506040000020004" pitchFamily="2" charset="0"/>
            </a:rPr>
            <a:t>in KCL’s department for </a:t>
          </a:r>
          <a:r>
            <a:rPr lang="en-GB" b="1" dirty="0">
              <a:solidFill>
                <a:schemeClr val="bg2"/>
              </a:solidFill>
              <a:latin typeface="KingsBureauGrot FiveOne" panose="02000506040000020004" pitchFamily="2" charset="0"/>
            </a:rPr>
            <a:t>public organisations</a:t>
          </a:r>
        </a:p>
      </dgm:t>
    </dgm:pt>
    <dgm:pt modelId="{EFE6A8E4-3EDC-4BB6-8C53-E53D65C7FB40}" type="parTrans" cxnId="{928ECD3B-1EBC-4C82-BA68-72E61A9CD8D7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AA10E726-9406-4C33-8D9F-7A0A49EEC1C4}" type="sibTrans" cxnId="{928ECD3B-1EBC-4C82-BA68-72E61A9CD8D7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DA3EBD60-5235-4DC0-9A50-D78787D1F71E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Not just ICBs &amp; ICPs</a:t>
          </a:r>
        </a:p>
      </dgm:t>
    </dgm:pt>
    <dgm:pt modelId="{AB35DF54-F45C-4EC8-99D2-107F95686A4D}" type="parTrans" cxnId="{7CAE7FE6-231D-4AFD-90F0-1A32AAA819B5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DE407503-5CF7-4923-A235-A8D0C02322BF}" type="sibTrans" cxnId="{7CAE7FE6-231D-4AFD-90F0-1A32AAA819B5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F6DAD5B6-5216-4D54-BF54-0EBC5AEB9C3F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Collaboration </a:t>
          </a:r>
          <a:r>
            <a:rPr lang="en-GB" b="1" dirty="0">
              <a:solidFill>
                <a:schemeClr val="bg2"/>
              </a:solidFill>
              <a:latin typeface="KingsBureauGrot FiveOne" panose="02000506040000020004" pitchFamily="2" charset="0"/>
            </a:rPr>
            <a:t>across whole footprints</a:t>
          </a:r>
        </a:p>
      </dgm:t>
    </dgm:pt>
    <dgm:pt modelId="{574F175A-1756-4366-B590-98FA77CEAB48}" type="parTrans" cxnId="{467B17A9-F2D6-471B-8F00-C22618A84089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CC7B8E8F-CB30-4368-8EA5-7EADDC289777}" type="sibTrans" cxnId="{467B17A9-F2D6-471B-8F00-C22618A84089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646F02D2-05E4-4080-BDAF-028E02E2B28F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Interests in how we </a:t>
          </a:r>
          <a:r>
            <a:rPr lang="en-GB" b="1" dirty="0">
              <a:solidFill>
                <a:schemeClr val="bg2"/>
              </a:solidFill>
              <a:latin typeface="KingsBureauGrot FiveOne" panose="02000506040000020004" pitchFamily="2" charset="0"/>
            </a:rPr>
            <a:t>coordinate</a:t>
          </a:r>
          <a:r>
            <a:rPr lang="en-GB" dirty="0">
              <a:latin typeface="KingsBureauGrot FiveOne" panose="02000506040000020004" pitchFamily="2" charset="0"/>
            </a:rPr>
            <a:t>, </a:t>
          </a:r>
          <a:r>
            <a:rPr lang="en-GB" b="1" dirty="0">
              <a:solidFill>
                <a:schemeClr val="bg2"/>
              </a:solidFill>
              <a:latin typeface="KingsBureauGrot FiveOne" panose="02000506040000020004" pitchFamily="2" charset="0"/>
            </a:rPr>
            <a:t>collaborate</a:t>
          </a:r>
          <a:r>
            <a:rPr lang="en-GB" dirty="0">
              <a:latin typeface="KingsBureauGrot FiveOne" panose="02000506040000020004" pitchFamily="2" charset="0"/>
            </a:rPr>
            <a:t> well</a:t>
          </a:r>
        </a:p>
      </dgm:t>
    </dgm:pt>
    <dgm:pt modelId="{7541B74C-47E1-4BAD-B709-7C8A91654D85}" type="parTrans" cxnId="{D1AEE0C7-0102-485E-9251-C2F3B66787B8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8C0D3C98-E1C3-453F-B8E9-ABED8B4B8724}" type="sibTrans" cxnId="{D1AEE0C7-0102-485E-9251-C2F3B66787B8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D3448042-95F4-4D95-8495-9BBC69E46177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And do that under </a:t>
          </a:r>
          <a:r>
            <a:rPr lang="en-GB" b="1" u="none" dirty="0">
              <a:solidFill>
                <a:schemeClr val="bg2"/>
              </a:solidFill>
              <a:latin typeface="KingsBureauGrot FiveOne" panose="02000506040000020004" pitchFamily="2" charset="0"/>
            </a:rPr>
            <a:t>huge</a:t>
          </a:r>
          <a:r>
            <a:rPr lang="en-GB" u="none" dirty="0">
              <a:latin typeface="KingsBureauGrot FiveOne" panose="02000506040000020004" pitchFamily="2" charset="0"/>
            </a:rPr>
            <a:t> </a:t>
          </a:r>
          <a:r>
            <a:rPr lang="en-GB" dirty="0">
              <a:latin typeface="KingsBureauGrot FiveOne" panose="02000506040000020004" pitchFamily="2" charset="0"/>
            </a:rPr>
            <a:t>pressure</a:t>
          </a:r>
        </a:p>
      </dgm:t>
    </dgm:pt>
    <dgm:pt modelId="{11AFA96C-5DCB-411D-8506-93F15C098607}" type="parTrans" cxnId="{6387D10F-3FB2-4688-BA68-3E00BDBD46FE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5BD5318E-6EB3-4118-BD6C-EEFE63A037CD}" type="sibTrans" cxnId="{6387D10F-3FB2-4688-BA68-3E00BDBD46FE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41209207-6F5D-47DD-98D3-ED19905E6CCE}">
      <dgm:prSet phldrT="[Text]"/>
      <dgm:spPr/>
      <dgm:t>
        <a:bodyPr/>
        <a:lstStyle/>
        <a:p>
          <a:r>
            <a:rPr lang="en-GB" b="0" dirty="0">
              <a:solidFill>
                <a:schemeClr val="tx1"/>
              </a:solidFill>
              <a:latin typeface="KingsBureauGrot FiveOne" panose="02000506040000020004" pitchFamily="2" charset="0"/>
            </a:rPr>
            <a:t>Want to support the system</a:t>
          </a:r>
        </a:p>
      </dgm:t>
    </dgm:pt>
    <dgm:pt modelId="{CBAA2776-D362-4EDD-800E-96D4E887B7A3}" type="parTrans" cxnId="{3DB431F3-7819-401F-A74C-70962BEDD412}">
      <dgm:prSet/>
      <dgm:spPr/>
      <dgm:t>
        <a:bodyPr/>
        <a:lstStyle/>
        <a:p>
          <a:endParaRPr lang="en-GB"/>
        </a:p>
      </dgm:t>
    </dgm:pt>
    <dgm:pt modelId="{F08CE5CF-3CC6-4CCB-9655-6F9CC8E3DE9D}" type="sibTrans" cxnId="{3DB431F3-7819-401F-A74C-70962BEDD412}">
      <dgm:prSet/>
      <dgm:spPr/>
      <dgm:t>
        <a:bodyPr/>
        <a:lstStyle/>
        <a:p>
          <a:endParaRPr lang="en-GB"/>
        </a:p>
      </dgm:t>
    </dgm:pt>
    <dgm:pt modelId="{0FDDE717-53D3-4867-96FD-F39D70B81AAF}" type="pres">
      <dgm:prSet presAssocID="{5FEF0437-1A72-4549-AF91-84705816BC7B}" presName="linear" presStyleCnt="0">
        <dgm:presLayoutVars>
          <dgm:dir/>
          <dgm:animLvl val="lvl"/>
          <dgm:resizeHandles val="exact"/>
        </dgm:presLayoutVars>
      </dgm:prSet>
      <dgm:spPr/>
    </dgm:pt>
    <dgm:pt modelId="{07411703-6F8A-4350-ACC6-FF4FECC9B572}" type="pres">
      <dgm:prSet presAssocID="{332DFCDA-8AC1-49CF-BAEA-49D5D8CCE0B8}" presName="parentLin" presStyleCnt="0"/>
      <dgm:spPr/>
    </dgm:pt>
    <dgm:pt modelId="{C0925AFB-410C-43B4-9F32-719C6161CF3B}" type="pres">
      <dgm:prSet presAssocID="{332DFCDA-8AC1-49CF-BAEA-49D5D8CCE0B8}" presName="parentLeftMargin" presStyleLbl="node1" presStyleIdx="0" presStyleCnt="3"/>
      <dgm:spPr/>
    </dgm:pt>
    <dgm:pt modelId="{E2080813-0B76-4D98-A697-5A55A76EDB17}" type="pres">
      <dgm:prSet presAssocID="{332DFCDA-8AC1-49CF-BAEA-49D5D8CCE0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A2CFA4-B73E-405D-9EB7-E9B719744DDA}" type="pres">
      <dgm:prSet presAssocID="{332DFCDA-8AC1-49CF-BAEA-49D5D8CCE0B8}" presName="negativeSpace" presStyleCnt="0"/>
      <dgm:spPr/>
    </dgm:pt>
    <dgm:pt modelId="{01233E8B-D252-4D0C-AFAF-24858DA20BD2}" type="pres">
      <dgm:prSet presAssocID="{332DFCDA-8AC1-49CF-BAEA-49D5D8CCE0B8}" presName="childText" presStyleLbl="conFgAcc1" presStyleIdx="0" presStyleCnt="3">
        <dgm:presLayoutVars>
          <dgm:bulletEnabled val="1"/>
        </dgm:presLayoutVars>
      </dgm:prSet>
      <dgm:spPr/>
    </dgm:pt>
    <dgm:pt modelId="{D28E383E-ABBA-4D2B-83B8-7B7E130E798F}" type="pres">
      <dgm:prSet presAssocID="{D428426B-DE41-40AE-BCD4-F0B016C9372D}" presName="spaceBetweenRectangles" presStyleCnt="0"/>
      <dgm:spPr/>
    </dgm:pt>
    <dgm:pt modelId="{8A7EEE30-04E6-45D1-8A78-8765845A51FB}" type="pres">
      <dgm:prSet presAssocID="{DE233387-0CCE-4678-9951-6B439D1AA126}" presName="parentLin" presStyleCnt="0"/>
      <dgm:spPr/>
    </dgm:pt>
    <dgm:pt modelId="{41A47F49-C9AC-438F-9AFA-975D0ED3B0A9}" type="pres">
      <dgm:prSet presAssocID="{DE233387-0CCE-4678-9951-6B439D1AA126}" presName="parentLeftMargin" presStyleLbl="node1" presStyleIdx="0" presStyleCnt="3"/>
      <dgm:spPr/>
    </dgm:pt>
    <dgm:pt modelId="{2EF3A842-204C-4931-829A-BA01CB046FF0}" type="pres">
      <dgm:prSet presAssocID="{DE233387-0CCE-4678-9951-6B439D1AA1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8EA973-7807-43DF-867D-899DB6B80C99}" type="pres">
      <dgm:prSet presAssocID="{DE233387-0CCE-4678-9951-6B439D1AA126}" presName="negativeSpace" presStyleCnt="0"/>
      <dgm:spPr/>
    </dgm:pt>
    <dgm:pt modelId="{263C5331-BBB6-49F7-A967-5DEBA61E0A20}" type="pres">
      <dgm:prSet presAssocID="{DE233387-0CCE-4678-9951-6B439D1AA126}" presName="childText" presStyleLbl="conFgAcc1" presStyleIdx="1" presStyleCnt="3">
        <dgm:presLayoutVars>
          <dgm:bulletEnabled val="1"/>
        </dgm:presLayoutVars>
      </dgm:prSet>
      <dgm:spPr/>
    </dgm:pt>
    <dgm:pt modelId="{7D90A4CA-FBE4-4AF0-AE77-11DE283F756A}" type="pres">
      <dgm:prSet presAssocID="{3F8125E9-40BA-46D7-A579-58F657C5452E}" presName="spaceBetweenRectangles" presStyleCnt="0"/>
      <dgm:spPr/>
    </dgm:pt>
    <dgm:pt modelId="{0CA6AAE0-9897-4CBF-BC6B-2E6B77E6E585}" type="pres">
      <dgm:prSet presAssocID="{5EE14DA6-57E9-4F46-9765-EF2311CC3792}" presName="parentLin" presStyleCnt="0"/>
      <dgm:spPr/>
    </dgm:pt>
    <dgm:pt modelId="{74FB39B9-2C53-4504-AABC-9B6B9E490AF9}" type="pres">
      <dgm:prSet presAssocID="{5EE14DA6-57E9-4F46-9765-EF2311CC3792}" presName="parentLeftMargin" presStyleLbl="node1" presStyleIdx="1" presStyleCnt="3"/>
      <dgm:spPr/>
    </dgm:pt>
    <dgm:pt modelId="{18FBBCB3-1534-4571-9C08-D736B692E548}" type="pres">
      <dgm:prSet presAssocID="{5EE14DA6-57E9-4F46-9765-EF2311CC379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56FEAFD-96D5-4881-9866-CE9DCC8EA817}" type="pres">
      <dgm:prSet presAssocID="{5EE14DA6-57E9-4F46-9765-EF2311CC3792}" presName="negativeSpace" presStyleCnt="0"/>
      <dgm:spPr/>
    </dgm:pt>
    <dgm:pt modelId="{55EE6D3D-8023-4145-BF0D-438BEDDEE6DB}" type="pres">
      <dgm:prSet presAssocID="{5EE14DA6-57E9-4F46-9765-EF2311CC37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802706-4EE3-40D1-AE44-D912F8B724E4}" type="presOf" srcId="{646F02D2-05E4-4080-BDAF-028E02E2B28F}" destId="{263C5331-BBB6-49F7-A967-5DEBA61E0A20}" srcOrd="0" destOrd="0" presId="urn:microsoft.com/office/officeart/2005/8/layout/list1"/>
    <dgm:cxn modelId="{6387D10F-3FB2-4688-BA68-3E00BDBD46FE}" srcId="{DE233387-0CCE-4678-9951-6B439D1AA126}" destId="{D3448042-95F4-4D95-8495-9BBC69E46177}" srcOrd="1" destOrd="0" parTransId="{11AFA96C-5DCB-411D-8506-93F15C098607}" sibTransId="{5BD5318E-6EB3-4118-BD6C-EEFE63A037CD}"/>
    <dgm:cxn modelId="{722FE622-6BF1-46E2-A73C-951C27FC0D3A}" type="presOf" srcId="{5FEF0437-1A72-4549-AF91-84705816BC7B}" destId="{0FDDE717-53D3-4867-96FD-F39D70B81AAF}" srcOrd="0" destOrd="0" presId="urn:microsoft.com/office/officeart/2005/8/layout/list1"/>
    <dgm:cxn modelId="{8215352A-25F5-43C6-8734-6DB11FA46A86}" type="presOf" srcId="{5EE14DA6-57E9-4F46-9765-EF2311CC3792}" destId="{18FBBCB3-1534-4571-9C08-D736B692E548}" srcOrd="1" destOrd="0" presId="urn:microsoft.com/office/officeart/2005/8/layout/list1"/>
    <dgm:cxn modelId="{928ECD3B-1EBC-4C82-BA68-72E61A9CD8D7}" srcId="{332DFCDA-8AC1-49CF-BAEA-49D5D8CCE0B8}" destId="{FD0C3DF3-6C84-411B-9E9A-E264D03EC805}" srcOrd="0" destOrd="0" parTransId="{EFE6A8E4-3EDC-4BB6-8C53-E53D65C7FB40}" sibTransId="{AA10E726-9406-4C33-8D9F-7A0A49EEC1C4}"/>
    <dgm:cxn modelId="{7F435849-926E-41BB-B0E5-9F80F8B69A42}" type="presOf" srcId="{332DFCDA-8AC1-49CF-BAEA-49D5D8CCE0B8}" destId="{E2080813-0B76-4D98-A697-5A55A76EDB17}" srcOrd="1" destOrd="0" presId="urn:microsoft.com/office/officeart/2005/8/layout/list1"/>
    <dgm:cxn modelId="{9CD0D84E-5469-431F-95B3-D6A29576AB87}" type="presOf" srcId="{F6DAD5B6-5216-4D54-BF54-0EBC5AEB9C3F}" destId="{55EE6D3D-8023-4145-BF0D-438BEDDEE6DB}" srcOrd="0" destOrd="1" presId="urn:microsoft.com/office/officeart/2005/8/layout/list1"/>
    <dgm:cxn modelId="{97AB3F53-DB3F-4057-9966-AAB6A0D6B109}" srcId="{5FEF0437-1A72-4549-AF91-84705816BC7B}" destId="{DE233387-0CCE-4678-9951-6B439D1AA126}" srcOrd="1" destOrd="0" parTransId="{A13FEF3C-0C73-486C-B895-ECB0EEB1C5ED}" sibTransId="{3F8125E9-40BA-46D7-A579-58F657C5452E}"/>
    <dgm:cxn modelId="{1C519A66-2AD3-4EBD-94C6-FC497FC9DF2C}" type="presOf" srcId="{DA3EBD60-5235-4DC0-9A50-D78787D1F71E}" destId="{55EE6D3D-8023-4145-BF0D-438BEDDEE6DB}" srcOrd="0" destOrd="0" presId="urn:microsoft.com/office/officeart/2005/8/layout/list1"/>
    <dgm:cxn modelId="{EA348182-D8F5-4F3C-9117-A5068CDDF4A6}" type="presOf" srcId="{41209207-6F5D-47DD-98D3-ED19905E6CCE}" destId="{55EE6D3D-8023-4145-BF0D-438BEDDEE6DB}" srcOrd="0" destOrd="2" presId="urn:microsoft.com/office/officeart/2005/8/layout/list1"/>
    <dgm:cxn modelId="{F6D9708B-AD6D-4640-AE32-23C815D96421}" type="presOf" srcId="{332DFCDA-8AC1-49CF-BAEA-49D5D8CCE0B8}" destId="{C0925AFB-410C-43B4-9F32-719C6161CF3B}" srcOrd="0" destOrd="0" presId="urn:microsoft.com/office/officeart/2005/8/layout/list1"/>
    <dgm:cxn modelId="{29CDBE8E-F082-4D1E-9EA3-1F7EEAF1C5E6}" type="presOf" srcId="{FD0C3DF3-6C84-411B-9E9A-E264D03EC805}" destId="{01233E8B-D252-4D0C-AFAF-24858DA20BD2}" srcOrd="0" destOrd="0" presId="urn:microsoft.com/office/officeart/2005/8/layout/list1"/>
    <dgm:cxn modelId="{E654F296-D709-4AD9-AC4B-C673CF21C1D7}" type="presOf" srcId="{5EE14DA6-57E9-4F46-9765-EF2311CC3792}" destId="{74FB39B9-2C53-4504-AABC-9B6B9E490AF9}" srcOrd="0" destOrd="0" presId="urn:microsoft.com/office/officeart/2005/8/layout/list1"/>
    <dgm:cxn modelId="{F2F3519B-BB31-44D8-9004-6C62C211B163}" type="presOf" srcId="{DE233387-0CCE-4678-9951-6B439D1AA126}" destId="{41A47F49-C9AC-438F-9AFA-975D0ED3B0A9}" srcOrd="0" destOrd="0" presId="urn:microsoft.com/office/officeart/2005/8/layout/list1"/>
    <dgm:cxn modelId="{467B17A9-F2D6-471B-8F00-C22618A84089}" srcId="{5EE14DA6-57E9-4F46-9765-EF2311CC3792}" destId="{F6DAD5B6-5216-4D54-BF54-0EBC5AEB9C3F}" srcOrd="1" destOrd="0" parTransId="{574F175A-1756-4366-B590-98FA77CEAB48}" sibTransId="{CC7B8E8F-CB30-4368-8EA5-7EADDC289777}"/>
    <dgm:cxn modelId="{EF1BC6AF-97A5-4E07-8B9E-556DE72BDE17}" srcId="{5FEF0437-1A72-4549-AF91-84705816BC7B}" destId="{5EE14DA6-57E9-4F46-9765-EF2311CC3792}" srcOrd="2" destOrd="0" parTransId="{952C2EBC-9157-45F7-9647-A78521CD88C7}" sibTransId="{3EA6618F-80C2-49AC-9643-82D2F11DCB5C}"/>
    <dgm:cxn modelId="{D1AEE0C7-0102-485E-9251-C2F3B66787B8}" srcId="{DE233387-0CCE-4678-9951-6B439D1AA126}" destId="{646F02D2-05E4-4080-BDAF-028E02E2B28F}" srcOrd="0" destOrd="0" parTransId="{7541B74C-47E1-4BAD-B709-7C8A91654D85}" sibTransId="{8C0D3C98-E1C3-453F-B8E9-ABED8B4B8724}"/>
    <dgm:cxn modelId="{D9CF00D6-6D8E-433A-8E5F-663375EA65E1}" srcId="{5FEF0437-1A72-4549-AF91-84705816BC7B}" destId="{332DFCDA-8AC1-49CF-BAEA-49D5D8CCE0B8}" srcOrd="0" destOrd="0" parTransId="{0427E6CC-4763-438B-9A11-308146841B70}" sibTransId="{D428426B-DE41-40AE-BCD4-F0B016C9372D}"/>
    <dgm:cxn modelId="{B18C8BD8-4119-4BD2-90A6-EAE0A0D06F1C}" type="presOf" srcId="{DE233387-0CCE-4678-9951-6B439D1AA126}" destId="{2EF3A842-204C-4931-829A-BA01CB046FF0}" srcOrd="1" destOrd="0" presId="urn:microsoft.com/office/officeart/2005/8/layout/list1"/>
    <dgm:cxn modelId="{7CAE7FE6-231D-4AFD-90F0-1A32AAA819B5}" srcId="{5EE14DA6-57E9-4F46-9765-EF2311CC3792}" destId="{DA3EBD60-5235-4DC0-9A50-D78787D1F71E}" srcOrd="0" destOrd="0" parTransId="{AB35DF54-F45C-4EC8-99D2-107F95686A4D}" sibTransId="{DE407503-5CF7-4923-A235-A8D0C02322BF}"/>
    <dgm:cxn modelId="{3DB431F3-7819-401F-A74C-70962BEDD412}" srcId="{5EE14DA6-57E9-4F46-9765-EF2311CC3792}" destId="{41209207-6F5D-47DD-98D3-ED19905E6CCE}" srcOrd="2" destOrd="0" parTransId="{CBAA2776-D362-4EDD-800E-96D4E887B7A3}" sibTransId="{F08CE5CF-3CC6-4CCB-9655-6F9CC8E3DE9D}"/>
    <dgm:cxn modelId="{CE44E4FB-3F84-401C-8239-89868175640E}" type="presOf" srcId="{D3448042-95F4-4D95-8495-9BBC69E46177}" destId="{263C5331-BBB6-49F7-A967-5DEBA61E0A20}" srcOrd="0" destOrd="1" presId="urn:microsoft.com/office/officeart/2005/8/layout/list1"/>
    <dgm:cxn modelId="{1CD9FF4B-EB30-4730-A7E0-6DD1477C71E9}" type="presParOf" srcId="{0FDDE717-53D3-4867-96FD-F39D70B81AAF}" destId="{07411703-6F8A-4350-ACC6-FF4FECC9B572}" srcOrd="0" destOrd="0" presId="urn:microsoft.com/office/officeart/2005/8/layout/list1"/>
    <dgm:cxn modelId="{DE730DC3-FA8C-4D4E-A591-B21C1ED39C59}" type="presParOf" srcId="{07411703-6F8A-4350-ACC6-FF4FECC9B572}" destId="{C0925AFB-410C-43B4-9F32-719C6161CF3B}" srcOrd="0" destOrd="0" presId="urn:microsoft.com/office/officeart/2005/8/layout/list1"/>
    <dgm:cxn modelId="{34D2C40B-42AC-4893-8AFF-98250058843C}" type="presParOf" srcId="{07411703-6F8A-4350-ACC6-FF4FECC9B572}" destId="{E2080813-0B76-4D98-A697-5A55A76EDB17}" srcOrd="1" destOrd="0" presId="urn:microsoft.com/office/officeart/2005/8/layout/list1"/>
    <dgm:cxn modelId="{C9EEA300-DEB7-4211-A7C6-779B688A2E15}" type="presParOf" srcId="{0FDDE717-53D3-4867-96FD-F39D70B81AAF}" destId="{2FA2CFA4-B73E-405D-9EB7-E9B719744DDA}" srcOrd="1" destOrd="0" presId="urn:microsoft.com/office/officeart/2005/8/layout/list1"/>
    <dgm:cxn modelId="{0A3B6083-7D47-464E-B011-BB36F88572C8}" type="presParOf" srcId="{0FDDE717-53D3-4867-96FD-F39D70B81AAF}" destId="{01233E8B-D252-4D0C-AFAF-24858DA20BD2}" srcOrd="2" destOrd="0" presId="urn:microsoft.com/office/officeart/2005/8/layout/list1"/>
    <dgm:cxn modelId="{FEA48259-1DE5-44AF-AFEA-80EE1159E995}" type="presParOf" srcId="{0FDDE717-53D3-4867-96FD-F39D70B81AAF}" destId="{D28E383E-ABBA-4D2B-83B8-7B7E130E798F}" srcOrd="3" destOrd="0" presId="urn:microsoft.com/office/officeart/2005/8/layout/list1"/>
    <dgm:cxn modelId="{7595C7DE-FE25-4619-941A-9D8050FE0BCC}" type="presParOf" srcId="{0FDDE717-53D3-4867-96FD-F39D70B81AAF}" destId="{8A7EEE30-04E6-45D1-8A78-8765845A51FB}" srcOrd="4" destOrd="0" presId="urn:microsoft.com/office/officeart/2005/8/layout/list1"/>
    <dgm:cxn modelId="{A6186585-A63C-41BD-A114-FE1514607971}" type="presParOf" srcId="{8A7EEE30-04E6-45D1-8A78-8765845A51FB}" destId="{41A47F49-C9AC-438F-9AFA-975D0ED3B0A9}" srcOrd="0" destOrd="0" presId="urn:microsoft.com/office/officeart/2005/8/layout/list1"/>
    <dgm:cxn modelId="{3EA2ADFA-DC85-43BF-9DD2-4FA7C62BA628}" type="presParOf" srcId="{8A7EEE30-04E6-45D1-8A78-8765845A51FB}" destId="{2EF3A842-204C-4931-829A-BA01CB046FF0}" srcOrd="1" destOrd="0" presId="urn:microsoft.com/office/officeart/2005/8/layout/list1"/>
    <dgm:cxn modelId="{0FDB58FD-2957-4964-9EF1-D625DF06F6AD}" type="presParOf" srcId="{0FDDE717-53D3-4867-96FD-F39D70B81AAF}" destId="{728EA973-7807-43DF-867D-899DB6B80C99}" srcOrd="5" destOrd="0" presId="urn:microsoft.com/office/officeart/2005/8/layout/list1"/>
    <dgm:cxn modelId="{FFA49DC7-C745-4C5B-9933-34B9369AAD60}" type="presParOf" srcId="{0FDDE717-53D3-4867-96FD-F39D70B81AAF}" destId="{263C5331-BBB6-49F7-A967-5DEBA61E0A20}" srcOrd="6" destOrd="0" presId="urn:microsoft.com/office/officeart/2005/8/layout/list1"/>
    <dgm:cxn modelId="{B762A1EF-C137-4309-9C78-2A77F31A5757}" type="presParOf" srcId="{0FDDE717-53D3-4867-96FD-F39D70B81AAF}" destId="{7D90A4CA-FBE4-4AF0-AE77-11DE283F756A}" srcOrd="7" destOrd="0" presId="urn:microsoft.com/office/officeart/2005/8/layout/list1"/>
    <dgm:cxn modelId="{37813E9F-3D26-43FE-B62C-DA79C3832494}" type="presParOf" srcId="{0FDDE717-53D3-4867-96FD-F39D70B81AAF}" destId="{0CA6AAE0-9897-4CBF-BC6B-2E6B77E6E585}" srcOrd="8" destOrd="0" presId="urn:microsoft.com/office/officeart/2005/8/layout/list1"/>
    <dgm:cxn modelId="{D94FEAA6-FCA8-4D6A-B387-65936D4EDFB6}" type="presParOf" srcId="{0CA6AAE0-9897-4CBF-BC6B-2E6B77E6E585}" destId="{74FB39B9-2C53-4504-AABC-9B6B9E490AF9}" srcOrd="0" destOrd="0" presId="urn:microsoft.com/office/officeart/2005/8/layout/list1"/>
    <dgm:cxn modelId="{9D2FA187-863E-4404-BD96-EFAE40540A52}" type="presParOf" srcId="{0CA6AAE0-9897-4CBF-BC6B-2E6B77E6E585}" destId="{18FBBCB3-1534-4571-9C08-D736B692E548}" srcOrd="1" destOrd="0" presId="urn:microsoft.com/office/officeart/2005/8/layout/list1"/>
    <dgm:cxn modelId="{B9AFF829-5FAF-436C-AEC7-9D6BA350D4A2}" type="presParOf" srcId="{0FDDE717-53D3-4867-96FD-F39D70B81AAF}" destId="{056FEAFD-96D5-4881-9866-CE9DCC8EA817}" srcOrd="9" destOrd="0" presId="urn:microsoft.com/office/officeart/2005/8/layout/list1"/>
    <dgm:cxn modelId="{F50678A5-7DCD-4A95-B6FC-311BD26D97F7}" type="presParOf" srcId="{0FDDE717-53D3-4867-96FD-F39D70B81AAF}" destId="{55EE6D3D-8023-4145-BF0D-438BEDDEE6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B35E9-1F18-43AD-8230-B7033D0ACC2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8515D8-2B53-4A93-B67A-0AF9ACDE7A7C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Make contact</a:t>
          </a:r>
        </a:p>
      </dgm:t>
    </dgm:pt>
    <dgm:pt modelId="{700BCA8C-5F6C-4689-BF4C-E11103F43CCB}" type="parTrans" cxnId="{8FDED898-5370-4BF3-80BB-F55F32B88BB6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85333D30-E4DD-44A7-A6EB-B9D21900CE19}" type="sibTrans" cxnId="{8FDED898-5370-4BF3-80BB-F55F32B88BB6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5F7D5905-359A-4D7F-8CFD-6198C3C615E1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Share early work</a:t>
          </a:r>
        </a:p>
      </dgm:t>
    </dgm:pt>
    <dgm:pt modelId="{3430462F-54C8-4597-8612-0E6F7C70F7B2}" type="parTrans" cxnId="{77147B6A-4B2E-49D2-A1D3-E8362D37B2F2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1C3DD955-D82E-4C8A-B4B3-B996B1FF3B21}" type="sibTrans" cxnId="{77147B6A-4B2E-49D2-A1D3-E8362D37B2F2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3A9580AF-BE73-48A5-BF05-83AF3AFE3915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Invitation</a:t>
          </a:r>
        </a:p>
      </dgm:t>
    </dgm:pt>
    <dgm:pt modelId="{85A64596-BA38-4BF2-B7DF-1D9C202F6545}" type="parTrans" cxnId="{B1080328-A76D-49BE-89B2-7A54D0CAB057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62F7E24D-6622-4830-803D-EBEA30026E0B}" type="sibTrans" cxnId="{B1080328-A76D-49BE-89B2-7A54D0CAB057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E4B847C2-CD6A-4C8B-BED8-1DB51C136CC9}" type="pres">
      <dgm:prSet presAssocID="{8B3B35E9-1F18-43AD-8230-B7033D0ACC2A}" presName="Name0" presStyleCnt="0">
        <dgm:presLayoutVars>
          <dgm:chMax val="7"/>
          <dgm:chPref val="7"/>
          <dgm:dir/>
        </dgm:presLayoutVars>
      </dgm:prSet>
      <dgm:spPr/>
    </dgm:pt>
    <dgm:pt modelId="{24E28DA4-0E69-4A2D-AE90-15795EF0B8BC}" type="pres">
      <dgm:prSet presAssocID="{8B3B35E9-1F18-43AD-8230-B7033D0ACC2A}" presName="Name1" presStyleCnt="0"/>
      <dgm:spPr/>
    </dgm:pt>
    <dgm:pt modelId="{16478978-DE18-41E9-8618-A439208211E5}" type="pres">
      <dgm:prSet presAssocID="{8B3B35E9-1F18-43AD-8230-B7033D0ACC2A}" presName="cycle" presStyleCnt="0"/>
      <dgm:spPr/>
    </dgm:pt>
    <dgm:pt modelId="{FD5F36E6-358E-4E7E-AD62-739C41610E15}" type="pres">
      <dgm:prSet presAssocID="{8B3B35E9-1F18-43AD-8230-B7033D0ACC2A}" presName="srcNode" presStyleLbl="node1" presStyleIdx="0" presStyleCnt="3"/>
      <dgm:spPr/>
    </dgm:pt>
    <dgm:pt modelId="{D9512841-E111-4172-A48D-8C45EE72366F}" type="pres">
      <dgm:prSet presAssocID="{8B3B35E9-1F18-43AD-8230-B7033D0ACC2A}" presName="conn" presStyleLbl="parChTrans1D2" presStyleIdx="0" presStyleCnt="1"/>
      <dgm:spPr/>
    </dgm:pt>
    <dgm:pt modelId="{668B1CFC-983A-4EC8-9D90-302DD6664310}" type="pres">
      <dgm:prSet presAssocID="{8B3B35E9-1F18-43AD-8230-B7033D0ACC2A}" presName="extraNode" presStyleLbl="node1" presStyleIdx="0" presStyleCnt="3"/>
      <dgm:spPr/>
    </dgm:pt>
    <dgm:pt modelId="{A0F3BBFE-73C1-4D73-8D66-05D47A74258B}" type="pres">
      <dgm:prSet presAssocID="{8B3B35E9-1F18-43AD-8230-B7033D0ACC2A}" presName="dstNode" presStyleLbl="node1" presStyleIdx="0" presStyleCnt="3"/>
      <dgm:spPr/>
    </dgm:pt>
    <dgm:pt modelId="{420BAA61-733E-4179-8208-1EF8FF194EC1}" type="pres">
      <dgm:prSet presAssocID="{CE8515D8-2B53-4A93-B67A-0AF9ACDE7A7C}" presName="text_1" presStyleLbl="node1" presStyleIdx="0" presStyleCnt="3">
        <dgm:presLayoutVars>
          <dgm:bulletEnabled val="1"/>
        </dgm:presLayoutVars>
      </dgm:prSet>
      <dgm:spPr/>
    </dgm:pt>
    <dgm:pt modelId="{8770D1DD-0E1A-48EE-9366-8953F7CB90C3}" type="pres">
      <dgm:prSet presAssocID="{CE8515D8-2B53-4A93-B67A-0AF9ACDE7A7C}" presName="accent_1" presStyleCnt="0"/>
      <dgm:spPr/>
    </dgm:pt>
    <dgm:pt modelId="{371AD5FF-130A-42E4-8303-61E0F58A2409}" type="pres">
      <dgm:prSet presAssocID="{CE8515D8-2B53-4A93-B67A-0AF9ACDE7A7C}" presName="accentRepeatNode" presStyleLbl="solidFgAcc1" presStyleIdx="0" presStyleCnt="3"/>
      <dgm:spPr/>
    </dgm:pt>
    <dgm:pt modelId="{83F57F8E-876C-4C78-9DEE-7114DE5468FE}" type="pres">
      <dgm:prSet presAssocID="{5F7D5905-359A-4D7F-8CFD-6198C3C615E1}" presName="text_2" presStyleLbl="node1" presStyleIdx="1" presStyleCnt="3">
        <dgm:presLayoutVars>
          <dgm:bulletEnabled val="1"/>
        </dgm:presLayoutVars>
      </dgm:prSet>
      <dgm:spPr/>
    </dgm:pt>
    <dgm:pt modelId="{CF9503B3-C5C5-49E8-A22A-EA97CD63BAD2}" type="pres">
      <dgm:prSet presAssocID="{5F7D5905-359A-4D7F-8CFD-6198C3C615E1}" presName="accent_2" presStyleCnt="0"/>
      <dgm:spPr/>
    </dgm:pt>
    <dgm:pt modelId="{BDBE7BAA-340E-432E-BE7C-0A44AF45BA98}" type="pres">
      <dgm:prSet presAssocID="{5F7D5905-359A-4D7F-8CFD-6198C3C615E1}" presName="accentRepeatNode" presStyleLbl="solidFgAcc1" presStyleIdx="1" presStyleCnt="3"/>
      <dgm:spPr/>
    </dgm:pt>
    <dgm:pt modelId="{468D7B68-9B5D-44A1-BD51-E04EECC73D8B}" type="pres">
      <dgm:prSet presAssocID="{3A9580AF-BE73-48A5-BF05-83AF3AFE3915}" presName="text_3" presStyleLbl="node1" presStyleIdx="2" presStyleCnt="3">
        <dgm:presLayoutVars>
          <dgm:bulletEnabled val="1"/>
        </dgm:presLayoutVars>
      </dgm:prSet>
      <dgm:spPr/>
    </dgm:pt>
    <dgm:pt modelId="{565A984E-4713-49E4-B8A6-26A0F91317E5}" type="pres">
      <dgm:prSet presAssocID="{3A9580AF-BE73-48A5-BF05-83AF3AFE3915}" presName="accent_3" presStyleCnt="0"/>
      <dgm:spPr/>
    </dgm:pt>
    <dgm:pt modelId="{C1FED8F6-1BFA-4A42-B31B-B48CFB988C28}" type="pres">
      <dgm:prSet presAssocID="{3A9580AF-BE73-48A5-BF05-83AF3AFE3915}" presName="accentRepeatNode" presStyleLbl="solidFgAcc1" presStyleIdx="2" presStyleCnt="3"/>
      <dgm:spPr/>
    </dgm:pt>
  </dgm:ptLst>
  <dgm:cxnLst>
    <dgm:cxn modelId="{B1080328-A76D-49BE-89B2-7A54D0CAB057}" srcId="{8B3B35E9-1F18-43AD-8230-B7033D0ACC2A}" destId="{3A9580AF-BE73-48A5-BF05-83AF3AFE3915}" srcOrd="2" destOrd="0" parTransId="{85A64596-BA38-4BF2-B7DF-1D9C202F6545}" sibTransId="{62F7E24D-6622-4830-803D-EBEA30026E0B}"/>
    <dgm:cxn modelId="{63F6E837-BAE9-43B1-B051-A065343FC9BB}" type="presOf" srcId="{8B3B35E9-1F18-43AD-8230-B7033D0ACC2A}" destId="{E4B847C2-CD6A-4C8B-BED8-1DB51C136CC9}" srcOrd="0" destOrd="0" presId="urn:microsoft.com/office/officeart/2008/layout/VerticalCurvedList"/>
    <dgm:cxn modelId="{77147B6A-4B2E-49D2-A1D3-E8362D37B2F2}" srcId="{8B3B35E9-1F18-43AD-8230-B7033D0ACC2A}" destId="{5F7D5905-359A-4D7F-8CFD-6198C3C615E1}" srcOrd="1" destOrd="0" parTransId="{3430462F-54C8-4597-8612-0E6F7C70F7B2}" sibTransId="{1C3DD955-D82E-4C8A-B4B3-B996B1FF3B21}"/>
    <dgm:cxn modelId="{D3F98C8B-6D8F-47F7-8D43-1AF8684CF722}" type="presOf" srcId="{CE8515D8-2B53-4A93-B67A-0AF9ACDE7A7C}" destId="{420BAA61-733E-4179-8208-1EF8FF194EC1}" srcOrd="0" destOrd="0" presId="urn:microsoft.com/office/officeart/2008/layout/VerticalCurvedList"/>
    <dgm:cxn modelId="{8FDED898-5370-4BF3-80BB-F55F32B88BB6}" srcId="{8B3B35E9-1F18-43AD-8230-B7033D0ACC2A}" destId="{CE8515D8-2B53-4A93-B67A-0AF9ACDE7A7C}" srcOrd="0" destOrd="0" parTransId="{700BCA8C-5F6C-4689-BF4C-E11103F43CCB}" sibTransId="{85333D30-E4DD-44A7-A6EB-B9D21900CE19}"/>
    <dgm:cxn modelId="{17AC10E0-25D3-4416-924D-5240F4E60B42}" type="presOf" srcId="{5F7D5905-359A-4D7F-8CFD-6198C3C615E1}" destId="{83F57F8E-876C-4C78-9DEE-7114DE5468FE}" srcOrd="0" destOrd="0" presId="urn:microsoft.com/office/officeart/2008/layout/VerticalCurvedList"/>
    <dgm:cxn modelId="{92B0B6E5-A657-43DC-AD4E-5CC22A02ACBA}" type="presOf" srcId="{3A9580AF-BE73-48A5-BF05-83AF3AFE3915}" destId="{468D7B68-9B5D-44A1-BD51-E04EECC73D8B}" srcOrd="0" destOrd="0" presId="urn:microsoft.com/office/officeart/2008/layout/VerticalCurvedList"/>
    <dgm:cxn modelId="{46288EF9-1EFC-4F08-9369-28C8C82A52F5}" type="presOf" srcId="{85333D30-E4DD-44A7-A6EB-B9D21900CE19}" destId="{D9512841-E111-4172-A48D-8C45EE72366F}" srcOrd="0" destOrd="0" presId="urn:microsoft.com/office/officeart/2008/layout/VerticalCurvedList"/>
    <dgm:cxn modelId="{AD82C9BA-1D32-4E58-81FD-51CAD3DFA044}" type="presParOf" srcId="{E4B847C2-CD6A-4C8B-BED8-1DB51C136CC9}" destId="{24E28DA4-0E69-4A2D-AE90-15795EF0B8BC}" srcOrd="0" destOrd="0" presId="urn:microsoft.com/office/officeart/2008/layout/VerticalCurvedList"/>
    <dgm:cxn modelId="{65FB75AC-B740-44E8-A25E-F70775747502}" type="presParOf" srcId="{24E28DA4-0E69-4A2D-AE90-15795EF0B8BC}" destId="{16478978-DE18-41E9-8618-A439208211E5}" srcOrd="0" destOrd="0" presId="urn:microsoft.com/office/officeart/2008/layout/VerticalCurvedList"/>
    <dgm:cxn modelId="{887BEBD5-A988-4512-AD6B-9511AB2E2213}" type="presParOf" srcId="{16478978-DE18-41E9-8618-A439208211E5}" destId="{FD5F36E6-358E-4E7E-AD62-739C41610E15}" srcOrd="0" destOrd="0" presId="urn:microsoft.com/office/officeart/2008/layout/VerticalCurvedList"/>
    <dgm:cxn modelId="{785C1118-C637-4D5B-9731-34A5530459F0}" type="presParOf" srcId="{16478978-DE18-41E9-8618-A439208211E5}" destId="{D9512841-E111-4172-A48D-8C45EE72366F}" srcOrd="1" destOrd="0" presId="urn:microsoft.com/office/officeart/2008/layout/VerticalCurvedList"/>
    <dgm:cxn modelId="{BFF4796B-3FB2-4C81-8997-2D4FDC21598F}" type="presParOf" srcId="{16478978-DE18-41E9-8618-A439208211E5}" destId="{668B1CFC-983A-4EC8-9D90-302DD6664310}" srcOrd="2" destOrd="0" presId="urn:microsoft.com/office/officeart/2008/layout/VerticalCurvedList"/>
    <dgm:cxn modelId="{E8945392-5D2D-4F3F-BCF5-B3E19DF86D8D}" type="presParOf" srcId="{16478978-DE18-41E9-8618-A439208211E5}" destId="{A0F3BBFE-73C1-4D73-8D66-05D47A74258B}" srcOrd="3" destOrd="0" presId="urn:microsoft.com/office/officeart/2008/layout/VerticalCurvedList"/>
    <dgm:cxn modelId="{CE8D43DB-DD73-4EDC-B154-8CF5208929B4}" type="presParOf" srcId="{24E28DA4-0E69-4A2D-AE90-15795EF0B8BC}" destId="{420BAA61-733E-4179-8208-1EF8FF194EC1}" srcOrd="1" destOrd="0" presId="urn:microsoft.com/office/officeart/2008/layout/VerticalCurvedList"/>
    <dgm:cxn modelId="{AAD9A9DB-137E-4B82-AEAF-B5C157B7C2F9}" type="presParOf" srcId="{24E28DA4-0E69-4A2D-AE90-15795EF0B8BC}" destId="{8770D1DD-0E1A-48EE-9366-8953F7CB90C3}" srcOrd="2" destOrd="0" presId="urn:microsoft.com/office/officeart/2008/layout/VerticalCurvedList"/>
    <dgm:cxn modelId="{6DA0A36A-328F-4CDC-A9C1-38705800211E}" type="presParOf" srcId="{8770D1DD-0E1A-48EE-9366-8953F7CB90C3}" destId="{371AD5FF-130A-42E4-8303-61E0F58A2409}" srcOrd="0" destOrd="0" presId="urn:microsoft.com/office/officeart/2008/layout/VerticalCurvedList"/>
    <dgm:cxn modelId="{60D52945-32CB-4224-A8B5-CD0979E9B0C7}" type="presParOf" srcId="{24E28DA4-0E69-4A2D-AE90-15795EF0B8BC}" destId="{83F57F8E-876C-4C78-9DEE-7114DE5468FE}" srcOrd="3" destOrd="0" presId="urn:microsoft.com/office/officeart/2008/layout/VerticalCurvedList"/>
    <dgm:cxn modelId="{0FA71096-BDC1-4A1D-8EEF-0AE3531525FD}" type="presParOf" srcId="{24E28DA4-0E69-4A2D-AE90-15795EF0B8BC}" destId="{CF9503B3-C5C5-49E8-A22A-EA97CD63BAD2}" srcOrd="4" destOrd="0" presId="urn:microsoft.com/office/officeart/2008/layout/VerticalCurvedList"/>
    <dgm:cxn modelId="{8092C0BA-2E03-437F-9BEC-9911D314CCF7}" type="presParOf" srcId="{CF9503B3-C5C5-49E8-A22A-EA97CD63BAD2}" destId="{BDBE7BAA-340E-432E-BE7C-0A44AF45BA98}" srcOrd="0" destOrd="0" presId="urn:microsoft.com/office/officeart/2008/layout/VerticalCurvedList"/>
    <dgm:cxn modelId="{D4DB68C5-D688-476A-8270-B7E0B7D7381F}" type="presParOf" srcId="{24E28DA4-0E69-4A2D-AE90-15795EF0B8BC}" destId="{468D7B68-9B5D-44A1-BD51-E04EECC73D8B}" srcOrd="5" destOrd="0" presId="urn:microsoft.com/office/officeart/2008/layout/VerticalCurvedList"/>
    <dgm:cxn modelId="{9829F485-36F1-4F49-BFD1-8FAB1448C5A5}" type="presParOf" srcId="{24E28DA4-0E69-4A2D-AE90-15795EF0B8BC}" destId="{565A984E-4713-49E4-B8A6-26A0F91317E5}" srcOrd="6" destOrd="0" presId="urn:microsoft.com/office/officeart/2008/layout/VerticalCurvedList"/>
    <dgm:cxn modelId="{9C1E67C0-11F0-4B32-822D-61ACBD58C3B7}" type="presParOf" srcId="{565A984E-4713-49E4-B8A6-26A0F91317E5}" destId="{C1FED8F6-1BFA-4A42-B31B-B48CFB988C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8F30F1-610D-46A8-B870-43F2ED5015E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01D737-859B-4AD5-B734-9F6382CD7A17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Wanted to help system</a:t>
          </a:r>
        </a:p>
      </dgm:t>
    </dgm:pt>
    <dgm:pt modelId="{15ACB8D5-F08E-49C6-8F22-DFEC7FA0A5AD}" type="parTrans" cxnId="{3837E8B3-A712-40C2-A688-EC7EA8008F1C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771A00B8-236A-499F-9430-B2CDE4CC2D1B}" type="sibTrans" cxnId="{3837E8B3-A712-40C2-A688-EC7EA8008F1C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D931F1F9-1F3C-4229-88AC-B371933E1D71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Early event to figure out what needed</a:t>
          </a:r>
        </a:p>
      </dgm:t>
    </dgm:pt>
    <dgm:pt modelId="{A2FB1FDB-6781-4E5F-8D4B-396E553A6432}" type="parTrans" cxnId="{760CEA0D-BFBB-4635-AFA0-F8AA9CAB9F27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28E166A4-4DF1-41DE-B506-E1E61965DB81}" type="sibTrans" cxnId="{760CEA0D-BFBB-4635-AFA0-F8AA9CAB9F27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D2780C60-88EE-40E2-942A-154F143155D2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Unexpected appetite for conversation</a:t>
          </a:r>
        </a:p>
      </dgm:t>
    </dgm:pt>
    <dgm:pt modelId="{FBADFC10-04AC-437C-BBE6-E4C24FA0B0A3}" type="parTrans" cxnId="{91B6E547-F176-4711-8F9C-FF62EB3F50EB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F150B0EA-64D1-45BB-8EF6-08A34586BDE0}" type="sibTrans" cxnId="{91B6E547-F176-4711-8F9C-FF62EB3F50EB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D2A4534D-6EE3-46FE-A692-DB2968858A22}" type="pres">
      <dgm:prSet presAssocID="{F78F30F1-610D-46A8-B870-43F2ED5015EF}" presName="outerComposite" presStyleCnt="0">
        <dgm:presLayoutVars>
          <dgm:chMax val="5"/>
          <dgm:dir/>
          <dgm:resizeHandles val="exact"/>
        </dgm:presLayoutVars>
      </dgm:prSet>
      <dgm:spPr/>
    </dgm:pt>
    <dgm:pt modelId="{3F2820B0-E710-46B5-AB8D-5E3227E59CEB}" type="pres">
      <dgm:prSet presAssocID="{F78F30F1-610D-46A8-B870-43F2ED5015EF}" presName="dummyMaxCanvas" presStyleCnt="0">
        <dgm:presLayoutVars/>
      </dgm:prSet>
      <dgm:spPr/>
    </dgm:pt>
    <dgm:pt modelId="{4C73A69D-FBE6-4FBC-A8AB-EBC60E33E218}" type="pres">
      <dgm:prSet presAssocID="{F78F30F1-610D-46A8-B870-43F2ED5015EF}" presName="ThreeNodes_1" presStyleLbl="node1" presStyleIdx="0" presStyleCnt="3">
        <dgm:presLayoutVars>
          <dgm:bulletEnabled val="1"/>
        </dgm:presLayoutVars>
      </dgm:prSet>
      <dgm:spPr/>
    </dgm:pt>
    <dgm:pt modelId="{208F8185-D103-4C3B-BE58-C4FBBDCBD887}" type="pres">
      <dgm:prSet presAssocID="{F78F30F1-610D-46A8-B870-43F2ED5015EF}" presName="ThreeNodes_2" presStyleLbl="node1" presStyleIdx="1" presStyleCnt="3">
        <dgm:presLayoutVars>
          <dgm:bulletEnabled val="1"/>
        </dgm:presLayoutVars>
      </dgm:prSet>
      <dgm:spPr/>
    </dgm:pt>
    <dgm:pt modelId="{F6CFE52A-C672-48C3-9643-416BABC40FA5}" type="pres">
      <dgm:prSet presAssocID="{F78F30F1-610D-46A8-B870-43F2ED5015EF}" presName="ThreeNodes_3" presStyleLbl="node1" presStyleIdx="2" presStyleCnt="3">
        <dgm:presLayoutVars>
          <dgm:bulletEnabled val="1"/>
        </dgm:presLayoutVars>
      </dgm:prSet>
      <dgm:spPr/>
    </dgm:pt>
    <dgm:pt modelId="{969AF5BC-F34B-440E-BA22-B0CBCF9C51C2}" type="pres">
      <dgm:prSet presAssocID="{F78F30F1-610D-46A8-B870-43F2ED5015EF}" presName="ThreeConn_1-2" presStyleLbl="fgAccFollowNode1" presStyleIdx="0" presStyleCnt="2">
        <dgm:presLayoutVars>
          <dgm:bulletEnabled val="1"/>
        </dgm:presLayoutVars>
      </dgm:prSet>
      <dgm:spPr/>
    </dgm:pt>
    <dgm:pt modelId="{A9F2C4FA-020F-4B46-BCE2-27B8443C3D75}" type="pres">
      <dgm:prSet presAssocID="{F78F30F1-610D-46A8-B870-43F2ED5015EF}" presName="ThreeConn_2-3" presStyleLbl="fgAccFollowNode1" presStyleIdx="1" presStyleCnt="2">
        <dgm:presLayoutVars>
          <dgm:bulletEnabled val="1"/>
        </dgm:presLayoutVars>
      </dgm:prSet>
      <dgm:spPr/>
    </dgm:pt>
    <dgm:pt modelId="{928D4F86-D80D-4AC7-8B73-5EF77C0A4D52}" type="pres">
      <dgm:prSet presAssocID="{F78F30F1-610D-46A8-B870-43F2ED5015EF}" presName="ThreeNodes_1_text" presStyleLbl="node1" presStyleIdx="2" presStyleCnt="3">
        <dgm:presLayoutVars>
          <dgm:bulletEnabled val="1"/>
        </dgm:presLayoutVars>
      </dgm:prSet>
      <dgm:spPr/>
    </dgm:pt>
    <dgm:pt modelId="{277F09B8-5810-456B-89CA-8889DC2699F8}" type="pres">
      <dgm:prSet presAssocID="{F78F30F1-610D-46A8-B870-43F2ED5015EF}" presName="ThreeNodes_2_text" presStyleLbl="node1" presStyleIdx="2" presStyleCnt="3">
        <dgm:presLayoutVars>
          <dgm:bulletEnabled val="1"/>
        </dgm:presLayoutVars>
      </dgm:prSet>
      <dgm:spPr/>
    </dgm:pt>
    <dgm:pt modelId="{18CBA982-BE75-4FDC-BBD5-4418930A8790}" type="pres">
      <dgm:prSet presAssocID="{F78F30F1-610D-46A8-B870-43F2ED5015E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60CEA0D-BFBB-4635-AFA0-F8AA9CAB9F27}" srcId="{F78F30F1-610D-46A8-B870-43F2ED5015EF}" destId="{D931F1F9-1F3C-4229-88AC-B371933E1D71}" srcOrd="1" destOrd="0" parTransId="{A2FB1FDB-6781-4E5F-8D4B-396E553A6432}" sibTransId="{28E166A4-4DF1-41DE-B506-E1E61965DB81}"/>
    <dgm:cxn modelId="{8B1E4E1C-1ABD-4983-BDE0-3C617495FBAA}" type="presOf" srcId="{D701D737-859B-4AD5-B734-9F6382CD7A17}" destId="{928D4F86-D80D-4AC7-8B73-5EF77C0A4D52}" srcOrd="1" destOrd="0" presId="urn:microsoft.com/office/officeart/2005/8/layout/vProcess5"/>
    <dgm:cxn modelId="{58007B31-F422-4902-968D-DB67ABFA6E2D}" type="presOf" srcId="{F78F30F1-610D-46A8-B870-43F2ED5015EF}" destId="{D2A4534D-6EE3-46FE-A692-DB2968858A22}" srcOrd="0" destOrd="0" presId="urn:microsoft.com/office/officeart/2005/8/layout/vProcess5"/>
    <dgm:cxn modelId="{91B6E547-F176-4711-8F9C-FF62EB3F50EB}" srcId="{F78F30F1-610D-46A8-B870-43F2ED5015EF}" destId="{D2780C60-88EE-40E2-942A-154F143155D2}" srcOrd="2" destOrd="0" parTransId="{FBADFC10-04AC-437C-BBE6-E4C24FA0B0A3}" sibTransId="{F150B0EA-64D1-45BB-8EF6-08A34586BDE0}"/>
    <dgm:cxn modelId="{96B8FF58-5F30-4F0C-915D-4CB68F7A1086}" type="presOf" srcId="{D2780C60-88EE-40E2-942A-154F143155D2}" destId="{F6CFE52A-C672-48C3-9643-416BABC40FA5}" srcOrd="0" destOrd="0" presId="urn:microsoft.com/office/officeart/2005/8/layout/vProcess5"/>
    <dgm:cxn modelId="{2C086899-8B34-4EBE-B01A-08268C39013F}" type="presOf" srcId="{D701D737-859B-4AD5-B734-9F6382CD7A17}" destId="{4C73A69D-FBE6-4FBC-A8AB-EBC60E33E218}" srcOrd="0" destOrd="0" presId="urn:microsoft.com/office/officeart/2005/8/layout/vProcess5"/>
    <dgm:cxn modelId="{3837E8B3-A712-40C2-A688-EC7EA8008F1C}" srcId="{F78F30F1-610D-46A8-B870-43F2ED5015EF}" destId="{D701D737-859B-4AD5-B734-9F6382CD7A17}" srcOrd="0" destOrd="0" parTransId="{15ACB8D5-F08E-49C6-8F22-DFEC7FA0A5AD}" sibTransId="{771A00B8-236A-499F-9430-B2CDE4CC2D1B}"/>
    <dgm:cxn modelId="{FA7391BD-2205-4631-AA5A-B4EBC3495D01}" type="presOf" srcId="{D2780C60-88EE-40E2-942A-154F143155D2}" destId="{18CBA982-BE75-4FDC-BBD5-4418930A8790}" srcOrd="1" destOrd="0" presId="urn:microsoft.com/office/officeart/2005/8/layout/vProcess5"/>
    <dgm:cxn modelId="{BD8E0BC0-990B-4797-AF74-7883120DDE78}" type="presOf" srcId="{D931F1F9-1F3C-4229-88AC-B371933E1D71}" destId="{208F8185-D103-4C3B-BE58-C4FBBDCBD887}" srcOrd="0" destOrd="0" presId="urn:microsoft.com/office/officeart/2005/8/layout/vProcess5"/>
    <dgm:cxn modelId="{344D90EE-0D3D-494F-9D68-6F1E44A0FD83}" type="presOf" srcId="{D931F1F9-1F3C-4229-88AC-B371933E1D71}" destId="{277F09B8-5810-456B-89CA-8889DC2699F8}" srcOrd="1" destOrd="0" presId="urn:microsoft.com/office/officeart/2005/8/layout/vProcess5"/>
    <dgm:cxn modelId="{EDAB5CFD-BC6E-4160-8AAC-37E50D6DE431}" type="presOf" srcId="{28E166A4-4DF1-41DE-B506-E1E61965DB81}" destId="{A9F2C4FA-020F-4B46-BCE2-27B8443C3D75}" srcOrd="0" destOrd="0" presId="urn:microsoft.com/office/officeart/2005/8/layout/vProcess5"/>
    <dgm:cxn modelId="{6C49B6FE-E85B-494A-B7C8-F1E288B4DE8B}" type="presOf" srcId="{771A00B8-236A-499F-9430-B2CDE4CC2D1B}" destId="{969AF5BC-F34B-440E-BA22-B0CBCF9C51C2}" srcOrd="0" destOrd="0" presId="urn:microsoft.com/office/officeart/2005/8/layout/vProcess5"/>
    <dgm:cxn modelId="{8A10B254-8787-4879-B34E-47BCA72D63A9}" type="presParOf" srcId="{D2A4534D-6EE3-46FE-A692-DB2968858A22}" destId="{3F2820B0-E710-46B5-AB8D-5E3227E59CEB}" srcOrd="0" destOrd="0" presId="urn:microsoft.com/office/officeart/2005/8/layout/vProcess5"/>
    <dgm:cxn modelId="{5E661071-6BCB-40CB-A489-C8DD61E710EB}" type="presParOf" srcId="{D2A4534D-6EE3-46FE-A692-DB2968858A22}" destId="{4C73A69D-FBE6-4FBC-A8AB-EBC60E33E218}" srcOrd="1" destOrd="0" presId="urn:microsoft.com/office/officeart/2005/8/layout/vProcess5"/>
    <dgm:cxn modelId="{E7EC9357-6F55-4192-8640-FF488079E762}" type="presParOf" srcId="{D2A4534D-6EE3-46FE-A692-DB2968858A22}" destId="{208F8185-D103-4C3B-BE58-C4FBBDCBD887}" srcOrd="2" destOrd="0" presId="urn:microsoft.com/office/officeart/2005/8/layout/vProcess5"/>
    <dgm:cxn modelId="{27A4608D-4EBC-4FF0-9AEC-E140AFDDB595}" type="presParOf" srcId="{D2A4534D-6EE3-46FE-A692-DB2968858A22}" destId="{F6CFE52A-C672-48C3-9643-416BABC40FA5}" srcOrd="3" destOrd="0" presId="urn:microsoft.com/office/officeart/2005/8/layout/vProcess5"/>
    <dgm:cxn modelId="{17CCD5AC-0BA6-443C-AAA9-C6561FCC418C}" type="presParOf" srcId="{D2A4534D-6EE3-46FE-A692-DB2968858A22}" destId="{969AF5BC-F34B-440E-BA22-B0CBCF9C51C2}" srcOrd="4" destOrd="0" presId="urn:microsoft.com/office/officeart/2005/8/layout/vProcess5"/>
    <dgm:cxn modelId="{387D1458-F0A1-4940-BC8F-136EC2B47C4B}" type="presParOf" srcId="{D2A4534D-6EE3-46FE-A692-DB2968858A22}" destId="{A9F2C4FA-020F-4B46-BCE2-27B8443C3D75}" srcOrd="5" destOrd="0" presId="urn:microsoft.com/office/officeart/2005/8/layout/vProcess5"/>
    <dgm:cxn modelId="{17D115E4-2D47-4A0F-8ABB-D641A97CC5F4}" type="presParOf" srcId="{D2A4534D-6EE3-46FE-A692-DB2968858A22}" destId="{928D4F86-D80D-4AC7-8B73-5EF77C0A4D52}" srcOrd="6" destOrd="0" presId="urn:microsoft.com/office/officeart/2005/8/layout/vProcess5"/>
    <dgm:cxn modelId="{73062B21-5BC0-4F72-8B42-0C46EC0CC607}" type="presParOf" srcId="{D2A4534D-6EE3-46FE-A692-DB2968858A22}" destId="{277F09B8-5810-456B-89CA-8889DC2699F8}" srcOrd="7" destOrd="0" presId="urn:microsoft.com/office/officeart/2005/8/layout/vProcess5"/>
    <dgm:cxn modelId="{D492EF3E-648C-4C2A-AFAF-0B736B86F68A}" type="presParOf" srcId="{D2A4534D-6EE3-46FE-A692-DB2968858A22}" destId="{18CBA982-BE75-4FDC-BBD5-4418930A87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A3B68D-C1F0-4361-9387-A615C20FEE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B0E27A-610F-40F4-B679-6812CC2C7F22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Collaboration &amp; competing goals</a:t>
          </a:r>
        </a:p>
      </dgm:t>
    </dgm:pt>
    <dgm:pt modelId="{1B47958B-85C2-4214-88CD-E3435B135914}" type="parTrans" cxnId="{0DAFC430-FFAA-4BA9-AA31-75FE0A4C4974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F6FEAE13-4D4A-41CD-9863-E7565826AF2A}" type="sibTrans" cxnId="{0DAFC430-FFAA-4BA9-AA31-75FE0A4C4974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186A925E-692A-4BBF-B0DF-2A7B6E71429F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Power imbalances</a:t>
          </a:r>
        </a:p>
      </dgm:t>
    </dgm:pt>
    <dgm:pt modelId="{28450088-84F5-4444-BB67-AAE5DE471A7B}" type="parTrans" cxnId="{ED982520-9866-49CA-972B-B95E527298C0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8D9579DD-88A7-409E-ADD3-D11E02C5A6E6}" type="sibTrans" cxnId="{ED982520-9866-49CA-972B-B95E527298C0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E13005E2-C49B-4CFB-A56E-CAE026360586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System leadership</a:t>
          </a:r>
        </a:p>
      </dgm:t>
    </dgm:pt>
    <dgm:pt modelId="{CC0D0B46-23C4-4474-8DDF-6400FB6950A7}" type="parTrans" cxnId="{9681AD2D-B257-4DDE-9A66-55D1EC61795E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28A4EB08-F9B1-4439-83CE-E3F36ED157F1}" type="sibTrans" cxnId="{9681AD2D-B257-4DDE-9A66-55D1EC61795E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1AFD7DD2-6C5D-4341-91CF-DB1B6AD60C8E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Ideal of shared goals (Bell et al., 2022; Moore et al, 2023)</a:t>
          </a:r>
        </a:p>
      </dgm:t>
    </dgm:pt>
    <dgm:pt modelId="{42862D66-6354-42B1-A35C-D645E9E624B1}" type="parTrans" cxnId="{C0955FF7-DE2C-4E45-8146-AEECC0853232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E9FFD77F-CBDA-433F-A944-2182ECFEB334}" type="sibTrans" cxnId="{C0955FF7-DE2C-4E45-8146-AEECC0853232}">
      <dgm:prSet/>
      <dgm:spPr/>
      <dgm:t>
        <a:bodyPr/>
        <a:lstStyle/>
        <a:p>
          <a:endParaRPr lang="en-GB">
            <a:latin typeface="KingsBureauGrot FiveOne" panose="02000506040000020004" pitchFamily="2" charset="0"/>
          </a:endParaRPr>
        </a:p>
      </dgm:t>
    </dgm:pt>
    <dgm:pt modelId="{F4B31A79-1327-47A9-AE40-EA7C5F07A1F2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But may need to work with divergence by ‘cycling back and forth’ (Bolden et al., 2023; Waring et al., 2023)</a:t>
          </a:r>
        </a:p>
      </dgm:t>
    </dgm:pt>
    <dgm:pt modelId="{66F956F4-3A3E-45E7-8684-345CBF32B6CC}" type="parTrans" cxnId="{D57BAB07-03EF-44DC-8E08-D360AA99A189}">
      <dgm:prSet/>
      <dgm:spPr/>
      <dgm:t>
        <a:bodyPr/>
        <a:lstStyle/>
        <a:p>
          <a:endParaRPr lang="en-GB"/>
        </a:p>
      </dgm:t>
    </dgm:pt>
    <dgm:pt modelId="{F65D666C-D09D-4461-BF57-B3A74ADCDF64}" type="sibTrans" cxnId="{D57BAB07-03EF-44DC-8E08-D360AA99A189}">
      <dgm:prSet/>
      <dgm:spPr/>
      <dgm:t>
        <a:bodyPr/>
        <a:lstStyle/>
        <a:p>
          <a:endParaRPr lang="en-GB"/>
        </a:p>
      </dgm:t>
    </dgm:pt>
    <dgm:pt modelId="{2641CF75-3258-4143-BAF1-25070A96E573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Significant in ICSs (Mitchell et al., 2023)</a:t>
          </a:r>
        </a:p>
      </dgm:t>
    </dgm:pt>
    <dgm:pt modelId="{817859FE-48D9-4670-9F8E-D87BFA3C7AED}" type="parTrans" cxnId="{D07765C0-FF44-45D5-A922-90F4F73029E6}">
      <dgm:prSet/>
      <dgm:spPr/>
      <dgm:t>
        <a:bodyPr/>
        <a:lstStyle/>
        <a:p>
          <a:endParaRPr lang="en-GB"/>
        </a:p>
      </dgm:t>
    </dgm:pt>
    <dgm:pt modelId="{1CAD7723-24A0-46C3-A8D7-F51606AAF605}" type="sibTrans" cxnId="{D07765C0-FF44-45D5-A922-90F4F73029E6}">
      <dgm:prSet/>
      <dgm:spPr/>
      <dgm:t>
        <a:bodyPr/>
        <a:lstStyle/>
        <a:p>
          <a:endParaRPr lang="en-GB"/>
        </a:p>
      </dgm:t>
    </dgm:pt>
    <dgm:pt modelId="{7E458CB7-767B-4ACA-8133-7862087FB3C0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How can this best be navigated?</a:t>
          </a:r>
        </a:p>
      </dgm:t>
    </dgm:pt>
    <dgm:pt modelId="{6059C108-B7A6-48B4-8001-9254940AA0BB}" type="parTrans" cxnId="{9669714E-04B6-4D4B-87BB-5352735A0F82}">
      <dgm:prSet/>
      <dgm:spPr/>
      <dgm:t>
        <a:bodyPr/>
        <a:lstStyle/>
        <a:p>
          <a:endParaRPr lang="en-GB"/>
        </a:p>
      </dgm:t>
    </dgm:pt>
    <dgm:pt modelId="{C7791883-3986-47B1-96BB-4AC2F9F20F42}" type="sibTrans" cxnId="{9669714E-04B6-4D4B-87BB-5352735A0F82}">
      <dgm:prSet/>
      <dgm:spPr/>
      <dgm:t>
        <a:bodyPr/>
        <a:lstStyle/>
        <a:p>
          <a:endParaRPr lang="en-GB"/>
        </a:p>
      </dgm:t>
    </dgm:pt>
    <dgm:pt modelId="{0437B36B-10FA-4AD7-9455-2CC9970201E1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Vital to buffer against national pressures (Curry et al., 2022)</a:t>
          </a:r>
        </a:p>
      </dgm:t>
    </dgm:pt>
    <dgm:pt modelId="{AAF01267-8918-47E8-AB45-44622CBE4A3F}" type="parTrans" cxnId="{6864CD16-A0E1-4DD5-A0D8-F022EE8632B6}">
      <dgm:prSet/>
      <dgm:spPr/>
      <dgm:t>
        <a:bodyPr/>
        <a:lstStyle/>
        <a:p>
          <a:endParaRPr lang="en-GB"/>
        </a:p>
      </dgm:t>
    </dgm:pt>
    <dgm:pt modelId="{698643B6-EEAE-46E3-B5A1-6576DF526A86}" type="sibTrans" cxnId="{6864CD16-A0E1-4DD5-A0D8-F022EE8632B6}">
      <dgm:prSet/>
      <dgm:spPr/>
      <dgm:t>
        <a:bodyPr/>
        <a:lstStyle/>
        <a:p>
          <a:endParaRPr lang="en-GB"/>
        </a:p>
      </dgm:t>
    </dgm:pt>
    <dgm:pt modelId="{1B80B4DA-846F-4DC4-9CB2-5DCAA4846C19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Spanning boundaries, diplomacy, strategic views (Jones et al., 2023; Sims et al., 2021)</a:t>
          </a:r>
        </a:p>
      </dgm:t>
    </dgm:pt>
    <dgm:pt modelId="{8D8E8D41-B235-4550-BC9B-65D48FC96261}" type="parTrans" cxnId="{0ED701E9-A48F-46CE-9DFA-EE2FDB2E38A8}">
      <dgm:prSet/>
      <dgm:spPr/>
      <dgm:t>
        <a:bodyPr/>
        <a:lstStyle/>
        <a:p>
          <a:endParaRPr lang="en-GB"/>
        </a:p>
      </dgm:t>
    </dgm:pt>
    <dgm:pt modelId="{858CF1FB-23C6-4505-9206-DB21AF452ADE}" type="sibTrans" cxnId="{0ED701E9-A48F-46CE-9DFA-EE2FDB2E38A8}">
      <dgm:prSet/>
      <dgm:spPr/>
      <dgm:t>
        <a:bodyPr/>
        <a:lstStyle/>
        <a:p>
          <a:endParaRPr lang="en-GB"/>
        </a:p>
      </dgm:t>
    </dgm:pt>
    <dgm:pt modelId="{6705BDC4-6C40-4A1A-A17A-0232267CA89D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How achieve agreement or navigate disputes?</a:t>
          </a:r>
        </a:p>
      </dgm:t>
    </dgm:pt>
    <dgm:pt modelId="{E82CD6F5-44C0-407F-9E24-475DF19C2603}" type="parTrans" cxnId="{73B69817-B69B-48DB-B8D6-592EFEF623E6}">
      <dgm:prSet/>
      <dgm:spPr/>
      <dgm:t>
        <a:bodyPr/>
        <a:lstStyle/>
        <a:p>
          <a:endParaRPr lang="en-GB"/>
        </a:p>
      </dgm:t>
    </dgm:pt>
    <dgm:pt modelId="{8145A614-CB1E-4585-817D-56D7430DA8E8}" type="sibTrans" cxnId="{73B69817-B69B-48DB-B8D6-592EFEF623E6}">
      <dgm:prSet/>
      <dgm:spPr/>
      <dgm:t>
        <a:bodyPr/>
        <a:lstStyle/>
        <a:p>
          <a:endParaRPr lang="en-GB"/>
        </a:p>
      </dgm:t>
    </dgm:pt>
    <dgm:pt modelId="{29B68970-D000-4633-BFE8-DB40E548FFB3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Can we use power to enfranchise (Harris et al., 2022)?</a:t>
          </a:r>
        </a:p>
      </dgm:t>
    </dgm:pt>
    <dgm:pt modelId="{E7D11BE7-86C3-40D9-90A8-2789C855B147}" type="parTrans" cxnId="{71F0EBFA-06D3-441A-9979-6EB6C9D862B6}">
      <dgm:prSet/>
      <dgm:spPr/>
      <dgm:t>
        <a:bodyPr/>
        <a:lstStyle/>
        <a:p>
          <a:endParaRPr lang="en-GB"/>
        </a:p>
      </dgm:t>
    </dgm:pt>
    <dgm:pt modelId="{9239D883-68CE-4C29-86C7-220A7B2F0C8A}" type="sibTrans" cxnId="{71F0EBFA-06D3-441A-9979-6EB6C9D862B6}">
      <dgm:prSet/>
      <dgm:spPr/>
      <dgm:t>
        <a:bodyPr/>
        <a:lstStyle/>
        <a:p>
          <a:endParaRPr lang="en-GB"/>
        </a:p>
      </dgm:t>
    </dgm:pt>
    <dgm:pt modelId="{CAB6FBCE-A945-4C25-B777-61F1B8D2EF81}">
      <dgm:prSet phldrT="[Text]"/>
      <dgm:spPr/>
      <dgm:t>
        <a:bodyPr/>
        <a:lstStyle/>
        <a:p>
          <a:r>
            <a:rPr lang="en-GB" dirty="0">
              <a:latin typeface="KingsBureauGrot FiveOne" panose="02000506040000020004" pitchFamily="2" charset="0"/>
            </a:rPr>
            <a:t>But how do all this right now?</a:t>
          </a:r>
        </a:p>
      </dgm:t>
    </dgm:pt>
    <dgm:pt modelId="{9C82F1F3-4087-423A-AA85-85FA92518860}" type="parTrans" cxnId="{551B9147-9DE4-4C2B-B068-58424B1F1ED8}">
      <dgm:prSet/>
      <dgm:spPr/>
      <dgm:t>
        <a:bodyPr/>
        <a:lstStyle/>
        <a:p>
          <a:endParaRPr lang="en-GB"/>
        </a:p>
      </dgm:t>
    </dgm:pt>
    <dgm:pt modelId="{BB742878-BCC0-4EE8-B314-56659EA57FAD}" type="sibTrans" cxnId="{551B9147-9DE4-4C2B-B068-58424B1F1ED8}">
      <dgm:prSet/>
      <dgm:spPr/>
      <dgm:t>
        <a:bodyPr/>
        <a:lstStyle/>
        <a:p>
          <a:endParaRPr lang="en-GB"/>
        </a:p>
      </dgm:t>
    </dgm:pt>
    <dgm:pt modelId="{44238A06-0F75-41C7-AEFE-14C8575BFAD1}" type="pres">
      <dgm:prSet presAssocID="{25A3B68D-C1F0-4361-9387-A615C20FEE77}" presName="linear" presStyleCnt="0">
        <dgm:presLayoutVars>
          <dgm:dir/>
          <dgm:animLvl val="lvl"/>
          <dgm:resizeHandles val="exact"/>
        </dgm:presLayoutVars>
      </dgm:prSet>
      <dgm:spPr/>
    </dgm:pt>
    <dgm:pt modelId="{F8C64E84-CA26-4F10-B6A9-924FC0D50B6E}" type="pres">
      <dgm:prSet presAssocID="{97B0E27A-610F-40F4-B679-6812CC2C7F22}" presName="parentLin" presStyleCnt="0"/>
      <dgm:spPr/>
    </dgm:pt>
    <dgm:pt modelId="{1D58E389-B612-4CE4-857A-5B3BCF56B4B2}" type="pres">
      <dgm:prSet presAssocID="{97B0E27A-610F-40F4-B679-6812CC2C7F22}" presName="parentLeftMargin" presStyleLbl="node1" presStyleIdx="0" presStyleCnt="3"/>
      <dgm:spPr/>
    </dgm:pt>
    <dgm:pt modelId="{25C0D5E1-AF78-45DA-862F-BB91B56061F5}" type="pres">
      <dgm:prSet presAssocID="{97B0E27A-610F-40F4-B679-6812CC2C7F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FFBC68-DEAE-4411-99E4-EC26FB335E0E}" type="pres">
      <dgm:prSet presAssocID="{97B0E27A-610F-40F4-B679-6812CC2C7F22}" presName="negativeSpace" presStyleCnt="0"/>
      <dgm:spPr/>
    </dgm:pt>
    <dgm:pt modelId="{3123360E-47EB-429E-ACE8-E20CDCFB4A99}" type="pres">
      <dgm:prSet presAssocID="{97B0E27A-610F-40F4-B679-6812CC2C7F22}" presName="childText" presStyleLbl="conFgAcc1" presStyleIdx="0" presStyleCnt="3">
        <dgm:presLayoutVars>
          <dgm:bulletEnabled val="1"/>
        </dgm:presLayoutVars>
      </dgm:prSet>
      <dgm:spPr/>
    </dgm:pt>
    <dgm:pt modelId="{F51F1125-C5CE-4ABB-BF96-F2651F3FA88F}" type="pres">
      <dgm:prSet presAssocID="{F6FEAE13-4D4A-41CD-9863-E7565826AF2A}" presName="spaceBetweenRectangles" presStyleCnt="0"/>
      <dgm:spPr/>
    </dgm:pt>
    <dgm:pt modelId="{F82F03B5-1CA7-41B0-AE5B-85F9C2120F3A}" type="pres">
      <dgm:prSet presAssocID="{186A925E-692A-4BBF-B0DF-2A7B6E71429F}" presName="parentLin" presStyleCnt="0"/>
      <dgm:spPr/>
    </dgm:pt>
    <dgm:pt modelId="{EFB5EE12-C916-4227-83E0-DF94E226720D}" type="pres">
      <dgm:prSet presAssocID="{186A925E-692A-4BBF-B0DF-2A7B6E71429F}" presName="parentLeftMargin" presStyleLbl="node1" presStyleIdx="0" presStyleCnt="3"/>
      <dgm:spPr/>
    </dgm:pt>
    <dgm:pt modelId="{42794F4C-067E-4019-BB41-0238459F259C}" type="pres">
      <dgm:prSet presAssocID="{186A925E-692A-4BBF-B0DF-2A7B6E7142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749FDC-9110-4F9E-A3E2-0D23E8CC0026}" type="pres">
      <dgm:prSet presAssocID="{186A925E-692A-4BBF-B0DF-2A7B6E71429F}" presName="negativeSpace" presStyleCnt="0"/>
      <dgm:spPr/>
    </dgm:pt>
    <dgm:pt modelId="{9A2F6C1C-CFE4-4B55-8BC4-9353365E265A}" type="pres">
      <dgm:prSet presAssocID="{186A925E-692A-4BBF-B0DF-2A7B6E71429F}" presName="childText" presStyleLbl="conFgAcc1" presStyleIdx="1" presStyleCnt="3">
        <dgm:presLayoutVars>
          <dgm:bulletEnabled val="1"/>
        </dgm:presLayoutVars>
      </dgm:prSet>
      <dgm:spPr/>
    </dgm:pt>
    <dgm:pt modelId="{A82E7C65-C0AA-4FA1-9ABC-6A2F4553D05E}" type="pres">
      <dgm:prSet presAssocID="{8D9579DD-88A7-409E-ADD3-D11E02C5A6E6}" presName="spaceBetweenRectangles" presStyleCnt="0"/>
      <dgm:spPr/>
    </dgm:pt>
    <dgm:pt modelId="{F953CEC8-E92A-4EFA-BC2A-C82F412A07A2}" type="pres">
      <dgm:prSet presAssocID="{E13005E2-C49B-4CFB-A56E-CAE026360586}" presName="parentLin" presStyleCnt="0"/>
      <dgm:spPr/>
    </dgm:pt>
    <dgm:pt modelId="{D8C8F87D-A1AE-4B2D-A16A-5C582B0B52BD}" type="pres">
      <dgm:prSet presAssocID="{E13005E2-C49B-4CFB-A56E-CAE026360586}" presName="parentLeftMargin" presStyleLbl="node1" presStyleIdx="1" presStyleCnt="3"/>
      <dgm:spPr/>
    </dgm:pt>
    <dgm:pt modelId="{9D3C9D67-B87C-4D2E-9EB3-C2F130AA3227}" type="pres">
      <dgm:prSet presAssocID="{E13005E2-C49B-4CFB-A56E-CAE02636058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9161A84-F7C1-4E39-A8EF-333CB20B6525}" type="pres">
      <dgm:prSet presAssocID="{E13005E2-C49B-4CFB-A56E-CAE026360586}" presName="negativeSpace" presStyleCnt="0"/>
      <dgm:spPr/>
    </dgm:pt>
    <dgm:pt modelId="{562BE990-09C1-48DB-A3DC-1397D1108E05}" type="pres">
      <dgm:prSet presAssocID="{E13005E2-C49B-4CFB-A56E-CAE0263605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7BAB07-03EF-44DC-8E08-D360AA99A189}" srcId="{97B0E27A-610F-40F4-B679-6812CC2C7F22}" destId="{F4B31A79-1327-47A9-AE40-EA7C5F07A1F2}" srcOrd="1" destOrd="0" parTransId="{66F956F4-3A3E-45E7-8684-345CBF32B6CC}" sibTransId="{F65D666C-D09D-4461-BF57-B3A74ADCDF64}"/>
    <dgm:cxn modelId="{7F7C690D-9A67-4F82-8B11-EFF12D94BC36}" type="presOf" srcId="{97B0E27A-610F-40F4-B679-6812CC2C7F22}" destId="{25C0D5E1-AF78-45DA-862F-BB91B56061F5}" srcOrd="1" destOrd="0" presId="urn:microsoft.com/office/officeart/2005/8/layout/list1"/>
    <dgm:cxn modelId="{6864CD16-A0E1-4DD5-A0D8-F022EE8632B6}" srcId="{E13005E2-C49B-4CFB-A56E-CAE026360586}" destId="{0437B36B-10FA-4AD7-9455-2CC9970201E1}" srcOrd="0" destOrd="0" parTransId="{AAF01267-8918-47E8-AB45-44622CBE4A3F}" sibTransId="{698643B6-EEAE-46E3-B5A1-6576DF526A86}"/>
    <dgm:cxn modelId="{73B69817-B69B-48DB-B8D6-592EFEF623E6}" srcId="{97B0E27A-610F-40F4-B679-6812CC2C7F22}" destId="{6705BDC4-6C40-4A1A-A17A-0232267CA89D}" srcOrd="2" destOrd="0" parTransId="{E82CD6F5-44C0-407F-9E24-475DF19C2603}" sibTransId="{8145A614-CB1E-4585-817D-56D7430DA8E8}"/>
    <dgm:cxn modelId="{5B99011C-8FC3-4C98-A2C3-B1F93F7240AA}" type="presOf" srcId="{186A925E-692A-4BBF-B0DF-2A7B6E71429F}" destId="{42794F4C-067E-4019-BB41-0238459F259C}" srcOrd="1" destOrd="0" presId="urn:microsoft.com/office/officeart/2005/8/layout/list1"/>
    <dgm:cxn modelId="{0B9B0A1D-A9B8-4C84-9C05-E07679F35F9C}" type="presOf" srcId="{2641CF75-3258-4143-BAF1-25070A96E573}" destId="{9A2F6C1C-CFE4-4B55-8BC4-9353365E265A}" srcOrd="0" destOrd="0" presId="urn:microsoft.com/office/officeart/2005/8/layout/list1"/>
    <dgm:cxn modelId="{ED982520-9866-49CA-972B-B95E527298C0}" srcId="{25A3B68D-C1F0-4361-9387-A615C20FEE77}" destId="{186A925E-692A-4BBF-B0DF-2A7B6E71429F}" srcOrd="1" destOrd="0" parTransId="{28450088-84F5-4444-BB67-AAE5DE471A7B}" sibTransId="{8D9579DD-88A7-409E-ADD3-D11E02C5A6E6}"/>
    <dgm:cxn modelId="{3563A127-B3AD-4939-9B69-70A71AF995B5}" type="presOf" srcId="{E13005E2-C49B-4CFB-A56E-CAE026360586}" destId="{D8C8F87D-A1AE-4B2D-A16A-5C582B0B52BD}" srcOrd="0" destOrd="0" presId="urn:microsoft.com/office/officeart/2005/8/layout/list1"/>
    <dgm:cxn modelId="{C11F732A-E494-487F-B2A7-FBBF5F6121BB}" type="presOf" srcId="{29B68970-D000-4633-BFE8-DB40E548FFB3}" destId="{9A2F6C1C-CFE4-4B55-8BC4-9353365E265A}" srcOrd="0" destOrd="2" presId="urn:microsoft.com/office/officeart/2005/8/layout/list1"/>
    <dgm:cxn modelId="{9681AD2D-B257-4DDE-9A66-55D1EC61795E}" srcId="{25A3B68D-C1F0-4361-9387-A615C20FEE77}" destId="{E13005E2-C49B-4CFB-A56E-CAE026360586}" srcOrd="2" destOrd="0" parTransId="{CC0D0B46-23C4-4474-8DDF-6400FB6950A7}" sibTransId="{28A4EB08-F9B1-4439-83CE-E3F36ED157F1}"/>
    <dgm:cxn modelId="{0DAFC430-FFAA-4BA9-AA31-75FE0A4C4974}" srcId="{25A3B68D-C1F0-4361-9387-A615C20FEE77}" destId="{97B0E27A-610F-40F4-B679-6812CC2C7F22}" srcOrd="0" destOrd="0" parTransId="{1B47958B-85C2-4214-88CD-E3435B135914}" sibTransId="{F6FEAE13-4D4A-41CD-9863-E7565826AF2A}"/>
    <dgm:cxn modelId="{6093273C-5C56-4B2C-BF40-23219D258C78}" type="presOf" srcId="{186A925E-692A-4BBF-B0DF-2A7B6E71429F}" destId="{EFB5EE12-C916-4227-83E0-DF94E226720D}" srcOrd="0" destOrd="0" presId="urn:microsoft.com/office/officeart/2005/8/layout/list1"/>
    <dgm:cxn modelId="{1EBDC53F-1A01-4F80-9FEE-C0A059116214}" type="presOf" srcId="{1B80B4DA-846F-4DC4-9CB2-5DCAA4846C19}" destId="{562BE990-09C1-48DB-A3DC-1397D1108E05}" srcOrd="0" destOrd="1" presId="urn:microsoft.com/office/officeart/2005/8/layout/list1"/>
    <dgm:cxn modelId="{551B9147-9DE4-4C2B-B068-58424B1F1ED8}" srcId="{E13005E2-C49B-4CFB-A56E-CAE026360586}" destId="{CAB6FBCE-A945-4C25-B777-61F1B8D2EF81}" srcOrd="2" destOrd="0" parTransId="{9C82F1F3-4087-423A-AA85-85FA92518860}" sibTransId="{BB742878-BCC0-4EE8-B314-56659EA57FAD}"/>
    <dgm:cxn modelId="{9669714E-04B6-4D4B-87BB-5352735A0F82}" srcId="{186A925E-692A-4BBF-B0DF-2A7B6E71429F}" destId="{7E458CB7-767B-4ACA-8133-7862087FB3C0}" srcOrd="1" destOrd="0" parTransId="{6059C108-B7A6-48B4-8001-9254940AA0BB}" sibTransId="{C7791883-3986-47B1-96BB-4AC2F9F20F42}"/>
    <dgm:cxn modelId="{65913E4F-0C0C-42E6-8FDA-D612FB580E56}" type="presOf" srcId="{0437B36B-10FA-4AD7-9455-2CC9970201E1}" destId="{562BE990-09C1-48DB-A3DC-1397D1108E05}" srcOrd="0" destOrd="0" presId="urn:microsoft.com/office/officeart/2005/8/layout/list1"/>
    <dgm:cxn modelId="{A909C758-ADEC-4732-B3ED-7AC709699F35}" type="presOf" srcId="{CAB6FBCE-A945-4C25-B777-61F1B8D2EF81}" destId="{562BE990-09C1-48DB-A3DC-1397D1108E05}" srcOrd="0" destOrd="2" presId="urn:microsoft.com/office/officeart/2005/8/layout/list1"/>
    <dgm:cxn modelId="{28468E5C-2D60-48E9-9587-4DC16A74E73D}" type="presOf" srcId="{7E458CB7-767B-4ACA-8133-7862087FB3C0}" destId="{9A2F6C1C-CFE4-4B55-8BC4-9353365E265A}" srcOrd="0" destOrd="1" presId="urn:microsoft.com/office/officeart/2005/8/layout/list1"/>
    <dgm:cxn modelId="{2B06978A-A6FA-4F83-8BE0-6BDA71EB2932}" type="presOf" srcId="{E13005E2-C49B-4CFB-A56E-CAE026360586}" destId="{9D3C9D67-B87C-4D2E-9EB3-C2F130AA3227}" srcOrd="1" destOrd="0" presId="urn:microsoft.com/office/officeart/2005/8/layout/list1"/>
    <dgm:cxn modelId="{086808AF-F65C-4BE9-B824-8635CA9D8812}" type="presOf" srcId="{F4B31A79-1327-47A9-AE40-EA7C5F07A1F2}" destId="{3123360E-47EB-429E-ACE8-E20CDCFB4A99}" srcOrd="0" destOrd="1" presId="urn:microsoft.com/office/officeart/2005/8/layout/list1"/>
    <dgm:cxn modelId="{D07765C0-FF44-45D5-A922-90F4F73029E6}" srcId="{186A925E-692A-4BBF-B0DF-2A7B6E71429F}" destId="{2641CF75-3258-4143-BAF1-25070A96E573}" srcOrd="0" destOrd="0" parTransId="{817859FE-48D9-4670-9F8E-D87BFA3C7AED}" sibTransId="{1CAD7723-24A0-46C3-A8D7-F51606AAF605}"/>
    <dgm:cxn modelId="{C143DCC8-6BA1-4C9E-A131-C0945A9C6E70}" type="presOf" srcId="{1AFD7DD2-6C5D-4341-91CF-DB1B6AD60C8E}" destId="{3123360E-47EB-429E-ACE8-E20CDCFB4A99}" srcOrd="0" destOrd="0" presId="urn:microsoft.com/office/officeart/2005/8/layout/list1"/>
    <dgm:cxn modelId="{3B13C2CE-6BE4-4926-BDB7-400E55FEADD5}" type="presOf" srcId="{97B0E27A-610F-40F4-B679-6812CC2C7F22}" destId="{1D58E389-B612-4CE4-857A-5B3BCF56B4B2}" srcOrd="0" destOrd="0" presId="urn:microsoft.com/office/officeart/2005/8/layout/list1"/>
    <dgm:cxn modelId="{515472E4-7D7E-436E-9681-DFA59AC065B6}" type="presOf" srcId="{25A3B68D-C1F0-4361-9387-A615C20FEE77}" destId="{44238A06-0F75-41C7-AEFE-14C8575BFAD1}" srcOrd="0" destOrd="0" presId="urn:microsoft.com/office/officeart/2005/8/layout/list1"/>
    <dgm:cxn modelId="{0ED701E9-A48F-46CE-9DFA-EE2FDB2E38A8}" srcId="{E13005E2-C49B-4CFB-A56E-CAE026360586}" destId="{1B80B4DA-846F-4DC4-9CB2-5DCAA4846C19}" srcOrd="1" destOrd="0" parTransId="{8D8E8D41-B235-4550-BC9B-65D48FC96261}" sibTransId="{858CF1FB-23C6-4505-9206-DB21AF452ADE}"/>
    <dgm:cxn modelId="{17618FEB-7184-4D16-BB2F-D6CDAC618EE3}" type="presOf" srcId="{6705BDC4-6C40-4A1A-A17A-0232267CA89D}" destId="{3123360E-47EB-429E-ACE8-E20CDCFB4A99}" srcOrd="0" destOrd="2" presId="urn:microsoft.com/office/officeart/2005/8/layout/list1"/>
    <dgm:cxn modelId="{C0955FF7-DE2C-4E45-8146-AEECC0853232}" srcId="{97B0E27A-610F-40F4-B679-6812CC2C7F22}" destId="{1AFD7DD2-6C5D-4341-91CF-DB1B6AD60C8E}" srcOrd="0" destOrd="0" parTransId="{42862D66-6354-42B1-A35C-D645E9E624B1}" sibTransId="{E9FFD77F-CBDA-433F-A944-2182ECFEB334}"/>
    <dgm:cxn modelId="{71F0EBFA-06D3-441A-9979-6EB6C9D862B6}" srcId="{186A925E-692A-4BBF-B0DF-2A7B6E71429F}" destId="{29B68970-D000-4633-BFE8-DB40E548FFB3}" srcOrd="2" destOrd="0" parTransId="{E7D11BE7-86C3-40D9-90A8-2789C855B147}" sibTransId="{9239D883-68CE-4C29-86C7-220A7B2F0C8A}"/>
    <dgm:cxn modelId="{92426981-858C-4EDF-83DF-60A57B8308F0}" type="presParOf" srcId="{44238A06-0F75-41C7-AEFE-14C8575BFAD1}" destId="{F8C64E84-CA26-4F10-B6A9-924FC0D50B6E}" srcOrd="0" destOrd="0" presId="urn:microsoft.com/office/officeart/2005/8/layout/list1"/>
    <dgm:cxn modelId="{0F1C5D87-CD79-4A1B-802D-31CA07758071}" type="presParOf" srcId="{F8C64E84-CA26-4F10-B6A9-924FC0D50B6E}" destId="{1D58E389-B612-4CE4-857A-5B3BCF56B4B2}" srcOrd="0" destOrd="0" presId="urn:microsoft.com/office/officeart/2005/8/layout/list1"/>
    <dgm:cxn modelId="{308E4C6A-FF64-4504-A883-D8691FDD9BF6}" type="presParOf" srcId="{F8C64E84-CA26-4F10-B6A9-924FC0D50B6E}" destId="{25C0D5E1-AF78-45DA-862F-BB91B56061F5}" srcOrd="1" destOrd="0" presId="urn:microsoft.com/office/officeart/2005/8/layout/list1"/>
    <dgm:cxn modelId="{C6919E3A-4426-4006-BE33-C516A7C35EDC}" type="presParOf" srcId="{44238A06-0F75-41C7-AEFE-14C8575BFAD1}" destId="{58FFBC68-DEAE-4411-99E4-EC26FB335E0E}" srcOrd="1" destOrd="0" presId="urn:microsoft.com/office/officeart/2005/8/layout/list1"/>
    <dgm:cxn modelId="{279CA6F2-7C87-4F62-967C-4B08162C9A1F}" type="presParOf" srcId="{44238A06-0F75-41C7-AEFE-14C8575BFAD1}" destId="{3123360E-47EB-429E-ACE8-E20CDCFB4A99}" srcOrd="2" destOrd="0" presId="urn:microsoft.com/office/officeart/2005/8/layout/list1"/>
    <dgm:cxn modelId="{7D6EDFCA-B239-49FA-9478-861FAF1D4C69}" type="presParOf" srcId="{44238A06-0F75-41C7-AEFE-14C8575BFAD1}" destId="{F51F1125-C5CE-4ABB-BF96-F2651F3FA88F}" srcOrd="3" destOrd="0" presId="urn:microsoft.com/office/officeart/2005/8/layout/list1"/>
    <dgm:cxn modelId="{FAB87350-3EE7-4387-85DF-4D3977839636}" type="presParOf" srcId="{44238A06-0F75-41C7-AEFE-14C8575BFAD1}" destId="{F82F03B5-1CA7-41B0-AE5B-85F9C2120F3A}" srcOrd="4" destOrd="0" presId="urn:microsoft.com/office/officeart/2005/8/layout/list1"/>
    <dgm:cxn modelId="{1A4471C3-B866-4397-9311-03120238B849}" type="presParOf" srcId="{F82F03B5-1CA7-41B0-AE5B-85F9C2120F3A}" destId="{EFB5EE12-C916-4227-83E0-DF94E226720D}" srcOrd="0" destOrd="0" presId="urn:microsoft.com/office/officeart/2005/8/layout/list1"/>
    <dgm:cxn modelId="{FA19E8B8-0EDE-4E40-A3A4-755CF85616F5}" type="presParOf" srcId="{F82F03B5-1CA7-41B0-AE5B-85F9C2120F3A}" destId="{42794F4C-067E-4019-BB41-0238459F259C}" srcOrd="1" destOrd="0" presId="urn:microsoft.com/office/officeart/2005/8/layout/list1"/>
    <dgm:cxn modelId="{91BE6203-5432-4949-9607-CD996E9D47E2}" type="presParOf" srcId="{44238A06-0F75-41C7-AEFE-14C8575BFAD1}" destId="{99749FDC-9110-4F9E-A3E2-0D23E8CC0026}" srcOrd="5" destOrd="0" presId="urn:microsoft.com/office/officeart/2005/8/layout/list1"/>
    <dgm:cxn modelId="{CCEC9206-D6E7-40C3-AC2F-B54FFF94F856}" type="presParOf" srcId="{44238A06-0F75-41C7-AEFE-14C8575BFAD1}" destId="{9A2F6C1C-CFE4-4B55-8BC4-9353365E265A}" srcOrd="6" destOrd="0" presId="urn:microsoft.com/office/officeart/2005/8/layout/list1"/>
    <dgm:cxn modelId="{85A9C554-1163-4728-8638-65CC4C3B29C3}" type="presParOf" srcId="{44238A06-0F75-41C7-AEFE-14C8575BFAD1}" destId="{A82E7C65-C0AA-4FA1-9ABC-6A2F4553D05E}" srcOrd="7" destOrd="0" presId="urn:microsoft.com/office/officeart/2005/8/layout/list1"/>
    <dgm:cxn modelId="{CAF899CC-DF07-4D19-B413-16A6E8DD699B}" type="presParOf" srcId="{44238A06-0F75-41C7-AEFE-14C8575BFAD1}" destId="{F953CEC8-E92A-4EFA-BC2A-C82F412A07A2}" srcOrd="8" destOrd="0" presId="urn:microsoft.com/office/officeart/2005/8/layout/list1"/>
    <dgm:cxn modelId="{0F379502-F5A6-404F-AD82-9EB20CA89A83}" type="presParOf" srcId="{F953CEC8-E92A-4EFA-BC2A-C82F412A07A2}" destId="{D8C8F87D-A1AE-4B2D-A16A-5C582B0B52BD}" srcOrd="0" destOrd="0" presId="urn:microsoft.com/office/officeart/2005/8/layout/list1"/>
    <dgm:cxn modelId="{0CE26F1B-BC75-492F-95F1-35A76320A3A1}" type="presParOf" srcId="{F953CEC8-E92A-4EFA-BC2A-C82F412A07A2}" destId="{9D3C9D67-B87C-4D2E-9EB3-C2F130AA3227}" srcOrd="1" destOrd="0" presId="urn:microsoft.com/office/officeart/2005/8/layout/list1"/>
    <dgm:cxn modelId="{E333BA5B-FC32-45E2-B06B-263713301FC9}" type="presParOf" srcId="{44238A06-0F75-41C7-AEFE-14C8575BFAD1}" destId="{E9161A84-F7C1-4E39-A8EF-333CB20B6525}" srcOrd="9" destOrd="0" presId="urn:microsoft.com/office/officeart/2005/8/layout/list1"/>
    <dgm:cxn modelId="{2E6DEB20-0DE4-4036-84E0-A4EDA1DBEDD0}" type="presParOf" srcId="{44238A06-0F75-41C7-AEFE-14C8575BFAD1}" destId="{562BE990-09C1-48DB-A3DC-1397D1108E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7B1A63-1B68-47AE-B25B-904846461DC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62C8D3-9842-494C-A5D8-A6EB48DE168E}">
      <dgm:prSet phldrT="[Text]"/>
      <dgm:spPr/>
      <dgm:t>
        <a:bodyPr/>
        <a:lstStyle/>
        <a:p>
          <a:r>
            <a:rPr lang="en-GB" dirty="0"/>
            <a:t>Through the network </a:t>
          </a:r>
        </a:p>
      </dgm:t>
    </dgm:pt>
    <dgm:pt modelId="{07EC95FE-27B1-4077-844A-BBD5D6967C0D}" type="parTrans" cxnId="{F37B5E90-3A30-4F58-BDB7-3CD193C96F99}">
      <dgm:prSet/>
      <dgm:spPr/>
      <dgm:t>
        <a:bodyPr/>
        <a:lstStyle/>
        <a:p>
          <a:endParaRPr lang="en-GB"/>
        </a:p>
      </dgm:t>
    </dgm:pt>
    <dgm:pt modelId="{438ED621-B657-44F2-AB05-B295075303BA}" type="sibTrans" cxnId="{F37B5E90-3A30-4F58-BDB7-3CD193C96F99}">
      <dgm:prSet/>
      <dgm:spPr/>
      <dgm:t>
        <a:bodyPr/>
        <a:lstStyle/>
        <a:p>
          <a:endParaRPr lang="en-GB"/>
        </a:p>
      </dgm:t>
    </dgm:pt>
    <dgm:pt modelId="{D266A574-30F2-4B2E-9C4D-3E67100A6B3F}">
      <dgm:prSet phldrT="[Text]"/>
      <dgm:spPr/>
      <dgm:t>
        <a:bodyPr/>
        <a:lstStyle/>
        <a:p>
          <a:r>
            <a:rPr lang="en-GB" dirty="0"/>
            <a:t>When you think we might help</a:t>
          </a:r>
        </a:p>
      </dgm:t>
    </dgm:pt>
    <dgm:pt modelId="{956CB39F-D4E8-47B0-83C7-BC29C56F711B}" type="parTrans" cxnId="{08F8DAAA-BB57-4191-9F3B-39C2B0C3D576}">
      <dgm:prSet/>
      <dgm:spPr/>
      <dgm:t>
        <a:bodyPr/>
        <a:lstStyle/>
        <a:p>
          <a:endParaRPr lang="en-GB"/>
        </a:p>
      </dgm:t>
    </dgm:pt>
    <dgm:pt modelId="{C0EB5E7E-BD3B-4AA1-A763-A23191A8020C}" type="sibTrans" cxnId="{08F8DAAA-BB57-4191-9F3B-39C2B0C3D576}">
      <dgm:prSet/>
      <dgm:spPr/>
      <dgm:t>
        <a:bodyPr/>
        <a:lstStyle/>
        <a:p>
          <a:endParaRPr lang="en-GB"/>
        </a:p>
      </dgm:t>
    </dgm:pt>
    <dgm:pt modelId="{FB699186-5E14-43CA-98C3-19387FF2EF75}">
      <dgm:prSet phldrT="[Text]"/>
      <dgm:spPr/>
      <dgm:t>
        <a:bodyPr/>
        <a:lstStyle/>
        <a:p>
          <a:r>
            <a:rPr lang="en-GB" dirty="0"/>
            <a:t>Through Kaori’s project</a:t>
          </a:r>
        </a:p>
      </dgm:t>
    </dgm:pt>
    <dgm:pt modelId="{CE3F9D16-D08E-4B02-98E1-0021C0C86DEC}" type="parTrans" cxnId="{6A23E11D-561B-4E0A-A578-53EDF66C4D06}">
      <dgm:prSet/>
      <dgm:spPr/>
      <dgm:t>
        <a:bodyPr/>
        <a:lstStyle/>
        <a:p>
          <a:endParaRPr lang="en-GB"/>
        </a:p>
      </dgm:t>
    </dgm:pt>
    <dgm:pt modelId="{8230CE1E-2746-45F9-A129-C2993A87CD5A}" type="sibTrans" cxnId="{6A23E11D-561B-4E0A-A578-53EDF66C4D06}">
      <dgm:prSet/>
      <dgm:spPr/>
      <dgm:t>
        <a:bodyPr/>
        <a:lstStyle/>
        <a:p>
          <a:endParaRPr lang="en-GB"/>
        </a:p>
      </dgm:t>
    </dgm:pt>
    <dgm:pt modelId="{C60E1073-48BE-4199-8601-414D57136D4D}" type="pres">
      <dgm:prSet presAssocID="{047B1A63-1B68-47AE-B25B-904846461DCD}" presName="Name0" presStyleCnt="0">
        <dgm:presLayoutVars>
          <dgm:dir/>
          <dgm:resizeHandles val="exact"/>
        </dgm:presLayoutVars>
      </dgm:prSet>
      <dgm:spPr/>
    </dgm:pt>
    <dgm:pt modelId="{FC3DD184-DA2B-4791-8E4C-07282353CE14}" type="pres">
      <dgm:prSet presAssocID="{5962C8D3-9842-494C-A5D8-A6EB48DE168E}" presName="composite" presStyleCnt="0"/>
      <dgm:spPr/>
    </dgm:pt>
    <dgm:pt modelId="{9CC4D1A4-304D-4502-AEE5-ACBBDDA83C37}" type="pres">
      <dgm:prSet presAssocID="{5962C8D3-9842-494C-A5D8-A6EB48DE168E}" presName="rect1" presStyleLbl="trAlignAcc1" presStyleIdx="0" presStyleCnt="3">
        <dgm:presLayoutVars>
          <dgm:bulletEnabled val="1"/>
        </dgm:presLayoutVars>
      </dgm:prSet>
      <dgm:spPr/>
    </dgm:pt>
    <dgm:pt modelId="{4015A45E-6C99-4FF7-A60F-85213AB22512}" type="pres">
      <dgm:prSet presAssocID="{5962C8D3-9842-494C-A5D8-A6EB48DE168E}" presName="rect2" presStyleLbl="fgImgPlace1" presStyleIdx="0" presStyleCnt="3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User network with solid fill"/>
        </a:ext>
      </dgm:extLst>
    </dgm:pt>
    <dgm:pt modelId="{1C7B02B9-1AF2-47B2-ACF8-E7AE32B3778E}" type="pres">
      <dgm:prSet presAssocID="{438ED621-B657-44F2-AB05-B295075303BA}" presName="sibTrans" presStyleCnt="0"/>
      <dgm:spPr/>
    </dgm:pt>
    <dgm:pt modelId="{28F8ADB7-67E2-4431-957E-83E53E3F075B}" type="pres">
      <dgm:prSet presAssocID="{D266A574-30F2-4B2E-9C4D-3E67100A6B3F}" presName="composite" presStyleCnt="0"/>
      <dgm:spPr/>
    </dgm:pt>
    <dgm:pt modelId="{D0048737-4D2D-4F7A-B036-A1FFC41282BC}" type="pres">
      <dgm:prSet presAssocID="{D266A574-30F2-4B2E-9C4D-3E67100A6B3F}" presName="rect1" presStyleLbl="trAlignAcc1" presStyleIdx="1" presStyleCnt="3">
        <dgm:presLayoutVars>
          <dgm:bulletEnabled val="1"/>
        </dgm:presLayoutVars>
      </dgm:prSet>
      <dgm:spPr/>
    </dgm:pt>
    <dgm:pt modelId="{01825D5B-1134-45D8-9C76-E656945687F8}" type="pres">
      <dgm:prSet presAssocID="{D266A574-30F2-4B2E-9C4D-3E67100A6B3F}" presName="rect2" presStyleLbl="fgImgPlace1" presStyleIdx="1" presStyleCnt="3"/>
      <dgm:spPr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Question Mark with solid fill"/>
        </a:ext>
      </dgm:extLst>
    </dgm:pt>
    <dgm:pt modelId="{37499FC2-7F2A-4489-BF2C-C8DEC1D0797E}" type="pres">
      <dgm:prSet presAssocID="{C0EB5E7E-BD3B-4AA1-A763-A23191A8020C}" presName="sibTrans" presStyleCnt="0"/>
      <dgm:spPr/>
    </dgm:pt>
    <dgm:pt modelId="{A7F5EC61-CAC7-4EB3-8B2F-FF93B59C2FF4}" type="pres">
      <dgm:prSet presAssocID="{FB699186-5E14-43CA-98C3-19387FF2EF75}" presName="composite" presStyleCnt="0"/>
      <dgm:spPr/>
    </dgm:pt>
    <dgm:pt modelId="{D150BC4D-EF69-404D-BC96-37DC0CFAE5E5}" type="pres">
      <dgm:prSet presAssocID="{FB699186-5E14-43CA-98C3-19387FF2EF75}" presName="rect1" presStyleLbl="trAlignAcc1" presStyleIdx="2" presStyleCnt="3">
        <dgm:presLayoutVars>
          <dgm:bulletEnabled val="1"/>
        </dgm:presLayoutVars>
      </dgm:prSet>
      <dgm:spPr/>
    </dgm:pt>
    <dgm:pt modelId="{A2C74EF5-FBF7-4E63-AA75-2347CDA68C8A}" type="pres">
      <dgm:prSet presAssocID="{FB699186-5E14-43CA-98C3-19387FF2EF75}" presName="rect2" presStyleLbl="fgImgPlace1" presStyleIdx="2" presStyleCnt="3"/>
      <dgm:spPr>
        <a:blipFill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Lightbulb with solid fill"/>
        </a:ext>
      </dgm:extLst>
    </dgm:pt>
  </dgm:ptLst>
  <dgm:cxnLst>
    <dgm:cxn modelId="{9828F90E-3797-48E3-832F-F95E3221DE36}" type="presOf" srcId="{047B1A63-1B68-47AE-B25B-904846461DCD}" destId="{C60E1073-48BE-4199-8601-414D57136D4D}" srcOrd="0" destOrd="0" presId="urn:microsoft.com/office/officeart/2008/layout/PictureStrips"/>
    <dgm:cxn modelId="{6A23E11D-561B-4E0A-A578-53EDF66C4D06}" srcId="{047B1A63-1B68-47AE-B25B-904846461DCD}" destId="{FB699186-5E14-43CA-98C3-19387FF2EF75}" srcOrd="2" destOrd="0" parTransId="{CE3F9D16-D08E-4B02-98E1-0021C0C86DEC}" sibTransId="{8230CE1E-2746-45F9-A129-C2993A87CD5A}"/>
    <dgm:cxn modelId="{C359D322-0C44-4AAA-857B-209AFD4F8EC4}" type="presOf" srcId="{FB699186-5E14-43CA-98C3-19387FF2EF75}" destId="{D150BC4D-EF69-404D-BC96-37DC0CFAE5E5}" srcOrd="0" destOrd="0" presId="urn:microsoft.com/office/officeart/2008/layout/PictureStrips"/>
    <dgm:cxn modelId="{60B3BC34-53DB-4B51-9C41-9B69F32E2BE0}" type="presOf" srcId="{D266A574-30F2-4B2E-9C4D-3E67100A6B3F}" destId="{D0048737-4D2D-4F7A-B036-A1FFC41282BC}" srcOrd="0" destOrd="0" presId="urn:microsoft.com/office/officeart/2008/layout/PictureStrips"/>
    <dgm:cxn modelId="{F37B5E90-3A30-4F58-BDB7-3CD193C96F99}" srcId="{047B1A63-1B68-47AE-B25B-904846461DCD}" destId="{5962C8D3-9842-494C-A5D8-A6EB48DE168E}" srcOrd="0" destOrd="0" parTransId="{07EC95FE-27B1-4077-844A-BBD5D6967C0D}" sibTransId="{438ED621-B657-44F2-AB05-B295075303BA}"/>
    <dgm:cxn modelId="{F2892C93-3916-40FF-9426-199F58ACE1A6}" type="presOf" srcId="{5962C8D3-9842-494C-A5D8-A6EB48DE168E}" destId="{9CC4D1A4-304D-4502-AEE5-ACBBDDA83C37}" srcOrd="0" destOrd="0" presId="urn:microsoft.com/office/officeart/2008/layout/PictureStrips"/>
    <dgm:cxn modelId="{08F8DAAA-BB57-4191-9F3B-39C2B0C3D576}" srcId="{047B1A63-1B68-47AE-B25B-904846461DCD}" destId="{D266A574-30F2-4B2E-9C4D-3E67100A6B3F}" srcOrd="1" destOrd="0" parTransId="{956CB39F-D4E8-47B0-83C7-BC29C56F711B}" sibTransId="{C0EB5E7E-BD3B-4AA1-A763-A23191A8020C}"/>
    <dgm:cxn modelId="{51991540-BBAD-4E3E-876A-7E0F912EF96D}" type="presParOf" srcId="{C60E1073-48BE-4199-8601-414D57136D4D}" destId="{FC3DD184-DA2B-4791-8E4C-07282353CE14}" srcOrd="0" destOrd="0" presId="urn:microsoft.com/office/officeart/2008/layout/PictureStrips"/>
    <dgm:cxn modelId="{A6759BE7-4D9C-4BE7-8B09-ECA1ABB04B94}" type="presParOf" srcId="{FC3DD184-DA2B-4791-8E4C-07282353CE14}" destId="{9CC4D1A4-304D-4502-AEE5-ACBBDDA83C37}" srcOrd="0" destOrd="0" presId="urn:microsoft.com/office/officeart/2008/layout/PictureStrips"/>
    <dgm:cxn modelId="{F4562A89-E563-4BD4-8B1D-67314579182F}" type="presParOf" srcId="{FC3DD184-DA2B-4791-8E4C-07282353CE14}" destId="{4015A45E-6C99-4FF7-A60F-85213AB22512}" srcOrd="1" destOrd="0" presId="urn:microsoft.com/office/officeart/2008/layout/PictureStrips"/>
    <dgm:cxn modelId="{058B4A1B-AB4E-4038-80D7-9D4BDC709C99}" type="presParOf" srcId="{C60E1073-48BE-4199-8601-414D57136D4D}" destId="{1C7B02B9-1AF2-47B2-ACF8-E7AE32B3778E}" srcOrd="1" destOrd="0" presId="urn:microsoft.com/office/officeart/2008/layout/PictureStrips"/>
    <dgm:cxn modelId="{8EBD0C7A-1C84-4A91-8FB4-2E224C98609B}" type="presParOf" srcId="{C60E1073-48BE-4199-8601-414D57136D4D}" destId="{28F8ADB7-67E2-4431-957E-83E53E3F075B}" srcOrd="2" destOrd="0" presId="urn:microsoft.com/office/officeart/2008/layout/PictureStrips"/>
    <dgm:cxn modelId="{C20E4468-597A-448D-B3D4-67768147ACE8}" type="presParOf" srcId="{28F8ADB7-67E2-4431-957E-83E53E3F075B}" destId="{D0048737-4D2D-4F7A-B036-A1FFC41282BC}" srcOrd="0" destOrd="0" presId="urn:microsoft.com/office/officeart/2008/layout/PictureStrips"/>
    <dgm:cxn modelId="{04AFAE71-B184-466D-A9E4-73C4FADFE610}" type="presParOf" srcId="{28F8ADB7-67E2-4431-957E-83E53E3F075B}" destId="{01825D5B-1134-45D8-9C76-E656945687F8}" srcOrd="1" destOrd="0" presId="urn:microsoft.com/office/officeart/2008/layout/PictureStrips"/>
    <dgm:cxn modelId="{49D4738A-D2E2-407F-B5A0-AAC1928B7B2B}" type="presParOf" srcId="{C60E1073-48BE-4199-8601-414D57136D4D}" destId="{37499FC2-7F2A-4489-BF2C-C8DEC1D0797E}" srcOrd="3" destOrd="0" presId="urn:microsoft.com/office/officeart/2008/layout/PictureStrips"/>
    <dgm:cxn modelId="{8D3FA23D-7526-4FE7-A765-615FF6A57632}" type="presParOf" srcId="{C60E1073-48BE-4199-8601-414D57136D4D}" destId="{A7F5EC61-CAC7-4EB3-8B2F-FF93B59C2FF4}" srcOrd="4" destOrd="0" presId="urn:microsoft.com/office/officeart/2008/layout/PictureStrips"/>
    <dgm:cxn modelId="{7762D36E-F722-4BB4-9812-593A03BB1AB5}" type="presParOf" srcId="{A7F5EC61-CAC7-4EB3-8B2F-FF93B59C2FF4}" destId="{D150BC4D-EF69-404D-BC96-37DC0CFAE5E5}" srcOrd="0" destOrd="0" presId="urn:microsoft.com/office/officeart/2008/layout/PictureStrips"/>
    <dgm:cxn modelId="{8FA7F879-409F-4639-957D-D1DFA517953E}" type="presParOf" srcId="{A7F5EC61-CAC7-4EB3-8B2F-FF93B59C2FF4}" destId="{A2C74EF5-FBF7-4E63-AA75-2347CDA68C8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B3393A-8782-46F3-961A-C8DE01262F8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8700C-1E12-46F1-A266-2FD238BE5D20}">
      <dgm:prSet phldrT="[Text]" phldr="0"/>
      <dgm:spPr/>
      <dgm:t>
        <a:bodyPr/>
        <a:lstStyle/>
        <a:p>
          <a:pPr rtl="0"/>
          <a:r>
            <a:rPr lang="en-US" b="0" dirty="0">
              <a:latin typeface="KingsBureauGrot FiveOne"/>
            </a:rPr>
            <a:t>10 years of practice as Physiotherapist in Japan and in the NHS </a:t>
          </a:r>
        </a:p>
      </dgm:t>
    </dgm:pt>
    <dgm:pt modelId="{64A8C6CB-338A-444B-87AD-63965E18DDDC}" type="parTrans" cxnId="{C5FBBE75-7275-4E90-BC4C-23383F51A5C7}">
      <dgm:prSet/>
      <dgm:spPr/>
      <dgm:t>
        <a:bodyPr/>
        <a:lstStyle/>
        <a:p>
          <a:endParaRPr lang="en-US"/>
        </a:p>
      </dgm:t>
    </dgm:pt>
    <dgm:pt modelId="{ED1570A3-96BB-48E7-B069-8335750056B5}" type="sibTrans" cxnId="{C5FBBE75-7275-4E90-BC4C-23383F51A5C7}">
      <dgm:prSet/>
      <dgm:spPr/>
      <dgm:t>
        <a:bodyPr/>
        <a:lstStyle/>
        <a:p>
          <a:endParaRPr lang="en-US"/>
        </a:p>
      </dgm:t>
    </dgm:pt>
    <dgm:pt modelId="{D32DC343-23AB-4C2A-9D26-6878D16B24F0}">
      <dgm:prSet phldr="0"/>
      <dgm:spPr/>
      <dgm:t>
        <a:bodyPr/>
        <a:lstStyle/>
        <a:p>
          <a:pPr rtl="0"/>
          <a:r>
            <a:rPr lang="en-US" b="0" dirty="0">
              <a:solidFill>
                <a:schemeClr val="bg2"/>
              </a:solidFill>
              <a:latin typeface="KingsBureauGrot FiveOne"/>
            </a:rPr>
            <a:t>Specialist sevices</a:t>
          </a:r>
          <a:r>
            <a:rPr lang="en-US" b="0" dirty="0">
              <a:latin typeface="KingsBureauGrot FiveOne"/>
            </a:rPr>
            <a:t> experiences in hospitals</a:t>
          </a:r>
        </a:p>
      </dgm:t>
    </dgm:pt>
    <dgm:pt modelId="{E7D115BC-5B62-4855-A0FE-B996D0E4822E}" type="parTrans" cxnId="{0628DBFA-0F1E-40C1-863B-BA484D6D260B}">
      <dgm:prSet/>
      <dgm:spPr/>
    </dgm:pt>
    <dgm:pt modelId="{DBFB4A12-024E-495A-8174-5A2091B4E2D1}" type="sibTrans" cxnId="{0628DBFA-0F1E-40C1-863B-BA484D6D260B}">
      <dgm:prSet/>
      <dgm:spPr/>
      <dgm:t>
        <a:bodyPr/>
        <a:lstStyle/>
        <a:p>
          <a:endParaRPr lang="en-US"/>
        </a:p>
      </dgm:t>
    </dgm:pt>
    <dgm:pt modelId="{17E2786E-AB41-48B0-977E-3F967A1DBF64}">
      <dgm:prSet phldr="0"/>
      <dgm:spPr/>
      <dgm:t>
        <a:bodyPr/>
        <a:lstStyle/>
        <a:p>
          <a:pPr rtl="0"/>
          <a:r>
            <a:rPr lang="en-US" b="0" dirty="0">
              <a:solidFill>
                <a:schemeClr val="bg2"/>
              </a:solidFill>
              <a:latin typeface="KingsBureauGrot FiveOne"/>
            </a:rPr>
            <a:t>Community services</a:t>
          </a:r>
          <a:r>
            <a:rPr lang="en-US" b="0" dirty="0">
              <a:latin typeface="KingsBureauGrot FiveOne"/>
            </a:rPr>
            <a:t> experiences</a:t>
          </a:r>
        </a:p>
      </dgm:t>
    </dgm:pt>
    <dgm:pt modelId="{AC9E528F-158C-4FC0-84C6-42B9D501E439}" type="parTrans" cxnId="{59C72B7F-6DA6-4D65-A954-3062BFCD4C45}">
      <dgm:prSet/>
      <dgm:spPr/>
    </dgm:pt>
    <dgm:pt modelId="{5287F9BE-8198-4DAF-A7F8-F78B9969306E}" type="sibTrans" cxnId="{59C72B7F-6DA6-4D65-A954-3062BFCD4C45}">
      <dgm:prSet/>
      <dgm:spPr/>
    </dgm:pt>
    <dgm:pt modelId="{52B697EB-EDD4-485A-9799-15854FBD4B5D}" type="pres">
      <dgm:prSet presAssocID="{7AB3393A-8782-46F3-961A-C8DE01262F8A}" presName="linearFlow" presStyleCnt="0">
        <dgm:presLayoutVars>
          <dgm:dir/>
          <dgm:animLvl val="lvl"/>
          <dgm:resizeHandles val="exact"/>
        </dgm:presLayoutVars>
      </dgm:prSet>
      <dgm:spPr/>
    </dgm:pt>
    <dgm:pt modelId="{D8E281BF-AB78-4792-AC2E-2F8578531E80}" type="pres">
      <dgm:prSet presAssocID="{83C8700C-1E12-46F1-A266-2FD238BE5D20}" presName="composite" presStyleCnt="0"/>
      <dgm:spPr/>
    </dgm:pt>
    <dgm:pt modelId="{AA2A8220-CACB-48F6-9FF9-B655E4F66C41}" type="pres">
      <dgm:prSet presAssocID="{83C8700C-1E12-46F1-A266-2FD238BE5D20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A36615F6-67EF-4EE9-A392-96AE2F6315AE}" type="pres">
      <dgm:prSet presAssocID="{83C8700C-1E12-46F1-A266-2FD238BE5D20}" presName="parSh" presStyleLbl="node1" presStyleIdx="0" presStyleCnt="1"/>
      <dgm:spPr/>
    </dgm:pt>
    <dgm:pt modelId="{A8E0FF48-2FA0-4D06-BDFA-0A8D468C4C02}" type="pres">
      <dgm:prSet presAssocID="{83C8700C-1E12-46F1-A266-2FD238BE5D20}" presName="desTx" presStyleLbl="fgAcc1" presStyleIdx="0" presStyleCnt="1">
        <dgm:presLayoutVars>
          <dgm:bulletEnabled val="1"/>
        </dgm:presLayoutVars>
      </dgm:prSet>
      <dgm:spPr/>
    </dgm:pt>
  </dgm:ptLst>
  <dgm:cxnLst>
    <dgm:cxn modelId="{8FE25939-213D-4CA6-8990-4DD3CBB52E9B}" type="presOf" srcId="{7AB3393A-8782-46F3-961A-C8DE01262F8A}" destId="{52B697EB-EDD4-485A-9799-15854FBD4B5D}" srcOrd="0" destOrd="0" presId="urn:microsoft.com/office/officeart/2005/8/layout/process3"/>
    <dgm:cxn modelId="{FE99224F-2702-4DE7-ACEE-B496659AFE95}" type="presOf" srcId="{83C8700C-1E12-46F1-A266-2FD238BE5D20}" destId="{AA2A8220-CACB-48F6-9FF9-B655E4F66C41}" srcOrd="0" destOrd="0" presId="urn:microsoft.com/office/officeart/2005/8/layout/process3"/>
    <dgm:cxn modelId="{7349825A-82CD-4173-B610-C0CF20E21344}" type="presOf" srcId="{17E2786E-AB41-48B0-977E-3F967A1DBF64}" destId="{A8E0FF48-2FA0-4D06-BDFA-0A8D468C4C02}" srcOrd="0" destOrd="1" presId="urn:microsoft.com/office/officeart/2005/8/layout/process3"/>
    <dgm:cxn modelId="{C5FBBE75-7275-4E90-BC4C-23383F51A5C7}" srcId="{7AB3393A-8782-46F3-961A-C8DE01262F8A}" destId="{83C8700C-1E12-46F1-A266-2FD238BE5D20}" srcOrd="0" destOrd="0" parTransId="{64A8C6CB-338A-444B-87AD-63965E18DDDC}" sibTransId="{ED1570A3-96BB-48E7-B069-8335750056B5}"/>
    <dgm:cxn modelId="{59C72B7F-6DA6-4D65-A954-3062BFCD4C45}" srcId="{83C8700C-1E12-46F1-A266-2FD238BE5D20}" destId="{17E2786E-AB41-48B0-977E-3F967A1DBF64}" srcOrd="1" destOrd="0" parTransId="{AC9E528F-158C-4FC0-84C6-42B9D501E439}" sibTransId="{5287F9BE-8198-4DAF-A7F8-F78B9969306E}"/>
    <dgm:cxn modelId="{CB96B8A2-955B-4B33-8CCF-C73E1BC21654}" type="presOf" srcId="{D32DC343-23AB-4C2A-9D26-6878D16B24F0}" destId="{A8E0FF48-2FA0-4D06-BDFA-0A8D468C4C02}" srcOrd="0" destOrd="0" presId="urn:microsoft.com/office/officeart/2005/8/layout/process3"/>
    <dgm:cxn modelId="{5607D0A3-41C8-4496-A372-17AA9B219E45}" type="presOf" srcId="{83C8700C-1E12-46F1-A266-2FD238BE5D20}" destId="{A36615F6-67EF-4EE9-A392-96AE2F6315AE}" srcOrd="1" destOrd="0" presId="urn:microsoft.com/office/officeart/2005/8/layout/process3"/>
    <dgm:cxn modelId="{0628DBFA-0F1E-40C1-863B-BA484D6D260B}" srcId="{83C8700C-1E12-46F1-A266-2FD238BE5D20}" destId="{D32DC343-23AB-4C2A-9D26-6878D16B24F0}" srcOrd="0" destOrd="0" parTransId="{E7D115BC-5B62-4855-A0FE-B996D0E4822E}" sibTransId="{DBFB4A12-024E-495A-8174-5A2091B4E2D1}"/>
    <dgm:cxn modelId="{052270C5-B43C-4428-B0EE-0321D71B7FA7}" type="presParOf" srcId="{52B697EB-EDD4-485A-9799-15854FBD4B5D}" destId="{D8E281BF-AB78-4792-AC2E-2F8578531E80}" srcOrd="0" destOrd="0" presId="urn:microsoft.com/office/officeart/2005/8/layout/process3"/>
    <dgm:cxn modelId="{DB803E13-710E-47BE-AE58-751C566DD2FF}" type="presParOf" srcId="{D8E281BF-AB78-4792-AC2E-2F8578531E80}" destId="{AA2A8220-CACB-48F6-9FF9-B655E4F66C41}" srcOrd="0" destOrd="0" presId="urn:microsoft.com/office/officeart/2005/8/layout/process3"/>
    <dgm:cxn modelId="{E56BE99E-14FA-4F5F-85C7-544D028E4039}" type="presParOf" srcId="{D8E281BF-AB78-4792-AC2E-2F8578531E80}" destId="{A36615F6-67EF-4EE9-A392-96AE2F6315AE}" srcOrd="1" destOrd="0" presId="urn:microsoft.com/office/officeart/2005/8/layout/process3"/>
    <dgm:cxn modelId="{995B4E90-4A70-4304-AC0B-B7FEA25DFC82}" type="presParOf" srcId="{D8E281BF-AB78-4792-AC2E-2F8578531E80}" destId="{A8E0FF48-2FA0-4D06-BDFA-0A8D468C4C0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33E8B-D252-4D0C-AFAF-24858DA20BD2}">
      <dsp:nvSpPr>
        <dsp:cNvPr id="0" name=""/>
        <dsp:cNvSpPr/>
      </dsp:nvSpPr>
      <dsp:spPr>
        <a:xfrm>
          <a:off x="0" y="354643"/>
          <a:ext cx="11429264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038" tIns="374904" rIns="8870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>
              <a:solidFill>
                <a:schemeClr val="bg2"/>
              </a:solidFill>
              <a:latin typeface="KingsBureauGrot FiveOne" panose="02000506040000020004" pitchFamily="2" charset="0"/>
            </a:rPr>
            <a:t>Lecturer</a:t>
          </a:r>
          <a:r>
            <a:rPr lang="en-GB" sz="1800" kern="1200" dirty="0">
              <a:latin typeface="KingsBureauGrot FiveOne" panose="02000506040000020004" pitchFamily="2" charset="0"/>
            </a:rPr>
            <a:t> &amp; </a:t>
          </a:r>
          <a:r>
            <a:rPr lang="en-GB" sz="1800" b="1" kern="1200" dirty="0">
              <a:solidFill>
                <a:schemeClr val="bg2"/>
              </a:solidFill>
              <a:latin typeface="KingsBureauGrot FiveOne" panose="02000506040000020004" pitchFamily="2" charset="0"/>
            </a:rPr>
            <a:t>doctoral student </a:t>
          </a:r>
          <a:r>
            <a:rPr lang="en-GB" sz="1800" kern="1200" dirty="0">
              <a:latin typeface="KingsBureauGrot FiveOne" panose="02000506040000020004" pitchFamily="2" charset="0"/>
            </a:rPr>
            <a:t>in KCL’s department for </a:t>
          </a:r>
          <a:r>
            <a:rPr lang="en-GB" sz="1800" b="1" kern="1200" dirty="0">
              <a:solidFill>
                <a:schemeClr val="bg2"/>
              </a:solidFill>
              <a:latin typeface="KingsBureauGrot FiveOne" panose="02000506040000020004" pitchFamily="2" charset="0"/>
            </a:rPr>
            <a:t>public organisations</a:t>
          </a:r>
        </a:p>
      </dsp:txBody>
      <dsp:txXfrm>
        <a:off x="0" y="354643"/>
        <a:ext cx="11429264" cy="765450"/>
      </dsp:txXfrm>
    </dsp:sp>
    <dsp:sp modelId="{E2080813-0B76-4D98-A697-5A55A76EDB17}">
      <dsp:nvSpPr>
        <dsp:cNvPr id="0" name=""/>
        <dsp:cNvSpPr/>
      </dsp:nvSpPr>
      <dsp:spPr>
        <a:xfrm>
          <a:off x="571463" y="88963"/>
          <a:ext cx="800048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99" tIns="0" rIns="3023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KingsBureauGrot FiveOne" panose="02000506040000020004" pitchFamily="2" charset="0"/>
            </a:rPr>
            <a:t>Sam van Elk &amp; Kaori Hara</a:t>
          </a:r>
        </a:p>
      </dsp:txBody>
      <dsp:txXfrm>
        <a:off x="597402" y="114902"/>
        <a:ext cx="7948606" cy="479482"/>
      </dsp:txXfrm>
    </dsp:sp>
    <dsp:sp modelId="{263C5331-BBB6-49F7-A967-5DEBA61E0A20}">
      <dsp:nvSpPr>
        <dsp:cNvPr id="0" name=""/>
        <dsp:cNvSpPr/>
      </dsp:nvSpPr>
      <dsp:spPr>
        <a:xfrm>
          <a:off x="0" y="1482973"/>
          <a:ext cx="11429264" cy="1048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038" tIns="374904" rIns="8870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KingsBureauGrot FiveOne" panose="02000506040000020004" pitchFamily="2" charset="0"/>
            </a:rPr>
            <a:t>Interests in how we </a:t>
          </a:r>
          <a:r>
            <a:rPr lang="en-GB" sz="1800" b="1" kern="1200" dirty="0">
              <a:solidFill>
                <a:schemeClr val="bg2"/>
              </a:solidFill>
              <a:latin typeface="KingsBureauGrot FiveOne" panose="02000506040000020004" pitchFamily="2" charset="0"/>
            </a:rPr>
            <a:t>coordinate</a:t>
          </a:r>
          <a:r>
            <a:rPr lang="en-GB" sz="1800" kern="1200" dirty="0">
              <a:latin typeface="KingsBureauGrot FiveOne" panose="02000506040000020004" pitchFamily="2" charset="0"/>
            </a:rPr>
            <a:t>, </a:t>
          </a:r>
          <a:r>
            <a:rPr lang="en-GB" sz="1800" b="1" kern="1200" dirty="0">
              <a:solidFill>
                <a:schemeClr val="bg2"/>
              </a:solidFill>
              <a:latin typeface="KingsBureauGrot FiveOne" panose="02000506040000020004" pitchFamily="2" charset="0"/>
            </a:rPr>
            <a:t>collaborate</a:t>
          </a:r>
          <a:r>
            <a:rPr lang="en-GB" sz="1800" kern="1200" dirty="0">
              <a:latin typeface="KingsBureauGrot FiveOne" panose="02000506040000020004" pitchFamily="2" charset="0"/>
            </a:rPr>
            <a:t> well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KingsBureauGrot FiveOne" panose="02000506040000020004" pitchFamily="2" charset="0"/>
            </a:rPr>
            <a:t>And do that under </a:t>
          </a:r>
          <a:r>
            <a:rPr lang="en-GB" sz="1800" b="1" u="none" kern="1200" dirty="0">
              <a:solidFill>
                <a:schemeClr val="bg2"/>
              </a:solidFill>
              <a:latin typeface="KingsBureauGrot FiveOne" panose="02000506040000020004" pitchFamily="2" charset="0"/>
            </a:rPr>
            <a:t>huge</a:t>
          </a:r>
          <a:r>
            <a:rPr lang="en-GB" sz="1800" u="none" kern="1200" dirty="0">
              <a:latin typeface="KingsBureauGrot FiveOne" panose="02000506040000020004" pitchFamily="2" charset="0"/>
            </a:rPr>
            <a:t> </a:t>
          </a:r>
          <a:r>
            <a:rPr lang="en-GB" sz="1800" kern="1200" dirty="0">
              <a:latin typeface="KingsBureauGrot FiveOne" panose="02000506040000020004" pitchFamily="2" charset="0"/>
            </a:rPr>
            <a:t>pressure</a:t>
          </a:r>
        </a:p>
      </dsp:txBody>
      <dsp:txXfrm>
        <a:off x="0" y="1482973"/>
        <a:ext cx="11429264" cy="1048949"/>
      </dsp:txXfrm>
    </dsp:sp>
    <dsp:sp modelId="{2EF3A842-204C-4931-829A-BA01CB046FF0}">
      <dsp:nvSpPr>
        <dsp:cNvPr id="0" name=""/>
        <dsp:cNvSpPr/>
      </dsp:nvSpPr>
      <dsp:spPr>
        <a:xfrm>
          <a:off x="571463" y="1217293"/>
          <a:ext cx="800048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99" tIns="0" rIns="3023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KingsBureauGrot FiveOne" panose="02000506040000020004" pitchFamily="2" charset="0"/>
            </a:rPr>
            <a:t>Work centred on health and social care organisations</a:t>
          </a:r>
        </a:p>
      </dsp:txBody>
      <dsp:txXfrm>
        <a:off x="597402" y="1243232"/>
        <a:ext cx="7948606" cy="479482"/>
      </dsp:txXfrm>
    </dsp:sp>
    <dsp:sp modelId="{55EE6D3D-8023-4145-BF0D-438BEDDEE6DB}">
      <dsp:nvSpPr>
        <dsp:cNvPr id="0" name=""/>
        <dsp:cNvSpPr/>
      </dsp:nvSpPr>
      <dsp:spPr>
        <a:xfrm>
          <a:off x="0" y="2894803"/>
          <a:ext cx="11429264" cy="136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038" tIns="374904" rIns="8870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KingsBureauGrot FiveOne" panose="02000506040000020004" pitchFamily="2" charset="0"/>
            </a:rPr>
            <a:t>Not just ICBs &amp; ICPs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KingsBureauGrot FiveOne" panose="02000506040000020004" pitchFamily="2" charset="0"/>
            </a:rPr>
            <a:t>Collaboration </a:t>
          </a:r>
          <a:r>
            <a:rPr lang="en-GB" sz="1800" b="1" kern="1200" dirty="0">
              <a:solidFill>
                <a:schemeClr val="bg2"/>
              </a:solidFill>
              <a:latin typeface="KingsBureauGrot FiveOne" panose="02000506040000020004" pitchFamily="2" charset="0"/>
            </a:rPr>
            <a:t>across whole footprints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kern="1200" dirty="0">
              <a:solidFill>
                <a:schemeClr val="tx1"/>
              </a:solidFill>
              <a:latin typeface="KingsBureauGrot FiveOne" panose="02000506040000020004" pitchFamily="2" charset="0"/>
            </a:rPr>
            <a:t>Want to support the system</a:t>
          </a:r>
        </a:p>
      </dsp:txBody>
      <dsp:txXfrm>
        <a:off x="0" y="2894803"/>
        <a:ext cx="11429264" cy="1360799"/>
      </dsp:txXfrm>
    </dsp:sp>
    <dsp:sp modelId="{18FBBCB3-1534-4571-9C08-D736B692E548}">
      <dsp:nvSpPr>
        <dsp:cNvPr id="0" name=""/>
        <dsp:cNvSpPr/>
      </dsp:nvSpPr>
      <dsp:spPr>
        <a:xfrm>
          <a:off x="571463" y="2629122"/>
          <a:ext cx="800048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399" tIns="0" rIns="3023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KingsBureauGrot FiveOne" panose="02000506040000020004" pitchFamily="2" charset="0"/>
            </a:rPr>
            <a:t>Recently begun work around ICSs</a:t>
          </a:r>
        </a:p>
      </dsp:txBody>
      <dsp:txXfrm>
        <a:off x="597402" y="2655061"/>
        <a:ext cx="7948606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12841-E111-4172-A48D-8C45EE72366F}">
      <dsp:nvSpPr>
        <dsp:cNvPr id="0" name=""/>
        <dsp:cNvSpPr/>
      </dsp:nvSpPr>
      <dsp:spPr>
        <a:xfrm>
          <a:off x="-4911762" y="-752665"/>
          <a:ext cx="5849896" cy="5849896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BAA61-733E-4179-8208-1EF8FF194EC1}">
      <dsp:nvSpPr>
        <dsp:cNvPr id="0" name=""/>
        <dsp:cNvSpPr/>
      </dsp:nvSpPr>
      <dsp:spPr>
        <a:xfrm>
          <a:off x="603362" y="434456"/>
          <a:ext cx="10766283" cy="868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700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latin typeface="KingsBureauGrot FiveOne" panose="02000506040000020004" pitchFamily="2" charset="0"/>
            </a:rPr>
            <a:t>Make contact</a:t>
          </a:r>
        </a:p>
      </dsp:txBody>
      <dsp:txXfrm>
        <a:off x="603362" y="434456"/>
        <a:ext cx="10766283" cy="868913"/>
      </dsp:txXfrm>
    </dsp:sp>
    <dsp:sp modelId="{371AD5FF-130A-42E4-8303-61E0F58A2409}">
      <dsp:nvSpPr>
        <dsp:cNvPr id="0" name=""/>
        <dsp:cNvSpPr/>
      </dsp:nvSpPr>
      <dsp:spPr>
        <a:xfrm>
          <a:off x="60292" y="325842"/>
          <a:ext cx="1086141" cy="1086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57F8E-876C-4C78-9DEE-7114DE5468FE}">
      <dsp:nvSpPr>
        <dsp:cNvPr id="0" name=""/>
        <dsp:cNvSpPr/>
      </dsp:nvSpPr>
      <dsp:spPr>
        <a:xfrm>
          <a:off x="919212" y="1737826"/>
          <a:ext cx="10450433" cy="868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700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latin typeface="KingsBureauGrot FiveOne" panose="02000506040000020004" pitchFamily="2" charset="0"/>
            </a:rPr>
            <a:t>Share early work</a:t>
          </a:r>
        </a:p>
      </dsp:txBody>
      <dsp:txXfrm>
        <a:off x="919212" y="1737826"/>
        <a:ext cx="10450433" cy="868913"/>
      </dsp:txXfrm>
    </dsp:sp>
    <dsp:sp modelId="{BDBE7BAA-340E-432E-BE7C-0A44AF45BA98}">
      <dsp:nvSpPr>
        <dsp:cNvPr id="0" name=""/>
        <dsp:cNvSpPr/>
      </dsp:nvSpPr>
      <dsp:spPr>
        <a:xfrm>
          <a:off x="376142" y="1629212"/>
          <a:ext cx="1086141" cy="1086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D7B68-9B5D-44A1-BD51-E04EECC73D8B}">
      <dsp:nvSpPr>
        <dsp:cNvPr id="0" name=""/>
        <dsp:cNvSpPr/>
      </dsp:nvSpPr>
      <dsp:spPr>
        <a:xfrm>
          <a:off x="603362" y="3041196"/>
          <a:ext cx="10766283" cy="868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700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latin typeface="KingsBureauGrot FiveOne" panose="02000506040000020004" pitchFamily="2" charset="0"/>
            </a:rPr>
            <a:t>Invitation</a:t>
          </a:r>
        </a:p>
      </dsp:txBody>
      <dsp:txXfrm>
        <a:off x="603362" y="3041196"/>
        <a:ext cx="10766283" cy="868913"/>
      </dsp:txXfrm>
    </dsp:sp>
    <dsp:sp modelId="{C1FED8F6-1BFA-4A42-B31B-B48CFB988C28}">
      <dsp:nvSpPr>
        <dsp:cNvPr id="0" name=""/>
        <dsp:cNvSpPr/>
      </dsp:nvSpPr>
      <dsp:spPr>
        <a:xfrm>
          <a:off x="60292" y="2932582"/>
          <a:ext cx="1086141" cy="1086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3A69D-FBE6-4FBC-A8AB-EBC60E33E218}">
      <dsp:nvSpPr>
        <dsp:cNvPr id="0" name=""/>
        <dsp:cNvSpPr/>
      </dsp:nvSpPr>
      <dsp:spPr>
        <a:xfrm>
          <a:off x="0" y="0"/>
          <a:ext cx="3821045" cy="130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KingsBureauGrot FiveOne" panose="02000506040000020004" pitchFamily="2" charset="0"/>
            </a:rPr>
            <a:t>Wanted to help system</a:t>
          </a:r>
        </a:p>
      </dsp:txBody>
      <dsp:txXfrm>
        <a:off x="38174" y="38174"/>
        <a:ext cx="2414608" cy="1227021"/>
      </dsp:txXfrm>
    </dsp:sp>
    <dsp:sp modelId="{208F8185-D103-4C3B-BE58-C4FBBDCBD887}">
      <dsp:nvSpPr>
        <dsp:cNvPr id="0" name=""/>
        <dsp:cNvSpPr/>
      </dsp:nvSpPr>
      <dsp:spPr>
        <a:xfrm>
          <a:off x="337151" y="1520598"/>
          <a:ext cx="3821045" cy="130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KingsBureauGrot FiveOne" panose="02000506040000020004" pitchFamily="2" charset="0"/>
            </a:rPr>
            <a:t>Early event to figure out what needed</a:t>
          </a:r>
        </a:p>
      </dsp:txBody>
      <dsp:txXfrm>
        <a:off x="375325" y="1558772"/>
        <a:ext cx="2560356" cy="1227021"/>
      </dsp:txXfrm>
    </dsp:sp>
    <dsp:sp modelId="{F6CFE52A-C672-48C3-9643-416BABC40FA5}">
      <dsp:nvSpPr>
        <dsp:cNvPr id="0" name=""/>
        <dsp:cNvSpPr/>
      </dsp:nvSpPr>
      <dsp:spPr>
        <a:xfrm>
          <a:off x="674302" y="3041196"/>
          <a:ext cx="3821045" cy="130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KingsBureauGrot FiveOne" panose="02000506040000020004" pitchFamily="2" charset="0"/>
            </a:rPr>
            <a:t>Unexpected appetite for conversation</a:t>
          </a:r>
        </a:p>
      </dsp:txBody>
      <dsp:txXfrm>
        <a:off x="712476" y="3079370"/>
        <a:ext cx="2560356" cy="1227021"/>
      </dsp:txXfrm>
    </dsp:sp>
    <dsp:sp modelId="{969AF5BC-F34B-440E-BA22-B0CBCF9C51C2}">
      <dsp:nvSpPr>
        <dsp:cNvPr id="0" name=""/>
        <dsp:cNvSpPr/>
      </dsp:nvSpPr>
      <dsp:spPr>
        <a:xfrm>
          <a:off x="2973855" y="988388"/>
          <a:ext cx="847190" cy="8471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latin typeface="KingsBureauGrot FiveOne" panose="02000506040000020004" pitchFamily="2" charset="0"/>
          </a:endParaRPr>
        </a:p>
      </dsp:txBody>
      <dsp:txXfrm>
        <a:off x="3164473" y="988388"/>
        <a:ext cx="465954" cy="637510"/>
      </dsp:txXfrm>
    </dsp:sp>
    <dsp:sp modelId="{A9F2C4FA-020F-4B46-BCE2-27B8443C3D75}">
      <dsp:nvSpPr>
        <dsp:cNvPr id="0" name=""/>
        <dsp:cNvSpPr/>
      </dsp:nvSpPr>
      <dsp:spPr>
        <a:xfrm>
          <a:off x="3311006" y="2500297"/>
          <a:ext cx="847190" cy="8471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latin typeface="KingsBureauGrot FiveOne" panose="02000506040000020004" pitchFamily="2" charset="0"/>
          </a:endParaRPr>
        </a:p>
      </dsp:txBody>
      <dsp:txXfrm>
        <a:off x="3501624" y="2500297"/>
        <a:ext cx="465954" cy="637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3360E-47EB-429E-ACE8-E20CDCFB4A99}">
      <dsp:nvSpPr>
        <dsp:cNvPr id="0" name=""/>
        <dsp:cNvSpPr/>
      </dsp:nvSpPr>
      <dsp:spPr>
        <a:xfrm>
          <a:off x="0" y="370610"/>
          <a:ext cx="6400479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748" tIns="312420" rIns="49674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KingsBureauGrot FiveOne" panose="02000506040000020004" pitchFamily="2" charset="0"/>
            </a:rPr>
            <a:t>Ideal of shared goals (Bell et al., 2022; Moore et al, 2023)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KingsBureauGrot FiveOne" panose="02000506040000020004" pitchFamily="2" charset="0"/>
            </a:rPr>
            <a:t>But may need to work with divergence by ‘cycling back and forth’ (Bolden et al., 2023; Waring et al., 2023)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KingsBureauGrot FiveOne" panose="02000506040000020004" pitchFamily="2" charset="0"/>
            </a:rPr>
            <a:t>How achieve agreement or navigate disputes?</a:t>
          </a:r>
        </a:p>
      </dsp:txBody>
      <dsp:txXfrm>
        <a:off x="0" y="370610"/>
        <a:ext cx="6400479" cy="1346625"/>
      </dsp:txXfrm>
    </dsp:sp>
    <dsp:sp modelId="{25C0D5E1-AF78-45DA-862F-BB91B56061F5}">
      <dsp:nvSpPr>
        <dsp:cNvPr id="0" name=""/>
        <dsp:cNvSpPr/>
      </dsp:nvSpPr>
      <dsp:spPr>
        <a:xfrm>
          <a:off x="320023" y="149210"/>
          <a:ext cx="448033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46" tIns="0" rIns="1693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KingsBureauGrot FiveOne" panose="02000506040000020004" pitchFamily="2" charset="0"/>
            </a:rPr>
            <a:t>Collaboration &amp; competing goals</a:t>
          </a:r>
        </a:p>
      </dsp:txBody>
      <dsp:txXfrm>
        <a:off x="341639" y="170826"/>
        <a:ext cx="4437103" cy="399568"/>
      </dsp:txXfrm>
    </dsp:sp>
    <dsp:sp modelId="{9A2F6C1C-CFE4-4B55-8BC4-9353365E265A}">
      <dsp:nvSpPr>
        <dsp:cNvPr id="0" name=""/>
        <dsp:cNvSpPr/>
      </dsp:nvSpPr>
      <dsp:spPr>
        <a:xfrm>
          <a:off x="0" y="2019635"/>
          <a:ext cx="6400479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748" tIns="312420" rIns="49674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KingsBureauGrot FiveOne" panose="02000506040000020004" pitchFamily="2" charset="0"/>
            </a:rPr>
            <a:t>Significant in ICSs (Mitchell et al., 2023)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KingsBureauGrot FiveOne" panose="02000506040000020004" pitchFamily="2" charset="0"/>
            </a:rPr>
            <a:t>How can this best be navigated?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KingsBureauGrot FiveOne" panose="02000506040000020004" pitchFamily="2" charset="0"/>
            </a:rPr>
            <a:t>Can we use power to enfranchise (Harris et al., 2022)?</a:t>
          </a:r>
        </a:p>
      </dsp:txBody>
      <dsp:txXfrm>
        <a:off x="0" y="2019635"/>
        <a:ext cx="6400479" cy="1134000"/>
      </dsp:txXfrm>
    </dsp:sp>
    <dsp:sp modelId="{42794F4C-067E-4019-BB41-0238459F259C}">
      <dsp:nvSpPr>
        <dsp:cNvPr id="0" name=""/>
        <dsp:cNvSpPr/>
      </dsp:nvSpPr>
      <dsp:spPr>
        <a:xfrm>
          <a:off x="320023" y="1798235"/>
          <a:ext cx="448033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46" tIns="0" rIns="1693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KingsBureauGrot FiveOne" panose="02000506040000020004" pitchFamily="2" charset="0"/>
            </a:rPr>
            <a:t>Power imbalances</a:t>
          </a:r>
        </a:p>
      </dsp:txBody>
      <dsp:txXfrm>
        <a:off x="341639" y="1819851"/>
        <a:ext cx="4437103" cy="399568"/>
      </dsp:txXfrm>
    </dsp:sp>
    <dsp:sp modelId="{562BE990-09C1-48DB-A3DC-1397D1108E05}">
      <dsp:nvSpPr>
        <dsp:cNvPr id="0" name=""/>
        <dsp:cNvSpPr/>
      </dsp:nvSpPr>
      <dsp:spPr>
        <a:xfrm>
          <a:off x="0" y="3456035"/>
          <a:ext cx="6400479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748" tIns="312420" rIns="49674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KingsBureauGrot FiveOne" panose="02000506040000020004" pitchFamily="2" charset="0"/>
            </a:rPr>
            <a:t>Vital to buffer against national pressures (Curry et al., 2022)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KingsBureauGrot FiveOne" panose="02000506040000020004" pitchFamily="2" charset="0"/>
            </a:rPr>
            <a:t>Spanning boundaries, diplomacy, strategic views (Jones et al., 2023; Sims et al., 2021)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>
              <a:latin typeface="KingsBureauGrot FiveOne" panose="02000506040000020004" pitchFamily="2" charset="0"/>
            </a:rPr>
            <a:t>But how do all this right now?</a:t>
          </a:r>
        </a:p>
      </dsp:txBody>
      <dsp:txXfrm>
        <a:off x="0" y="3456035"/>
        <a:ext cx="6400479" cy="1346625"/>
      </dsp:txXfrm>
    </dsp:sp>
    <dsp:sp modelId="{9D3C9D67-B87C-4D2E-9EB3-C2F130AA3227}">
      <dsp:nvSpPr>
        <dsp:cNvPr id="0" name=""/>
        <dsp:cNvSpPr/>
      </dsp:nvSpPr>
      <dsp:spPr>
        <a:xfrm>
          <a:off x="320023" y="3234635"/>
          <a:ext cx="448033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46" tIns="0" rIns="16934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KingsBureauGrot FiveOne" panose="02000506040000020004" pitchFamily="2" charset="0"/>
            </a:rPr>
            <a:t>System leadership</a:t>
          </a:r>
        </a:p>
      </dsp:txBody>
      <dsp:txXfrm>
        <a:off x="341639" y="3256251"/>
        <a:ext cx="4437103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4D1A4-304D-4502-AEE5-ACBBDDA83C37}">
      <dsp:nvSpPr>
        <dsp:cNvPr id="0" name=""/>
        <dsp:cNvSpPr/>
      </dsp:nvSpPr>
      <dsp:spPr>
        <a:xfrm>
          <a:off x="229241" y="395192"/>
          <a:ext cx="5378897" cy="16809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33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Through the network </a:t>
          </a:r>
        </a:p>
      </dsp:txBody>
      <dsp:txXfrm>
        <a:off x="229241" y="395192"/>
        <a:ext cx="5378897" cy="1680905"/>
      </dsp:txXfrm>
    </dsp:sp>
    <dsp:sp modelId="{4015A45E-6C99-4FF7-A60F-85213AB22512}">
      <dsp:nvSpPr>
        <dsp:cNvPr id="0" name=""/>
        <dsp:cNvSpPr/>
      </dsp:nvSpPr>
      <dsp:spPr>
        <a:xfrm>
          <a:off x="5121" y="152394"/>
          <a:ext cx="1176633" cy="1764950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48737-4D2D-4F7A-B036-A1FFC41282BC}">
      <dsp:nvSpPr>
        <dsp:cNvPr id="0" name=""/>
        <dsp:cNvSpPr/>
      </dsp:nvSpPr>
      <dsp:spPr>
        <a:xfrm>
          <a:off x="6045245" y="395192"/>
          <a:ext cx="5378897" cy="16809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33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When you think we might help</a:t>
          </a:r>
        </a:p>
      </dsp:txBody>
      <dsp:txXfrm>
        <a:off x="6045245" y="395192"/>
        <a:ext cx="5378897" cy="1680905"/>
      </dsp:txXfrm>
    </dsp:sp>
    <dsp:sp modelId="{01825D5B-1134-45D8-9C76-E656945687F8}">
      <dsp:nvSpPr>
        <dsp:cNvPr id="0" name=""/>
        <dsp:cNvSpPr/>
      </dsp:nvSpPr>
      <dsp:spPr>
        <a:xfrm>
          <a:off x="5821124" y="152394"/>
          <a:ext cx="1176633" cy="1764950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0BC4D-EF69-404D-BC96-37DC0CFAE5E5}">
      <dsp:nvSpPr>
        <dsp:cNvPr id="0" name=""/>
        <dsp:cNvSpPr/>
      </dsp:nvSpPr>
      <dsp:spPr>
        <a:xfrm>
          <a:off x="3137243" y="2511265"/>
          <a:ext cx="5378897" cy="16809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33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Through Kaori’s project</a:t>
          </a:r>
        </a:p>
      </dsp:txBody>
      <dsp:txXfrm>
        <a:off x="3137243" y="2511265"/>
        <a:ext cx="5378897" cy="1680905"/>
      </dsp:txXfrm>
    </dsp:sp>
    <dsp:sp modelId="{A2C74EF5-FBF7-4E63-AA75-2347CDA68C8A}">
      <dsp:nvSpPr>
        <dsp:cNvPr id="0" name=""/>
        <dsp:cNvSpPr/>
      </dsp:nvSpPr>
      <dsp:spPr>
        <a:xfrm>
          <a:off x="2913122" y="2268468"/>
          <a:ext cx="1176633" cy="1764950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615F6-67EF-4EE9-A392-96AE2F6315AE}">
      <dsp:nvSpPr>
        <dsp:cNvPr id="0" name=""/>
        <dsp:cNvSpPr/>
      </dsp:nvSpPr>
      <dsp:spPr>
        <a:xfrm>
          <a:off x="0" y="56542"/>
          <a:ext cx="4492893" cy="2572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KingsBureauGrot FiveOne"/>
            </a:rPr>
            <a:t>10 years of practice as Physiotherapist in Japan and in the NHS </a:t>
          </a:r>
        </a:p>
      </dsp:txBody>
      <dsp:txXfrm>
        <a:off x="0" y="56542"/>
        <a:ext cx="4492893" cy="1715073"/>
      </dsp:txXfrm>
    </dsp:sp>
    <dsp:sp modelId="{A8E0FF48-2FA0-4D06-BDFA-0A8D468C4C02}">
      <dsp:nvSpPr>
        <dsp:cNvPr id="0" name=""/>
        <dsp:cNvSpPr/>
      </dsp:nvSpPr>
      <dsp:spPr>
        <a:xfrm>
          <a:off x="920231" y="1771615"/>
          <a:ext cx="4492893" cy="2937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solidFill>
                <a:schemeClr val="bg2"/>
              </a:solidFill>
              <a:latin typeface="KingsBureauGrot FiveOne"/>
            </a:rPr>
            <a:t>Specialist sevices</a:t>
          </a:r>
          <a:r>
            <a:rPr lang="en-US" sz="3200" b="0" kern="1200" dirty="0">
              <a:latin typeface="KingsBureauGrot FiveOne"/>
            </a:rPr>
            <a:t> experiences in hospitals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>
              <a:solidFill>
                <a:schemeClr val="bg2"/>
              </a:solidFill>
              <a:latin typeface="KingsBureauGrot FiveOne"/>
            </a:rPr>
            <a:t>Community services</a:t>
          </a:r>
          <a:r>
            <a:rPr lang="en-US" sz="3200" b="0" kern="1200" dirty="0">
              <a:latin typeface="KingsBureauGrot FiveOne"/>
            </a:rPr>
            <a:t> experiences</a:t>
          </a:r>
        </a:p>
      </dsp:txBody>
      <dsp:txXfrm>
        <a:off x="1006270" y="1857654"/>
        <a:ext cx="4320815" cy="276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49074-65FE-428E-84B6-A113F5509625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53E5D-D35C-4601-BFA3-715C8171E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3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C09DC-A413-ED48-83A9-198446BF75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00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518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063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14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770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947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1: </a:t>
            </a:r>
            <a:r>
              <a:rPr lang="en-US" b="1" dirty="0" err="1"/>
              <a:t>Realisation</a:t>
            </a:r>
            <a:r>
              <a:rPr lang="en-US" b="1" dirty="0"/>
              <a:t> in Clinical Practice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Recognised</a:t>
            </a:r>
            <a:r>
              <a:rPr lang="en-US" dirty="0"/>
              <a:t> limitations in directly applying medical knowledge to diverse patient contexts.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Valued conversations and collaborative relationships with patients, families, and multidisciplinary practitioners.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Understood patient care complexity requires integrated and adaptable approaches.</a:t>
            </a:r>
          </a:p>
          <a:p>
            <a:r>
              <a:rPr lang="en-US" b="1" dirty="0"/>
              <a:t>Step 2: Encountering Systemic Barriers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Observed significant systemic barriers obstructing effective interdisciplinary collaboration.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Experienced frustration and a sense of powerlessness as a frontline practitioner unable to initiate systemic change.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Identified gaps and fragmented care impacting patient outcomes and experiences.</a:t>
            </a:r>
            <a:endParaRPr lang="en-US" dirty="0">
              <a:ea typeface="Calibri"/>
              <a:cs typeface="Calibri"/>
            </a:endParaRPr>
          </a:p>
          <a:p>
            <a:r>
              <a:rPr lang="en-US" b="1" dirty="0"/>
              <a:t>Step 3: Pursuing Research for Systemic Change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Developed a strong motivation to understand organisational structures and system-level perspectives.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Committed to amplifying frontline practitioner voices through research.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Aimed to bridge frontline realities with policy-level strategies, driving meaningful improvements in integrated care.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6ED33-0406-6740-84BD-A3D7582266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3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98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84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0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1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5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472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80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3BE52-33C2-A845-BE4E-56F22E57B3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9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Day1_Data-1/WORK%20ARCHIVE/%20K/KING'S/KING&#8217;S%2001%20-%20CURRENT/1798-D1S%20KCL%20KBS%20BRAND%20DEVELOPMENT%20AND%20APPLICATION/BUILD/POWERPOINT/ASSETS/KBS-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Day1_Data-1/WORK%20ARCHIVE/%20K/KING'S/KING&#8217;S%2001%20-%20CURRENT/1798-D1S%20KCL%20KBS%20BRAND%20DEVELOPMENT%20AND%20APPLICATION/BUILD/POWERPOINT/ASSETS/KBS-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elphick/Desktop/KBS-PLACEHOLDE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Day1_Data-1/WORK%20ARCHIVE/%20K/KING'S/KING&#8217;S%2001%20-%20CURRENT/1798-D1S%20KCL%20KBS%20BRAND%20DEVELOPMENT%20AND%20APPLICATION/BUILD/POWERPOINT/ASSETS/KBS-LOGO-REV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Day1_Data-1/WORK%20ARCHIVE/%20K/KING'S/KING&#8217;S%2001%20-%20CURRENT/1798-D1S%20KCL%20KBS%20BRAND%20DEVELOPMENT%20AND%20APPLICATION/BUILD/POWERPOINT/ASSETS/KBS-LOGO-REV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23FC1-0A79-F42C-4788-6A341F861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9656F-5D06-76D9-AEEE-507906839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9A822-5381-1543-3041-6A257E86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6FDD2-1E44-33E3-EAB8-A27BA6AE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9FBA2-3B2B-DF3B-203A-4429D794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3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DE10-7CB5-99CC-7723-11F8CB64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B5BB1-5B50-BF60-D728-50DF5375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663F6-FF2E-FD18-0ECE-EFEE9F9F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A0DB-58C2-65C7-B766-C57450EB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D0BF4-DE4D-3CB2-1D2B-04B388EC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40A7B92-E469-7F7C-D60A-ACBFAEA17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956" y="254000"/>
            <a:ext cx="8810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1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75807-6881-0EA4-4825-7F45C1B7D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37A0C-5A5E-A1B5-E685-5ECB88688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3459E-122B-CAEE-3F63-5741A9E2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A486-1D80-AB96-6B8C-B586C28C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B0A10-903E-8BFA-C0DF-2D59B7FF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36780E5-B316-0E7C-1FF1-85FFE1D11F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956" y="254000"/>
            <a:ext cx="8810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117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381374"/>
            <a:ext cx="11429264" cy="228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red and black sign with white text&#10;&#10;Description automatically generated">
            <a:extLst>
              <a:ext uri="{FF2B5EF4-FFF2-40B4-BE49-F238E27FC236}">
                <a16:creationId xmlns:a16="http://schemas.microsoft.com/office/drawing/2014/main" id="{76B9D269-8847-447C-3CDA-E7AFE67B82C0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224" y="381374"/>
            <a:ext cx="2857379" cy="9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3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752302"/>
            <a:ext cx="11429264" cy="4344632"/>
          </a:xfrm>
        </p:spPr>
        <p:txBody>
          <a:bodyPr anchor="b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red and black sign with white text&#10;&#10;Description automatically generated">
            <a:extLst>
              <a:ext uri="{FF2B5EF4-FFF2-40B4-BE49-F238E27FC236}">
                <a16:creationId xmlns:a16="http://schemas.microsoft.com/office/drawing/2014/main" id="{76B9D269-8847-447C-3CDA-E7AFE67B82C0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224" y="381374"/>
            <a:ext cx="2857379" cy="9794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7B14D5F-5F9D-FC2C-4FAD-CB294E2AF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8" y="381374"/>
            <a:ext cx="6694982" cy="9895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81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597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 r:link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CD8ECE-789C-5B24-92BA-6D0C421C4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8" y="381373"/>
            <a:ext cx="5513919" cy="373393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62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 BIG STATEMENT OVER FOUR LINES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FF0B84E-38A0-1854-E922-8C58512B49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4381596"/>
            <a:ext cx="5524116" cy="171533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buClr>
                <a:schemeClr val="tx1"/>
              </a:buClr>
              <a:defRPr sz="1482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482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482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87A695-1975-A87A-64B1-1165375AA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426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742">
          <p15:clr>
            <a:srgbClr val="FBAE40"/>
          </p15:clr>
        </p15:guide>
        <p15:guide id="2" pos="3515">
          <p15:clr>
            <a:srgbClr val="FBAE40"/>
          </p15:clr>
        </p15:guide>
        <p15:guide id="3" pos="362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CD8ECE-789C-5B24-92BA-6D0C421C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7" y="381374"/>
            <a:ext cx="11421306" cy="9900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FF0B84E-38A0-1854-E922-8C58512B49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752302"/>
            <a:ext cx="11430945" cy="4344632"/>
          </a:xfrm>
        </p:spPr>
        <p:txBody>
          <a:bodyPr>
            <a:normAutofit/>
          </a:bodyPr>
          <a:lstStyle>
            <a:lvl1pPr>
              <a:defRPr sz="2963"/>
            </a:lvl1pPr>
            <a:lvl2pPr>
              <a:defRPr sz="2963"/>
            </a:lvl2pPr>
            <a:lvl3pPr>
              <a:defRPr sz="2963"/>
            </a:lvl3pPr>
            <a:lvl4pPr>
              <a:defRPr sz="2963"/>
            </a:lvl4pPr>
            <a:lvl5pPr>
              <a:defRPr sz="2963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30B80E-2C21-86C3-ECE3-CED0584EA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0212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752302"/>
            <a:ext cx="11429264" cy="4344632"/>
          </a:xfrm>
        </p:spPr>
        <p:txBody>
          <a:bodyPr/>
          <a:lstStyle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50AB5-7B80-3FD8-7B99-40DA6BAD7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805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70" y="1752302"/>
            <a:ext cx="5486016" cy="43446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3CC9A39-4DC2-4D45-01E6-D0C40F0C48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41004" y="1752302"/>
            <a:ext cx="5469627" cy="43446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2C5BD-1BCE-50C2-1837-EBABF7E9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010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492">
          <p15:clr>
            <a:srgbClr val="FBAE40"/>
          </p15:clr>
        </p15:guide>
        <p15:guide id="2" pos="37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70" y="4114465"/>
            <a:ext cx="5486016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>
              <a:defRPr sz="1482"/>
            </a:lvl4pPr>
            <a:lvl5pPr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3CC9A39-4DC2-4D45-01E6-D0C40F0C48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15" y="4114465"/>
            <a:ext cx="5469627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>
              <a:defRPr sz="1482"/>
            </a:lvl4pPr>
            <a:lvl5pPr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664B930-13C8-436F-0CBC-FFE32C1D96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1448" y="1750621"/>
            <a:ext cx="5475227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0B999CD-EB3C-1BAC-D198-EB9599AC17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7608" y="1750621"/>
            <a:ext cx="5475227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0898-4B1F-8753-3C70-FB77832AEC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14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222">
          <p15:clr>
            <a:srgbClr val="FBAE40"/>
          </p15:clr>
        </p15:guide>
        <p15:guide id="2" orient="horz" pos="2449">
          <p15:clr>
            <a:srgbClr val="FBAE40"/>
          </p15:clr>
        </p15:guide>
        <p15:guide id="3" pos="3492">
          <p15:clr>
            <a:srgbClr val="FBAE40"/>
          </p15:clr>
        </p15:guide>
        <p15:guide id="4" pos="37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752302"/>
            <a:ext cx="3550642" cy="43446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A57D7F8-5395-F514-5E16-1D10CBC599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13377" y="1752302"/>
            <a:ext cx="3535737" cy="43446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BD5604-DA1B-9FD0-520F-372C9BF6BA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30483" y="1752302"/>
            <a:ext cx="3580149" cy="434463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C9A2D-6696-BF9A-15B9-93368351F5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98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36">
          <p15:clr>
            <a:srgbClr val="FBAE40"/>
          </p15:clr>
        </p15:guide>
        <p15:guide id="2" pos="2563">
          <p15:clr>
            <a:srgbClr val="FBAE40"/>
          </p15:clr>
        </p15:guide>
        <p15:guide id="3" pos="4672">
          <p15:clr>
            <a:srgbClr val="FBAE40"/>
          </p15:clr>
        </p15:guide>
        <p15:guide id="4" pos="48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3AF4-20FF-3F94-FC20-D1149319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B4748-877E-5CD6-A9AE-2F3AF5A4D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60083-211B-A8F3-58B4-13597835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BFC59-C65D-2F58-2672-308DCF96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845E-F92E-0A84-0C23-0BC33B31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25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4115306"/>
            <a:ext cx="3550642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>
              <a:defRPr sz="1482"/>
            </a:lvl4pPr>
            <a:lvl5pPr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A57D7F8-5395-F514-5E16-1D10CBC599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13377" y="4115306"/>
            <a:ext cx="3549604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>
              <a:defRPr sz="1482"/>
            </a:lvl4pPr>
            <a:lvl5pPr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BD5604-DA1B-9FD0-520F-372C9BF6BAD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61027" y="4115306"/>
            <a:ext cx="3549604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>
              <a:defRPr sz="1482"/>
            </a:lvl4pPr>
            <a:lvl5pPr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800022-C8AF-5B59-4517-B2CF7724D7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369" y="1752302"/>
            <a:ext cx="3543189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EB41D15-4B37-D4E2-787F-E96FDF8632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5925" y="1752302"/>
            <a:ext cx="3580150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A3AB414-7F2F-E488-F404-66A56A4749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7494" y="1752302"/>
            <a:ext cx="3580150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FBF52-CD26-5075-4E36-B6E32636E8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10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222">
          <p15:clr>
            <a:srgbClr val="FBAE40"/>
          </p15:clr>
        </p15:guide>
        <p15:guide id="2" orient="horz" pos="2449">
          <p15:clr>
            <a:srgbClr val="FBAE40"/>
          </p15:clr>
        </p15:guide>
        <p15:guide id="3" pos="2336">
          <p15:clr>
            <a:srgbClr val="FBAE40"/>
          </p15:clr>
        </p15:guide>
        <p15:guide id="4" pos="2563">
          <p15:clr>
            <a:srgbClr val="FBAE40"/>
          </p15:clr>
        </p15:guide>
        <p15:guide id="5" pos="4694">
          <p15:clr>
            <a:srgbClr val="FBAE40"/>
          </p15:clr>
        </p15:guide>
        <p15:guide id="6" pos="489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9" y="1752302"/>
            <a:ext cx="2557841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665551D-43AB-926F-34B1-AE20882935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20021" y="1752302"/>
            <a:ext cx="2590610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B1F7DFD-12D8-99F3-4A67-9AE665A82DA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95650" y="1752302"/>
            <a:ext cx="2543004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BBDC8D-FDC2-658C-EEA0-3A847431A1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0577" y="1752302"/>
            <a:ext cx="2593706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707154-B49B-3125-BF2D-16845B7D59B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690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746">
          <p15:clr>
            <a:srgbClr val="FBAE40"/>
          </p15:clr>
        </p15:guide>
        <p15:guide id="2" pos="1973">
          <p15:clr>
            <a:srgbClr val="FBAE40"/>
          </p15:clr>
        </p15:guide>
        <p15:guide id="3" pos="3515">
          <p15:clr>
            <a:srgbClr val="FBAE40"/>
          </p15:clr>
        </p15:guide>
        <p15:guide id="4" pos="3742">
          <p15:clr>
            <a:srgbClr val="FBAE40"/>
          </p15:clr>
        </p15:guide>
        <p15:guide id="5" pos="5261">
          <p15:clr>
            <a:srgbClr val="FBAE40"/>
          </p15:clr>
        </p15:guide>
        <p15:guide id="6" pos="548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-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9" y="4114465"/>
            <a:ext cx="2557841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665551D-43AB-926F-34B1-AE20882935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20021" y="4114465"/>
            <a:ext cx="2590610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B1F7DFD-12D8-99F3-4A67-9AE665A82DA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95650" y="4114465"/>
            <a:ext cx="2543004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8BBDC8D-FDC2-658C-EEA0-3A847431A1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0577" y="4114465"/>
            <a:ext cx="2575774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DE2892-904B-18D3-027E-E27B817250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1448" y="1750621"/>
            <a:ext cx="2546930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AD8C36D-A0FF-9BA2-1CE8-94AB839BB7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14706" y="1750621"/>
            <a:ext cx="2590612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79F766B-4B48-D8EC-3145-52FBF0A032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86684" y="1750621"/>
            <a:ext cx="2566531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604D997-5346-C39C-9A5E-557B9CAC06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20021" y="1750621"/>
            <a:ext cx="2590610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2EB1A-42B7-6F91-5951-21CBE56625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780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222">
          <p15:clr>
            <a:srgbClr val="FBAE40"/>
          </p15:clr>
        </p15:guide>
        <p15:guide id="2" orient="horz" pos="2449">
          <p15:clr>
            <a:srgbClr val="FBAE40"/>
          </p15:clr>
        </p15:guide>
        <p15:guide id="3" pos="1746">
          <p15:clr>
            <a:srgbClr val="FBAE40"/>
          </p15:clr>
        </p15:guide>
        <p15:guide id="4" pos="1973">
          <p15:clr>
            <a:srgbClr val="FBAE40"/>
          </p15:clr>
        </p15:guide>
        <p15:guide id="5" pos="3515">
          <p15:clr>
            <a:srgbClr val="FBAE40"/>
          </p15:clr>
        </p15:guide>
        <p15:guide id="6" pos="3742">
          <p15:clr>
            <a:srgbClr val="FBAE40"/>
          </p15:clr>
        </p15:guide>
        <p15:guide id="7" pos="5261">
          <p15:clr>
            <a:srgbClr val="FBAE40"/>
          </p15:clr>
        </p15:guide>
        <p15:guide id="8" pos="54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70" y="1752302"/>
            <a:ext cx="1980757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8572F97-FC9E-CDDE-5A9C-4F0E0BAE7A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43496" y="1752302"/>
            <a:ext cx="1980757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6AE6D8B-6FB6-7236-E1AD-DC91258CD91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05622" y="1752302"/>
            <a:ext cx="1980758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D26F1C3-269C-F746-4D62-63B5D835F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7749" y="1752302"/>
            <a:ext cx="1980757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04254C9-D5DE-6D8E-FDB4-42BE5F37DE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9874" y="1752302"/>
            <a:ext cx="1980757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66D535-6B6B-704F-9ECC-FB6A27D38A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657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406">
          <p15:clr>
            <a:srgbClr val="FBAE40"/>
          </p15:clr>
        </p15:guide>
        <p15:guide id="2" pos="1633">
          <p15:clr>
            <a:srgbClr val="FBAE40"/>
          </p15:clr>
        </p15:guide>
        <p15:guide id="3" pos="2812">
          <p15:clr>
            <a:srgbClr val="FBAE40"/>
          </p15:clr>
        </p15:guide>
        <p15:guide id="4" pos="3039">
          <p15:clr>
            <a:srgbClr val="FBAE40"/>
          </p15:clr>
        </p15:guide>
        <p15:guide id="5" pos="4218">
          <p15:clr>
            <a:srgbClr val="FBAE40"/>
          </p15:clr>
        </p15:guide>
        <p15:guide id="6" pos="4445">
          <p15:clr>
            <a:srgbClr val="FBAE40"/>
          </p15:clr>
        </p15:guide>
        <p15:guide id="7" pos="5624">
          <p15:clr>
            <a:srgbClr val="FBAE40"/>
          </p15:clr>
        </p15:guide>
        <p15:guide id="8" pos="585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 column -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70" y="4115306"/>
            <a:ext cx="1980757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8572F97-FC9E-CDDE-5A9C-4F0E0BAE7A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43496" y="4115306"/>
            <a:ext cx="1980757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6AE6D8B-6FB6-7236-E1AD-DC91258CD91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05623" y="4115306"/>
            <a:ext cx="1980757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D26F1C3-269C-F746-4D62-63B5D835F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7749" y="4115306"/>
            <a:ext cx="1980757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04254C9-D5DE-6D8E-FDB4-42BE5F37DE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9874" y="4115306"/>
            <a:ext cx="1980757" cy="1981628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41D3C0-5D33-0C97-70CB-CE50FC3163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1449" y="1752302"/>
            <a:ext cx="1970678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45AE05F-26B8-8819-1BBD-36A5F40466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53575" y="1752302"/>
            <a:ext cx="1970678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8F5A4-E0C9-259F-8827-71FD7220A4A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15702" y="1752302"/>
            <a:ext cx="1970678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A81EB87-8709-3F16-C72D-1DC0F98177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77828" y="1752639"/>
            <a:ext cx="1970678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081738A-6231-B20D-8167-CA7E414583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39953" y="1752639"/>
            <a:ext cx="1970678" cy="198246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AED754-3EE5-9723-AAC8-64B1B69A7E3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29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222">
          <p15:clr>
            <a:srgbClr val="FBAE40"/>
          </p15:clr>
        </p15:guide>
        <p15:guide id="2" orient="horz" pos="2449">
          <p15:clr>
            <a:srgbClr val="FBAE40"/>
          </p15:clr>
        </p15:guide>
        <p15:guide id="3" pos="1406">
          <p15:clr>
            <a:srgbClr val="FBAE40"/>
          </p15:clr>
        </p15:guide>
        <p15:guide id="4" pos="1633">
          <p15:clr>
            <a:srgbClr val="FBAE40"/>
          </p15:clr>
        </p15:guide>
        <p15:guide id="5" pos="2812">
          <p15:clr>
            <a:srgbClr val="FBAE40"/>
          </p15:clr>
        </p15:guide>
        <p15:guide id="6" pos="3039">
          <p15:clr>
            <a:srgbClr val="FBAE40"/>
          </p15:clr>
        </p15:guide>
        <p15:guide id="7" pos="4218">
          <p15:clr>
            <a:srgbClr val="FBAE40"/>
          </p15:clr>
        </p15:guide>
        <p15:guide id="8" pos="4445">
          <p15:clr>
            <a:srgbClr val="FBAE40"/>
          </p15:clr>
        </p15:guide>
        <p15:guide id="9" pos="5624">
          <p15:clr>
            <a:srgbClr val="FBAE40"/>
          </p15:clr>
        </p15:guide>
        <p15:guide id="10" pos="585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5 4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70" y="1752302"/>
            <a:ext cx="1980757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04254C9-D5DE-6D8E-FDB4-42BE5F37DE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43495" y="1752302"/>
            <a:ext cx="9067137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25B11-7BA4-270E-7916-1054F09972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06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1406">
          <p15:clr>
            <a:srgbClr val="FBAE40"/>
          </p15:clr>
        </p15:guide>
        <p15:guide id="2" pos="163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5 3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9" y="1752302"/>
            <a:ext cx="4342884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04254C9-D5DE-6D8E-FDB4-42BE5F37DE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5621" y="1752302"/>
            <a:ext cx="6705011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3F0CC-11A4-7747-00BB-2D7417719F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90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  <p15:guide id="2" pos="303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5 2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9" y="1752302"/>
            <a:ext cx="6705010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04254C9-D5DE-6D8E-FDB4-42BE5F37DE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67747" y="1752302"/>
            <a:ext cx="4342885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09C8F-61BB-044D-AC09-91E54E6675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47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218">
          <p15:clr>
            <a:srgbClr val="FBAE40"/>
          </p15:clr>
        </p15:guide>
        <p15:guide id="2" pos="444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5 1/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752302"/>
            <a:ext cx="9067138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04254C9-D5DE-6D8E-FDB4-42BE5F37DE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29874" y="1752302"/>
            <a:ext cx="1980757" cy="4344632"/>
          </a:xfrm>
        </p:spPr>
        <p:txBody>
          <a:bodyPr>
            <a:normAutofit/>
          </a:bodyPr>
          <a:lstStyle>
            <a:lvl1pPr>
              <a:defRPr sz="1482"/>
            </a:lvl1pPr>
            <a:lvl2pPr>
              <a:defRPr sz="1482"/>
            </a:lvl2pPr>
            <a:lvl3pPr>
              <a:defRPr sz="1482"/>
            </a:lvl3pPr>
            <a:lvl4pPr marL="114296" indent="-114296">
              <a:defRPr sz="1482"/>
            </a:lvl4pPr>
            <a:lvl5pPr marL="228593" indent="-114296">
              <a:defRPr sz="148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7B0566-ECFE-7B5F-5B77-73A5F8B5E3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03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624">
          <p15:clr>
            <a:srgbClr val="FBAE40"/>
          </p15:clr>
        </p15:guide>
        <p15:guide id="2" pos="585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-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8" y="381374"/>
            <a:ext cx="4332855" cy="9900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752302"/>
            <a:ext cx="4342885" cy="43446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3234FE6-4F1C-2271-9362-6A032CD41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2697" y="1"/>
            <a:ext cx="708637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92F52-5739-8DBB-13DA-CF9BB81F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D5C9-6BA3-B244-836A-4483BA8EE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33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  <p15:guide id="2" pos="3039">
          <p15:clr>
            <a:srgbClr val="FBAE40"/>
          </p15:clr>
        </p15:guide>
        <p15:guide id="3" pos="4445">
          <p15:clr>
            <a:srgbClr val="FBAE40"/>
          </p15:clr>
        </p15:guide>
        <p15:guide id="4" pos="421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8646-C3C0-14FD-58B0-A7323A05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6D532-7C5D-5748-5C86-985D8F7FA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BD61-5F12-8D10-1F73-B6507C0F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18207-82E7-E508-89CB-BDA0E637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85E78-D369-59E2-5865-B5E9018D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75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ebble">
    <p:bg>
      <p:bgPr>
        <a:solidFill>
          <a:srgbClr val="5A5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A245-EE5E-ED92-E555-8472C8F91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381374"/>
            <a:ext cx="11429264" cy="2285563"/>
          </a:xfrm>
        </p:spPr>
        <p:txBody>
          <a:bodyPr/>
          <a:lstStyle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9D269-8847-447C-3CDA-E7AFE67B82C0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43224" y="381374"/>
            <a:ext cx="2857379" cy="9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453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pebble">
    <p:bg>
      <p:bgPr>
        <a:solidFill>
          <a:srgbClr val="5A5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56E6E-C4E5-ABE1-6962-94C9B8687B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752302"/>
            <a:ext cx="11429264" cy="4344632"/>
          </a:xfrm>
        </p:spPr>
        <p:txBody>
          <a:bodyPr anchor="b" anchorCtr="0"/>
          <a:lstStyle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9D269-8847-447C-3CDA-E7AFE67B82C0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43224" y="381374"/>
            <a:ext cx="2857379" cy="97939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6231F90-AEEC-DB92-E3C7-307E1A5228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8" y="381374"/>
            <a:ext cx="6694982" cy="9895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81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6015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F40DC-A5A3-AA4F-ABD0-C0D638CA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5998AB-CDB0-C64D-885E-A49AD3A55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BDD803-45C1-4C41-A152-2AD4D4F6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FAC3-AE6D-CA47-982B-53772BE7F2A4}" type="datetimeFigureOut">
              <a:rPr lang="es-ES" smtClean="0"/>
              <a:t>13/5/25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B45D57-AB10-FA4B-A17F-6CCB019B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49AF99-AE29-504F-9EDF-AA813D81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9128-1A90-9447-84DD-3B3EE5CC6D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4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FC67-DDA7-B7DD-67DB-8B2F1774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2F964-AD9D-9C2B-102B-B0EA46E6A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83CDC-378B-9022-F2EA-D8FDF86C8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B5D46-629A-0327-9299-8749586F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5C16B-A463-1FD8-1CB1-3A6F4F89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6BF94-B3C3-E52C-583B-76BC6B5D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35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848A-B0A3-CC4C-F61D-217A93EB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CC75B-420D-1730-DE39-2AA8025A3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2BD87-375A-4365-16EB-957B82F12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066DD-99FF-12DC-30B4-E1F82CFB4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5E073-B636-FB89-6E15-1EDA12B18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BF5BF-0050-8FB6-A1CB-EA6E86FB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681C26-0328-720A-4072-C7CFE785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171EB-C806-C4BD-9072-EE0618A0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6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A1A5-2F0C-A721-7F08-7F971A32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8DAF9-DB3F-34C0-8E8B-63357CDF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CC1AC-9279-1470-BD53-5C186A20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99425-80F0-D356-564F-EE4A24EF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B1E87186-5B9B-9A96-C1C2-CCAAB3A99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956" y="254000"/>
            <a:ext cx="8810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682F9-B5B6-6E08-BEC1-D19C08AF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6858E-57C7-50BC-F295-73C5B04D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75D28-C21C-791C-4B0E-38146CCF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82B7FE1-9B43-1BAA-61F4-86A10A4AD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956" y="254000"/>
            <a:ext cx="8810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81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D96A-8677-3366-AEB7-6F637E96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CDCD-21F4-9C24-3B3B-61E328E2C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5224A-9EC0-6B6C-878A-945850067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D744-7D5E-EDDB-96FF-8836F385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28B80-A216-759F-260B-CB20F793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92CAA-6394-41EB-845E-F39869E5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70D910-CA74-7867-0094-DB98252FD9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956" y="254000"/>
            <a:ext cx="8810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45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1634-8BAB-7510-241C-54E76D8C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B73AB-93B7-5C5C-8C17-418A6A8F6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7481E-EB8F-2370-561F-58B720C1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697CF-7BB8-3FAC-78C4-90E80F9F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528A1-BE89-CCE3-49EF-3F6536F4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0C5CC-5E22-069F-877F-924EB3FE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96EEF-E82C-2C4E-F93D-F0D756DA5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4956" y="254000"/>
            <a:ext cx="8810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3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E86BF-5580-8D2F-83A7-DBEE07DF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09D87-15DF-62C6-D37D-CC7BF9AE0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41F7-212B-D9ED-C749-66551937D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725547-EE19-470D-9F9A-0FFC47E86296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75348-6778-380C-98E4-359487661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FF2D9-3D92-DA96-06EA-465BA964B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C3C4FB-F12C-4BDE-9553-D5D18A981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4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6CACF-E223-8667-554B-8895B676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7" y="2666937"/>
            <a:ext cx="11421306" cy="39627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9F2FF-7DE3-4361-4C14-CF74A01B0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370" y="391791"/>
            <a:ext cx="6705010" cy="32008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4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/>
  </p:transition>
  <p:hf hdr="0" ftr="0" dt="0"/>
  <p:txStyles>
    <p:titleStyle>
      <a:lvl1pPr algn="l" defTabSz="914389" rtl="0" eaLnBrk="1" latinLnBrk="0" hangingPunct="1">
        <a:lnSpc>
          <a:spcPct val="90000"/>
        </a:lnSpc>
        <a:spcBef>
          <a:spcPct val="0"/>
        </a:spcBef>
        <a:buNone/>
        <a:defRPr sz="6350" b="0" i="0" kern="1200">
          <a:solidFill>
            <a:schemeClr val="tx1"/>
          </a:solidFill>
          <a:latin typeface="KingsBureauGrot FiveOne" panose="02000506040000020004" pitchFamily="2" charset="0"/>
          <a:ea typeface="+mj-ea"/>
          <a:cs typeface="+mj-cs"/>
        </a:defRPr>
      </a:lvl1pPr>
    </p:titleStyle>
    <p:bodyStyle>
      <a:lvl1pPr marL="0" indent="0" algn="l" defTabSz="914389" rtl="0" eaLnBrk="1" latinLnBrk="0" hangingPunct="1">
        <a:lnSpc>
          <a:spcPct val="110000"/>
        </a:lnSpc>
        <a:spcBef>
          <a:spcPts val="0"/>
        </a:spcBef>
        <a:buFontTx/>
        <a:buNone/>
        <a:defRPr sz="2117" b="1" i="0" kern="1200">
          <a:solidFill>
            <a:schemeClr val="bg2"/>
          </a:solidFill>
          <a:latin typeface="KingsBureauGrot ThreeSeven" panose="02000506040000020004" pitchFamily="2" charset="0"/>
          <a:ea typeface="+mn-ea"/>
          <a:cs typeface="+mn-cs"/>
        </a:defRPr>
      </a:lvl1pPr>
      <a:lvl2pPr marL="8401" indent="0" algn="l" defTabSz="914389" rtl="0" eaLnBrk="1" latinLnBrk="0" hangingPunct="1">
        <a:lnSpc>
          <a:spcPct val="110000"/>
        </a:lnSpc>
        <a:spcBef>
          <a:spcPts val="0"/>
        </a:spcBef>
        <a:buFontTx/>
        <a:buNone/>
        <a:tabLst/>
        <a:defRPr sz="2117" b="0" i="0" kern="1200">
          <a:solidFill>
            <a:schemeClr val="bg2"/>
          </a:solidFill>
          <a:latin typeface="KingsBureauGrot FiveOne" panose="02000506040000020004" pitchFamily="2" charset="0"/>
          <a:ea typeface="+mn-ea"/>
          <a:cs typeface="+mn-cs"/>
        </a:defRPr>
      </a:lvl2pPr>
      <a:lvl3pPr marL="8401" indent="0" algn="l" defTabSz="914389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Tx/>
        <a:buNone/>
        <a:tabLst/>
        <a:defRPr sz="2117" b="0" i="0" kern="1200">
          <a:solidFill>
            <a:schemeClr val="tx1"/>
          </a:solidFill>
          <a:latin typeface="KingsBureauGrot FiveOne" panose="02000506040000020004" pitchFamily="2" charset="0"/>
          <a:ea typeface="+mn-ea"/>
          <a:cs typeface="+mn-cs"/>
        </a:defRPr>
      </a:lvl3pPr>
      <a:lvl4pPr marL="190494" indent="-190494" algn="l" defTabSz="914389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tabLst/>
        <a:defRPr sz="2117" b="0" i="0" kern="1200">
          <a:solidFill>
            <a:schemeClr val="tx1"/>
          </a:solidFill>
          <a:latin typeface="KingsBureauGrot FiveOne" panose="02000506040000020004" pitchFamily="2" charset="0"/>
          <a:ea typeface="+mn-ea"/>
          <a:cs typeface="+mn-cs"/>
        </a:defRPr>
      </a:lvl4pPr>
      <a:lvl5pPr marL="380988" indent="-190494" algn="l" defTabSz="914389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tabLst/>
        <a:defRPr sz="2117" b="0" i="0" kern="1200">
          <a:solidFill>
            <a:schemeClr val="tx1"/>
          </a:solidFill>
          <a:latin typeface="KingsBureauGrot FiveOne" panose="02000506040000020004" pitchFamily="2" charset="0"/>
          <a:ea typeface="+mn-ea"/>
          <a:cs typeface="+mn-cs"/>
        </a:defRPr>
      </a:lvl5pPr>
      <a:lvl6pPr marL="2514569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227">
          <p15:clr>
            <a:srgbClr val="F26B43"/>
          </p15:clr>
        </p15:guide>
        <p15:guide id="3" pos="7030">
          <p15:clr>
            <a:srgbClr val="F26B43"/>
          </p15:clr>
        </p15:guide>
        <p15:guide id="4" orient="horz" pos="3855">
          <p15:clr>
            <a:srgbClr val="F26B43"/>
          </p15:clr>
        </p15:guide>
        <p15:guide id="8" pos="3039">
          <p15:clr>
            <a:srgbClr val="F26B43"/>
          </p15:clr>
        </p15:guide>
        <p15:guide id="9" pos="4218">
          <p15:clr>
            <a:srgbClr val="F26B43"/>
          </p15:clr>
        </p15:guide>
        <p15:guide id="10" pos="4445">
          <p15:clr>
            <a:srgbClr val="F26B43"/>
          </p15:clr>
        </p15:guide>
        <p15:guide id="11" pos="5624">
          <p15:clr>
            <a:srgbClr val="F26B43"/>
          </p15:clr>
        </p15:guide>
        <p15:guide id="12" pos="5851">
          <p15:clr>
            <a:srgbClr val="F26B43"/>
          </p15:clr>
        </p15:guide>
        <p15:guide id="13" orient="horz" pos="1043">
          <p15:clr>
            <a:srgbClr val="F26B43"/>
          </p15:clr>
        </p15:guide>
        <p15:guide id="14" orient="horz" pos="816">
          <p15:clr>
            <a:srgbClr val="F26B43"/>
          </p15:clr>
        </p15:guide>
        <p15:guide id="15" orient="horz" pos="36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6CACF-E223-8667-554B-8895B676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7" y="381374"/>
            <a:ext cx="11421306" cy="990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TWO LINES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9F2FF-7DE3-4361-4C14-CF74A01B0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369" y="1752303"/>
            <a:ext cx="11421306" cy="43439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37088-9DF0-03C2-DB99-C92206B2D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9182" y="6499668"/>
            <a:ext cx="2743493" cy="3662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70" b="0" i="0">
                <a:solidFill>
                  <a:schemeClr val="tx1"/>
                </a:solidFill>
                <a:latin typeface="KingsBureauGrot FiveOne" panose="02000506040000020004" pitchFamily="2" charset="0"/>
              </a:defRPr>
            </a:lvl1pPr>
          </a:lstStyle>
          <a:p>
            <a:fld id="{68B7D5C9-6BA3-B244-836A-4483BA8EEA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0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ransition>
    <p:fade/>
  </p:transition>
  <p:hf hdr="0" ftr="0" dt="0"/>
  <p:txStyles>
    <p:titleStyle>
      <a:lvl1pPr algn="l" defTabSz="914389" rtl="0" eaLnBrk="1" latinLnBrk="0" hangingPunct="1">
        <a:lnSpc>
          <a:spcPct val="90000"/>
        </a:lnSpc>
        <a:spcBef>
          <a:spcPct val="0"/>
        </a:spcBef>
        <a:buNone/>
        <a:defRPr sz="3810" b="0" i="0" kern="1200">
          <a:solidFill>
            <a:schemeClr val="tx1"/>
          </a:solidFill>
          <a:latin typeface="KingsBureauGrot FiveOne" panose="02000506040000020004" pitchFamily="2" charset="0"/>
          <a:ea typeface="+mj-ea"/>
          <a:cs typeface="+mj-cs"/>
        </a:defRPr>
      </a:lvl1pPr>
    </p:titleStyle>
    <p:bodyStyle>
      <a:lvl1pPr marL="0" indent="0" algn="l" defTabSz="914389" rtl="0" eaLnBrk="1" latinLnBrk="0" hangingPunct="1">
        <a:lnSpc>
          <a:spcPct val="110000"/>
        </a:lnSpc>
        <a:spcBef>
          <a:spcPts val="0"/>
        </a:spcBef>
        <a:buFontTx/>
        <a:buNone/>
        <a:defRPr sz="2117" b="1" i="0" kern="1200">
          <a:solidFill>
            <a:schemeClr val="bg2"/>
          </a:solidFill>
          <a:latin typeface="KingsBureauGrot ThreeSeven" panose="02000506040000020004" pitchFamily="2" charset="0"/>
          <a:ea typeface="+mn-ea"/>
          <a:cs typeface="+mn-cs"/>
        </a:defRPr>
      </a:lvl1pPr>
      <a:lvl2pPr marL="8401" indent="0" algn="l" defTabSz="914389" rtl="0" eaLnBrk="1" latinLnBrk="0" hangingPunct="1">
        <a:lnSpc>
          <a:spcPct val="110000"/>
        </a:lnSpc>
        <a:spcBef>
          <a:spcPts val="0"/>
        </a:spcBef>
        <a:buFontTx/>
        <a:buNone/>
        <a:tabLst/>
        <a:defRPr sz="2117" b="0" i="0" kern="1200">
          <a:solidFill>
            <a:schemeClr val="bg2"/>
          </a:solidFill>
          <a:latin typeface="KingsBureauGrot FiveOne" panose="02000506040000020004" pitchFamily="2" charset="0"/>
          <a:ea typeface="+mn-ea"/>
          <a:cs typeface="+mn-cs"/>
        </a:defRPr>
      </a:lvl2pPr>
      <a:lvl3pPr marL="8401" indent="0" algn="l" defTabSz="914389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Tx/>
        <a:buNone/>
        <a:tabLst/>
        <a:defRPr sz="2117" b="0" i="0" kern="1200">
          <a:solidFill>
            <a:schemeClr val="tx1"/>
          </a:solidFill>
          <a:latin typeface="KingsBureauGrot FiveOne" panose="02000506040000020004" pitchFamily="2" charset="0"/>
          <a:ea typeface="+mn-ea"/>
          <a:cs typeface="+mn-cs"/>
        </a:defRPr>
      </a:lvl3pPr>
      <a:lvl4pPr marL="190494" indent="-190494" algn="l" defTabSz="914389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tabLst/>
        <a:defRPr sz="2117" b="0" i="0" kern="1200">
          <a:solidFill>
            <a:schemeClr val="tx1"/>
          </a:solidFill>
          <a:latin typeface="KingsBureauGrot FiveOne" panose="02000506040000020004" pitchFamily="2" charset="0"/>
          <a:ea typeface="+mn-ea"/>
          <a:cs typeface="+mn-cs"/>
        </a:defRPr>
      </a:lvl4pPr>
      <a:lvl5pPr marL="380988" indent="-190494" algn="l" defTabSz="914389" rtl="0" eaLnBrk="1" latinLnBrk="0" hangingPunct="1">
        <a:lnSpc>
          <a:spcPct val="11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tabLst/>
        <a:defRPr sz="2117" b="0" i="0" kern="1200">
          <a:solidFill>
            <a:schemeClr val="tx1"/>
          </a:solidFill>
          <a:latin typeface="KingsBureauGrot FiveOne" panose="02000506040000020004" pitchFamily="2" charset="0"/>
          <a:ea typeface="+mn-ea"/>
          <a:cs typeface="+mn-cs"/>
        </a:defRPr>
      </a:lvl5pPr>
      <a:lvl6pPr marL="2514569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227">
          <p15:clr>
            <a:srgbClr val="F26B43"/>
          </p15:clr>
        </p15:guide>
        <p15:guide id="3" pos="7030">
          <p15:clr>
            <a:srgbClr val="F26B43"/>
          </p15:clr>
        </p15:guide>
        <p15:guide id="4" orient="horz" pos="3855">
          <p15:clr>
            <a:srgbClr val="F26B43"/>
          </p15:clr>
        </p15:guide>
        <p15:guide id="13" orient="horz" pos="1043">
          <p15:clr>
            <a:srgbClr val="F26B43"/>
          </p15:clr>
        </p15:guide>
        <p15:guide id="14" orient="horz" pos="816">
          <p15:clr>
            <a:srgbClr val="F26B43"/>
          </p15:clr>
        </p15:guide>
        <p15:guide id="15" orient="horz" pos="36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6CACF-E223-8667-554B-8895B676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7" y="2666937"/>
            <a:ext cx="11421306" cy="39627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9F2FF-7DE3-4361-4C14-CF74A01B0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370" y="391791"/>
            <a:ext cx="6705010" cy="32008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5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>
    <p:fade/>
  </p:transition>
  <p:hf hdr="0" ftr="0" dt="0"/>
  <p:txStyles>
    <p:titleStyle>
      <a:lvl1pPr algn="l" defTabSz="914389" rtl="0" eaLnBrk="1" latinLnBrk="0" hangingPunct="1">
        <a:lnSpc>
          <a:spcPct val="90000"/>
        </a:lnSpc>
        <a:spcBef>
          <a:spcPct val="0"/>
        </a:spcBef>
        <a:buNone/>
        <a:defRPr sz="6350" b="0" i="0" kern="1200">
          <a:solidFill>
            <a:schemeClr val="bg1"/>
          </a:solidFill>
          <a:latin typeface="KingsBureauGrot FiveOne" panose="02000506040000020004" pitchFamily="2" charset="0"/>
          <a:ea typeface="+mj-ea"/>
          <a:cs typeface="+mj-cs"/>
        </a:defRPr>
      </a:lvl1pPr>
    </p:titleStyle>
    <p:bodyStyle>
      <a:lvl1pPr marL="0" indent="0" algn="l" defTabSz="914389" rtl="0" eaLnBrk="1" latinLnBrk="0" hangingPunct="1">
        <a:lnSpc>
          <a:spcPct val="110000"/>
        </a:lnSpc>
        <a:spcBef>
          <a:spcPts val="0"/>
        </a:spcBef>
        <a:buFontTx/>
        <a:buNone/>
        <a:defRPr sz="2117" b="1" i="0" kern="1200">
          <a:solidFill>
            <a:schemeClr val="bg2"/>
          </a:solidFill>
          <a:latin typeface="KingsBureauGrot ThreeSeven" panose="02000506040000020004" pitchFamily="2" charset="0"/>
          <a:ea typeface="+mn-ea"/>
          <a:cs typeface="+mn-cs"/>
        </a:defRPr>
      </a:lvl1pPr>
      <a:lvl2pPr marL="8401" indent="0" algn="l" defTabSz="914389" rtl="0" eaLnBrk="1" latinLnBrk="0" hangingPunct="1">
        <a:lnSpc>
          <a:spcPct val="110000"/>
        </a:lnSpc>
        <a:spcBef>
          <a:spcPts val="0"/>
        </a:spcBef>
        <a:buFontTx/>
        <a:buNone/>
        <a:tabLst/>
        <a:defRPr sz="2117" b="0" i="0" kern="1200">
          <a:solidFill>
            <a:schemeClr val="bg2"/>
          </a:solidFill>
          <a:latin typeface="KingsBureauGrot FiveOne" panose="02000506040000020004" pitchFamily="2" charset="0"/>
          <a:ea typeface="+mn-ea"/>
          <a:cs typeface="+mn-cs"/>
        </a:defRPr>
      </a:lvl2pPr>
      <a:lvl3pPr marL="8401" indent="0" algn="l" defTabSz="914389" rtl="0" eaLnBrk="1" latinLnBrk="0" hangingPunct="1">
        <a:lnSpc>
          <a:spcPct val="110000"/>
        </a:lnSpc>
        <a:spcBef>
          <a:spcPts val="0"/>
        </a:spcBef>
        <a:buClr>
          <a:schemeClr val="bg1"/>
        </a:buClr>
        <a:buFontTx/>
        <a:buNone/>
        <a:tabLst/>
        <a:defRPr sz="2117" b="0" i="0" kern="1200">
          <a:solidFill>
            <a:schemeClr val="bg1"/>
          </a:solidFill>
          <a:latin typeface="KingsBureauGrot FiveOne" panose="02000506040000020004" pitchFamily="2" charset="0"/>
          <a:ea typeface="+mn-ea"/>
          <a:cs typeface="+mn-cs"/>
        </a:defRPr>
      </a:lvl3pPr>
      <a:lvl4pPr marL="190494" indent="-190494" algn="l" defTabSz="914389" rtl="0" eaLnBrk="1" latinLnBrk="0" hangingPunct="1">
        <a:lnSpc>
          <a:spcPct val="110000"/>
        </a:lnSpc>
        <a:spcBef>
          <a:spcPts val="0"/>
        </a:spcBef>
        <a:buClr>
          <a:schemeClr val="bg1"/>
        </a:buClr>
        <a:buFont typeface="Arial" panose="020B0604020202020204" pitchFamily="34" charset="0"/>
        <a:buChar char="•"/>
        <a:tabLst/>
        <a:defRPr sz="2117" b="0" i="0" kern="1200">
          <a:solidFill>
            <a:schemeClr val="bg1"/>
          </a:solidFill>
          <a:latin typeface="KingsBureauGrot FiveOne" panose="02000506040000020004" pitchFamily="2" charset="0"/>
          <a:ea typeface="+mn-ea"/>
          <a:cs typeface="+mn-cs"/>
        </a:defRPr>
      </a:lvl4pPr>
      <a:lvl5pPr marL="380988" indent="-190494" algn="l" defTabSz="914389" rtl="0" eaLnBrk="1" latinLnBrk="0" hangingPunct="1">
        <a:lnSpc>
          <a:spcPct val="110000"/>
        </a:lnSpc>
        <a:spcBef>
          <a:spcPts val="0"/>
        </a:spcBef>
        <a:buClr>
          <a:schemeClr val="bg1"/>
        </a:buClr>
        <a:buFont typeface="Arial" panose="020B0604020202020204" pitchFamily="34" charset="0"/>
        <a:buChar char="•"/>
        <a:tabLst/>
        <a:defRPr sz="2117" b="0" i="0" kern="1200">
          <a:solidFill>
            <a:schemeClr val="bg1"/>
          </a:solidFill>
          <a:latin typeface="KingsBureauGrot FiveOne" panose="02000506040000020004" pitchFamily="2" charset="0"/>
          <a:ea typeface="+mn-ea"/>
          <a:cs typeface="+mn-cs"/>
        </a:defRPr>
      </a:lvl5pPr>
      <a:lvl6pPr marL="2514569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4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9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7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1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227">
          <p15:clr>
            <a:srgbClr val="F26B43"/>
          </p15:clr>
        </p15:guide>
        <p15:guide id="3" pos="7030">
          <p15:clr>
            <a:srgbClr val="F26B43"/>
          </p15:clr>
        </p15:guide>
        <p15:guide id="4" orient="horz" pos="3855">
          <p15:clr>
            <a:srgbClr val="F26B43"/>
          </p15:clr>
        </p15:guide>
        <p15:guide id="8" pos="3039">
          <p15:clr>
            <a:srgbClr val="F26B43"/>
          </p15:clr>
        </p15:guide>
        <p15:guide id="9" pos="4218">
          <p15:clr>
            <a:srgbClr val="F26B43"/>
          </p15:clr>
        </p15:guide>
        <p15:guide id="10" pos="4445">
          <p15:clr>
            <a:srgbClr val="F26B43"/>
          </p15:clr>
        </p15:guide>
        <p15:guide id="11" pos="5624">
          <p15:clr>
            <a:srgbClr val="F26B43"/>
          </p15:clr>
        </p15:guide>
        <p15:guide id="12" pos="5851">
          <p15:clr>
            <a:srgbClr val="F26B43"/>
          </p15:clr>
        </p15:guide>
        <p15:guide id="13" orient="horz" pos="1043">
          <p15:clr>
            <a:srgbClr val="F26B43"/>
          </p15:clr>
        </p15:guide>
        <p15:guide id="14" orient="horz" pos="816">
          <p15:clr>
            <a:srgbClr val="F26B43"/>
          </p15:clr>
        </p15:guide>
        <p15:guide id="15" orient="horz" pos="36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24" Type="http://schemas.openxmlformats.org/officeDocument/2006/relationships/image" Target="../media/image40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jpe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cl.ac.uk/business/research/integrated-care-systems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kclpure.kcl.ac.uk/portal/en/publications/a-research-agenda-for-integrated-care-supporting-collaboration-in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4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5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57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am.van_elk@kcl.ac.uk" TargetMode="Externa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logos with different colors&#10;&#10;AI-generated content may be incorrect.">
            <a:extLst>
              <a:ext uri="{FF2B5EF4-FFF2-40B4-BE49-F238E27FC236}">
                <a16:creationId xmlns:a16="http://schemas.microsoft.com/office/drawing/2014/main" id="{89C6BD22-57D4-49E3-CB27-A8BD5209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FD7C89-D110-3D57-11C1-7B6CEAB36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3382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RESEARCH CAFÉ</a:t>
            </a:r>
            <a:br>
              <a:rPr lang="en-US" sz="4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4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Fostering Interdisciplinary Research on Integrated Care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CE4F5-1FCD-EE65-E2CA-E54B4A0FA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05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13:30 – 14:30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Facilitator: Alison White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Speakers: Professor Adam Le Gresley and Dr Sam van Elk</a:t>
            </a:r>
          </a:p>
        </p:txBody>
      </p:sp>
    </p:spTree>
    <p:extLst>
      <p:ext uri="{BB962C8B-B14F-4D97-AF65-F5344CB8AC3E}">
        <p14:creationId xmlns:p14="http://schemas.microsoft.com/office/powerpoint/2010/main" val="72110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5AC26-28EF-0196-A41F-21C53407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E9B7-1250-F54C-893B-742385FEE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8D16B-DF52-3BAB-5F3F-FF4E31B1AB27}"/>
              </a:ext>
            </a:extLst>
          </p:cNvPr>
          <p:cNvSpPr txBox="1">
            <a:spLocks/>
          </p:cNvSpPr>
          <p:nvPr/>
        </p:nvSpPr>
        <p:spPr>
          <a:xfrm>
            <a:off x="559936" y="436346"/>
            <a:ext cx="10515600" cy="7540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3500" kern="0" dirty="0">
                <a:solidFill>
                  <a:schemeClr val="tx1"/>
                </a:solidFill>
              </a:rPr>
              <a:t>Ideas and opportunities for involvement</a:t>
            </a:r>
          </a:p>
          <a:p>
            <a:endParaRPr lang="en-GB" altLang="en-US" sz="3500" kern="0" dirty="0">
              <a:solidFill>
                <a:schemeClr val="tx1"/>
              </a:solidFill>
            </a:endParaRPr>
          </a:p>
          <a:p>
            <a:endParaRPr lang="en-GB" sz="3500" i="1" kern="0" dirty="0">
              <a:solidFill>
                <a:schemeClr val="tx1"/>
              </a:solidFill>
            </a:endParaRPr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B065C50-F077-C699-5A40-1481546D98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40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A9B0C-9D27-F8D7-DE29-29B429EA0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12" y="2413000"/>
            <a:ext cx="5733288" cy="3958892"/>
          </a:xfrm>
        </p:spPr>
        <p:txBody>
          <a:bodyPr anchor="ctr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Cross-institutional Knowledge Exchange and Research Institutes (KERIs) to build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greater focus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around our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areas of excellence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…where we can be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credible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authoritative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encourage excellence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collaboration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across disciplines, to address the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global challenges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central to the University’s Town House Strategy.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Our KERIs:</a:t>
            </a:r>
          </a:p>
          <a:p>
            <a:pPr>
              <a:spcAft>
                <a:spcPts val="600"/>
              </a:spcAft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Behaviour, Business and Policy</a:t>
            </a:r>
          </a:p>
          <a:p>
            <a:pPr>
              <a:spcAft>
                <a:spcPts val="600"/>
              </a:spcAft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Cyber, Engineering and Digital Technologies</a:t>
            </a:r>
          </a:p>
          <a:p>
            <a:pPr>
              <a:spcAft>
                <a:spcPts val="600"/>
              </a:spcAft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Design, Arts and Creative Practice</a:t>
            </a:r>
          </a:p>
          <a:p>
            <a:pPr>
              <a:spcAft>
                <a:spcPts val="600"/>
              </a:spcAft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Health, Education and Society</a:t>
            </a: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41DBAA-4C8C-62F8-B84C-1AE1195AFB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3712" y="444558"/>
            <a:ext cx="537679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Knowledge Exchange </a:t>
            </a:r>
            <a:b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and Research Institutes </a:t>
            </a:r>
          </a:p>
        </p:txBody>
      </p:sp>
      <p:pic>
        <p:nvPicPr>
          <p:cNvPr id="9" name="Picture 8" descr="A building with a dome on top&#10;&#10;AI-generated content may be incorrect.">
            <a:extLst>
              <a:ext uri="{FF2B5EF4-FFF2-40B4-BE49-F238E27FC236}">
                <a16:creationId xmlns:a16="http://schemas.microsoft.com/office/drawing/2014/main" id="{786C6D81-1CB0-90E2-DA5D-B6FF66A62353}"/>
              </a:ext>
            </a:extLst>
          </p:cNvPr>
          <p:cNvPicPr>
            <a:picLocks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0"/>
            <a:ext cx="6094800" cy="6858000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4A2A26D-9DE2-4929-DAF8-647744A11E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1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5AC26-28EF-0196-A41F-21C53407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E9B7-1250-F54C-893B-742385FEE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D445A-70C0-23D6-8F28-FC433D9D9050}"/>
              </a:ext>
            </a:extLst>
          </p:cNvPr>
          <p:cNvSpPr txBox="1"/>
          <p:nvPr/>
        </p:nvSpPr>
        <p:spPr>
          <a:xfrm>
            <a:off x="832201" y="958159"/>
            <a:ext cx="10243335" cy="770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8D16B-DF52-3BAB-5F3F-FF4E31B1AB27}"/>
              </a:ext>
            </a:extLst>
          </p:cNvPr>
          <p:cNvSpPr txBox="1">
            <a:spLocks/>
          </p:cNvSpPr>
          <p:nvPr/>
        </p:nvSpPr>
        <p:spPr>
          <a:xfrm>
            <a:off x="559936" y="436346"/>
            <a:ext cx="10515600" cy="7540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35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Education and Society overview</a:t>
            </a:r>
          </a:p>
          <a:p>
            <a:endParaRPr lang="en-GB" sz="350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B065C50-F077-C699-5A40-1481546D98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D23E2D3-89A1-67D6-437D-50D99DC183B3}"/>
              </a:ext>
            </a:extLst>
          </p:cNvPr>
          <p:cNvSpPr txBox="1">
            <a:spLocks/>
          </p:cNvSpPr>
          <p:nvPr/>
        </p:nvSpPr>
        <p:spPr bwMode="auto">
          <a:xfrm>
            <a:off x="858592" y="4177808"/>
            <a:ext cx="8586664" cy="76442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731520">
              <a:spcAft>
                <a:spcPts val="600"/>
              </a:spcAft>
            </a:pPr>
            <a:r>
              <a:rPr lang="en-GB" sz="3200" b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Health</a:t>
            </a:r>
            <a:endParaRPr lang="en-GB" sz="4000" kern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AFF2FB7-5A3B-A22F-C599-7F77648FACA8}"/>
              </a:ext>
            </a:extLst>
          </p:cNvPr>
          <p:cNvSpPr txBox="1">
            <a:spLocks/>
          </p:cNvSpPr>
          <p:nvPr/>
        </p:nvSpPr>
        <p:spPr bwMode="auto">
          <a:xfrm>
            <a:off x="858592" y="4745775"/>
            <a:ext cx="9349904" cy="21814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2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–"/>
              <a:defRPr sz="280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marL="723900" indent="-2667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233488" indent="-3190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727200" indent="-355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184400" indent="-355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6416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2880" indent="-182880" defTabSz="7315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 AI cancer diagnosis</a:t>
            </a:r>
          </a:p>
          <a:p>
            <a:pPr marL="182880" indent="-182880" defTabSz="7315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 Anti-cancer antibodies </a:t>
            </a:r>
          </a:p>
          <a:p>
            <a:pPr marL="182880" indent="-182880" defTabSz="7315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 Anti-microbial resistance</a:t>
            </a:r>
          </a:p>
          <a:p>
            <a:pPr marL="182880" indent="-182880" defTabSz="7315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4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82880" indent="-182880" defTabSz="7315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4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82880" indent="-182880" defTabSz="7315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4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 marL="182880" indent="-182880" defTabSz="7315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 Ocular </a:t>
            </a:r>
            <a:r>
              <a:rPr lang="en-GB" sz="224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24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rug delivery</a:t>
            </a:r>
          </a:p>
          <a:p>
            <a:pPr marL="182880" indent="-182880" defTabSz="7315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 Infant blindness</a:t>
            </a:r>
          </a:p>
          <a:p>
            <a:pPr marL="182880" indent="-182880" defTabSz="7315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 Human Papilloma Virus</a:t>
            </a:r>
          </a:p>
          <a:p>
            <a:pPr marL="182880" indent="-182880" defTabSz="7315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4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b="0" kern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F616291-0FA1-3A23-530E-54286D200827}"/>
              </a:ext>
            </a:extLst>
          </p:cNvPr>
          <p:cNvSpPr txBox="1">
            <a:spLocks/>
          </p:cNvSpPr>
          <p:nvPr/>
        </p:nvSpPr>
        <p:spPr>
          <a:xfrm>
            <a:off x="822846" y="1435738"/>
            <a:ext cx="9224061" cy="949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Allied 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D19C3D-C1B1-E869-A00D-53804EE4F7FB}"/>
              </a:ext>
            </a:extLst>
          </p:cNvPr>
          <p:cNvSpPr txBox="1"/>
          <p:nvPr/>
        </p:nvSpPr>
        <p:spPr>
          <a:xfrm>
            <a:off x="821521" y="2401326"/>
            <a:ext cx="5602807" cy="1702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885" indent="-222885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Learning disabilities </a:t>
            </a:r>
          </a:p>
          <a:p>
            <a:pPr marL="222885" indent="-222885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End-of-life care planning</a:t>
            </a:r>
          </a:p>
          <a:p>
            <a:pPr marL="222885" indent="-222885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120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Inclusive health and wellbeing</a:t>
            </a:r>
            <a:endParaRPr lang="en-GB" sz="2240" kern="1200" dirty="0">
              <a:solidFill>
                <a:schemeClr val="tx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4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49B3CC-DE55-6A9C-5129-E8B9AE75C74B}"/>
              </a:ext>
            </a:extLst>
          </p:cNvPr>
          <p:cNvSpPr txBox="1"/>
          <p:nvPr/>
        </p:nvSpPr>
        <p:spPr>
          <a:xfrm>
            <a:off x="5434876" y="2326848"/>
            <a:ext cx="5602807" cy="1625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2885" indent="-222885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</a:p>
          <a:p>
            <a:pPr marL="222885" indent="-222885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Health and social care workforce planning </a:t>
            </a:r>
          </a:p>
          <a:p>
            <a:pPr marL="222885" indent="-222885" defTabSz="71323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4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endParaRPr lang="en-GB" sz="224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00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5AC26-28EF-0196-A41F-21C53407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E9B7-1250-F54C-893B-742385FEE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8D16B-DF52-3BAB-5F3F-FF4E31B1AB27}"/>
              </a:ext>
            </a:extLst>
          </p:cNvPr>
          <p:cNvSpPr txBox="1">
            <a:spLocks/>
          </p:cNvSpPr>
          <p:nvPr/>
        </p:nvSpPr>
        <p:spPr>
          <a:xfrm>
            <a:off x="559936" y="436346"/>
            <a:ext cx="10515600" cy="7540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3500" kern="0" dirty="0">
                <a:solidFill>
                  <a:schemeClr val="tx1"/>
                </a:solidFill>
              </a:rPr>
              <a:t>KERI-specific schemes</a:t>
            </a:r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B065C50-F077-C699-5A40-1481546D98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5C2E7D-07DF-9ABE-D565-371952EC2FEA}"/>
              </a:ext>
            </a:extLst>
          </p:cNvPr>
          <p:cNvSpPr txBox="1">
            <a:spLocks/>
          </p:cNvSpPr>
          <p:nvPr/>
        </p:nvSpPr>
        <p:spPr>
          <a:xfrm>
            <a:off x="682091" y="1975299"/>
            <a:ext cx="9847596" cy="3955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Promoting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external engagement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 collaboration</a:t>
            </a:r>
          </a:p>
          <a:p>
            <a:pPr>
              <a:lnSpc>
                <a:spcPct val="110000"/>
              </a:lnSpc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Co-funded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PhD Studentships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10000"/>
              </a:lnSpc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Policy Support 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Fund	</a:t>
            </a:r>
          </a:p>
          <a:p>
            <a:pPr>
              <a:lnSpc>
                <a:spcPct val="110000"/>
              </a:lnSpc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Participatory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research	</a:t>
            </a:r>
          </a:p>
          <a:p>
            <a:pPr>
              <a:lnSpc>
                <a:spcPct val="110000"/>
              </a:lnSpc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Enhancing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research culture</a:t>
            </a:r>
          </a:p>
          <a:p>
            <a:pPr>
              <a:lnSpc>
                <a:spcPct val="110000"/>
              </a:lnSpc>
            </a:pPr>
            <a:r>
              <a:rPr lang="en-GB" sz="19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Cross-KERI collaboration fund </a:t>
            </a:r>
            <a:r>
              <a:rPr lang="en-GB" sz="19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assist teams of KERI members to </a:t>
            </a:r>
            <a:r>
              <a:rPr lang="en-GB" sz="19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external bids</a:t>
            </a:r>
            <a:endParaRPr lang="en-GB" sz="19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45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9D445A-70C0-23D6-8F28-FC433D9D9050}"/>
              </a:ext>
            </a:extLst>
          </p:cNvPr>
          <p:cNvSpPr txBox="1"/>
          <p:nvPr/>
        </p:nvSpPr>
        <p:spPr>
          <a:xfrm>
            <a:off x="832201" y="958159"/>
            <a:ext cx="10243335" cy="770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8D16B-DF52-3BAB-5F3F-FF4E31B1AB27}"/>
              </a:ext>
            </a:extLst>
          </p:cNvPr>
          <p:cNvSpPr txBox="1">
            <a:spLocks/>
          </p:cNvSpPr>
          <p:nvPr/>
        </p:nvSpPr>
        <p:spPr>
          <a:xfrm>
            <a:off x="559936" y="436346"/>
            <a:ext cx="10515600" cy="7540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3500" kern="0" dirty="0">
                <a:solidFill>
                  <a:schemeClr val="tx1"/>
                </a:solidFill>
              </a:rPr>
              <a:t>Funding bodies/partners</a:t>
            </a:r>
            <a:endParaRPr lang="en-GB" sz="3500" i="1" kern="0" dirty="0">
              <a:solidFill>
                <a:schemeClr val="tx1"/>
              </a:solidFill>
            </a:endParaRPr>
          </a:p>
        </p:txBody>
      </p:sp>
      <p:pic>
        <p:nvPicPr>
          <p:cNvPr id="29" name="Google Shape;88;p2" descr="Anglia DNA Services Ltd | John Innes Centre">
            <a:extLst>
              <a:ext uri="{FF2B5EF4-FFF2-40B4-BE49-F238E27FC236}">
                <a16:creationId xmlns:a16="http://schemas.microsoft.com/office/drawing/2014/main" id="{D9BBC9C0-EEDF-3020-FC44-14B4F854DF9A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913" y="3967541"/>
            <a:ext cx="1393684" cy="54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 descr="National Institute for Health and Care Research logo | Homepage">
            <a:extLst>
              <a:ext uri="{FF2B5EF4-FFF2-40B4-BE49-F238E27FC236}">
                <a16:creationId xmlns:a16="http://schemas.microsoft.com/office/drawing/2014/main" id="{71DCD796-C813-CC10-BAB9-B1AFB80C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57" y="2374308"/>
            <a:ext cx="2831169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Economic and Social Research Council">
            <a:extLst>
              <a:ext uri="{FF2B5EF4-FFF2-40B4-BE49-F238E27FC236}">
                <a16:creationId xmlns:a16="http://schemas.microsoft.com/office/drawing/2014/main" id="{4367EA4F-D9D0-C7C5-031B-EBC1B334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097" y="2091172"/>
            <a:ext cx="1389603" cy="11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mage result for glaxosmithkline">
            <a:extLst>
              <a:ext uri="{FF2B5EF4-FFF2-40B4-BE49-F238E27FC236}">
                <a16:creationId xmlns:a16="http://schemas.microsoft.com/office/drawing/2014/main" id="{CCDFB5FB-ADC3-59F5-71A5-64874384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325" y="2124243"/>
            <a:ext cx="1421183" cy="104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mage result for Haleon">
            <a:extLst>
              <a:ext uri="{FF2B5EF4-FFF2-40B4-BE49-F238E27FC236}">
                <a16:creationId xmlns:a16="http://schemas.microsoft.com/office/drawing/2014/main" id="{4309ACF5-9A21-7E0E-C4CF-5D1B1C28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00" y="2247357"/>
            <a:ext cx="2200798" cy="5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Image result for innovate uk">
            <a:extLst>
              <a:ext uri="{FF2B5EF4-FFF2-40B4-BE49-F238E27FC236}">
                <a16:creationId xmlns:a16="http://schemas.microsoft.com/office/drawing/2014/main" id="{1AA93D66-E492-C967-542D-567A12E3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372" y="3845510"/>
            <a:ext cx="2027049" cy="5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Remit, programmes and priorities – BBSRC – UKRI">
            <a:extLst>
              <a:ext uri="{FF2B5EF4-FFF2-40B4-BE49-F238E27FC236}">
                <a16:creationId xmlns:a16="http://schemas.microsoft.com/office/drawing/2014/main" id="{CD46F4AE-8085-5C87-0DEF-1864CDC0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122" y="3793242"/>
            <a:ext cx="1192940" cy="9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EPSRC New Horizons for research">
            <a:extLst>
              <a:ext uri="{FF2B5EF4-FFF2-40B4-BE49-F238E27FC236}">
                <a16:creationId xmlns:a16="http://schemas.microsoft.com/office/drawing/2014/main" id="{C26E2ED5-B8FB-4848-628C-9088DE3E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476" y="3421265"/>
            <a:ext cx="2222607" cy="12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British Heart Foundation Logo">
            <a:extLst>
              <a:ext uri="{FF2B5EF4-FFF2-40B4-BE49-F238E27FC236}">
                <a16:creationId xmlns:a16="http://schemas.microsoft.com/office/drawing/2014/main" id="{9D6DEF94-6656-0B68-ABD4-74CA88BC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290" y="3626111"/>
            <a:ext cx="2591732" cy="17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4" descr="UK Ministry of Defence on the frontline of cloud-based data protection ...">
            <a:extLst>
              <a:ext uri="{FF2B5EF4-FFF2-40B4-BE49-F238E27FC236}">
                <a16:creationId xmlns:a16="http://schemas.microsoft.com/office/drawing/2014/main" id="{FE821BBB-FA49-2ABC-127E-8E873844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315" y="5463092"/>
            <a:ext cx="1090450" cy="88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6" descr="Support the Macular Society with your Will For Good">
            <a:extLst>
              <a:ext uri="{FF2B5EF4-FFF2-40B4-BE49-F238E27FC236}">
                <a16:creationId xmlns:a16="http://schemas.microsoft.com/office/drawing/2014/main" id="{13647C91-7D83-FD59-98C1-7A1B68FB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0451" y="5694116"/>
            <a:ext cx="2034585" cy="8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Trainee Information - University of Birmingham">
            <a:extLst>
              <a:ext uri="{FF2B5EF4-FFF2-40B4-BE49-F238E27FC236}">
                <a16:creationId xmlns:a16="http://schemas.microsoft.com/office/drawing/2014/main" id="{C3A672A5-3A37-21D9-1C89-81E1785F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8713" y="4348775"/>
            <a:ext cx="1712243" cy="57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0" descr="British Council Logo PNG Transparent &amp; SVG Vector - Freebie Supply">
            <a:extLst>
              <a:ext uri="{FF2B5EF4-FFF2-40B4-BE49-F238E27FC236}">
                <a16:creationId xmlns:a16="http://schemas.microsoft.com/office/drawing/2014/main" id="{832AF829-130F-8803-6DD1-0B0D14BC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582" y="5292545"/>
            <a:ext cx="1648670" cy="16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2" descr="Royal Society announces new Fellows | University of Cambridge">
            <a:extLst>
              <a:ext uri="{FF2B5EF4-FFF2-40B4-BE49-F238E27FC236}">
                <a16:creationId xmlns:a16="http://schemas.microsoft.com/office/drawing/2014/main" id="{9D01980F-61F1-A818-6C82-75E37F27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334" y="4432415"/>
            <a:ext cx="1643207" cy="80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6" descr="The Royal Society of Chemistry | RSC | Chemistry World">
            <a:extLst>
              <a:ext uri="{FF2B5EF4-FFF2-40B4-BE49-F238E27FC236}">
                <a16:creationId xmlns:a16="http://schemas.microsoft.com/office/drawing/2014/main" id="{0A342CEA-1C90-9683-7A84-694CD325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948" y="5559312"/>
            <a:ext cx="1473489" cy="9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8" descr="PeploBio · CRO &amp; Clinical Diagnostic Laboratory">
            <a:extLst>
              <a:ext uri="{FF2B5EF4-FFF2-40B4-BE49-F238E27FC236}">
                <a16:creationId xmlns:a16="http://schemas.microsoft.com/office/drawing/2014/main" id="{1BB99DB7-5312-7D65-38F3-65D050204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469" y="3881671"/>
            <a:ext cx="1288270" cy="8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0" descr="eurofins-logo | MULTIKURIER - Hamburger Kurierdienst">
            <a:extLst>
              <a:ext uri="{FF2B5EF4-FFF2-40B4-BE49-F238E27FC236}">
                <a16:creationId xmlns:a16="http://schemas.microsoft.com/office/drawing/2014/main" id="{6CD208AA-8D78-C946-9388-B3C307479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417" y="5864954"/>
            <a:ext cx="1633270" cy="3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NHS Logo and symbol, meaning, history, PNG, brand">
            <a:extLst>
              <a:ext uri="{FF2B5EF4-FFF2-40B4-BE49-F238E27FC236}">
                <a16:creationId xmlns:a16="http://schemas.microsoft.com/office/drawing/2014/main" id="{87738D81-4292-0FCC-434C-92F0DDA9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59" y="4432499"/>
            <a:ext cx="1092876" cy="4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4" descr="Nuffield Foundation | National Centre for Social Research">
            <a:extLst>
              <a:ext uri="{FF2B5EF4-FFF2-40B4-BE49-F238E27FC236}">
                <a16:creationId xmlns:a16="http://schemas.microsoft.com/office/drawing/2014/main" id="{D9DAF3FB-5744-F4A0-91C4-E027DEEC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584" y="3785823"/>
            <a:ext cx="1427542" cy="10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6" descr="The European Research Council Grant (ERC) | IED">
            <a:extLst>
              <a:ext uri="{FF2B5EF4-FFF2-40B4-BE49-F238E27FC236}">
                <a16:creationId xmlns:a16="http://schemas.microsoft.com/office/drawing/2014/main" id="{E8042415-46DC-0A46-F34D-12E5AF3D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911" y="1785858"/>
            <a:ext cx="2401577" cy="15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WADA unveils refreshed brand via the launch of its new website | World ...">
            <a:extLst>
              <a:ext uri="{FF2B5EF4-FFF2-40B4-BE49-F238E27FC236}">
                <a16:creationId xmlns:a16="http://schemas.microsoft.com/office/drawing/2014/main" id="{027C8B10-B3A0-D9E6-3AEF-2BBF5671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353" y="5368460"/>
            <a:ext cx="1288270" cy="12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259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5AC26-28EF-0196-A41F-21C53407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E9B7-1250-F54C-893B-742385FEE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D445A-70C0-23D6-8F28-FC433D9D9050}"/>
              </a:ext>
            </a:extLst>
          </p:cNvPr>
          <p:cNvSpPr txBox="1"/>
          <p:nvPr/>
        </p:nvSpPr>
        <p:spPr>
          <a:xfrm>
            <a:off x="832201" y="958159"/>
            <a:ext cx="10243335" cy="770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8D16B-DF52-3BAB-5F3F-FF4E31B1AB27}"/>
              </a:ext>
            </a:extLst>
          </p:cNvPr>
          <p:cNvSpPr txBox="1">
            <a:spLocks/>
          </p:cNvSpPr>
          <p:nvPr/>
        </p:nvSpPr>
        <p:spPr>
          <a:xfrm>
            <a:off x="559936" y="436346"/>
            <a:ext cx="10515600" cy="7540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3500" kern="0" dirty="0">
                <a:solidFill>
                  <a:schemeClr val="tx1"/>
                </a:solidFill>
              </a:rPr>
              <a:t>Cross-KERI NIHR networking event </a:t>
            </a:r>
            <a:endParaRPr lang="en-GB" sz="3500" i="1" kern="0" dirty="0">
              <a:solidFill>
                <a:schemeClr val="tx1"/>
              </a:solidFill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8E6B5CC-2306-69C1-B4A6-F4C4773057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745D42-0AAD-FEE5-5DF7-F015D471E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91" y="1188092"/>
            <a:ext cx="4024764" cy="4599731"/>
          </a:xfrm>
          <a:prstGeom prst="rect">
            <a:avLst/>
          </a:prstGeom>
        </p:spPr>
      </p:pic>
      <p:pic>
        <p:nvPicPr>
          <p:cNvPr id="5" name="Picture 4" descr="A person sitting at a table with a cup of coffee&#10;&#10;AI-generated content may be incorrect.">
            <a:extLst>
              <a:ext uri="{FF2B5EF4-FFF2-40B4-BE49-F238E27FC236}">
                <a16:creationId xmlns:a16="http://schemas.microsoft.com/office/drawing/2014/main" id="{53DE4456-DD49-0B3D-67AE-8B328A9D6F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894" y="1205407"/>
            <a:ext cx="3348612" cy="2235199"/>
          </a:xfrm>
          <a:prstGeom prst="rect">
            <a:avLst/>
          </a:prstGeom>
        </p:spPr>
      </p:pic>
      <p:pic>
        <p:nvPicPr>
          <p:cNvPr id="7" name="Picture 6" descr="A person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DD9005F0-0DC9-6662-C361-A7487EBD378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469" y="1205406"/>
            <a:ext cx="3348612" cy="2235199"/>
          </a:xfrm>
          <a:prstGeom prst="rect">
            <a:avLst/>
          </a:prstGeom>
        </p:spPr>
      </p:pic>
      <p:pic>
        <p:nvPicPr>
          <p:cNvPr id="12" name="Picture 11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2916BF29-1B94-AF41-E938-DAC6A699A54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894" y="3552623"/>
            <a:ext cx="3348615" cy="2235200"/>
          </a:xfrm>
          <a:prstGeom prst="rect">
            <a:avLst/>
          </a:prstGeom>
        </p:spPr>
      </p:pic>
      <p:pic>
        <p:nvPicPr>
          <p:cNvPr id="14" name="Picture 13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B59CF024-FE48-B18E-37BE-A193E3AD35A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466" y="3552623"/>
            <a:ext cx="3348615" cy="2235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11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4562-AE86-8859-AC67-0DE7CC02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82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  <a:b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b="1" dirty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B6D92C3-072B-F2D7-C1AC-E80C80D46B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0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686ED9-4234-CE26-8E23-43EA5457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ORGANISING FOR COLLABORATION IN ICSs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SUPPORTING WORK IN SWL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F94876-1D6A-751C-27F0-34DE7AEF0E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Public Service Management and Organisations</a:t>
            </a:r>
          </a:p>
        </p:txBody>
      </p:sp>
    </p:spTree>
    <p:extLst>
      <p:ext uri="{BB962C8B-B14F-4D97-AF65-F5344CB8AC3E}">
        <p14:creationId xmlns:p14="http://schemas.microsoft.com/office/powerpoint/2010/main" val="162767424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7441-FC91-F017-BE59-C98D4FF8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229120B-3EF4-530D-CD9B-5658FE2FEB08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81368" y="1752328"/>
          <a:ext cx="11429264" cy="43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F3D77-EDA3-AEC1-47C0-3FDDACACB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89"/>
            <a:fld id="{68B7D5C9-6BA3-B244-836A-4483BA8EEA2D}" type="slidenum">
              <a:rPr lang="en-US">
                <a:solidFill>
                  <a:srgbClr val="000000"/>
                </a:solidFill>
              </a:rPr>
              <a:pPr defTabSz="914389"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2560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516D-6D7E-2BBC-D5D7-58ACDC4F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7E07AF-E8F5-3A5C-BFB7-B37FCAABA151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81368" y="1752328"/>
          <a:ext cx="11429264" cy="43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64C26-936F-575B-0BC4-3FB81E6FDC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89"/>
            <a:fld id="{68B7D5C9-6BA3-B244-836A-4483BA8EEA2D}" type="slidenum">
              <a:rPr lang="en-US">
                <a:solidFill>
                  <a:srgbClr val="000000"/>
                </a:solidFill>
              </a:rPr>
              <a:pPr defTabSz="914389"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549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with stairs and people sitting on the stairs">
            <a:extLst>
              <a:ext uri="{FF2B5EF4-FFF2-40B4-BE49-F238E27FC236}">
                <a16:creationId xmlns:a16="http://schemas.microsoft.com/office/drawing/2014/main" id="{B0258AC3-5C34-F0CC-C777-BCA71380A4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2"/>
          <a:stretch/>
        </p:blipFill>
        <p:spPr>
          <a:xfrm>
            <a:off x="-742950" y="0"/>
            <a:ext cx="13031157" cy="6962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D9B07-7DAC-5F4B-8802-5F3520258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67" y="2132909"/>
            <a:ext cx="9782633" cy="3023291"/>
          </a:xfrm>
          <a:solidFill>
            <a:srgbClr val="262626">
              <a:alpha val="55000"/>
            </a:srgbClr>
          </a:solidFill>
        </p:spPr>
        <p:txBody>
          <a:bodyPr wrap="square" lIns="0" tIns="0" rIns="0" bIns="0" anchor="t" anchorCtr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GB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Driving interdisciplinary health research </a:t>
            </a:r>
            <a:br>
              <a:rPr lang="en-GB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GB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SWL Health Summit</a:t>
            </a:r>
            <a:b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b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Wednesday 14 May 2025</a:t>
            </a:r>
            <a:br>
              <a:rPr lang="en-GB" sz="50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Professor Adam Le Gresley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Health, Education and Society KERI Director</a:t>
            </a:r>
            <a:b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br>
              <a:rPr lang="en-GB" sz="50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br>
              <a:rPr lang="en-GB" sz="4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br>
              <a:rPr lang="en-GB" sz="4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5AC26-28EF-0196-A41F-21C53407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E9B7-1250-F54C-893B-742385FEE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black and white sign with text&#10;&#10;Description automatically generated">
            <a:extLst>
              <a:ext uri="{FF2B5EF4-FFF2-40B4-BE49-F238E27FC236}">
                <a16:creationId xmlns:a16="http://schemas.microsoft.com/office/drawing/2014/main" id="{979B477D-AFD0-60B7-9DF8-CC66D1CDF05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306" y="464999"/>
            <a:ext cx="2333658" cy="1207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0666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1E8E-3D3D-1A6A-D04F-EC8DC1CC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ICS Research-Practice Network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C04E3C-0217-5511-5E4B-4788E418275D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81368" y="1752328"/>
          <a:ext cx="4495348" cy="43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CDBFF-32BE-A76C-65F0-DC2FB02F02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89"/>
            <a:fld id="{68B7D5C9-6BA3-B244-836A-4483BA8EEA2D}" type="slidenum">
              <a:rPr lang="en-US">
                <a:solidFill>
                  <a:srgbClr val="000000"/>
                </a:solidFill>
              </a:rPr>
              <a:pPr defTabSz="914389"/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72ABB7-2A5D-9677-9478-B5F488125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795" y="1295253"/>
            <a:ext cx="5064728" cy="4516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52918F-F84F-41CF-20A9-9B545A558644}"/>
              </a:ext>
            </a:extLst>
          </p:cNvPr>
          <p:cNvSpPr txBox="1"/>
          <p:nvPr/>
        </p:nvSpPr>
        <p:spPr>
          <a:xfrm>
            <a:off x="5716187" y="5847917"/>
            <a:ext cx="6094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89"/>
            <a:r>
              <a:rPr lang="en-GB" dirty="0">
                <a:solidFill>
                  <a:srgbClr val="000000"/>
                </a:solidFill>
                <a:latin typeface="KingsBureauGrot FiveOne" panose="02000506040000020004" pitchFamily="2" charset="0"/>
                <a:hlinkClick r:id="rId8"/>
              </a:rPr>
              <a:t>https://www.kcl.ac.uk/business/research/integrated-care-systems</a:t>
            </a:r>
            <a:r>
              <a:rPr lang="en-GB" dirty="0">
                <a:solidFill>
                  <a:srgbClr val="000000"/>
                </a:solidFill>
                <a:latin typeface="KingsBureauGrot FiveOne" panose="0200050604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135734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4438-A0D8-6F93-C270-91B921A7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Developing an ICS research agenda for today’s turbulent context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038FB4A-5CD1-D318-B101-8D492C1DF1C2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81369" y="1523869"/>
          <a:ext cx="6400479" cy="495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C166-FC17-EC67-51B0-A2DFF0265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89"/>
            <a:fld id="{68B7D5C9-6BA3-B244-836A-4483BA8EEA2D}" type="slidenum">
              <a:rPr lang="en-US">
                <a:solidFill>
                  <a:srgbClr val="000000"/>
                </a:solidFill>
              </a:rPr>
              <a:pPr defTabSz="914389"/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8B275-0961-5296-0998-35A800A52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288" y="1393950"/>
            <a:ext cx="4895388" cy="41150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E41AC5-32DD-261E-F76C-24CF7C74EFDC}"/>
              </a:ext>
            </a:extLst>
          </p:cNvPr>
          <p:cNvSpPr txBox="1"/>
          <p:nvPr/>
        </p:nvSpPr>
        <p:spPr>
          <a:xfrm>
            <a:off x="6858053" y="5547039"/>
            <a:ext cx="48953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89"/>
            <a:r>
              <a:rPr lang="en-GB" dirty="0">
                <a:solidFill>
                  <a:srgbClr val="000000"/>
                </a:solidFill>
                <a:latin typeface="Calibri" panose="020F0502020204030204"/>
                <a:hlinkClick r:id="rId8"/>
              </a:rPr>
              <a:t>https://kclpure.kcl.ac.uk/portal/en/publications/a-research-agenda-for-integrated-care-supporting-collaboration-in</a:t>
            </a:r>
            <a:r>
              <a:rPr lang="en-GB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334780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E17E-9540-EB96-BC83-F529872E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in South West London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12B36D-66FB-B21D-D241-017D0E70AADF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81368" y="1752328"/>
          <a:ext cx="11429264" cy="434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3A7D-9C03-6A4F-4AEB-DAFF20D9A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89"/>
            <a:fld id="{68B7D5C9-6BA3-B244-836A-4483BA8EEA2D}" type="slidenum">
              <a:rPr lang="en-US">
                <a:solidFill>
                  <a:srgbClr val="000000"/>
                </a:solidFill>
              </a:rPr>
              <a:pPr defTabSz="914389"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5057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53F4-5416-43A1-2B40-ACEF500D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KingsBureauGrot FiveOne"/>
              </a:rPr>
              <a:t>My background: From clinical physiotherapist to doctoral researcher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93DC093-0304-5795-51E7-9166A0DAE74A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86767" y="1719930"/>
          <a:ext cx="5413125" cy="476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4B184-CD15-2E2D-B564-5D063C385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89"/>
            <a:fld id="{68B7D5C9-6BA3-B244-836A-4483BA8EEA2D}" type="slidenum">
              <a:rPr lang="en-US">
                <a:solidFill>
                  <a:srgbClr val="000000"/>
                </a:solidFill>
              </a:rPr>
              <a:pPr defTabSz="914389"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57D50F28-DBD7-9CB4-593C-34B9E459F7C6}"/>
              </a:ext>
            </a:extLst>
          </p:cNvPr>
          <p:cNvSpPr/>
          <p:nvPr/>
        </p:nvSpPr>
        <p:spPr>
          <a:xfrm>
            <a:off x="6855769" y="1743811"/>
            <a:ext cx="4870813" cy="472730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9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C69E1C49-4EB0-3D5A-56B3-9E682AC3D42E}"/>
              </a:ext>
            </a:extLst>
          </p:cNvPr>
          <p:cNvSpPr txBox="1"/>
          <p:nvPr/>
        </p:nvSpPr>
        <p:spPr>
          <a:xfrm>
            <a:off x="7139092" y="2231667"/>
            <a:ext cx="4660219" cy="37453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6770" tIns="48385" rIns="96770" bIns="4838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89"/>
            <a:r>
              <a:rPr lang="en-US" sz="2963" dirty="0">
                <a:solidFill>
                  <a:srgbClr val="008A00"/>
                </a:solidFill>
                <a:latin typeface="KingsBureauGrot FiveOne"/>
                <a:ea typeface="+mn-lt"/>
                <a:cs typeface="Calibri" panose="020F0502020204030204"/>
              </a:rPr>
              <a:t>Multidisciplinary collaboration</a:t>
            </a:r>
            <a:r>
              <a:rPr lang="en-US" sz="2963" dirty="0">
                <a:solidFill>
                  <a:srgbClr val="000000"/>
                </a:solidFill>
                <a:latin typeface="KingsBureauGrot FiveOne"/>
                <a:ea typeface="+mn-lt"/>
                <a:cs typeface="Calibri" panose="020F0502020204030204"/>
              </a:rPr>
              <a:t> essential for patient-</a:t>
            </a:r>
            <a:r>
              <a:rPr lang="en-US" sz="2963" dirty="0" err="1">
                <a:solidFill>
                  <a:srgbClr val="000000"/>
                </a:solidFill>
                <a:latin typeface="KingsBureauGrot FiveOne"/>
                <a:ea typeface="+mn-lt"/>
                <a:cs typeface="Calibri" panose="020F0502020204030204"/>
              </a:rPr>
              <a:t>centred</a:t>
            </a:r>
            <a:r>
              <a:rPr lang="en-US" sz="2963" dirty="0">
                <a:solidFill>
                  <a:srgbClr val="000000"/>
                </a:solidFill>
                <a:latin typeface="KingsBureauGrot FiveOne"/>
                <a:ea typeface="+mn-lt"/>
                <a:cs typeface="Calibri" panose="020F0502020204030204"/>
              </a:rPr>
              <a:t> care.</a:t>
            </a:r>
            <a:r>
              <a:rPr lang="en-US" sz="2963" dirty="0">
                <a:solidFill>
                  <a:srgbClr val="000000"/>
                </a:solidFill>
                <a:latin typeface="KingsBureauGrot FiveOne"/>
                <a:ea typeface="Calibri"/>
                <a:cs typeface="Calibri"/>
              </a:rPr>
              <a:t> </a:t>
            </a:r>
            <a:r>
              <a:rPr lang="en-US" sz="2963" dirty="0">
                <a:solidFill>
                  <a:srgbClr val="008A00"/>
                </a:solidFill>
                <a:latin typeface="KingsBureauGrot FiveOne"/>
                <a:ea typeface="Calibri"/>
                <a:cs typeface="Calibri"/>
              </a:rPr>
              <a:t>ICSs </a:t>
            </a:r>
            <a:r>
              <a:rPr lang="en-US" sz="2963" dirty="0">
                <a:solidFill>
                  <a:srgbClr val="000000"/>
                </a:solidFill>
                <a:latin typeface="KingsBureauGrot FiveOne"/>
                <a:ea typeface="Calibri"/>
                <a:cs typeface="Calibri"/>
              </a:rPr>
              <a:t>designed to support.</a:t>
            </a:r>
          </a:p>
          <a:p>
            <a:pPr defTabSz="914389"/>
            <a:endParaRPr lang="en-US" sz="2963" dirty="0">
              <a:solidFill>
                <a:srgbClr val="000000"/>
              </a:solidFill>
              <a:latin typeface="KingsBureauGrot FiveOne"/>
              <a:ea typeface="Calibri"/>
              <a:cs typeface="Calibri"/>
            </a:endParaRPr>
          </a:p>
          <a:p>
            <a:pPr defTabSz="914389"/>
            <a:r>
              <a:rPr lang="en-US" sz="2963" dirty="0">
                <a:solidFill>
                  <a:srgbClr val="FF0000"/>
                </a:solidFill>
                <a:latin typeface="KingsBureauGrot FiveOne"/>
                <a:ea typeface="+mn-lt"/>
                <a:cs typeface="Calibri" panose="020F0502020204030204"/>
              </a:rPr>
              <a:t>However</a:t>
            </a:r>
            <a:r>
              <a:rPr lang="en-US" sz="2963" dirty="0">
                <a:solidFill>
                  <a:srgbClr val="000000"/>
                </a:solidFill>
                <a:latin typeface="KingsBureauGrot FiveOne"/>
                <a:ea typeface="+mn-lt"/>
                <a:cs typeface="Calibri" panose="020F0502020204030204"/>
              </a:rPr>
              <a:t>, often hindered by systemic barriers, requiring significant frontline efforts!</a:t>
            </a:r>
            <a:endParaRPr lang="en-US" sz="2963" dirty="0">
              <a:solidFill>
                <a:srgbClr val="000000"/>
              </a:solidFill>
              <a:latin typeface="KingsBureauGrot FiveOne"/>
            </a:endParaRPr>
          </a:p>
        </p:txBody>
      </p:sp>
      <p:sp>
        <p:nvSpPr>
          <p:cNvPr id="652" name="Arrow: Right 651">
            <a:extLst>
              <a:ext uri="{FF2B5EF4-FFF2-40B4-BE49-F238E27FC236}">
                <a16:creationId xmlns:a16="http://schemas.microsoft.com/office/drawing/2014/main" id="{4374E878-264A-EE4E-A2B6-CC564A58F07D}"/>
              </a:ext>
            </a:extLst>
          </p:cNvPr>
          <p:cNvSpPr/>
          <p:nvPr/>
        </p:nvSpPr>
        <p:spPr>
          <a:xfrm>
            <a:off x="5852768" y="1912996"/>
            <a:ext cx="853135" cy="14964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9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54" name="Graphic 653" descr="Lights On outline">
            <a:extLst>
              <a:ext uri="{FF2B5EF4-FFF2-40B4-BE49-F238E27FC236}">
                <a16:creationId xmlns:a16="http://schemas.microsoft.com/office/drawing/2014/main" id="{F55671AB-53A8-EAEB-917A-D57E5F31D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8117" y="1009701"/>
            <a:ext cx="1539961" cy="1464491"/>
          </a:xfrm>
          <a:prstGeom prst="rect">
            <a:avLst/>
          </a:prstGeom>
        </p:spPr>
      </p:pic>
      <p:pic>
        <p:nvPicPr>
          <p:cNvPr id="793" name="Graphic 792" descr="Doctor male outline">
            <a:extLst>
              <a:ext uri="{FF2B5EF4-FFF2-40B4-BE49-F238E27FC236}">
                <a16:creationId xmlns:a16="http://schemas.microsoft.com/office/drawing/2014/main" id="{0E5EFDB8-E871-5189-0548-9214B52EF0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9" y="4580152"/>
            <a:ext cx="1493621" cy="14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7117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lowchart: Connector 280">
            <a:extLst>
              <a:ext uri="{FF2B5EF4-FFF2-40B4-BE49-F238E27FC236}">
                <a16:creationId xmlns:a16="http://schemas.microsoft.com/office/drawing/2014/main" id="{11C00997-84C6-4599-3AB7-D5FC8D0D8338}"/>
              </a:ext>
            </a:extLst>
          </p:cNvPr>
          <p:cNvSpPr/>
          <p:nvPr/>
        </p:nvSpPr>
        <p:spPr>
          <a:xfrm>
            <a:off x="2330396" y="3424889"/>
            <a:ext cx="2852266" cy="2925975"/>
          </a:xfrm>
          <a:prstGeom prst="flowChartConnector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89"/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944A3-D958-B30D-5049-B2B54263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KingsBureauGrot FiveOne"/>
              </a:rPr>
              <a:t>My project</a:t>
            </a:r>
            <a:endParaRPr lang="en-US" dirty="0">
              <a:latin typeface="KingsBureauGrot FiveO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2A48A-42D0-DE82-0224-2B11C2B762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89"/>
            <a:fld id="{68B7D5C9-6BA3-B244-836A-4483BA8EEA2D}" type="slidenum">
              <a:rPr lang="en-US" sz="2328" dirty="0">
                <a:solidFill>
                  <a:srgbClr val="000000"/>
                </a:solidFill>
                <a:latin typeface="KingsBureauGrot FiveOne"/>
              </a:rPr>
              <a:pPr defTabSz="914389"/>
              <a:t>24</a:t>
            </a:fld>
            <a:endParaRPr lang="en-US" sz="2328" dirty="0">
              <a:solidFill>
                <a:srgbClr val="000000"/>
              </a:solidFill>
              <a:latin typeface="KingsBureauGrot FiveOne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90724AA-B4FB-0719-2A8F-041F9BC90723}"/>
              </a:ext>
            </a:extLst>
          </p:cNvPr>
          <p:cNvSpPr txBox="1"/>
          <p:nvPr/>
        </p:nvSpPr>
        <p:spPr>
          <a:xfrm>
            <a:off x="1962629" y="4449644"/>
            <a:ext cx="3595133" cy="87946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6770" tIns="48385" rIns="96770" bIns="4838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14389"/>
            <a:r>
              <a:rPr lang="en-US" sz="2540" dirty="0">
                <a:solidFill>
                  <a:srgbClr val="000000"/>
                </a:solidFill>
                <a:latin typeface="KingsBureauGrot FiveOne"/>
                <a:ea typeface="Calibri"/>
                <a:cs typeface="Calibri"/>
              </a:rPr>
              <a:t>In depth qualitative case studies in SWL</a:t>
            </a:r>
            <a:endParaRPr lang="en-US" sz="2540" dirty="0">
              <a:solidFill>
                <a:srgbClr val="000000"/>
              </a:solidFill>
              <a:latin typeface="KingsBureauGrot FiveOne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677A69D-1A9F-0C71-B290-D7609236AFD7}"/>
              </a:ext>
            </a:extLst>
          </p:cNvPr>
          <p:cNvSpPr txBox="1"/>
          <p:nvPr/>
        </p:nvSpPr>
        <p:spPr>
          <a:xfrm>
            <a:off x="926149" y="1205518"/>
            <a:ext cx="10319958" cy="18379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770" tIns="48385" rIns="96770" bIns="4838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2891" indent="-362891" defTabSz="914389">
              <a:buFont typeface="Arial"/>
              <a:buChar char="•"/>
            </a:pPr>
            <a:r>
              <a:rPr lang="en-US" sz="2540" dirty="0">
                <a:solidFill>
                  <a:srgbClr val="000000"/>
                </a:solidFill>
                <a:latin typeface="KingsBureauGrot FiveOne"/>
                <a:ea typeface="Calibri"/>
                <a:cs typeface="Calibri"/>
              </a:rPr>
              <a:t>How do frontline practitioners, managers, and strategic planners undertake and experience collaboration?</a:t>
            </a:r>
            <a:endParaRPr lang="en-US" dirty="0">
              <a:solidFill>
                <a:srgbClr val="000000"/>
              </a:solidFill>
              <a:latin typeface="Calibri" panose="020F0502020204030204"/>
            </a:endParaRPr>
          </a:p>
          <a:p>
            <a:pPr marL="362891" indent="-362891" defTabSz="914389">
              <a:buFont typeface="Arial"/>
              <a:buChar char="•"/>
            </a:pPr>
            <a:r>
              <a:rPr lang="en-US" sz="2540" dirty="0">
                <a:solidFill>
                  <a:srgbClr val="000000"/>
                </a:solidFill>
                <a:latin typeface="KingsBureauGrot FiveOne"/>
                <a:ea typeface="+mn-lt"/>
                <a:cs typeface="Calibri" panose="020F0502020204030204"/>
              </a:rPr>
              <a:t>How do these collaborative experiences evolve across organisational boundaries and over time?</a:t>
            </a:r>
            <a:endParaRPr lang="en-US" sz="2540" dirty="0">
              <a:solidFill>
                <a:srgbClr val="000000"/>
              </a:solidFill>
              <a:latin typeface="KingsBureauGrot FiveOne"/>
            </a:endParaRPr>
          </a:p>
        </p:txBody>
      </p:sp>
      <p:pic>
        <p:nvPicPr>
          <p:cNvPr id="276" name="Content Placeholder 275" descr="Document outline">
            <a:extLst>
              <a:ext uri="{FF2B5EF4-FFF2-40B4-BE49-F238E27FC236}">
                <a16:creationId xmlns:a16="http://schemas.microsoft.com/office/drawing/2014/main" id="{69CDF24E-C4A1-9BE2-B60D-441AC809B5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3982" y="3030226"/>
            <a:ext cx="1648927" cy="1658746"/>
          </a:xfrm>
        </p:spPr>
      </p:pic>
      <p:pic>
        <p:nvPicPr>
          <p:cNvPr id="278" name="Graphic 277" descr="Meeting with solid fill">
            <a:extLst>
              <a:ext uri="{FF2B5EF4-FFF2-40B4-BE49-F238E27FC236}">
                <a16:creationId xmlns:a16="http://schemas.microsoft.com/office/drawing/2014/main" id="{C8EA32AE-A081-9567-11F8-CEEBC3715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2659" y="5325703"/>
            <a:ext cx="1641414" cy="1643723"/>
          </a:xfrm>
          <a:prstGeom prst="rect">
            <a:avLst/>
          </a:prstGeom>
        </p:spPr>
      </p:pic>
      <p:pic>
        <p:nvPicPr>
          <p:cNvPr id="280" name="Graphic 279" descr="Chat with solid fill">
            <a:extLst>
              <a:ext uri="{FF2B5EF4-FFF2-40B4-BE49-F238E27FC236}">
                <a16:creationId xmlns:a16="http://schemas.microsoft.com/office/drawing/2014/main" id="{0EC39FFD-1A58-EC8B-47E2-0AF181889E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0707" y="3046164"/>
            <a:ext cx="1648927" cy="1651234"/>
          </a:xfrm>
          <a:prstGeom prst="rect">
            <a:avLst/>
          </a:prstGeom>
        </p:spPr>
      </p:pic>
      <p:sp>
        <p:nvSpPr>
          <p:cNvPr id="282" name="Speech Bubble: Rectangle 281">
            <a:extLst>
              <a:ext uri="{FF2B5EF4-FFF2-40B4-BE49-F238E27FC236}">
                <a16:creationId xmlns:a16="http://schemas.microsoft.com/office/drawing/2014/main" id="{8E4E6136-9D52-8898-5199-893CBCCA716F}"/>
              </a:ext>
            </a:extLst>
          </p:cNvPr>
          <p:cNvSpPr/>
          <p:nvPr/>
        </p:nvSpPr>
        <p:spPr>
          <a:xfrm>
            <a:off x="6723575" y="3215456"/>
            <a:ext cx="4522228" cy="2944635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9"/>
            <a:r>
              <a:rPr lang="en-US" sz="2540" dirty="0">
                <a:solidFill>
                  <a:srgbClr val="FFFFFF"/>
                </a:solidFill>
                <a:latin typeface="KingsBureauGrot FiveOne"/>
                <a:ea typeface="+mn-lt"/>
                <a:cs typeface="Calibri" panose="020F0502020204030204"/>
              </a:rPr>
              <a:t>Interested in being part of this? </a:t>
            </a:r>
          </a:p>
          <a:p>
            <a:pPr algn="ctr" defTabSz="914389"/>
            <a:endParaRPr lang="en-US" sz="2540" dirty="0">
              <a:solidFill>
                <a:srgbClr val="FFFFFF"/>
              </a:solidFill>
              <a:latin typeface="KingsBureauGrot FiveOne"/>
              <a:ea typeface="+mn-lt"/>
              <a:cs typeface="Calibri" panose="020F0502020204030204"/>
            </a:endParaRPr>
          </a:p>
          <a:p>
            <a:pPr algn="ctr" defTabSz="914389"/>
            <a:r>
              <a:rPr lang="en-US" sz="2540" dirty="0">
                <a:solidFill>
                  <a:srgbClr val="FFFFFF"/>
                </a:solidFill>
                <a:latin typeface="KingsBureauGrot FiveOne"/>
                <a:ea typeface="+mn-lt"/>
                <a:cs typeface="Calibri" panose="020F0502020204030204"/>
              </a:rPr>
              <a:t>Please get in touch!</a:t>
            </a:r>
            <a:endParaRPr lang="en-US" sz="2540" dirty="0">
              <a:solidFill>
                <a:srgbClr val="FFFFFF"/>
              </a:solidFill>
              <a:latin typeface="KingsBureauGrot FiveOne"/>
            </a:endParaRPr>
          </a:p>
        </p:txBody>
      </p:sp>
    </p:spTree>
    <p:extLst>
      <p:ext uri="{BB962C8B-B14F-4D97-AF65-F5344CB8AC3E}">
        <p14:creationId xmlns:p14="http://schemas.microsoft.com/office/powerpoint/2010/main" val="210468722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BC2A-20C7-F9B2-C0B5-F36D7699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please – get in touch if we might be useful!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1B59-6F62-93CE-81CA-B6F51CFE04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523869"/>
            <a:ext cx="11429264" cy="4573025"/>
          </a:xfrm>
        </p:spPr>
        <p:txBody>
          <a:bodyPr anchor="ctr">
            <a:normAutofit/>
          </a:bodyPr>
          <a:lstStyle/>
          <a:p>
            <a:pPr algn="ctr"/>
            <a:r>
              <a:rPr lang="en-GB" sz="4233" dirty="0">
                <a:latin typeface="KingsBureauGrot ThreeSeven"/>
              </a:rPr>
              <a:t>sam.van_elk@kcl.ac.uk</a:t>
            </a:r>
            <a:endParaRPr lang="en-US"/>
          </a:p>
          <a:p>
            <a:pPr algn="ctr"/>
            <a:r>
              <a:rPr lang="en-GB" sz="4233">
                <a:latin typeface="KingsBureauGrot ThreeSeven"/>
              </a:rPr>
              <a:t>kaori.hara@kcl.ac.uk</a:t>
            </a:r>
            <a:endParaRPr lang="en-GB" sz="42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64170-FF25-834F-6823-E55756BB4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89"/>
            <a:fld id="{68B7D5C9-6BA3-B244-836A-4483BA8EEA2D}" type="slidenum">
              <a:rPr lang="en-US">
                <a:solidFill>
                  <a:srgbClr val="000000"/>
                </a:solidFill>
              </a:rPr>
              <a:pPr defTabSz="914389"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120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70F2-0221-ED4E-5A92-B82AC48F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1ECF-4907-3D29-8554-84C0681693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Bell, L. et al. (2022) Role of an Integrated Care System during COVID-19 and beyond: a qualitative study with recommendations to inform future development. </a:t>
            </a:r>
            <a:r>
              <a:rPr lang="en-GB" sz="1905" b="0" i="1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Integrated Healthcare Journal</a:t>
            </a: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[Online] 4 (1), e000112.</a:t>
            </a:r>
          </a:p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Bolden, R. et al. (2023) Paradoxes of Multi-Level Leadership: Insights from an Integrated Care System. </a:t>
            </a:r>
            <a:r>
              <a:rPr lang="en-GB" sz="1905" b="0" i="1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Change Management</a:t>
            </a: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[Online] 23337–357.</a:t>
            </a:r>
          </a:p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Curry, L. et al. (2022) The role of leadership in times of systems disruption: a qualitative study of health and social care integration. </a:t>
            </a:r>
            <a:r>
              <a:rPr lang="en-GB" sz="1905" b="0" i="1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BMJ Open</a:t>
            </a: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[Online] 12 (5), e054847.</a:t>
            </a:r>
          </a:p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Harris, R. et al. (2022) Developing programme theories of leadership for integrated health and social care teams and systems: a realist synthesis. </a:t>
            </a:r>
            <a:r>
              <a:rPr lang="en-GB" sz="1905" b="0" i="1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Health and Social Care Delivery Research</a:t>
            </a: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[Online] 10 (7), 1–118.</a:t>
            </a:r>
          </a:p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Jones, L. et al. (2023) Role of medical leaders in integrated care systems: what can be learnt from previous research? </a:t>
            </a:r>
            <a:r>
              <a:rPr lang="en-GB" sz="1905" b="0" i="1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BMJ Leader</a:t>
            </a: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[Online] 7 (2), 133–136.</a:t>
            </a:r>
          </a:p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Mitchell, C. et al. (2023) Primary care services in the English NHS: are they a thorn in the side of integrated care systems? A qualitative analysis. </a:t>
            </a:r>
            <a:r>
              <a:rPr lang="en-GB" sz="1905" b="0" i="1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BMC Primary Care</a:t>
            </a: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[Online] 24 (1), 168.</a:t>
            </a:r>
          </a:p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Moore, J. et al. (2023) Collaborative Leadership in Integrated Care Systems; Creating Leadership for the Common Good. </a:t>
            </a:r>
            <a:r>
              <a:rPr lang="en-GB" sz="1905" b="0" i="1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Change Management</a:t>
            </a: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[Online] 23 (4), 358–373.</a:t>
            </a:r>
          </a:p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Sims, S. et al. (2021) What does Success Look Like for Leaders of Integrated Health and Social Care Systems? a Realist Review. </a:t>
            </a:r>
            <a:r>
              <a:rPr lang="en-GB" sz="1905" b="0" i="1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Journal of Integrated Care</a:t>
            </a: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[Online] 21 (4), 26.</a:t>
            </a:r>
          </a:p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Van Elk, S. et al. (2024) Research agenda for integrated care: supporting collaboration in turbulent times. </a:t>
            </a:r>
            <a:r>
              <a:rPr lang="en-GB" sz="1905" b="0" i="1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BMJ Leader</a:t>
            </a: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[Online] leader-2024-001078.</a:t>
            </a:r>
          </a:p>
          <a:p>
            <a:pPr>
              <a:lnSpc>
                <a:spcPct val="107000"/>
              </a:lnSpc>
              <a:spcAft>
                <a:spcPts val="847"/>
              </a:spcAft>
            </a:pP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Waring, J. et al. (2023) Navigating the micro-politics of major system change: The implementation of Sustainability Transformation Partnerships in the English health and care system. </a:t>
            </a:r>
            <a:r>
              <a:rPr lang="en-GB" sz="1905" b="0" i="1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Journal of Health Services Research &amp; Policy</a:t>
            </a:r>
            <a:r>
              <a:rPr lang="en-GB" sz="1905" b="0" kern="100" dirty="0">
                <a:solidFill>
                  <a:schemeClr val="tx1"/>
                </a:solidFill>
                <a:latin typeface="KingsBureauGrot FiveOne" panose="02000506040000020004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[Online] 28 (4), 233–243.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74447-6FD8-45A5-AFEE-CF5D4ED5C4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89"/>
            <a:fld id="{68B7D5C9-6BA3-B244-836A-4483BA8EEA2D}" type="slidenum">
              <a:rPr lang="en-US">
                <a:solidFill>
                  <a:srgbClr val="000000"/>
                </a:solidFill>
              </a:rPr>
              <a:pPr defTabSz="914389"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100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114879-F4B4-9047-1C52-4187E67A71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To find our more:</a:t>
            </a:r>
          </a:p>
          <a:p>
            <a:pPr lvl="2"/>
            <a:r>
              <a:rPr lang="en-US" dirty="0">
                <a:hlinkClick r:id="rId2"/>
              </a:rPr>
              <a:t>sam.van_elk@kcl.ac.uk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kcl.ac.uk</a:t>
            </a:r>
            <a:r>
              <a:rPr lang="en-US" dirty="0"/>
              <a:t>/business</a:t>
            </a:r>
          </a:p>
          <a:p>
            <a:pPr lvl="2"/>
            <a:r>
              <a:rPr lang="en-US" dirty="0"/>
              <a:t>@</a:t>
            </a:r>
            <a:r>
              <a:rPr lang="en-US" dirty="0" err="1"/>
              <a:t>kclkbs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©2023 King’s Business School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99AF7-BF75-37CA-6C2A-17D69161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8837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square&#10;&#10;AI-generated content may be incorrect.">
            <a:extLst>
              <a:ext uri="{FF2B5EF4-FFF2-40B4-BE49-F238E27FC236}">
                <a16:creationId xmlns:a16="http://schemas.microsoft.com/office/drawing/2014/main" id="{7D904F36-592D-F9B9-9FE0-0A3EE796B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6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5AC26-28EF-0196-A41F-21C53407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E9B7-1250-F54C-893B-742385FEE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77397-F0AA-B296-4C05-2CD2B5EE7D96}"/>
              </a:ext>
            </a:extLst>
          </p:cNvPr>
          <p:cNvSpPr txBox="1"/>
          <p:nvPr/>
        </p:nvSpPr>
        <p:spPr>
          <a:xfrm>
            <a:off x="604139" y="568375"/>
            <a:ext cx="9662922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LGX – a rapid, simplified test for the rapid detection of </a:t>
            </a:r>
            <a:r>
              <a:rPr kumimoji="0" lang="en-GB" altLang="en-US" sz="3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Staphylococcus aureus</a:t>
            </a:r>
            <a:r>
              <a:rPr kumimoji="0" lang="en-GB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 charset="0"/>
              </a:rPr>
              <a:t> (SA)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01BB0E4-A550-88DD-0CA9-EFB3FE29C2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2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5AC26-28EF-0196-A41F-21C53407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E9B7-1250-F54C-893B-742385FEE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D445A-70C0-23D6-8F28-FC433D9D9050}"/>
              </a:ext>
            </a:extLst>
          </p:cNvPr>
          <p:cNvSpPr txBox="1"/>
          <p:nvPr/>
        </p:nvSpPr>
        <p:spPr>
          <a:xfrm>
            <a:off x="832201" y="958159"/>
            <a:ext cx="10243335" cy="770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8D16B-DF52-3BAB-5F3F-FF4E31B1AB27}"/>
              </a:ext>
            </a:extLst>
          </p:cNvPr>
          <p:cNvSpPr txBox="1">
            <a:spLocks/>
          </p:cNvSpPr>
          <p:nvPr/>
        </p:nvSpPr>
        <p:spPr>
          <a:xfrm>
            <a:off x="559936" y="436346"/>
            <a:ext cx="10515600" cy="7540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3500" kern="0" dirty="0">
                <a:solidFill>
                  <a:schemeClr val="tx1"/>
                </a:solidFill>
              </a:rPr>
              <a:t>LGX is cleaved by enzyme secreted by </a:t>
            </a:r>
            <a:r>
              <a:rPr lang="en-GB" altLang="en-US" sz="3500" i="1" kern="0" dirty="0">
                <a:solidFill>
                  <a:schemeClr val="tx1"/>
                </a:solidFill>
              </a:rPr>
              <a:t>Staphylococcus aureus</a:t>
            </a:r>
            <a:endParaRPr lang="en-GB" sz="3500" i="1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5B8BE2-048B-D383-4D6F-F8C0913C80F0}"/>
              </a:ext>
            </a:extLst>
          </p:cNvPr>
          <p:cNvSpPr txBox="1">
            <a:spLocks/>
          </p:cNvSpPr>
          <p:nvPr/>
        </p:nvSpPr>
        <p:spPr>
          <a:xfrm>
            <a:off x="578759" y="187953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–"/>
              <a:defRPr sz="280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marL="723900" indent="-2667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233488" indent="-3190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727200" indent="-355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184400" indent="-355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6416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altLang="en-US" sz="2000" b="0" kern="0" dirty="0" err="1">
                <a:solidFill>
                  <a:schemeClr val="tx1"/>
                </a:solidFill>
              </a:rPr>
              <a:t>Staphylocoagulase</a:t>
            </a:r>
            <a:r>
              <a:rPr lang="en-GB" altLang="en-US" sz="2000" b="0" kern="0" dirty="0">
                <a:solidFill>
                  <a:schemeClr val="tx1"/>
                </a:solidFill>
              </a:rPr>
              <a:t> is an </a:t>
            </a:r>
            <a:r>
              <a:rPr lang="en-GB" altLang="en-US" sz="2000" b="1" kern="0" dirty="0">
                <a:solidFill>
                  <a:schemeClr val="tx1"/>
                </a:solidFill>
              </a:rPr>
              <a:t>enzyme expressed externally</a:t>
            </a:r>
            <a:r>
              <a:rPr lang="en-GB" altLang="en-US" sz="2000" b="0" kern="0" dirty="0">
                <a:solidFill>
                  <a:schemeClr val="tx1"/>
                </a:solidFill>
              </a:rPr>
              <a:t> that is </a:t>
            </a:r>
            <a:r>
              <a:rPr lang="en-GB" altLang="en-US" sz="2000" b="1" kern="0" dirty="0">
                <a:solidFill>
                  <a:schemeClr val="tx1"/>
                </a:solidFill>
              </a:rPr>
              <a:t>characteristic </a:t>
            </a:r>
            <a:r>
              <a:rPr lang="en-GB" altLang="en-US" sz="2000" kern="0" dirty="0">
                <a:solidFill>
                  <a:schemeClr val="tx1"/>
                </a:solidFill>
              </a:rPr>
              <a:t>and</a:t>
            </a:r>
            <a:r>
              <a:rPr lang="en-GB" altLang="en-US" sz="2000" b="1" kern="0" dirty="0">
                <a:solidFill>
                  <a:schemeClr val="tx1"/>
                </a:solidFill>
              </a:rPr>
              <a:t> diagnostic </a:t>
            </a:r>
            <a:r>
              <a:rPr lang="en-GB" altLang="en-US" sz="2000" b="0" kern="0" dirty="0">
                <a:solidFill>
                  <a:schemeClr val="tx1"/>
                </a:solidFill>
              </a:rPr>
              <a:t>for </a:t>
            </a:r>
            <a:r>
              <a:rPr lang="en-GB" altLang="en-US" sz="2000" b="0" i="1" kern="0" dirty="0">
                <a:solidFill>
                  <a:schemeClr val="tx1"/>
                </a:solidFill>
              </a:rPr>
              <a:t>Staphylococcus aureus.</a:t>
            </a:r>
          </a:p>
          <a:p>
            <a:endParaRPr lang="en-GB" b="0" kern="0" dirty="0">
              <a:solidFill>
                <a:schemeClr val="tx1"/>
              </a:solidFill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EF59F49-5AE6-5434-24DE-00CCB9320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544" y="2778915"/>
            <a:ext cx="9070648" cy="190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Team LGX from 2014 - Left to right: Dr Lauren Mulcahey-Ryan, Dr Alex Sinclair, Prof Mark Fielder and Dr Adam Le Gresley">
            <a:extLst>
              <a:ext uri="{FF2B5EF4-FFF2-40B4-BE49-F238E27FC236}">
                <a16:creationId xmlns:a16="http://schemas.microsoft.com/office/drawing/2014/main" id="{A8CA89A0-F5BC-E964-A6FA-13DDC3558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83" y="4628433"/>
            <a:ext cx="2884718" cy="19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B065C50-F077-C699-5A40-1481546D98D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92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5AC26-28EF-0196-A41F-21C53407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E9B7-1250-F54C-893B-742385FEE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D445A-70C0-23D6-8F28-FC433D9D9050}"/>
              </a:ext>
            </a:extLst>
          </p:cNvPr>
          <p:cNvSpPr txBox="1"/>
          <p:nvPr/>
        </p:nvSpPr>
        <p:spPr>
          <a:xfrm>
            <a:off x="832201" y="958159"/>
            <a:ext cx="10243335" cy="770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latin typeface="Arial" charset="0"/>
              <a:cs typeface="Arial" charset="0"/>
            </a:endParaRPr>
          </a:p>
        </p:txBody>
      </p:sp>
      <p:pic>
        <p:nvPicPr>
          <p:cNvPr id="2" name="Picture 708">
            <a:extLst>
              <a:ext uri="{FF2B5EF4-FFF2-40B4-BE49-F238E27FC236}">
                <a16:creationId xmlns:a16="http://schemas.microsoft.com/office/drawing/2014/main" id="{A1464FF8-3719-4758-750A-DA60387CB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37718" y="611095"/>
            <a:ext cx="5362374" cy="5635809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86A12D4-1D76-DF05-5BA3-2860B0A98F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753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5AC26-28EF-0196-A41F-21C53407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E9B7-1250-F54C-893B-742385FEE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8D16B-DF52-3BAB-5F3F-FF4E31B1AB27}"/>
              </a:ext>
            </a:extLst>
          </p:cNvPr>
          <p:cNvSpPr txBox="1">
            <a:spLocks/>
          </p:cNvSpPr>
          <p:nvPr/>
        </p:nvSpPr>
        <p:spPr>
          <a:xfrm>
            <a:off x="266700" y="411378"/>
            <a:ext cx="10515600" cy="7540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3500" kern="0" dirty="0">
                <a:solidFill>
                  <a:schemeClr val="tx1"/>
                </a:solidFill>
              </a:rPr>
              <a:t>LGX prototype validated </a:t>
            </a:r>
          </a:p>
          <a:p>
            <a:r>
              <a:rPr lang="en-GB" altLang="en-US" sz="3500" kern="0" dirty="0">
                <a:solidFill>
                  <a:schemeClr val="tx1"/>
                </a:solidFill>
              </a:rPr>
              <a:t>in community studies</a:t>
            </a:r>
            <a:endParaRPr lang="en-GB" sz="3500" i="1" kern="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D362A-65F3-F026-155C-2D8B080BA7F7}"/>
              </a:ext>
            </a:extLst>
          </p:cNvPr>
          <p:cNvSpPr txBox="1"/>
          <p:nvPr/>
        </p:nvSpPr>
        <p:spPr>
          <a:xfrm>
            <a:off x="559936" y="1999240"/>
            <a:ext cx="87872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200 participants – nasal swabs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Sensitivity - 91% (95% CI, 85-95%)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Specificity - 82% (95% CI, 74-88%)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 Predictive Value -  88% (95% CI, 77-91%)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 Predictive Value -  94% (95% CI, 88-98%)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67 participants – nasal swabs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Sensitivity - 91% (95% CI, 78-97%)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Specificity - 85% (95% CI, 70-93%)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 Predictive Value -  84% (95% CI, 70-93%)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 Predictive Value -  92% (95% CI, 78-97%)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ACB503-792F-E1E2-BE79-8F011A710278}"/>
              </a:ext>
            </a:extLst>
          </p:cNvPr>
          <p:cNvPicPr>
            <a:picLocks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4800" cy="6858000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924F3D4-809D-DC16-DEB1-73402A87B2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91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A88D16B-DF52-3BAB-5F3F-FF4E31B1AB27}"/>
              </a:ext>
            </a:extLst>
          </p:cNvPr>
          <p:cNvSpPr txBox="1">
            <a:spLocks/>
          </p:cNvSpPr>
          <p:nvPr/>
        </p:nvSpPr>
        <p:spPr>
          <a:xfrm>
            <a:off x="650011" y="271903"/>
            <a:ext cx="11109171" cy="7540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3500" kern="0" dirty="0">
                <a:solidFill>
                  <a:schemeClr val="tx1"/>
                </a:solidFill>
              </a:rPr>
              <a:t>Gatekeeper approach – pathway to efficiency gains</a:t>
            </a:r>
            <a:endParaRPr lang="en-GB" sz="3500" i="1" kern="0" dirty="0">
              <a:solidFill>
                <a:schemeClr val="tx1"/>
              </a:solidFill>
            </a:endParaRPr>
          </a:p>
        </p:txBody>
      </p:sp>
      <p:sp>
        <p:nvSpPr>
          <p:cNvPr id="49" name="AutoShape 1027">
            <a:extLst>
              <a:ext uri="{FF2B5EF4-FFF2-40B4-BE49-F238E27FC236}">
                <a16:creationId xmlns:a16="http://schemas.microsoft.com/office/drawing/2014/main" id="{BFD7A723-57B8-2C16-F974-590033E5E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460" y="1025966"/>
            <a:ext cx="2521236" cy="485775"/>
          </a:xfrm>
          <a:prstGeom prst="roundRect">
            <a:avLst>
              <a:gd name="adj" fmla="val 16667"/>
            </a:avLst>
          </a:prstGeom>
          <a:solidFill>
            <a:srgbClr val="73C2D3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Patient admitted</a:t>
            </a:r>
          </a:p>
        </p:txBody>
      </p:sp>
      <p:sp>
        <p:nvSpPr>
          <p:cNvPr id="50" name="Line 1028">
            <a:extLst>
              <a:ext uri="{FF2B5EF4-FFF2-40B4-BE49-F238E27FC236}">
                <a16:creationId xmlns:a16="http://schemas.microsoft.com/office/drawing/2014/main" id="{36D3670F-DE2A-8DF3-9751-658E585DB7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5080" y="1480499"/>
            <a:ext cx="0" cy="50708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1" name="Line 1030">
            <a:extLst>
              <a:ext uri="{FF2B5EF4-FFF2-40B4-BE49-F238E27FC236}">
                <a16:creationId xmlns:a16="http://schemas.microsoft.com/office/drawing/2014/main" id="{874687A3-6ABC-84B5-6FCA-48A9A1FFF9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30093" y="2406682"/>
            <a:ext cx="812735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2" name="AutoShape 1031">
            <a:extLst>
              <a:ext uri="{FF2B5EF4-FFF2-40B4-BE49-F238E27FC236}">
                <a16:creationId xmlns:a16="http://schemas.microsoft.com/office/drawing/2014/main" id="{F5FCF519-2FFC-C830-A3CB-0245C4AA7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846" y="1966945"/>
            <a:ext cx="1429255" cy="831850"/>
          </a:xfrm>
          <a:prstGeom prst="flowChartProcess">
            <a:avLst/>
          </a:prstGeom>
          <a:solidFill>
            <a:srgbClr val="73C2D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Culture</a:t>
            </a:r>
          </a:p>
        </p:txBody>
      </p:sp>
      <p:sp>
        <p:nvSpPr>
          <p:cNvPr id="53" name="Line 1033">
            <a:extLst>
              <a:ext uri="{FF2B5EF4-FFF2-40B4-BE49-F238E27FC236}">
                <a16:creationId xmlns:a16="http://schemas.microsoft.com/office/drawing/2014/main" id="{E7591062-7B1C-3343-37F1-A77F1A850C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04324" y="2370897"/>
            <a:ext cx="885748" cy="1760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4" name="AutoShape 1034">
            <a:extLst>
              <a:ext uri="{FF2B5EF4-FFF2-40B4-BE49-F238E27FC236}">
                <a16:creationId xmlns:a16="http://schemas.microsoft.com/office/drawing/2014/main" id="{4BC5BE22-551F-8757-D376-3AA7EDEE3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1046" y="2000282"/>
            <a:ext cx="1432280" cy="831850"/>
          </a:xfrm>
          <a:prstGeom prst="flowChartProcess">
            <a:avLst/>
          </a:prstGeom>
          <a:solidFill>
            <a:srgbClr val="73C2D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LGX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point-of-care</a:t>
            </a:r>
          </a:p>
        </p:txBody>
      </p:sp>
      <p:sp>
        <p:nvSpPr>
          <p:cNvPr id="55" name="AutoShape 1036">
            <a:extLst>
              <a:ext uri="{FF2B5EF4-FFF2-40B4-BE49-F238E27FC236}">
                <a16:creationId xmlns:a16="http://schemas.microsoft.com/office/drawing/2014/main" id="{DA5F99F2-315D-FA9D-88CB-D22F04B33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258" y="3343307"/>
            <a:ext cx="1432281" cy="831850"/>
          </a:xfrm>
          <a:prstGeom prst="flowChartProcess">
            <a:avLst/>
          </a:prstGeom>
          <a:solidFill>
            <a:srgbClr val="73C2D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DNA PCR</a:t>
            </a:r>
          </a:p>
        </p:txBody>
      </p:sp>
      <p:sp>
        <p:nvSpPr>
          <p:cNvPr id="56" name="Line 1037">
            <a:extLst>
              <a:ext uri="{FF2B5EF4-FFF2-40B4-BE49-F238E27FC236}">
                <a16:creationId xmlns:a16="http://schemas.microsoft.com/office/drawing/2014/main" id="{52E27417-F6D5-9ACA-F7C9-3D7B68993A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1090" y="3009932"/>
            <a:ext cx="0" cy="40238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57" name="AutoShape 1038">
            <a:extLst>
              <a:ext uri="{FF2B5EF4-FFF2-40B4-BE49-F238E27FC236}">
                <a16:creationId xmlns:a16="http://schemas.microsoft.com/office/drawing/2014/main" id="{1DD5EB4D-5BD9-DB89-0325-CB6421457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870" y="5595319"/>
            <a:ext cx="3678253" cy="62547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Patient SA Positive - clinical decision</a:t>
            </a:r>
          </a:p>
        </p:txBody>
      </p:sp>
      <p:sp>
        <p:nvSpPr>
          <p:cNvPr id="58" name="AutoShape 1040">
            <a:extLst>
              <a:ext uri="{FF2B5EF4-FFF2-40B4-BE49-F238E27FC236}">
                <a16:creationId xmlns:a16="http://schemas.microsoft.com/office/drawing/2014/main" id="{986056E6-72FC-FDE7-A3AD-AFD0BF0A1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990" y="5603257"/>
            <a:ext cx="3678253" cy="6254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Patient treated as non-carrier of SA</a:t>
            </a:r>
          </a:p>
        </p:txBody>
      </p:sp>
      <p:grpSp>
        <p:nvGrpSpPr>
          <p:cNvPr id="59" name="Group 1077">
            <a:extLst>
              <a:ext uri="{FF2B5EF4-FFF2-40B4-BE49-F238E27FC236}">
                <a16:creationId xmlns:a16="http://schemas.microsoft.com/office/drawing/2014/main" id="{E45906D0-A4BE-BBDE-1BF2-CED8AAC49473}"/>
              </a:ext>
            </a:extLst>
          </p:cNvPr>
          <p:cNvGrpSpPr>
            <a:grpSpLocks/>
          </p:cNvGrpSpPr>
          <p:nvPr/>
        </p:nvGrpSpPr>
        <p:grpSpPr bwMode="auto">
          <a:xfrm>
            <a:off x="4213447" y="4175157"/>
            <a:ext cx="3269894" cy="1663700"/>
            <a:chOff x="1776" y="2448"/>
            <a:chExt cx="2304" cy="1152"/>
          </a:xfrm>
        </p:grpSpPr>
        <p:sp>
          <p:nvSpPr>
            <p:cNvPr id="60" name="Line 1050">
              <a:extLst>
                <a:ext uri="{FF2B5EF4-FFF2-40B4-BE49-F238E27FC236}">
                  <a16:creationId xmlns:a16="http://schemas.microsoft.com/office/drawing/2014/main" id="{3BDF840E-FB75-62F0-75F8-93B32988F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3024"/>
              <a:ext cx="528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61" name="Line 1052">
              <a:extLst>
                <a:ext uri="{FF2B5EF4-FFF2-40B4-BE49-F238E27FC236}">
                  <a16:creationId xmlns:a16="http://schemas.microsoft.com/office/drawing/2014/main" id="{CF1EEA7A-3395-7ED6-6F3D-77F4E7468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024"/>
              <a:ext cx="528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grpSp>
          <p:nvGrpSpPr>
            <p:cNvPr id="62" name="Group 1076">
              <a:extLst>
                <a:ext uri="{FF2B5EF4-FFF2-40B4-BE49-F238E27FC236}">
                  <a16:creationId xmlns:a16="http://schemas.microsoft.com/office/drawing/2014/main" id="{4B5DD30E-BCBC-A77F-C123-3699FC94D6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448"/>
              <a:ext cx="2304" cy="1152"/>
              <a:chOff x="1776" y="2448"/>
              <a:chExt cx="2304" cy="1152"/>
            </a:xfrm>
          </p:grpSpPr>
          <p:sp>
            <p:nvSpPr>
              <p:cNvPr id="63" name="AutoShape 1045">
                <a:extLst>
                  <a:ext uri="{FF2B5EF4-FFF2-40B4-BE49-F238E27FC236}">
                    <a16:creationId xmlns:a16="http://schemas.microsoft.com/office/drawing/2014/main" id="{D9F7E7E9-C6FC-7EBE-0D7B-E56B3035F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736"/>
                <a:ext cx="1008" cy="576"/>
              </a:xfrm>
              <a:prstGeom prst="flowChartDecision">
                <a:avLst/>
              </a:prstGeom>
              <a:solidFill>
                <a:srgbClr val="73C2D3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  <a:sym typeface="Arial" charset="0"/>
                  </a:rPr>
                  <a:t>Up to 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  <a:sym typeface="Arial" charset="0"/>
                  </a:rPr>
                  <a:t>22hrs</a:t>
                </a:r>
              </a:p>
            </p:txBody>
          </p:sp>
          <p:sp>
            <p:nvSpPr>
              <p:cNvPr id="64" name="Line 1047">
                <a:extLst>
                  <a:ext uri="{FF2B5EF4-FFF2-40B4-BE49-F238E27FC236}">
                    <a16:creationId xmlns:a16="http://schemas.microsoft.com/office/drawing/2014/main" id="{9B8503D7-7F84-F0AA-1DEF-800533F0A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endParaRPr>
              </a:p>
            </p:txBody>
          </p:sp>
          <p:sp>
            <p:nvSpPr>
              <p:cNvPr id="65" name="Line 1051">
                <a:extLst>
                  <a:ext uri="{FF2B5EF4-FFF2-40B4-BE49-F238E27FC236}">
                    <a16:creationId xmlns:a16="http://schemas.microsoft.com/office/drawing/2014/main" id="{84553B12-F76B-315C-3A23-86CE53409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3024"/>
                <a:ext cx="0" cy="576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endParaRPr>
              </a:p>
            </p:txBody>
          </p:sp>
          <p:sp>
            <p:nvSpPr>
              <p:cNvPr id="66" name="Line 1053">
                <a:extLst>
                  <a:ext uri="{FF2B5EF4-FFF2-40B4-BE49-F238E27FC236}">
                    <a16:creationId xmlns:a16="http://schemas.microsoft.com/office/drawing/2014/main" id="{AA7224D8-82ED-ED01-FB0A-D19486365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3024"/>
                <a:ext cx="0" cy="576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endParaRPr>
              </a:p>
            </p:txBody>
          </p:sp>
          <p:sp>
            <p:nvSpPr>
              <p:cNvPr id="67" name="Text Box 1060">
                <a:extLst>
                  <a:ext uri="{FF2B5EF4-FFF2-40B4-BE49-F238E27FC236}">
                    <a16:creationId xmlns:a16="http://schemas.microsoft.com/office/drawing/2014/main" id="{E4534407-2C9D-2997-890F-111F93A086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784"/>
                <a:ext cx="577" cy="201"/>
              </a:xfrm>
              <a:prstGeom prst="rect">
                <a:avLst/>
              </a:prstGeom>
              <a:noFill/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  <a:sym typeface="Arial" charset="0"/>
                  </a:rPr>
                  <a:t>Positive</a:t>
                </a:r>
              </a:p>
            </p:txBody>
          </p:sp>
          <p:sp>
            <p:nvSpPr>
              <p:cNvPr id="68" name="Text Box 1065">
                <a:extLst>
                  <a:ext uri="{FF2B5EF4-FFF2-40B4-BE49-F238E27FC236}">
                    <a16:creationId xmlns:a16="http://schemas.microsoft.com/office/drawing/2014/main" id="{F479216A-81D2-E8C8-6CF7-7E785007A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9" y="2784"/>
                <a:ext cx="721" cy="201"/>
              </a:xfrm>
              <a:prstGeom prst="rect">
                <a:avLst/>
              </a:prstGeom>
              <a:noFill/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3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  <a:sym typeface="Arial" charset="0"/>
                  </a:rPr>
                  <a:t>Negative</a:t>
                </a:r>
              </a:p>
            </p:txBody>
          </p:sp>
        </p:grpSp>
      </p:grpSp>
      <p:grpSp>
        <p:nvGrpSpPr>
          <p:cNvPr id="69" name="Group 1073">
            <a:extLst>
              <a:ext uri="{FF2B5EF4-FFF2-40B4-BE49-F238E27FC236}">
                <a16:creationId xmlns:a16="http://schemas.microsoft.com/office/drawing/2014/main" id="{B738F197-CDB4-1E20-B634-346E1449165A}"/>
              </a:ext>
            </a:extLst>
          </p:cNvPr>
          <p:cNvGrpSpPr>
            <a:grpSpLocks/>
          </p:cNvGrpSpPr>
          <p:nvPr/>
        </p:nvGrpSpPr>
        <p:grpSpPr bwMode="auto">
          <a:xfrm>
            <a:off x="3784821" y="2441607"/>
            <a:ext cx="7081725" cy="3397250"/>
            <a:chOff x="1488" y="1248"/>
            <a:chExt cx="4989" cy="2352"/>
          </a:xfrm>
        </p:grpSpPr>
        <p:sp>
          <p:nvSpPr>
            <p:cNvPr id="70" name="AutoShape 1046">
              <a:extLst>
                <a:ext uri="{FF2B5EF4-FFF2-40B4-BE49-F238E27FC236}">
                  <a16:creationId xmlns:a16="http://schemas.microsoft.com/office/drawing/2014/main" id="{907FA331-8F77-369C-3C10-714FAF13C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872"/>
              <a:ext cx="1008" cy="576"/>
            </a:xfrm>
            <a:prstGeom prst="flowChartDecision">
              <a:avLst/>
            </a:prstGeom>
            <a:solidFill>
              <a:srgbClr val="73C2D3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rPr>
                <a:t>30 mins</a:t>
              </a:r>
            </a:p>
          </p:txBody>
        </p:sp>
        <p:sp>
          <p:nvSpPr>
            <p:cNvPr id="71" name="Line 1054">
              <a:extLst>
                <a:ext uri="{FF2B5EF4-FFF2-40B4-BE49-F238E27FC236}">
                  <a16:creationId xmlns:a16="http://schemas.microsoft.com/office/drawing/2014/main" id="{221EC71D-0690-C2A2-4A10-7B98C5B8C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6" y="1518"/>
              <a:ext cx="8" cy="35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72" name="Line 1055">
              <a:extLst>
                <a:ext uri="{FF2B5EF4-FFF2-40B4-BE49-F238E27FC236}">
                  <a16:creationId xmlns:a16="http://schemas.microsoft.com/office/drawing/2014/main" id="{DE8006B2-547D-0F61-4B61-1A1BF9594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2160"/>
              <a:ext cx="0" cy="14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73" name="Line 1056">
              <a:extLst>
                <a:ext uri="{FF2B5EF4-FFF2-40B4-BE49-F238E27FC236}">
                  <a16:creationId xmlns:a16="http://schemas.microsoft.com/office/drawing/2014/main" id="{5BD79E5A-FE4C-E6F2-F406-07AF65841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3" y="2160"/>
              <a:ext cx="899" cy="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74" name="Line 1057">
              <a:extLst>
                <a:ext uri="{FF2B5EF4-FFF2-40B4-BE49-F238E27FC236}">
                  <a16:creationId xmlns:a16="http://schemas.microsoft.com/office/drawing/2014/main" id="{D4EC2EC1-4E42-841E-B873-06B69CF90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4" y="2448"/>
              <a:ext cx="0" cy="19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75" name="Line 1058">
              <a:extLst>
                <a:ext uri="{FF2B5EF4-FFF2-40B4-BE49-F238E27FC236}">
                  <a16:creationId xmlns:a16="http://schemas.microsoft.com/office/drawing/2014/main" id="{8E3AAFD8-83EC-1DC9-FDF6-8205B176E7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2640"/>
              <a:ext cx="331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76" name="Line 1059">
              <a:extLst>
                <a:ext uri="{FF2B5EF4-FFF2-40B4-BE49-F238E27FC236}">
                  <a16:creationId xmlns:a16="http://schemas.microsoft.com/office/drawing/2014/main" id="{36E47901-9A10-AB18-1D64-ADB94038C5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1248"/>
              <a:ext cx="0" cy="139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77" name="Text Box 1061">
              <a:extLst>
                <a:ext uri="{FF2B5EF4-FFF2-40B4-BE49-F238E27FC236}">
                  <a16:creationId xmlns:a16="http://schemas.microsoft.com/office/drawing/2014/main" id="{FB62CCAB-B758-F93D-765D-A51500FD9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0" y="1946"/>
              <a:ext cx="624" cy="202"/>
            </a:xfrm>
            <a:prstGeom prst="rect">
              <a:avLst/>
            </a:prstGeom>
            <a:noFill/>
            <a:ln w="9525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rPr>
                <a:t>Positive</a:t>
              </a:r>
            </a:p>
          </p:txBody>
        </p:sp>
        <p:sp>
          <p:nvSpPr>
            <p:cNvPr id="78" name="Text Box 1062">
              <a:extLst>
                <a:ext uri="{FF2B5EF4-FFF2-40B4-BE49-F238E27FC236}">
                  <a16:creationId xmlns:a16="http://schemas.microsoft.com/office/drawing/2014/main" id="{C0F465B1-59D7-B091-9DA3-C2AD34281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400"/>
              <a:ext cx="579" cy="201"/>
            </a:xfrm>
            <a:prstGeom prst="rect">
              <a:avLst/>
            </a:prstGeom>
            <a:noFill/>
            <a:ln w="9525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rPr>
                <a:t>Positive</a:t>
              </a:r>
            </a:p>
          </p:txBody>
        </p:sp>
        <p:sp>
          <p:nvSpPr>
            <p:cNvPr id="79" name="Text Box 1064">
              <a:extLst>
                <a:ext uri="{FF2B5EF4-FFF2-40B4-BE49-F238E27FC236}">
                  <a16:creationId xmlns:a16="http://schemas.microsoft.com/office/drawing/2014/main" id="{7748FC2B-5D0C-6CF7-DB7C-E4697EBE8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7" y="2549"/>
              <a:ext cx="720" cy="475"/>
            </a:xfrm>
            <a:prstGeom prst="rect">
              <a:avLst/>
            </a:prstGeom>
            <a:noFill/>
            <a:ln w="9525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rPr>
                <a:t>Approx 70% of patients</a:t>
              </a:r>
            </a:p>
          </p:txBody>
        </p:sp>
        <p:sp>
          <p:nvSpPr>
            <p:cNvPr id="80" name="Text Box 1066">
              <a:extLst>
                <a:ext uri="{FF2B5EF4-FFF2-40B4-BE49-F238E27FC236}">
                  <a16:creationId xmlns:a16="http://schemas.microsoft.com/office/drawing/2014/main" id="{307DCC31-3C23-B372-C6AB-6102C55CE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7" y="2829"/>
              <a:ext cx="662" cy="202"/>
            </a:xfrm>
            <a:prstGeom prst="rect">
              <a:avLst/>
            </a:prstGeom>
            <a:noFill/>
            <a:ln w="9525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rPr>
                <a:t>Negative</a:t>
              </a:r>
            </a:p>
          </p:txBody>
        </p:sp>
      </p:grpSp>
      <p:grpSp>
        <p:nvGrpSpPr>
          <p:cNvPr id="81" name="Group 1078">
            <a:extLst>
              <a:ext uri="{FF2B5EF4-FFF2-40B4-BE49-F238E27FC236}">
                <a16:creationId xmlns:a16="http://schemas.microsoft.com/office/drawing/2014/main" id="{A600B73A-B2D1-8716-C924-0B88F229F349}"/>
              </a:ext>
            </a:extLst>
          </p:cNvPr>
          <p:cNvGrpSpPr>
            <a:grpSpLocks/>
          </p:cNvGrpSpPr>
          <p:nvPr/>
        </p:nvGrpSpPr>
        <p:grpSpPr bwMode="auto">
          <a:xfrm>
            <a:off x="2068734" y="2787682"/>
            <a:ext cx="5586952" cy="3051175"/>
            <a:chOff x="336" y="1488"/>
            <a:chExt cx="3936" cy="2112"/>
          </a:xfrm>
        </p:grpSpPr>
        <p:sp>
          <p:nvSpPr>
            <p:cNvPr id="82" name="AutoShape 1044">
              <a:extLst>
                <a:ext uri="{FF2B5EF4-FFF2-40B4-BE49-F238E27FC236}">
                  <a16:creationId xmlns:a16="http://schemas.microsoft.com/office/drawing/2014/main" id="{6FF6D9F8-49D5-39FD-C605-C5BD2DFE8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872"/>
              <a:ext cx="1008" cy="576"/>
            </a:xfrm>
            <a:prstGeom prst="flowChartDecision">
              <a:avLst/>
            </a:prstGeom>
            <a:solidFill>
              <a:srgbClr val="73C2D3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rPr>
                <a:t>Up to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rPr>
                <a:t>65hrs</a:t>
              </a:r>
            </a:p>
          </p:txBody>
        </p:sp>
        <p:sp>
          <p:nvSpPr>
            <p:cNvPr id="83" name="Line 1048">
              <a:extLst>
                <a:ext uri="{FF2B5EF4-FFF2-40B4-BE49-F238E27FC236}">
                  <a16:creationId xmlns:a16="http://schemas.microsoft.com/office/drawing/2014/main" id="{48D5E8B6-C691-C581-D4A2-568D37DBC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" y="2448"/>
              <a:ext cx="0" cy="115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84" name="Line 1049">
              <a:extLst>
                <a:ext uri="{FF2B5EF4-FFF2-40B4-BE49-F238E27FC236}">
                  <a16:creationId xmlns:a16="http://schemas.microsoft.com/office/drawing/2014/main" id="{F3948B2C-FC07-7E49-4C1A-4E8E933B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1488"/>
              <a:ext cx="0" cy="38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85" name="Text Box 1067">
              <a:extLst>
                <a:ext uri="{FF2B5EF4-FFF2-40B4-BE49-F238E27FC236}">
                  <a16:creationId xmlns:a16="http://schemas.microsoft.com/office/drawing/2014/main" id="{C5EFFF47-8BF9-14F8-B46D-6AB6C4723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881" y="2799"/>
              <a:ext cx="721" cy="206"/>
            </a:xfrm>
            <a:prstGeom prst="rect">
              <a:avLst/>
            </a:prstGeom>
            <a:noFill/>
            <a:ln w="9525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rPr>
                <a:t>Negative</a:t>
              </a:r>
            </a:p>
          </p:txBody>
        </p:sp>
        <p:sp>
          <p:nvSpPr>
            <p:cNvPr id="86" name="Line 1068">
              <a:extLst>
                <a:ext uri="{FF2B5EF4-FFF2-40B4-BE49-F238E27FC236}">
                  <a16:creationId xmlns:a16="http://schemas.microsoft.com/office/drawing/2014/main" id="{069D97E4-05DB-C123-E55B-2BE7DF711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160"/>
              <a:ext cx="0" cy="12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87" name="Line 1069">
              <a:extLst>
                <a:ext uri="{FF2B5EF4-FFF2-40B4-BE49-F238E27FC236}">
                  <a16:creationId xmlns:a16="http://schemas.microsoft.com/office/drawing/2014/main" id="{125D0867-3CBF-DBDB-FC29-E4AC154C7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360"/>
              <a:ext cx="2928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88" name="Line 1070">
              <a:extLst>
                <a:ext uri="{FF2B5EF4-FFF2-40B4-BE49-F238E27FC236}">
                  <a16:creationId xmlns:a16="http://schemas.microsoft.com/office/drawing/2014/main" id="{5A655162-A6B0-9449-BB40-64C8D14BA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360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endParaRPr>
            </a:p>
          </p:txBody>
        </p:sp>
        <p:sp>
          <p:nvSpPr>
            <p:cNvPr id="89" name="Text Box 1071">
              <a:extLst>
                <a:ext uri="{FF2B5EF4-FFF2-40B4-BE49-F238E27FC236}">
                  <a16:creationId xmlns:a16="http://schemas.microsoft.com/office/drawing/2014/main" id="{E3812335-87C7-F2A8-A072-CD9003160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74" y="2719"/>
              <a:ext cx="574" cy="206"/>
            </a:xfrm>
            <a:prstGeom prst="rect">
              <a:avLst/>
            </a:prstGeom>
            <a:noFill/>
            <a:ln w="9525">
              <a:solidFill>
                <a:sysClr val="window" lastClr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Arial" charset="0"/>
                </a:rPr>
                <a:t>Positive</a:t>
              </a:r>
            </a:p>
          </p:txBody>
        </p:sp>
      </p:grpSp>
      <p:sp>
        <p:nvSpPr>
          <p:cNvPr id="90" name="Rectangle 1072">
            <a:extLst>
              <a:ext uri="{FF2B5EF4-FFF2-40B4-BE49-F238E27FC236}">
                <a16:creationId xmlns:a16="http://schemas.microsoft.com/office/drawing/2014/main" id="{317BAF1D-56D9-B451-98D2-DBB5A4AA4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333" y="1679608"/>
            <a:ext cx="2112879" cy="3790046"/>
          </a:xfrm>
          <a:prstGeom prst="rect">
            <a:avLst/>
          </a:prstGeom>
          <a:noFill/>
          <a:ln w="412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91" name="AutoShape 1029">
            <a:extLst>
              <a:ext uri="{FF2B5EF4-FFF2-40B4-BE49-F238E27FC236}">
                <a16:creationId xmlns:a16="http://schemas.microsoft.com/office/drawing/2014/main" id="{2EDE87D3-0200-D7A6-FB09-17EC243B6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471" y="1793907"/>
            <a:ext cx="2717853" cy="1216025"/>
          </a:xfrm>
          <a:prstGeom prst="flowChartDecision">
            <a:avLst/>
          </a:prstGeom>
          <a:solidFill>
            <a:srgbClr val="73C2D3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" charset="0"/>
              </a:rPr>
              <a:t>Screening decision</a:t>
            </a:r>
          </a:p>
        </p:txBody>
      </p:sp>
      <p:pic>
        <p:nvPicPr>
          <p:cNvPr id="92" name="Picture 9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E05E75A-C11B-749A-7A1C-44706F7F7E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4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9D445A-70C0-23D6-8F28-FC433D9D9050}"/>
              </a:ext>
            </a:extLst>
          </p:cNvPr>
          <p:cNvSpPr txBox="1"/>
          <p:nvPr/>
        </p:nvSpPr>
        <p:spPr>
          <a:xfrm>
            <a:off x="832201" y="958159"/>
            <a:ext cx="10243335" cy="770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8D16B-DF52-3BAB-5F3F-FF4E31B1AB27}"/>
              </a:ext>
            </a:extLst>
          </p:cNvPr>
          <p:cNvSpPr txBox="1">
            <a:spLocks/>
          </p:cNvSpPr>
          <p:nvPr/>
        </p:nvSpPr>
        <p:spPr>
          <a:xfrm>
            <a:off x="445636" y="206893"/>
            <a:ext cx="10515600" cy="7540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3500" kern="0" dirty="0">
                <a:solidFill>
                  <a:schemeClr val="tx1"/>
                </a:solidFill>
              </a:rPr>
              <a:t>Health economics case: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preliminary cost-benefit based on patient journey</a:t>
            </a:r>
          </a:p>
          <a:p>
            <a:endParaRPr lang="en-GB" altLang="en-US" sz="3500" kern="0" dirty="0">
              <a:solidFill>
                <a:schemeClr val="tx1"/>
              </a:solidFill>
            </a:endParaRPr>
          </a:p>
          <a:p>
            <a:endParaRPr lang="en-GB" sz="3500" kern="0" dirty="0">
              <a:solidFill>
                <a:schemeClr val="tx1"/>
              </a:solidFill>
            </a:endParaRP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461DF66-A4E0-3083-B01A-9D2F2878E7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652AB9C0-1C30-D4C6-C41A-5A3AD64D260E}"/>
              </a:ext>
            </a:extLst>
          </p:cNvPr>
          <p:cNvSpPr txBox="1"/>
          <p:nvPr/>
        </p:nvSpPr>
        <p:spPr>
          <a:xfrm>
            <a:off x="1318214" y="1471204"/>
            <a:ext cx="3671749" cy="400110"/>
          </a:xfrm>
          <a:prstGeom prst="rect">
            <a:avLst/>
          </a:prstGeom>
          <a:solidFill>
            <a:srgbClr val="062B48"/>
          </a:solidFill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LGX vs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culture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CAD43-CB11-1B68-D0B7-058380299D68}"/>
              </a:ext>
            </a:extLst>
          </p:cNvPr>
          <p:cNvSpPr txBox="1"/>
          <p:nvPr/>
        </p:nvSpPr>
        <p:spPr>
          <a:xfrm>
            <a:off x="6395995" y="1471204"/>
            <a:ext cx="3671749" cy="400110"/>
          </a:xfrm>
          <a:prstGeom prst="rect">
            <a:avLst/>
          </a:prstGeom>
          <a:solidFill>
            <a:srgbClr val="062B48"/>
          </a:solidFill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LGX vs PCR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23969-98FA-2DCF-98FA-9B0F67B67E60}"/>
              </a:ext>
            </a:extLst>
          </p:cNvPr>
          <p:cNvSpPr txBox="1"/>
          <p:nvPr/>
        </p:nvSpPr>
        <p:spPr>
          <a:xfrm>
            <a:off x="1318214" y="5032911"/>
            <a:ext cx="3671750" cy="1319606"/>
          </a:xfrm>
          <a:prstGeom prst="rect">
            <a:avLst/>
          </a:prstGeom>
          <a:solidFill>
            <a:srgbClr val="062B48"/>
          </a:solidFill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Culture pathway cost - £53.99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LGX screen + culture pathway cost - £41.20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Cost saving per 100 patients - £1,279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Time saving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-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24 to 48 hours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DB794-9E6D-2BD5-788E-5D64E1E3980B}"/>
              </a:ext>
            </a:extLst>
          </p:cNvPr>
          <p:cNvSpPr txBox="1"/>
          <p:nvPr/>
        </p:nvSpPr>
        <p:spPr>
          <a:xfrm>
            <a:off x="6395995" y="5023645"/>
            <a:ext cx="3671749" cy="1323439"/>
          </a:xfrm>
          <a:prstGeom prst="rect">
            <a:avLst/>
          </a:prstGeom>
          <a:solidFill>
            <a:srgbClr val="062B48"/>
          </a:solidFill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PCR pathway cost - £88.94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LGX screen + PCR confirm of +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ves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 - £51.68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Cost saving per 100 patients - £3,726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 charset="0"/>
              </a:rPr>
              <a:t>Time saving - 1-2 hours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B9CD93-775E-2194-4F03-75BEEED4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215" y="1936982"/>
            <a:ext cx="3671749" cy="2926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A4D638-B750-FB3B-5ED0-7057161EF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191" y="1948608"/>
            <a:ext cx="3646553" cy="2903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856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65AC26-28EF-0196-A41F-21C53407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3E9B7-1250-F54C-893B-742385FEE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D445A-70C0-23D6-8F28-FC433D9D9050}"/>
              </a:ext>
            </a:extLst>
          </p:cNvPr>
          <p:cNvSpPr txBox="1"/>
          <p:nvPr/>
        </p:nvSpPr>
        <p:spPr>
          <a:xfrm>
            <a:off x="832201" y="958159"/>
            <a:ext cx="10243335" cy="770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>
              <a:spcBef>
                <a:spcPct val="0"/>
              </a:spcBef>
            </a:pP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88D16B-DF52-3BAB-5F3F-FF4E31B1AB27}"/>
              </a:ext>
            </a:extLst>
          </p:cNvPr>
          <p:cNvSpPr txBox="1">
            <a:spLocks/>
          </p:cNvSpPr>
          <p:nvPr/>
        </p:nvSpPr>
        <p:spPr>
          <a:xfrm>
            <a:off x="559936" y="297636"/>
            <a:ext cx="10515600" cy="7540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5pPr>
            <a:lvl6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sz="3500" kern="0" dirty="0">
                <a:solidFill>
                  <a:schemeClr val="tx1"/>
                </a:solidFill>
              </a:rPr>
              <a:t>Project team – LGX</a:t>
            </a:r>
          </a:p>
          <a:p>
            <a:endParaRPr lang="en-GB" sz="3500" i="1" kern="0" dirty="0">
              <a:solidFill>
                <a:schemeClr val="tx1"/>
              </a:solidFill>
            </a:endParaRPr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B065C50-F077-C699-5A40-1481546D98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687" y="5899841"/>
            <a:ext cx="1447292" cy="748703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49D12F6-E6A9-0BED-FCDC-6AD68766A931}"/>
              </a:ext>
            </a:extLst>
          </p:cNvPr>
          <p:cNvSpPr txBox="1">
            <a:spLocks/>
          </p:cNvSpPr>
          <p:nvPr/>
        </p:nvSpPr>
        <p:spPr bwMode="auto">
          <a:xfrm>
            <a:off x="1380252" y="1204489"/>
            <a:ext cx="9136881" cy="464620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C572A759-6A51-4108-AA02-DFA0A04FC94B}">
              <ma14:wrappingTextBox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2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–"/>
              <a:defRPr sz="280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Arial" charset="0"/>
              </a:defRPr>
            </a:lvl1pPr>
            <a:lvl2pPr marL="723900" indent="-2667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marL="1233488" indent="-319088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marL="1727200" indent="-355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marL="2184400" indent="-355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Helvetica" charset="0"/>
              <a:buChar char="•"/>
              <a:defRPr sz="2800">
                <a:solidFill>
                  <a:schemeClr val="bg1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L="26416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Helvetica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leads: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 Adam Le Gresley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Alex Sinclair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 Mark Fielder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Synthesis: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Lyndsey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Geldeard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(PDRA)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Bywaters (PhD)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Samerah Malik (PhD)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Microbiology: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Lauren Mulcahy (PDRA)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 Fredericka Mitchell (PDRA)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Engineering: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Liam Griggs (PhD)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 Jian Wang</a:t>
            </a:r>
          </a:p>
          <a:p>
            <a:pPr marL="0" indent="0">
              <a:buNone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Collaborations: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Simon Goldenberg </a:t>
            </a: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Unell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Riley</a:t>
            </a: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David West, CTO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Hugh Ballantine Dykes, CEO</a:t>
            </a: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Faculty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Kingston Enterprise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Innovate UK</a:t>
            </a:r>
            <a:endParaRPr lang="en-GB" sz="14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p.doc.ic.ac.uk/ifind/wp-content/uploads/sites/79/2014/08/gstt.jpg">
            <a:extLst>
              <a:ext uri="{FF2B5EF4-FFF2-40B4-BE49-F238E27FC236}">
                <a16:creationId xmlns:a16="http://schemas.microsoft.com/office/drawing/2014/main" id="{C2FA1055-E9E8-5F86-1E16-91D2B836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355" y="1321371"/>
            <a:ext cx="2067778" cy="81363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royal marsden">
            <a:extLst>
              <a:ext uri="{FF2B5EF4-FFF2-40B4-BE49-F238E27FC236}">
                <a16:creationId xmlns:a16="http://schemas.microsoft.com/office/drawing/2014/main" id="{00539E9B-8CF9-538A-E390-C032F112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767" y="2208866"/>
            <a:ext cx="2269366" cy="3799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3112B60-20CF-6EFA-ADE0-6907DFD0E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5008" y="2849989"/>
            <a:ext cx="1762125" cy="552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39FA52C-067A-7B24-FFB9-5639BBDCAACC}"/>
              </a:ext>
            </a:extLst>
          </p:cNvPr>
          <p:cNvSpPr/>
          <p:nvPr/>
        </p:nvSpPr>
        <p:spPr>
          <a:xfrm>
            <a:off x="0" y="5734151"/>
            <a:ext cx="9944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an </a:t>
            </a:r>
            <a:r>
              <a:rPr lang="en-GB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in situ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Culture-Free Screening Test for the Rapid Detection of </a:t>
            </a:r>
            <a:r>
              <a:rPr lang="en-GB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Staphylococcus aureus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within Healthcare Environments.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 A. Sinclair, L.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Mulcahy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Geldeard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S. Malik, M. Fielder and A. Le Gresley: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Organic and Biomolecular Chemistry,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2013,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11,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3307.</a:t>
            </a:r>
          </a:p>
          <a:p>
            <a:pPr algn="just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Bywaters, Luke, Mulcahy-Ryan, Lauren, Fielder, Mark, Sinclair, Alex and Le Gresley, Adam (2017) Synthetic scale-up of a novel fluorescent probe and its biological evaluation for surface detection of 'Staphylococcus aureus'.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Molecular and Cellular Probes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, 36, pp. 1-9.</a:t>
            </a:r>
          </a:p>
          <a:p>
            <a:pPr algn="just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Rapid Culture Free Detection of </a:t>
            </a:r>
            <a:r>
              <a:rPr lang="en-GB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Staphylococcus aureus.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A. Sinclair, M. Fielder and A. Le Gresley: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UK Patent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GB1212853.4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(filed 27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July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), UK Patent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GB1305634.6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(filed 27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), EU patent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PCT/GB2013/051947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(filed 24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July 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2013)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and US patent 14/415457 (filed 26</a:t>
            </a:r>
            <a:r>
              <a:rPr lang="en-GB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April 2015), Granted September 2019.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02A8316A-9DB8-1C2B-30DA-C77C7D5CF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721" y="4868148"/>
            <a:ext cx="2595046" cy="501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129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and section start pages - white">
  <a:themeElements>
    <a:clrScheme name="BusinessSchool">
      <a:dk1>
        <a:srgbClr val="000000"/>
      </a:dk1>
      <a:lt1>
        <a:srgbClr val="FFFFFF"/>
      </a:lt1>
      <a:dk2>
        <a:srgbClr val="59514B"/>
      </a:dk2>
      <a:lt2>
        <a:srgbClr val="008A00"/>
      </a:lt2>
      <a:accent1>
        <a:srgbClr val="A8CECF"/>
      </a:accent1>
      <a:accent2>
        <a:srgbClr val="AFDEF1"/>
      </a:accent2>
      <a:accent3>
        <a:srgbClr val="F8B58C"/>
      </a:accent3>
      <a:accent4>
        <a:srgbClr val="FBDD9A"/>
      </a:accent4>
      <a:accent5>
        <a:srgbClr val="F6B7B9"/>
      </a:accent5>
      <a:accent6>
        <a:srgbClr val="DDA5CB"/>
      </a:accent6>
      <a:hlink>
        <a:srgbClr val="E2231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S New Powerpoint Template 16-9 size.pptx" id="{985F84E5-7072-4231-9593-429911592CD8}" vid="{6B2D7F1D-3E66-49CF-8BDA-447F6424E58E}"/>
    </a:ext>
  </a:extLst>
</a:theme>
</file>

<file path=ppt/theme/theme3.xml><?xml version="1.0" encoding="utf-8"?>
<a:theme xmlns:a="http://schemas.openxmlformats.org/drawingml/2006/main" name="Layouts - white background">
  <a:themeElements>
    <a:clrScheme name="BusinessSchool">
      <a:dk1>
        <a:srgbClr val="000000"/>
      </a:dk1>
      <a:lt1>
        <a:srgbClr val="FFFFFF"/>
      </a:lt1>
      <a:dk2>
        <a:srgbClr val="59514B"/>
      </a:dk2>
      <a:lt2>
        <a:srgbClr val="008A00"/>
      </a:lt2>
      <a:accent1>
        <a:srgbClr val="A8CECF"/>
      </a:accent1>
      <a:accent2>
        <a:srgbClr val="AFDEF1"/>
      </a:accent2>
      <a:accent3>
        <a:srgbClr val="F8B58C"/>
      </a:accent3>
      <a:accent4>
        <a:srgbClr val="FBDD9A"/>
      </a:accent4>
      <a:accent5>
        <a:srgbClr val="F6B7B9"/>
      </a:accent5>
      <a:accent6>
        <a:srgbClr val="DDA5CB"/>
      </a:accent6>
      <a:hlink>
        <a:srgbClr val="E2231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S New Powerpoint Template 16-9 size.pptx" id="{985F84E5-7072-4231-9593-429911592CD8}" vid="{67A5DCE3-D1F2-466E-87B5-9286A3024B10}"/>
    </a:ext>
  </a:extLst>
</a:theme>
</file>

<file path=ppt/theme/theme4.xml><?xml version="1.0" encoding="utf-8"?>
<a:theme xmlns:a="http://schemas.openxmlformats.org/drawingml/2006/main" name="Title and section start pages - pebble">
  <a:themeElements>
    <a:clrScheme name="BusinessSchoolLight">
      <a:dk1>
        <a:srgbClr val="000000"/>
      </a:dk1>
      <a:lt1>
        <a:srgbClr val="FFFFFF"/>
      </a:lt1>
      <a:dk2>
        <a:srgbClr val="59514B"/>
      </a:dk2>
      <a:lt2>
        <a:srgbClr val="66B966"/>
      </a:lt2>
      <a:accent1>
        <a:srgbClr val="A8CECF"/>
      </a:accent1>
      <a:accent2>
        <a:srgbClr val="AFDEF1"/>
      </a:accent2>
      <a:accent3>
        <a:srgbClr val="F8B58C"/>
      </a:accent3>
      <a:accent4>
        <a:srgbClr val="FBDD9A"/>
      </a:accent4>
      <a:accent5>
        <a:srgbClr val="F6B7B9"/>
      </a:accent5>
      <a:accent6>
        <a:srgbClr val="DDA5CB"/>
      </a:accent6>
      <a:hlink>
        <a:srgbClr val="E2231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S New Powerpoint Template 16-9 size.pptx" id="{985F84E5-7072-4231-9593-429911592CD8}" vid="{28B0FA86-710E-4EF1-A200-9966E607B68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6DCDB6D49BF1458D71215DF278FC91" ma:contentTypeVersion="11" ma:contentTypeDescription="Create a new document." ma:contentTypeScope="" ma:versionID="0204b12a0b9e58b39a27710104770b00">
  <xsd:schema xmlns:xsd="http://www.w3.org/2001/XMLSchema" xmlns:xs="http://www.w3.org/2001/XMLSchema" xmlns:p="http://schemas.microsoft.com/office/2006/metadata/properties" xmlns:ns2="9e1c8adb-f1ba-4bd3-9b33-ad4d54e4608a" xmlns:ns3="79250098-7714-471e-bd18-a86e9d6d77b8" targetNamespace="http://schemas.microsoft.com/office/2006/metadata/properties" ma:root="true" ma:fieldsID="f8ee85efb0d764de98eb084d9454e172" ns2:_="" ns3:_="">
    <xsd:import namespace="9e1c8adb-f1ba-4bd3-9b33-ad4d54e4608a"/>
    <xsd:import namespace="79250098-7714-471e-bd18-a86e9d6d77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c8adb-f1ba-4bd3-9b33-ad4d54e460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dc7449-21e0-4505-979b-465e99fd7f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50098-7714-471e-bd18-a86e9d6d77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5438153-00ac-4d73-96fb-ae21b4e76257}" ma:internalName="TaxCatchAll" ma:showField="CatchAllData" ma:web="79250098-7714-471e-bd18-a86e9d6d77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1c8adb-f1ba-4bd3-9b33-ad4d54e4608a">
      <Terms xmlns="http://schemas.microsoft.com/office/infopath/2007/PartnerControls"/>
    </lcf76f155ced4ddcb4097134ff3c332f>
    <TaxCatchAll xmlns="79250098-7714-471e-bd18-a86e9d6d77b8" xsi:nil="true"/>
  </documentManagement>
</p:properties>
</file>

<file path=customXml/itemProps1.xml><?xml version="1.0" encoding="utf-8"?>
<ds:datastoreItem xmlns:ds="http://schemas.openxmlformats.org/officeDocument/2006/customXml" ds:itemID="{C776DF61-709C-4297-B652-A15689AFC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c8adb-f1ba-4bd3-9b33-ad4d54e4608a"/>
    <ds:schemaRef ds:uri="79250098-7714-471e-bd18-a86e9d6d77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020E05-3CF0-449C-9DC9-AFE2866530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6E4382-8F6E-4C3F-83C2-CA4C20442791}">
  <ds:schemaRefs>
    <ds:schemaRef ds:uri="http://schemas.microsoft.com/office/2006/metadata/properties"/>
    <ds:schemaRef ds:uri="http://schemas.microsoft.com/office/infopath/2007/PartnerControls"/>
    <ds:schemaRef ds:uri="9e1c8adb-f1ba-4bd3-9b33-ad4d54e4608a"/>
    <ds:schemaRef ds:uri="79250098-7714-471e-bd18-a86e9d6d77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1811</Words>
  <Application>Microsoft Macintosh PowerPoint</Application>
  <PresentationFormat>Widescreen</PresentationFormat>
  <Paragraphs>246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Helvetica Neue</vt:lpstr>
      <vt:lpstr>Helvetica Neue Light</vt:lpstr>
      <vt:lpstr>KingsBureauGrot FiveOne</vt:lpstr>
      <vt:lpstr>KingsBureauGrot ThreeSeven</vt:lpstr>
      <vt:lpstr>Office Theme</vt:lpstr>
      <vt:lpstr>Title and section start pages - white</vt:lpstr>
      <vt:lpstr>Layouts - white background</vt:lpstr>
      <vt:lpstr>Title and section start pages - pebble</vt:lpstr>
      <vt:lpstr>RESEARCH CAFÉ Fostering Interdisciplinary Research on Integrated Care Systems</vt:lpstr>
      <vt:lpstr>Driving interdisciplinary health research   SWL Health Summit  Wednesday 14 May 2025 Professor Adam Le Gresley Health, Education and Society KERI Director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Knowledge Exchange  and Research Institutes </vt:lpstr>
      <vt:lpstr>PowerPoint Presentation</vt:lpstr>
      <vt:lpstr>PowerPoint Presentation</vt:lpstr>
      <vt:lpstr>PowerPoint Presentation</vt:lpstr>
      <vt:lpstr>PowerPoint Presentation</vt:lpstr>
      <vt:lpstr>Thank you for listening  Q &amp; A</vt:lpstr>
      <vt:lpstr>ORGANISING FOR COLLABORATION IN ICSs SUPPORTING WORK IN SWL</vt:lpstr>
      <vt:lpstr>Introductions</vt:lpstr>
      <vt:lpstr>Purposes</vt:lpstr>
      <vt:lpstr>The ICS Research-Practice Network</vt:lpstr>
      <vt:lpstr>Developing an ICS research agenda for today’s turbulent context</vt:lpstr>
      <vt:lpstr>Working in South West London</vt:lpstr>
      <vt:lpstr>My background: From clinical physiotherapist to doctoral researcher</vt:lpstr>
      <vt:lpstr>My project</vt:lpstr>
      <vt:lpstr>So please – get in touch if we might be useful!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Le Gresley</dc:creator>
  <cp:lastModifiedBy>Georgia Hunt</cp:lastModifiedBy>
  <cp:revision>11</cp:revision>
  <dcterms:created xsi:type="dcterms:W3CDTF">2024-05-01T15:29:27Z</dcterms:created>
  <dcterms:modified xsi:type="dcterms:W3CDTF">2025-05-13T21:07:30Z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e1b534-098f-4ac8-9223-69712ddf82de_Enabled">
    <vt:lpwstr>true</vt:lpwstr>
  </property>
  <property fmtid="{D5CDD505-2E9C-101B-9397-08002B2CF9AE}" pid="3" name="MSIP_Label_55e1b534-098f-4ac8-9223-69712ddf82de_SetDate">
    <vt:lpwstr>2024-05-01T17:35:22Z</vt:lpwstr>
  </property>
  <property fmtid="{D5CDD505-2E9C-101B-9397-08002B2CF9AE}" pid="4" name="MSIP_Label_55e1b534-098f-4ac8-9223-69712ddf82de_Method">
    <vt:lpwstr>Standard</vt:lpwstr>
  </property>
  <property fmtid="{D5CDD505-2E9C-101B-9397-08002B2CF9AE}" pid="5" name="MSIP_Label_55e1b534-098f-4ac8-9223-69712ddf82de_Name">
    <vt:lpwstr>Public Document</vt:lpwstr>
  </property>
  <property fmtid="{D5CDD505-2E9C-101B-9397-08002B2CF9AE}" pid="6" name="MSIP_Label_55e1b534-098f-4ac8-9223-69712ddf82de_SiteId">
    <vt:lpwstr>c9ef029c-18cf-4016-86d3-93cf8e94ff94</vt:lpwstr>
  </property>
  <property fmtid="{D5CDD505-2E9C-101B-9397-08002B2CF9AE}" pid="7" name="MSIP_Label_55e1b534-098f-4ac8-9223-69712ddf82de_ActionId">
    <vt:lpwstr>d71558e0-957c-48a4-96ef-61c58f6bf9be</vt:lpwstr>
  </property>
  <property fmtid="{D5CDD505-2E9C-101B-9397-08002B2CF9AE}" pid="8" name="MSIP_Label_55e1b534-098f-4ac8-9223-69712ddf82de_ContentBits">
    <vt:lpwstr>0</vt:lpwstr>
  </property>
  <property fmtid="{D5CDD505-2E9C-101B-9397-08002B2CF9AE}" pid="9" name="MSIP_Label_55e1b534-098f-4ac8-9223-69712ddf82de_Tag">
    <vt:lpwstr>10, 3, 0, 2</vt:lpwstr>
  </property>
  <property fmtid="{D5CDD505-2E9C-101B-9397-08002B2CF9AE}" pid="10" name="ContentTypeId">
    <vt:lpwstr>0x010100B06DCDB6D49BF1458D71215DF278FC91</vt:lpwstr>
  </property>
</Properties>
</file>