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8"/>
  </p:notesMasterIdLst>
  <p:sldIdLst>
    <p:sldId id="256" r:id="rId5"/>
    <p:sldId id="615" r:id="rId6"/>
    <p:sldId id="614" r:id="rId7"/>
    <p:sldId id="589" r:id="rId8"/>
    <p:sldId id="620" r:id="rId9"/>
    <p:sldId id="622" r:id="rId10"/>
    <p:sldId id="2147376729" r:id="rId11"/>
    <p:sldId id="2147376727" r:id="rId12"/>
    <p:sldId id="577" r:id="rId13"/>
    <p:sldId id="612" r:id="rId14"/>
    <p:sldId id="583" r:id="rId15"/>
    <p:sldId id="623" r:id="rId16"/>
    <p:sldId id="2147376728" r:id="rId17"/>
  </p:sldIdLst>
  <p:sldSz cx="12192000" cy="6858000"/>
  <p:notesSz cx="6858000" cy="9144000"/>
  <p:embeddedFontLst>
    <p:embeddedFont>
      <p:font typeface="Inter" panose="02000503000000020004" pitchFamily="2" charset="0"/>
      <p:regular r:id="rId19"/>
      <p:bold r:id="rId20"/>
    </p:embeddedFont>
    <p:embeddedFont>
      <p:font typeface="Inter ExtraBold" panose="02000503000000020004" pitchFamily="2" charset="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B6FA5B-4744-8FAE-DB11-F1937FC42B9C}" name="Susan Elms" initials="SE" userId="S::23253@stmarys.ac.uk::cb333197-ecab-4c40-a940-fe916e2d56f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th Hayes" initials="BH" lastIdx="6" clrIdx="0">
    <p:extLst>
      <p:ext uri="{19B8F6BF-5375-455C-9EA6-DF929625EA0E}">
        <p15:presenceInfo xmlns:p15="http://schemas.microsoft.com/office/powerpoint/2012/main" userId="S::23138@stmarys.ac.uk::f255956b-d2af-4da0-b3f5-3e113247f7e6" providerId="AD"/>
      </p:ext>
    </p:extLst>
  </p:cmAuthor>
  <p:cmAuthor id="2" name="Helen Evans" initials="HE" lastIdx="5" clrIdx="1">
    <p:extLst>
      <p:ext uri="{19B8F6BF-5375-455C-9EA6-DF929625EA0E}">
        <p15:presenceInfo xmlns:p15="http://schemas.microsoft.com/office/powerpoint/2012/main" userId="S-1-5-21-515967899-1979792683-682003330-851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003B5C"/>
    <a:srgbClr val="00B7F0"/>
    <a:srgbClr val="E6F4FE"/>
    <a:srgbClr val="D4E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76054"/>
  </p:normalViewPr>
  <p:slideViewPr>
    <p:cSldViewPr snapToGrid="0">
      <p:cViewPr varScale="1">
        <p:scale>
          <a:sx n="96" d="100"/>
          <a:sy n="96" d="100"/>
        </p:scale>
        <p:origin x="69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819782-9CFB-4B2F-A5E0-408EFB6A86AB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C8A1E0A-849D-44E3-9225-22316DF049BA}">
      <dgm:prSet/>
      <dgm:spPr/>
      <dgm:t>
        <a:bodyPr/>
        <a:lstStyle/>
        <a:p>
          <a:r>
            <a:rPr lang="en-GB" dirty="0"/>
            <a:t>Notre Dame, Cobham</a:t>
          </a:r>
          <a:endParaRPr lang="en-US" dirty="0"/>
        </a:p>
      </dgm:t>
    </dgm:pt>
    <dgm:pt modelId="{2FE42CBB-994E-42FC-8057-82A7D561CD1A}" type="parTrans" cxnId="{98A9D0E5-E94A-4B29-A26C-2406CE53D148}">
      <dgm:prSet/>
      <dgm:spPr/>
      <dgm:t>
        <a:bodyPr/>
        <a:lstStyle/>
        <a:p>
          <a:endParaRPr lang="en-US"/>
        </a:p>
      </dgm:t>
    </dgm:pt>
    <dgm:pt modelId="{3996F5C0-5D3F-48E2-923A-226607613FC3}" type="sibTrans" cxnId="{98A9D0E5-E94A-4B29-A26C-2406CE53D148}">
      <dgm:prSet/>
      <dgm:spPr/>
      <dgm:t>
        <a:bodyPr/>
        <a:lstStyle/>
        <a:p>
          <a:endParaRPr lang="en-US"/>
        </a:p>
      </dgm:t>
    </dgm:pt>
    <dgm:pt modelId="{290E557B-9735-47F6-BA35-1F6A383F060B}">
      <dgm:prSet/>
      <dgm:spPr/>
      <dgm:t>
        <a:bodyPr/>
        <a:lstStyle/>
        <a:p>
          <a:r>
            <a:rPr lang="en-GB" dirty="0"/>
            <a:t>MBBS Kings College London </a:t>
          </a:r>
          <a:endParaRPr lang="en-US" dirty="0"/>
        </a:p>
      </dgm:t>
    </dgm:pt>
    <dgm:pt modelId="{D8B46145-E5E3-4764-A29C-A392F4DDC39A}" type="parTrans" cxnId="{6C42E6A6-4C9A-4180-B16B-1160AA01BE12}">
      <dgm:prSet/>
      <dgm:spPr/>
      <dgm:t>
        <a:bodyPr/>
        <a:lstStyle/>
        <a:p>
          <a:endParaRPr lang="en-US"/>
        </a:p>
      </dgm:t>
    </dgm:pt>
    <dgm:pt modelId="{E2CB2264-1F5B-484A-8C8B-A4F66F71DE2E}" type="sibTrans" cxnId="{6C42E6A6-4C9A-4180-B16B-1160AA01BE12}">
      <dgm:prSet/>
      <dgm:spPr/>
      <dgm:t>
        <a:bodyPr/>
        <a:lstStyle/>
        <a:p>
          <a:endParaRPr lang="en-US"/>
        </a:p>
      </dgm:t>
    </dgm:pt>
    <dgm:pt modelId="{E2FD4094-B0BA-4FC3-BDF5-F8C72905EA74}">
      <dgm:prSet/>
      <dgm:spPr/>
      <dgm:t>
        <a:bodyPr/>
        <a:lstStyle/>
        <a:p>
          <a:r>
            <a:rPr lang="en-GB" dirty="0"/>
            <a:t>Kings, London Deanery, Imperial, Leeds</a:t>
          </a:r>
          <a:endParaRPr lang="en-US" dirty="0"/>
        </a:p>
      </dgm:t>
    </dgm:pt>
    <dgm:pt modelId="{35601C22-5F8C-4570-B487-CAB4FB2DBDA9}" type="parTrans" cxnId="{833B7EC9-BF98-4C13-8F23-C00F1F32273E}">
      <dgm:prSet/>
      <dgm:spPr/>
      <dgm:t>
        <a:bodyPr/>
        <a:lstStyle/>
        <a:p>
          <a:endParaRPr lang="en-US"/>
        </a:p>
      </dgm:t>
    </dgm:pt>
    <dgm:pt modelId="{90D737D4-6E6D-41DB-9237-71DC94958535}" type="sibTrans" cxnId="{833B7EC9-BF98-4C13-8F23-C00F1F32273E}">
      <dgm:prSet/>
      <dgm:spPr/>
      <dgm:t>
        <a:bodyPr/>
        <a:lstStyle/>
        <a:p>
          <a:endParaRPr lang="en-US"/>
        </a:p>
      </dgm:t>
    </dgm:pt>
    <dgm:pt modelId="{15ED0E47-2EFF-40AF-8ADB-7B315BD2D0CE}">
      <dgm:prSet/>
      <dgm:spPr/>
      <dgm:t>
        <a:bodyPr/>
        <a:lstStyle/>
        <a:p>
          <a:r>
            <a:rPr lang="en-GB" dirty="0"/>
            <a:t>Front line GP 20 years</a:t>
          </a:r>
          <a:endParaRPr lang="en-US" dirty="0"/>
        </a:p>
      </dgm:t>
    </dgm:pt>
    <dgm:pt modelId="{9EFF0D1D-CC60-4254-9EDA-5673831346AC}" type="parTrans" cxnId="{B5692179-1FA3-4EDB-98E3-1811BF741AAD}">
      <dgm:prSet/>
      <dgm:spPr/>
      <dgm:t>
        <a:bodyPr/>
        <a:lstStyle/>
        <a:p>
          <a:endParaRPr lang="en-US"/>
        </a:p>
      </dgm:t>
    </dgm:pt>
    <dgm:pt modelId="{E8AEBD75-4258-4DA5-90CE-22DF06892319}" type="sibTrans" cxnId="{B5692179-1FA3-4EDB-98E3-1811BF741AAD}">
      <dgm:prSet/>
      <dgm:spPr/>
      <dgm:t>
        <a:bodyPr/>
        <a:lstStyle/>
        <a:p>
          <a:endParaRPr lang="en-US"/>
        </a:p>
      </dgm:t>
    </dgm:pt>
    <dgm:pt modelId="{00EF4A6E-2938-134D-A19E-93204895FCF9}">
      <dgm:prSet/>
      <dgm:spPr/>
      <dgm:t>
        <a:bodyPr/>
        <a:lstStyle/>
        <a:p>
          <a:r>
            <a:rPr lang="en-US" dirty="0"/>
            <a:t>Research Centre MEdIC at Imperial</a:t>
          </a:r>
        </a:p>
      </dgm:t>
    </dgm:pt>
    <dgm:pt modelId="{44E602AB-9C06-E840-A7A3-2F1F2990AF76}" type="parTrans" cxnId="{D8CD9DB9-D783-2742-B4A3-A62E49D74EEE}">
      <dgm:prSet/>
      <dgm:spPr/>
      <dgm:t>
        <a:bodyPr/>
        <a:lstStyle/>
        <a:p>
          <a:endParaRPr lang="en-GB"/>
        </a:p>
      </dgm:t>
    </dgm:pt>
    <dgm:pt modelId="{E2916108-FDD9-5340-9350-EB23A9F8BD62}" type="sibTrans" cxnId="{D8CD9DB9-D783-2742-B4A3-A62E49D74EEE}">
      <dgm:prSet/>
      <dgm:spPr/>
    </dgm:pt>
    <dgm:pt modelId="{B44268D9-11D9-AD4D-BA05-029BD0721AAB}">
      <dgm:prSet/>
      <dgm:spPr/>
      <dgm:t>
        <a:bodyPr/>
        <a:lstStyle/>
        <a:p>
          <a:r>
            <a:rPr lang="en-GB"/>
            <a:t>Community based health and education </a:t>
          </a:r>
          <a:endParaRPr lang="en-US" dirty="0"/>
        </a:p>
      </dgm:t>
    </dgm:pt>
    <dgm:pt modelId="{74E5CF30-2F1F-1D43-BD2A-2425D60C4BC8}" type="parTrans" cxnId="{3E2A3B8A-08CC-1541-8B87-7B2B067F5372}">
      <dgm:prSet/>
      <dgm:spPr/>
      <dgm:t>
        <a:bodyPr/>
        <a:lstStyle/>
        <a:p>
          <a:endParaRPr lang="en-GB"/>
        </a:p>
      </dgm:t>
    </dgm:pt>
    <dgm:pt modelId="{44C18B5E-DAB3-1740-A824-AD3070A98AE4}" type="sibTrans" cxnId="{3E2A3B8A-08CC-1541-8B87-7B2B067F5372}">
      <dgm:prSet/>
      <dgm:spPr/>
      <dgm:t>
        <a:bodyPr/>
        <a:lstStyle/>
        <a:p>
          <a:endParaRPr lang="en-GB"/>
        </a:p>
      </dgm:t>
    </dgm:pt>
    <dgm:pt modelId="{067CF0B3-FA91-6845-933B-7D7F80C4AC4F}" type="pres">
      <dgm:prSet presAssocID="{E9819782-9CFB-4B2F-A5E0-408EFB6A86AB}" presName="linear" presStyleCnt="0">
        <dgm:presLayoutVars>
          <dgm:animLvl val="lvl"/>
          <dgm:resizeHandles val="exact"/>
        </dgm:presLayoutVars>
      </dgm:prSet>
      <dgm:spPr/>
    </dgm:pt>
    <dgm:pt modelId="{3E5D7E15-958B-F149-8E3C-58C841922CE2}" type="pres">
      <dgm:prSet presAssocID="{6C8A1E0A-849D-44E3-9225-22316DF049B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F4E99BB-7CD0-1241-817A-D9D7ADF261CC}" type="pres">
      <dgm:prSet presAssocID="{3996F5C0-5D3F-48E2-923A-226607613FC3}" presName="spacer" presStyleCnt="0"/>
      <dgm:spPr/>
    </dgm:pt>
    <dgm:pt modelId="{34F80717-4EE0-ED42-9A08-B2D5B8EE8F5F}" type="pres">
      <dgm:prSet presAssocID="{290E557B-9735-47F6-BA35-1F6A383F060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CE1BCC6-511C-284F-A08F-71F00A46F395}" type="pres">
      <dgm:prSet presAssocID="{E2CB2264-1F5B-484A-8C8B-A4F66F71DE2E}" presName="spacer" presStyleCnt="0"/>
      <dgm:spPr/>
    </dgm:pt>
    <dgm:pt modelId="{42CAF01A-8CB2-164C-AF80-C97956DF7A3E}" type="pres">
      <dgm:prSet presAssocID="{E2FD4094-B0BA-4FC3-BDF5-F8C72905EA7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74504F8-491B-E94F-83EC-C16E450721A9}" type="pres">
      <dgm:prSet presAssocID="{90D737D4-6E6D-41DB-9237-71DC94958535}" presName="spacer" presStyleCnt="0"/>
      <dgm:spPr/>
    </dgm:pt>
    <dgm:pt modelId="{CA97562B-83B2-334B-BE02-03E9006F9D8E}" type="pres">
      <dgm:prSet presAssocID="{15ED0E47-2EFF-40AF-8ADB-7B315BD2D0C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34F5D21-9095-114C-B5C2-763F9007FF06}" type="pres">
      <dgm:prSet presAssocID="{E8AEBD75-4258-4DA5-90CE-22DF06892319}" presName="spacer" presStyleCnt="0"/>
      <dgm:spPr/>
    </dgm:pt>
    <dgm:pt modelId="{ABFF9883-479A-1A41-A590-F833E5A92460}" type="pres">
      <dgm:prSet presAssocID="{00EF4A6E-2938-134D-A19E-93204895FCF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7BAF15E-E10B-424E-9CD3-0B099090C7C8}" type="pres">
      <dgm:prSet presAssocID="{E2916108-FDD9-5340-9350-EB23A9F8BD62}" presName="spacer" presStyleCnt="0"/>
      <dgm:spPr/>
    </dgm:pt>
    <dgm:pt modelId="{87CBE079-A563-794F-8A7A-94099AA72CC5}" type="pres">
      <dgm:prSet presAssocID="{B44268D9-11D9-AD4D-BA05-029BD0721AA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BE8D000-487D-564C-B537-4B20F57FBED9}" type="presOf" srcId="{B44268D9-11D9-AD4D-BA05-029BD0721AAB}" destId="{87CBE079-A563-794F-8A7A-94099AA72CC5}" srcOrd="0" destOrd="0" presId="urn:microsoft.com/office/officeart/2005/8/layout/vList2"/>
    <dgm:cxn modelId="{06A43729-49F1-F84E-B8EE-2D58B01865C6}" type="presOf" srcId="{6C8A1E0A-849D-44E3-9225-22316DF049BA}" destId="{3E5D7E15-958B-F149-8E3C-58C841922CE2}" srcOrd="0" destOrd="0" presId="urn:microsoft.com/office/officeart/2005/8/layout/vList2"/>
    <dgm:cxn modelId="{85ED2A64-75C8-8546-A7F5-9586BE20AC29}" type="presOf" srcId="{E2FD4094-B0BA-4FC3-BDF5-F8C72905EA74}" destId="{42CAF01A-8CB2-164C-AF80-C97956DF7A3E}" srcOrd="0" destOrd="0" presId="urn:microsoft.com/office/officeart/2005/8/layout/vList2"/>
    <dgm:cxn modelId="{EAB8FE68-53E6-534A-B51C-1E9D8DFE789F}" type="presOf" srcId="{E9819782-9CFB-4B2F-A5E0-408EFB6A86AB}" destId="{067CF0B3-FA91-6845-933B-7D7F80C4AC4F}" srcOrd="0" destOrd="0" presId="urn:microsoft.com/office/officeart/2005/8/layout/vList2"/>
    <dgm:cxn modelId="{681C006C-F2DB-BB4A-B4BA-631FD62D8B1B}" type="presOf" srcId="{290E557B-9735-47F6-BA35-1F6A383F060B}" destId="{34F80717-4EE0-ED42-9A08-B2D5B8EE8F5F}" srcOrd="0" destOrd="0" presId="urn:microsoft.com/office/officeart/2005/8/layout/vList2"/>
    <dgm:cxn modelId="{B5692179-1FA3-4EDB-98E3-1811BF741AAD}" srcId="{E9819782-9CFB-4B2F-A5E0-408EFB6A86AB}" destId="{15ED0E47-2EFF-40AF-8ADB-7B315BD2D0CE}" srcOrd="3" destOrd="0" parTransId="{9EFF0D1D-CC60-4254-9EDA-5673831346AC}" sibTransId="{E8AEBD75-4258-4DA5-90CE-22DF06892319}"/>
    <dgm:cxn modelId="{4EF0E77E-975C-2D44-AB74-0DCB5B26704B}" type="presOf" srcId="{00EF4A6E-2938-134D-A19E-93204895FCF9}" destId="{ABFF9883-479A-1A41-A590-F833E5A92460}" srcOrd="0" destOrd="0" presId="urn:microsoft.com/office/officeart/2005/8/layout/vList2"/>
    <dgm:cxn modelId="{3E2A3B8A-08CC-1541-8B87-7B2B067F5372}" srcId="{E9819782-9CFB-4B2F-A5E0-408EFB6A86AB}" destId="{B44268D9-11D9-AD4D-BA05-029BD0721AAB}" srcOrd="5" destOrd="0" parTransId="{74E5CF30-2F1F-1D43-BD2A-2425D60C4BC8}" sibTransId="{44C18B5E-DAB3-1740-A824-AD3070A98AE4}"/>
    <dgm:cxn modelId="{6C42E6A6-4C9A-4180-B16B-1160AA01BE12}" srcId="{E9819782-9CFB-4B2F-A5E0-408EFB6A86AB}" destId="{290E557B-9735-47F6-BA35-1F6A383F060B}" srcOrd="1" destOrd="0" parTransId="{D8B46145-E5E3-4764-A29C-A392F4DDC39A}" sibTransId="{E2CB2264-1F5B-484A-8C8B-A4F66F71DE2E}"/>
    <dgm:cxn modelId="{D8CD9DB9-D783-2742-B4A3-A62E49D74EEE}" srcId="{E9819782-9CFB-4B2F-A5E0-408EFB6A86AB}" destId="{00EF4A6E-2938-134D-A19E-93204895FCF9}" srcOrd="4" destOrd="0" parTransId="{44E602AB-9C06-E840-A7A3-2F1F2990AF76}" sibTransId="{E2916108-FDD9-5340-9350-EB23A9F8BD62}"/>
    <dgm:cxn modelId="{833B7EC9-BF98-4C13-8F23-C00F1F32273E}" srcId="{E9819782-9CFB-4B2F-A5E0-408EFB6A86AB}" destId="{E2FD4094-B0BA-4FC3-BDF5-F8C72905EA74}" srcOrd="2" destOrd="0" parTransId="{35601C22-5F8C-4570-B487-CAB4FB2DBDA9}" sibTransId="{90D737D4-6E6D-41DB-9237-71DC94958535}"/>
    <dgm:cxn modelId="{806DBAD3-5351-7B4A-9618-2F81EE406C46}" type="presOf" srcId="{15ED0E47-2EFF-40AF-8ADB-7B315BD2D0CE}" destId="{CA97562B-83B2-334B-BE02-03E9006F9D8E}" srcOrd="0" destOrd="0" presId="urn:microsoft.com/office/officeart/2005/8/layout/vList2"/>
    <dgm:cxn modelId="{98A9D0E5-E94A-4B29-A26C-2406CE53D148}" srcId="{E9819782-9CFB-4B2F-A5E0-408EFB6A86AB}" destId="{6C8A1E0A-849D-44E3-9225-22316DF049BA}" srcOrd="0" destOrd="0" parTransId="{2FE42CBB-994E-42FC-8057-82A7D561CD1A}" sibTransId="{3996F5C0-5D3F-48E2-923A-226607613FC3}"/>
    <dgm:cxn modelId="{1D5631CB-62B8-8646-B04D-94B17189D456}" type="presParOf" srcId="{067CF0B3-FA91-6845-933B-7D7F80C4AC4F}" destId="{3E5D7E15-958B-F149-8E3C-58C841922CE2}" srcOrd="0" destOrd="0" presId="urn:microsoft.com/office/officeart/2005/8/layout/vList2"/>
    <dgm:cxn modelId="{3CB451BB-260C-9244-9C22-D8CB2D799562}" type="presParOf" srcId="{067CF0B3-FA91-6845-933B-7D7F80C4AC4F}" destId="{6F4E99BB-7CD0-1241-817A-D9D7ADF261CC}" srcOrd="1" destOrd="0" presId="urn:microsoft.com/office/officeart/2005/8/layout/vList2"/>
    <dgm:cxn modelId="{55A72B49-7552-3C48-BF55-7B57FB43B4A1}" type="presParOf" srcId="{067CF0B3-FA91-6845-933B-7D7F80C4AC4F}" destId="{34F80717-4EE0-ED42-9A08-B2D5B8EE8F5F}" srcOrd="2" destOrd="0" presId="urn:microsoft.com/office/officeart/2005/8/layout/vList2"/>
    <dgm:cxn modelId="{A899277A-26B5-A04B-810F-935BB5F97E30}" type="presParOf" srcId="{067CF0B3-FA91-6845-933B-7D7F80C4AC4F}" destId="{3CE1BCC6-511C-284F-A08F-71F00A46F395}" srcOrd="3" destOrd="0" presId="urn:microsoft.com/office/officeart/2005/8/layout/vList2"/>
    <dgm:cxn modelId="{AB71030E-159A-7747-8F9C-50E2C35CDCC0}" type="presParOf" srcId="{067CF0B3-FA91-6845-933B-7D7F80C4AC4F}" destId="{42CAF01A-8CB2-164C-AF80-C97956DF7A3E}" srcOrd="4" destOrd="0" presId="urn:microsoft.com/office/officeart/2005/8/layout/vList2"/>
    <dgm:cxn modelId="{379E32EE-A7C4-0E43-9CC1-04525AF343EE}" type="presParOf" srcId="{067CF0B3-FA91-6845-933B-7D7F80C4AC4F}" destId="{474504F8-491B-E94F-83EC-C16E450721A9}" srcOrd="5" destOrd="0" presId="urn:microsoft.com/office/officeart/2005/8/layout/vList2"/>
    <dgm:cxn modelId="{46858C10-11AA-9449-9595-8C3B166B154C}" type="presParOf" srcId="{067CF0B3-FA91-6845-933B-7D7F80C4AC4F}" destId="{CA97562B-83B2-334B-BE02-03E9006F9D8E}" srcOrd="6" destOrd="0" presId="urn:microsoft.com/office/officeart/2005/8/layout/vList2"/>
    <dgm:cxn modelId="{934C363E-B3B5-BB48-8EC4-3E9CB7E6B51D}" type="presParOf" srcId="{067CF0B3-FA91-6845-933B-7D7F80C4AC4F}" destId="{434F5D21-9095-114C-B5C2-763F9007FF06}" srcOrd="7" destOrd="0" presId="urn:microsoft.com/office/officeart/2005/8/layout/vList2"/>
    <dgm:cxn modelId="{9BBE8F85-CEE9-F840-B8A3-8F60DE96A643}" type="presParOf" srcId="{067CF0B3-FA91-6845-933B-7D7F80C4AC4F}" destId="{ABFF9883-479A-1A41-A590-F833E5A92460}" srcOrd="8" destOrd="0" presId="urn:microsoft.com/office/officeart/2005/8/layout/vList2"/>
    <dgm:cxn modelId="{C64ADAE0-18B6-3040-A7A9-C6CC6A2B41AE}" type="presParOf" srcId="{067CF0B3-FA91-6845-933B-7D7F80C4AC4F}" destId="{87BAF15E-E10B-424E-9CD3-0B099090C7C8}" srcOrd="9" destOrd="0" presId="urn:microsoft.com/office/officeart/2005/8/layout/vList2"/>
    <dgm:cxn modelId="{10DCD5D3-4209-3C4C-A527-C4D2D51A3EF9}" type="presParOf" srcId="{067CF0B3-FA91-6845-933B-7D7F80C4AC4F}" destId="{87CBE079-A563-794F-8A7A-94099AA72CC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D7E15-958B-F149-8E3C-58C841922CE2}">
      <dsp:nvSpPr>
        <dsp:cNvPr id="0" name=""/>
        <dsp:cNvSpPr/>
      </dsp:nvSpPr>
      <dsp:spPr>
        <a:xfrm>
          <a:off x="0" y="456848"/>
          <a:ext cx="6263640" cy="69556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Notre Dame, Cobham</a:t>
          </a:r>
          <a:endParaRPr lang="en-US" sz="2900" kern="1200" dirty="0"/>
        </a:p>
      </dsp:txBody>
      <dsp:txXfrm>
        <a:off x="33955" y="490803"/>
        <a:ext cx="6195730" cy="627655"/>
      </dsp:txXfrm>
    </dsp:sp>
    <dsp:sp modelId="{34F80717-4EE0-ED42-9A08-B2D5B8EE8F5F}">
      <dsp:nvSpPr>
        <dsp:cNvPr id="0" name=""/>
        <dsp:cNvSpPr/>
      </dsp:nvSpPr>
      <dsp:spPr>
        <a:xfrm>
          <a:off x="0" y="1235933"/>
          <a:ext cx="6263640" cy="69556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MBBS Kings College London </a:t>
          </a:r>
          <a:endParaRPr lang="en-US" sz="2900" kern="1200" dirty="0"/>
        </a:p>
      </dsp:txBody>
      <dsp:txXfrm>
        <a:off x="33955" y="1269888"/>
        <a:ext cx="6195730" cy="627655"/>
      </dsp:txXfrm>
    </dsp:sp>
    <dsp:sp modelId="{42CAF01A-8CB2-164C-AF80-C97956DF7A3E}">
      <dsp:nvSpPr>
        <dsp:cNvPr id="0" name=""/>
        <dsp:cNvSpPr/>
      </dsp:nvSpPr>
      <dsp:spPr>
        <a:xfrm>
          <a:off x="0" y="2015019"/>
          <a:ext cx="6263640" cy="69556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Kings, London Deanery, Imperial, Leeds</a:t>
          </a:r>
          <a:endParaRPr lang="en-US" sz="2900" kern="1200" dirty="0"/>
        </a:p>
      </dsp:txBody>
      <dsp:txXfrm>
        <a:off x="33955" y="2048974"/>
        <a:ext cx="6195730" cy="627655"/>
      </dsp:txXfrm>
    </dsp:sp>
    <dsp:sp modelId="{CA97562B-83B2-334B-BE02-03E9006F9D8E}">
      <dsp:nvSpPr>
        <dsp:cNvPr id="0" name=""/>
        <dsp:cNvSpPr/>
      </dsp:nvSpPr>
      <dsp:spPr>
        <a:xfrm>
          <a:off x="0" y="2794103"/>
          <a:ext cx="6263640" cy="69556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Front line GP 20 years</a:t>
          </a:r>
          <a:endParaRPr lang="en-US" sz="2900" kern="1200" dirty="0"/>
        </a:p>
      </dsp:txBody>
      <dsp:txXfrm>
        <a:off x="33955" y="2828058"/>
        <a:ext cx="6195730" cy="627655"/>
      </dsp:txXfrm>
    </dsp:sp>
    <dsp:sp modelId="{ABFF9883-479A-1A41-A590-F833E5A92460}">
      <dsp:nvSpPr>
        <dsp:cNvPr id="0" name=""/>
        <dsp:cNvSpPr/>
      </dsp:nvSpPr>
      <dsp:spPr>
        <a:xfrm>
          <a:off x="0" y="3573188"/>
          <a:ext cx="6263640" cy="69556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Research Centre MEdIC at Imperial</a:t>
          </a:r>
        </a:p>
      </dsp:txBody>
      <dsp:txXfrm>
        <a:off x="33955" y="3607143"/>
        <a:ext cx="6195730" cy="627655"/>
      </dsp:txXfrm>
    </dsp:sp>
    <dsp:sp modelId="{87CBE079-A563-794F-8A7A-94099AA72CC5}">
      <dsp:nvSpPr>
        <dsp:cNvPr id="0" name=""/>
        <dsp:cNvSpPr/>
      </dsp:nvSpPr>
      <dsp:spPr>
        <a:xfrm>
          <a:off x="0" y="4352273"/>
          <a:ext cx="6263640" cy="69556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Community based health and education </a:t>
          </a:r>
          <a:endParaRPr lang="en-US" sz="2900" kern="1200" dirty="0"/>
        </a:p>
      </dsp:txBody>
      <dsp:txXfrm>
        <a:off x="33955" y="4386228"/>
        <a:ext cx="6195730" cy="627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C630C-B664-497E-BD48-D8AE629E533A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64743-1F81-4A7A-AD03-A4D6D83179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48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jeBT651UVg?si=4qmP2n477x_fTCe2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64743-1F81-4A7A-AD03-A4D6D831792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400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Anatomage virtual dissection tables to help train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64743-1F81-4A7A-AD03-A4D6D831792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897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64743-1F81-4A7A-AD03-A4D6D831792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300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2800" dirty="0">
                <a:hlinkClick r:id="rId3"/>
              </a:rPr>
              <a:t>https://youtu.be/ajeBT651UVg?si=4qmP2n477x_fTCe2</a:t>
            </a:r>
            <a:endParaRPr lang="en-US" sz="2800" dirty="0"/>
          </a:p>
          <a:p>
            <a:pPr>
              <a:lnSpc>
                <a:spcPct val="116000"/>
              </a:lnSpc>
              <a:buFont typeface="+mj-lt"/>
            </a:pPr>
            <a:endParaRPr lang="en-GB" sz="1800" dirty="0">
              <a:effectLst/>
              <a:latin typeface="Apto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6000"/>
              </a:lnSpc>
              <a:buFont typeface="+mj-lt"/>
            </a:pPr>
            <a:endParaRPr lang="en-GB" sz="1800" dirty="0">
              <a:effectLst/>
              <a:latin typeface="Apto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64743-1F81-4A7A-AD03-A4D6D831792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191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1EFDE-CB61-F744-EECE-956E625CA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F4DC6C-E838-DC9F-AD63-49917F390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B2DC08-ACCD-C983-E8C2-334AE9BD98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18D20-194C-A5E7-400E-6C4A853CD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64743-1F81-4A7A-AD03-A4D6D831792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4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DA26E-E80B-29E6-7B68-DEBB9D5D5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33CCF-A091-5299-DCB4-277F7F5830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4E53C6-B235-334F-8B63-1229F460CC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23926-2DF6-B4F5-EFFF-95EEACC1F8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64743-1F81-4A7A-AD03-A4D6D831792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045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AEE62-6E2F-5F03-C650-4889AB663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7BA986-6920-D4D4-B445-EA92CCE662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1A1175-69A4-1F58-5E22-C34D1900D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93865-AD4A-1058-1F8F-AD3E6809FA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64743-1F81-4A7A-AD03-A4D6D831792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56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64743-1F81-4A7A-AD03-A4D6D831792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701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8B6A0-1F6D-2238-1689-0FDEF016D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1BEF35-26BE-9846-E1C5-6F1C485FBC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BB34F-4D80-02FA-F370-4CDD32E33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A75B2-E8B2-F6BD-122A-9CA6F7429F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64743-1F81-4A7A-AD03-A4D6D831792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843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41467-3BCF-859A-0DDA-BFCF12750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B35595-2B8C-5937-556A-A3A8F4DA2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32B39C-CFBE-1B07-A4EC-003AB0796C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1E5E3-523D-7AA4-953D-DD0BF580D4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64743-1F81-4A7A-AD03-A4D6D831792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144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1776F-B0E8-EFB9-C0B9-66E4A0FC4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24907C-802B-2908-BA23-E734F95417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3A29BE-C04C-2FC6-5021-329E61CCAF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EE31F-795F-30E7-D878-8ACE9BAABD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64743-1F81-4A7A-AD03-A4D6D831792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282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AED80-5105-8AC7-0C5F-6B6A0B62C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437652-0DCC-7431-6A6C-3CABB9A6EC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1B6455-F2B3-D5CD-C48E-E692431A5E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C7197-71AF-CCC0-1F21-B736D1E923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64743-1F81-4A7A-AD03-A4D6D831792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057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64743-1F81-4A7A-AD03-A4D6D831792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615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23C6B-ECB1-423D-84BC-1BD438DEC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4760E5-EEE7-41F9-BE53-C154D32F8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F367F-33AA-433C-BD93-86F7EFE5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B0AE-59F7-4D9C-AA52-3AADF2119413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E415E-CECB-40E9-9CBF-3810F2F58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51243-1598-4E7B-A3C8-82F5B8ADE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912C6-C162-419B-8BE4-357DDE87A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7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 blue">
    <p:bg>
      <p:bgPr>
        <a:solidFill>
          <a:srgbClr val="E6F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932B4B0-A50B-6BE7-7ECB-D74BAB3E36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6868B-E90C-4E3D-A162-B0B06481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5"/>
            <a:ext cx="4676192" cy="1325563"/>
          </a:xfrm>
        </p:spPr>
        <p:txBody>
          <a:bodyPr anchor="t">
            <a:noAutofit/>
          </a:bodyPr>
          <a:lstStyle>
            <a:lvl1pPr>
              <a:defRPr lang="en-US" sz="3600" kern="0" spc="-150" dirty="0">
                <a:solidFill>
                  <a:schemeClr val="tx2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F18F0-6231-420E-A51F-1F98E9357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0087"/>
            <a:ext cx="4676192" cy="44307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2200" kern="0" spc="-1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1pPr>
            <a:lvl2pPr marL="457200" indent="0">
              <a:lnSpc>
                <a:spcPct val="100000"/>
              </a:lnSpc>
              <a:buNone/>
              <a:defRPr lang="en-US" sz="2200" kern="0" spc="-1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2pPr>
            <a:lvl3pPr marL="914400" indent="0">
              <a:lnSpc>
                <a:spcPct val="100000"/>
              </a:lnSpc>
              <a:buNone/>
              <a:defRPr lang="en-US" sz="2200" kern="0" spc="-1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3pPr>
            <a:lvl4pPr marL="1371600" indent="0">
              <a:lnSpc>
                <a:spcPct val="100000"/>
              </a:lnSpc>
              <a:buNone/>
              <a:defRPr lang="en-US" sz="2200" kern="0" spc="-1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4pPr>
            <a:lvl5pPr marL="1828800" indent="0">
              <a:lnSpc>
                <a:spcPct val="100000"/>
              </a:lnSpc>
              <a:buNone/>
              <a:defRPr lang="en-GB" sz="2200" kern="0" spc="-1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6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868B-E90C-4E3D-A162-B0B06481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715" y="1337439"/>
            <a:ext cx="5093477" cy="3741827"/>
          </a:xfrm>
        </p:spPr>
        <p:txBody>
          <a:bodyPr anchor="t">
            <a:noAutofit/>
          </a:bodyPr>
          <a:lstStyle>
            <a:lvl1pPr>
              <a:defRPr lang="en-US" sz="2400" kern="0" spc="-15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237473-E873-7E82-2490-5F87F6FAF2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78715" y="5079266"/>
            <a:ext cx="5093477" cy="385527"/>
          </a:xfrm>
        </p:spPr>
        <p:txBody>
          <a:bodyPr/>
          <a:lstStyle>
            <a:lvl1pPr>
              <a:defRPr lang="en-GB" sz="1800" kern="0" spc="-150" dirty="0" smtClean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1pPr>
            <a:lvl2pPr>
              <a:defRPr lang="en-GB" sz="1800" kern="0" spc="-150" dirty="0" smtClean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2pPr>
            <a:lvl3pPr>
              <a:defRPr lang="en-GB" sz="1800" kern="0" spc="-150" dirty="0" smtClean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3pPr>
            <a:lvl4pPr>
              <a:defRPr lang="en-GB" sz="1800" kern="0" spc="-150" dirty="0" smtClean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4pPr>
            <a:lvl5pPr>
              <a:defRPr lang="en-GB" sz="1800" kern="0" spc="-15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1672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868B-E90C-4E3D-A162-B0B06481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200" y="1337439"/>
            <a:ext cx="5093477" cy="3741827"/>
          </a:xfrm>
        </p:spPr>
        <p:txBody>
          <a:bodyPr anchor="t">
            <a:noAutofit/>
          </a:bodyPr>
          <a:lstStyle>
            <a:lvl1pPr>
              <a:defRPr lang="en-US" sz="2400" kern="0" spc="-15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237473-E873-7E82-2490-5F87F6FAF2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55200" y="5079266"/>
            <a:ext cx="5093477" cy="385527"/>
          </a:xfrm>
        </p:spPr>
        <p:txBody>
          <a:bodyPr/>
          <a:lstStyle>
            <a:lvl1pPr>
              <a:defRPr lang="en-GB" sz="1800" kern="0" spc="-150" dirty="0" smtClean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1pPr>
            <a:lvl2pPr>
              <a:defRPr lang="en-GB" sz="1800" kern="0" spc="-150" dirty="0" smtClean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2pPr>
            <a:lvl3pPr>
              <a:defRPr lang="en-GB" sz="1800" kern="0" spc="-150" dirty="0" smtClean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3pPr>
            <a:lvl4pPr>
              <a:defRPr lang="en-GB" sz="1800" kern="0" spc="-150" dirty="0" smtClean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4pPr>
            <a:lvl5pPr>
              <a:defRPr lang="en-GB" sz="1800" kern="0" spc="-15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8501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rips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6130DE1-E563-72D6-2406-FC450401EE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7671" y="497624"/>
            <a:ext cx="1836690" cy="5152516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0F9F557-0766-2674-1CA7-AB041CD8FBD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17856" y="918991"/>
            <a:ext cx="1836690" cy="5152516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932B4B0-A50B-6BE7-7ECB-D74BAB3E36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0981" y="1076106"/>
            <a:ext cx="1836690" cy="5152516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6868B-E90C-4E3D-A162-B0B06481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5"/>
            <a:ext cx="4676192" cy="1689100"/>
          </a:xfrm>
        </p:spPr>
        <p:txBody>
          <a:bodyPr anchor="t">
            <a:noAutofit/>
          </a:bodyPr>
          <a:lstStyle>
            <a:lvl1pPr>
              <a:defRPr lang="en-US" sz="3600" kern="0" spc="-150" dirty="0">
                <a:solidFill>
                  <a:schemeClr val="accent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F18F0-6231-420E-A51F-1F98E9357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0087"/>
            <a:ext cx="4676192" cy="44307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1pPr>
            <a:lvl2pPr marL="45720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2pPr>
            <a:lvl3pPr marL="91440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3pPr>
            <a:lvl4pPr marL="137160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4pPr>
            <a:lvl5pPr marL="1828800" indent="0">
              <a:lnSpc>
                <a:spcPct val="100000"/>
              </a:lnSpc>
              <a:buNone/>
              <a:defRPr lang="en-GB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155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rips light">
    <p:bg>
      <p:bgPr>
        <a:solidFill>
          <a:srgbClr val="D4ED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6130DE1-E563-72D6-2406-FC450401EE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7671" y="497624"/>
            <a:ext cx="1836690" cy="5152516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0F9F557-0766-2674-1CA7-AB041CD8FBD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17856" y="918991"/>
            <a:ext cx="1836690" cy="5152516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932B4B0-A50B-6BE7-7ECB-D74BAB3E36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0981" y="1076106"/>
            <a:ext cx="1836690" cy="5152516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6868B-E90C-4E3D-A162-B0B06481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5"/>
            <a:ext cx="4676192" cy="1708150"/>
          </a:xfrm>
        </p:spPr>
        <p:txBody>
          <a:bodyPr anchor="t">
            <a:noAutofit/>
          </a:bodyPr>
          <a:lstStyle>
            <a:lvl1pPr>
              <a:defRPr lang="en-US" sz="3600" kern="0" spc="-150" dirty="0">
                <a:solidFill>
                  <a:schemeClr val="accent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F18F0-6231-420E-A51F-1F98E9357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0087"/>
            <a:ext cx="4676192" cy="44307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1pPr>
            <a:lvl2pPr marL="45720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2pPr>
            <a:lvl3pPr marL="91440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3pPr>
            <a:lvl4pPr marL="137160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4pPr>
            <a:lvl5pPr marL="1828800" indent="0">
              <a:lnSpc>
                <a:spcPct val="100000"/>
              </a:lnSpc>
              <a:buNone/>
              <a:defRPr lang="en-GB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623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rips cyan">
    <p:bg>
      <p:bgPr>
        <a:solidFill>
          <a:srgbClr val="00B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6130DE1-E563-72D6-2406-FC450401EE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7671" y="497624"/>
            <a:ext cx="1836690" cy="5152516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0F9F557-0766-2674-1CA7-AB041CD8FBD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17856" y="918991"/>
            <a:ext cx="1836690" cy="5152516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932B4B0-A50B-6BE7-7ECB-D74BAB3E36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0981" y="1076106"/>
            <a:ext cx="1836690" cy="5152516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6868B-E90C-4E3D-A162-B0B06481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5"/>
            <a:ext cx="4676192" cy="1755775"/>
          </a:xfrm>
        </p:spPr>
        <p:txBody>
          <a:bodyPr anchor="t">
            <a:noAutofit/>
          </a:bodyPr>
          <a:lstStyle>
            <a:lvl1pPr>
              <a:defRPr lang="en-US" sz="3600" kern="0" spc="-15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F18F0-6231-420E-A51F-1F98E9357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0087"/>
            <a:ext cx="4676192" cy="44307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1pPr>
            <a:lvl2pPr marL="45720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2pPr>
            <a:lvl3pPr marL="91440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3pPr>
            <a:lvl4pPr marL="137160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4pPr>
            <a:lvl5pPr marL="1828800" indent="0">
              <a:lnSpc>
                <a:spcPct val="100000"/>
              </a:lnSpc>
              <a:buNone/>
              <a:defRPr lang="en-GB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526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rips blue">
    <p:bg>
      <p:bgPr>
        <a:solidFill>
          <a:srgbClr val="E6F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6130DE1-E563-72D6-2406-FC450401EE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7671" y="497624"/>
            <a:ext cx="1836690" cy="515251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0F9F557-0766-2674-1CA7-AB041CD8FBD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17856" y="918991"/>
            <a:ext cx="1836690" cy="515251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932B4B0-A50B-6BE7-7ECB-D74BAB3E36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0981" y="1076106"/>
            <a:ext cx="1836690" cy="515251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6868B-E90C-4E3D-A162-B0B06481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5"/>
            <a:ext cx="4676192" cy="1793875"/>
          </a:xfrm>
        </p:spPr>
        <p:txBody>
          <a:bodyPr anchor="t">
            <a:noAutofit/>
          </a:bodyPr>
          <a:lstStyle>
            <a:lvl1pPr>
              <a:defRPr lang="en-US" sz="3600" kern="0" spc="-150" dirty="0">
                <a:solidFill>
                  <a:schemeClr val="tx2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F18F0-6231-420E-A51F-1F98E9357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0087"/>
            <a:ext cx="4676192" cy="44307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2200" kern="0" spc="-1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1pPr>
            <a:lvl2pPr marL="457200" indent="0">
              <a:lnSpc>
                <a:spcPct val="100000"/>
              </a:lnSpc>
              <a:buNone/>
              <a:defRPr lang="en-US" sz="2200" kern="0" spc="-1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2pPr>
            <a:lvl3pPr marL="914400" indent="0">
              <a:lnSpc>
                <a:spcPct val="100000"/>
              </a:lnSpc>
              <a:buNone/>
              <a:defRPr lang="en-US" sz="2200" kern="0" spc="-1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3pPr>
            <a:lvl4pPr marL="1371600" indent="0">
              <a:lnSpc>
                <a:spcPct val="100000"/>
              </a:lnSpc>
              <a:buNone/>
              <a:defRPr lang="en-US" sz="2200" kern="0" spc="-1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4pPr>
            <a:lvl5pPr marL="1828800" indent="0">
              <a:lnSpc>
                <a:spcPct val="100000"/>
              </a:lnSpc>
              <a:buNone/>
              <a:defRPr lang="en-GB" sz="2200" kern="0" spc="-1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970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868B-E90C-4E3D-A162-B0B06481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44525"/>
            <a:ext cx="10487025" cy="1689100"/>
          </a:xfrm>
        </p:spPr>
        <p:txBody>
          <a:bodyPr anchor="t">
            <a:noAutofit/>
          </a:bodyPr>
          <a:lstStyle>
            <a:lvl1pPr>
              <a:defRPr lang="en-US" sz="3600" kern="0" spc="-150" dirty="0">
                <a:solidFill>
                  <a:schemeClr val="accent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5932B4B0-A50B-6BE7-7ECB-D74BAB3E36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3460" y="2220326"/>
            <a:ext cx="1800000" cy="1800000"/>
          </a:xfrm>
        </p:spPr>
        <p:txBody>
          <a:bodyPr/>
          <a:lstStyle/>
          <a:p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7365472F-CB55-76C4-6D2D-E283ABA06C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59272" y="2220326"/>
            <a:ext cx="1800000" cy="1800000"/>
          </a:xfrm>
        </p:spPr>
        <p:txBody>
          <a:bodyPr/>
          <a:lstStyle/>
          <a:p>
            <a:endParaRPr lang="en-GB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1780A0FB-CBDE-651B-6A9C-10C5E9ECC0E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5084" y="2220326"/>
            <a:ext cx="1800000" cy="1800000"/>
          </a:xfrm>
        </p:spPr>
        <p:txBody>
          <a:bodyPr/>
          <a:lstStyle/>
          <a:p>
            <a:endParaRPr lang="en-GB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5E1B4D5E-9831-9DBB-4ED9-FE7667C39F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50896" y="2220326"/>
            <a:ext cx="1800000" cy="1800000"/>
          </a:xfrm>
        </p:spPr>
        <p:txBody>
          <a:bodyPr/>
          <a:lstStyle/>
          <a:p>
            <a:endParaRPr lang="en-GB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718A22D2-2858-BAE7-171B-8401AEE382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4271376"/>
            <a:ext cx="2105416" cy="228030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Position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6D6CBA40-BB7D-0E0A-F1EA-E3ECB470A3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68458" y="4271376"/>
            <a:ext cx="2105416" cy="228030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Position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FFEA5823-AD71-DFA6-C6B1-9FFC0273AF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59573" y="4271376"/>
            <a:ext cx="2105416" cy="228030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Position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91A73959-78FD-31FC-432C-00D4C094B2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0688" y="4271376"/>
            <a:ext cx="2105416" cy="228030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2665916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ight">
    <p:bg>
      <p:bgPr>
        <a:solidFill>
          <a:srgbClr val="D4ED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868B-E90C-4E3D-A162-B0B06481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44525"/>
            <a:ext cx="10487025" cy="1689100"/>
          </a:xfrm>
        </p:spPr>
        <p:txBody>
          <a:bodyPr anchor="t">
            <a:noAutofit/>
          </a:bodyPr>
          <a:lstStyle>
            <a:lvl1pPr>
              <a:defRPr lang="en-US" sz="3600" kern="0" spc="-150" dirty="0">
                <a:solidFill>
                  <a:schemeClr val="accent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5932B4B0-A50B-6BE7-7ECB-D74BAB3E36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3460" y="2220326"/>
            <a:ext cx="1800000" cy="1800000"/>
          </a:xfrm>
        </p:spPr>
        <p:txBody>
          <a:bodyPr/>
          <a:lstStyle/>
          <a:p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7365472F-CB55-76C4-6D2D-E283ABA06C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59272" y="2220326"/>
            <a:ext cx="1800000" cy="1800000"/>
          </a:xfrm>
        </p:spPr>
        <p:txBody>
          <a:bodyPr/>
          <a:lstStyle/>
          <a:p>
            <a:endParaRPr lang="en-GB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1780A0FB-CBDE-651B-6A9C-10C5E9ECC0E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5084" y="2220326"/>
            <a:ext cx="1800000" cy="1800000"/>
          </a:xfrm>
        </p:spPr>
        <p:txBody>
          <a:bodyPr/>
          <a:lstStyle/>
          <a:p>
            <a:endParaRPr lang="en-GB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5E1B4D5E-9831-9DBB-4ED9-FE7667C39F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50896" y="2220326"/>
            <a:ext cx="1800000" cy="1800000"/>
          </a:xfrm>
        </p:spPr>
        <p:txBody>
          <a:bodyPr/>
          <a:lstStyle/>
          <a:p>
            <a:endParaRPr lang="en-GB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718A22D2-2858-BAE7-171B-8401AEE382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4271376"/>
            <a:ext cx="2105416" cy="228030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Position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6D6CBA40-BB7D-0E0A-F1EA-E3ECB470A3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68458" y="4271376"/>
            <a:ext cx="2105416" cy="228030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Position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FFEA5823-AD71-DFA6-C6B1-9FFC0273AF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59573" y="4271376"/>
            <a:ext cx="2105416" cy="228030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Position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91A73959-78FD-31FC-432C-00D4C094B2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0688" y="4271376"/>
            <a:ext cx="2105416" cy="228030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2725221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868B-E90C-4E3D-A162-B0B06481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44525"/>
            <a:ext cx="10487025" cy="1689100"/>
          </a:xfrm>
        </p:spPr>
        <p:txBody>
          <a:bodyPr anchor="t">
            <a:noAutofit/>
          </a:bodyPr>
          <a:lstStyle>
            <a:lvl1pPr>
              <a:defRPr lang="en-US" sz="3600" kern="0" spc="-15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5932B4B0-A50B-6BE7-7ECB-D74BAB3E36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3460" y="2220326"/>
            <a:ext cx="1800000" cy="1800000"/>
          </a:xfrm>
        </p:spPr>
        <p:txBody>
          <a:bodyPr/>
          <a:lstStyle/>
          <a:p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7365472F-CB55-76C4-6D2D-E283ABA06C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59272" y="2220326"/>
            <a:ext cx="1800000" cy="1800000"/>
          </a:xfrm>
        </p:spPr>
        <p:txBody>
          <a:bodyPr/>
          <a:lstStyle/>
          <a:p>
            <a:endParaRPr lang="en-GB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1780A0FB-CBDE-651B-6A9C-10C5E9ECC0E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5084" y="2220326"/>
            <a:ext cx="1800000" cy="1800000"/>
          </a:xfrm>
        </p:spPr>
        <p:txBody>
          <a:bodyPr/>
          <a:lstStyle/>
          <a:p>
            <a:endParaRPr lang="en-GB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5E1B4D5E-9831-9DBB-4ED9-FE7667C39F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50896" y="2220326"/>
            <a:ext cx="1800000" cy="1800000"/>
          </a:xfrm>
        </p:spPr>
        <p:txBody>
          <a:bodyPr/>
          <a:lstStyle/>
          <a:p>
            <a:endParaRPr lang="en-GB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718A22D2-2858-BAE7-171B-8401AEE382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4271376"/>
            <a:ext cx="2105416" cy="228030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Position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6D6CBA40-BB7D-0E0A-F1EA-E3ECB470A3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68458" y="4271376"/>
            <a:ext cx="2105416" cy="228030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Position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FFEA5823-AD71-DFA6-C6B1-9FFC0273AF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59573" y="4271376"/>
            <a:ext cx="2105416" cy="228030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Position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91A73959-78FD-31FC-432C-00D4C094B2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0688" y="4271376"/>
            <a:ext cx="2105416" cy="228030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60532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868B-E90C-4E3D-A162-B0B06481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5"/>
            <a:ext cx="10515600" cy="1325563"/>
          </a:xfrm>
        </p:spPr>
        <p:txBody>
          <a:bodyPr anchor="t">
            <a:noAutofit/>
          </a:bodyPr>
          <a:lstStyle>
            <a:lvl1pPr>
              <a:defRPr lang="en-US" sz="3600" kern="0" spc="-150" dirty="0">
                <a:solidFill>
                  <a:srgbClr val="00B7F0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F18F0-6231-420E-A51F-1F98E9357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0087"/>
            <a:ext cx="10515600" cy="42068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GB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C51D9-8788-4B94-8476-BB5DAC9C4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B0AE-59F7-4D9C-AA52-3AADF2119413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4C3D-468C-40FA-979D-3746AB10D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FEDDA-A261-4ED1-9BBD-73F6A5A54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912C6-C162-419B-8BE4-357DDE87A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483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lue">
    <p:bg>
      <p:bgPr>
        <a:solidFill>
          <a:srgbClr val="E6F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868B-E90C-4E3D-A162-B0B06481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44525"/>
            <a:ext cx="10487025" cy="1689100"/>
          </a:xfrm>
        </p:spPr>
        <p:txBody>
          <a:bodyPr anchor="t">
            <a:noAutofit/>
          </a:bodyPr>
          <a:lstStyle>
            <a:lvl1pPr>
              <a:defRPr lang="en-US" sz="3600" kern="0" spc="-150" dirty="0">
                <a:solidFill>
                  <a:schemeClr val="tx2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5932B4B0-A50B-6BE7-7ECB-D74BAB3E36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3460" y="2220326"/>
            <a:ext cx="1800000" cy="180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7365472F-CB55-76C4-6D2D-E283ABA06C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59272" y="2220326"/>
            <a:ext cx="1800000" cy="180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1780A0FB-CBDE-651B-6A9C-10C5E9ECC0E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5084" y="2220326"/>
            <a:ext cx="1800000" cy="180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5E1B4D5E-9831-9DBB-4ED9-FE7667C39F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50896" y="2220326"/>
            <a:ext cx="1800000" cy="180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718A22D2-2858-BAE7-171B-8401AEE382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4271376"/>
            <a:ext cx="2105416" cy="2280302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Position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6D6CBA40-BB7D-0E0A-F1EA-E3ECB470A3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68458" y="4271376"/>
            <a:ext cx="2105416" cy="228030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Position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FFEA5823-AD71-DFA6-C6B1-9FFC0273AF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59573" y="4271376"/>
            <a:ext cx="2105416" cy="228030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Position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91A73959-78FD-31FC-432C-00D4C094B2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0688" y="4271376"/>
            <a:ext cx="2105416" cy="228030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1136990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877D4B-7F5E-4C39-B778-66803C05C4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600201"/>
            <a:ext cx="10972800" cy="480512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0" indent="0">
              <a:buNone/>
              <a:defRPr sz="2133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0" indent="0">
              <a:buNone/>
              <a:defRPr sz="2133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0" indent="0">
              <a:buNone/>
              <a:defRPr sz="2133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0" indent="0">
              <a:buNone/>
              <a:defRPr sz="2133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E093E7-4813-4441-A803-2B5126C87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97519"/>
            <a:ext cx="10972800" cy="1143000"/>
          </a:xfrm>
        </p:spPr>
        <p:txBody>
          <a:bodyPr>
            <a:normAutofit/>
          </a:bodyPr>
          <a:lstStyle>
            <a:lvl1pPr algn="l">
              <a:defRPr sz="5000" b="1" spc="-53" baseline="0">
                <a:solidFill>
                  <a:srgbClr val="00B7F0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930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F00EB-83A5-4522-95A7-334ABDD9529B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286CD-6671-45AD-89E1-ED71A19636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3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">
    <p:bg>
      <p:bgPr>
        <a:solidFill>
          <a:srgbClr val="D4ED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868B-E90C-4E3D-A162-B0B06481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5"/>
            <a:ext cx="10515600" cy="1325563"/>
          </a:xfrm>
        </p:spPr>
        <p:txBody>
          <a:bodyPr anchor="t">
            <a:noAutofit/>
          </a:bodyPr>
          <a:lstStyle>
            <a:lvl1pPr>
              <a:defRPr lang="en-US" sz="3600" kern="0" spc="-150" dirty="0">
                <a:solidFill>
                  <a:srgbClr val="00B7F0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F18F0-6231-420E-A51F-1F98E9357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0087"/>
            <a:ext cx="10515600" cy="42068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GB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C51D9-8788-4B94-8476-BB5DAC9C4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B0AE-59F7-4D9C-AA52-3AADF2119413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4C3D-468C-40FA-979D-3746AB10D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FEDDA-A261-4ED1-9BBD-73F6A5A54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912C6-C162-419B-8BE4-357DDE87A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105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light">
    <p:bg>
      <p:bgPr>
        <a:solidFill>
          <a:srgbClr val="E6F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868B-E90C-4E3D-A162-B0B06481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5"/>
            <a:ext cx="10515600" cy="1325563"/>
          </a:xfrm>
        </p:spPr>
        <p:txBody>
          <a:bodyPr anchor="t">
            <a:noAutofit/>
          </a:bodyPr>
          <a:lstStyle>
            <a:lvl1pPr>
              <a:defRPr lang="en-US" sz="3600" kern="0" spc="-150" dirty="0">
                <a:solidFill>
                  <a:schemeClr val="tx2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F18F0-6231-420E-A51F-1F98E9357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0087"/>
            <a:ext cx="10515600" cy="42068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200" kern="0" spc="-1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200" kern="0" spc="-1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200" kern="0" spc="-1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200" kern="0" spc="-1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GB" sz="2200" kern="0" spc="-1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C51D9-8788-4B94-8476-BB5DAC9C4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B0AE-59F7-4D9C-AA52-3AADF2119413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4C3D-468C-40FA-979D-3746AB10D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FEDDA-A261-4ED1-9BBD-73F6A5A54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912C6-C162-419B-8BE4-357DDE87A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67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868B-E90C-4E3D-A162-B0B06481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5"/>
            <a:ext cx="10515600" cy="1325563"/>
          </a:xfrm>
        </p:spPr>
        <p:txBody>
          <a:bodyPr anchor="t">
            <a:noAutofit/>
          </a:bodyPr>
          <a:lstStyle>
            <a:lvl1pPr>
              <a:defRPr lang="en-US" sz="3600" kern="0" spc="-15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F18F0-6231-420E-A51F-1F98E9357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0087"/>
            <a:ext cx="10515600" cy="42068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GB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C51D9-8788-4B94-8476-BB5DAC9C4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B0AE-59F7-4D9C-AA52-3AADF2119413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4C3D-468C-40FA-979D-3746AB10D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FEDDA-A261-4ED1-9BBD-73F6A5A54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912C6-C162-419B-8BE4-357DDE87A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13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bg>
      <p:bgPr>
        <a:solidFill>
          <a:srgbClr val="E6F4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868B-E90C-4E3D-A162-B0B06481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5"/>
            <a:ext cx="10515600" cy="1325563"/>
          </a:xfrm>
        </p:spPr>
        <p:txBody>
          <a:bodyPr anchor="t">
            <a:noAutofit/>
          </a:bodyPr>
          <a:lstStyle>
            <a:lvl1pPr>
              <a:defRPr lang="en-US" sz="3600" kern="0" spc="-150" dirty="0">
                <a:solidFill>
                  <a:srgbClr val="00B7F0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F18F0-6231-420E-A51F-1F98E9357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0087"/>
            <a:ext cx="10515600" cy="42068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2200" kern="0" spc="-100" dirty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1pPr>
            <a:lvl2pPr marL="457200" indent="0">
              <a:lnSpc>
                <a:spcPct val="100000"/>
              </a:lnSpc>
              <a:buNone/>
              <a:defRPr lang="en-US" sz="2200" kern="0" spc="-100" dirty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2pPr>
            <a:lvl3pPr marL="914400" indent="0">
              <a:lnSpc>
                <a:spcPct val="100000"/>
              </a:lnSpc>
              <a:buNone/>
              <a:defRPr lang="en-US" sz="2200" kern="0" spc="-100" dirty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3pPr>
            <a:lvl4pPr marL="1371600" indent="0">
              <a:lnSpc>
                <a:spcPct val="100000"/>
              </a:lnSpc>
              <a:buNone/>
              <a:defRPr lang="en-US" sz="2200" kern="0" spc="-100" dirty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4pPr>
            <a:lvl5pPr marL="1828800" indent="0">
              <a:lnSpc>
                <a:spcPct val="100000"/>
              </a:lnSpc>
              <a:buNone/>
              <a:defRPr lang="en-GB" sz="2200" kern="0" spc="-100" dirty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C51D9-8788-4B94-8476-BB5DAC9C4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B0AE-59F7-4D9C-AA52-3AADF2119413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4C3D-468C-40FA-979D-3746AB10D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FEDDA-A261-4ED1-9BBD-73F6A5A54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912C6-C162-419B-8BE4-357DDE87A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265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932B4B0-A50B-6BE7-7ECB-D74BAB3E36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7999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6868B-E90C-4E3D-A162-B0B06481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5"/>
            <a:ext cx="4676192" cy="1325563"/>
          </a:xfrm>
        </p:spPr>
        <p:txBody>
          <a:bodyPr anchor="t">
            <a:noAutofit/>
          </a:bodyPr>
          <a:lstStyle>
            <a:lvl1pPr>
              <a:defRPr lang="en-US" sz="3600" kern="0" spc="-150" dirty="0">
                <a:solidFill>
                  <a:srgbClr val="00B7F0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F18F0-6231-420E-A51F-1F98E9357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0087"/>
            <a:ext cx="4676192" cy="44307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1pPr>
            <a:lvl2pPr marL="45720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2pPr>
            <a:lvl3pPr marL="91440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3pPr>
            <a:lvl4pPr marL="137160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4pPr>
            <a:lvl5pPr marL="1828800" indent="0">
              <a:lnSpc>
                <a:spcPct val="100000"/>
              </a:lnSpc>
              <a:buNone/>
              <a:defRPr lang="en-GB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283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 light">
    <p:bg>
      <p:bgPr>
        <a:solidFill>
          <a:srgbClr val="D4ED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932B4B0-A50B-6BE7-7ECB-D74BAB3E36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7999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6868B-E90C-4E3D-A162-B0B06481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5"/>
            <a:ext cx="4676192" cy="1325563"/>
          </a:xfrm>
        </p:spPr>
        <p:txBody>
          <a:bodyPr anchor="t">
            <a:noAutofit/>
          </a:bodyPr>
          <a:lstStyle>
            <a:lvl1pPr>
              <a:defRPr lang="en-US" sz="3600" kern="0" spc="-150" dirty="0">
                <a:solidFill>
                  <a:srgbClr val="00B7F0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F18F0-6231-420E-A51F-1F98E9357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0087"/>
            <a:ext cx="4676192" cy="44307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1pPr>
            <a:lvl2pPr marL="45720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2pPr>
            <a:lvl3pPr marL="91440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3pPr>
            <a:lvl4pPr marL="137160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4pPr>
            <a:lvl5pPr marL="1828800" indent="0">
              <a:lnSpc>
                <a:spcPct val="100000"/>
              </a:lnSpc>
              <a:buNone/>
              <a:defRPr lang="en-GB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759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 cyan">
    <p:bg>
      <p:bgPr>
        <a:solidFill>
          <a:srgbClr val="00B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932B4B0-A50B-6BE7-7ECB-D74BAB3E36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7999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6868B-E90C-4E3D-A162-B0B06481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25"/>
            <a:ext cx="4676192" cy="1325563"/>
          </a:xfrm>
        </p:spPr>
        <p:txBody>
          <a:bodyPr anchor="t">
            <a:noAutofit/>
          </a:bodyPr>
          <a:lstStyle>
            <a:lvl1pPr>
              <a:defRPr lang="en-US" sz="3600" kern="0" spc="-150" dirty="0">
                <a:solidFill>
                  <a:schemeClr val="bg1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F18F0-6231-420E-A51F-1F98E9357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0087"/>
            <a:ext cx="4676192" cy="44307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1pPr>
            <a:lvl2pPr marL="45720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2pPr>
            <a:lvl3pPr marL="91440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3pPr>
            <a:lvl4pPr marL="1371600" indent="0">
              <a:lnSpc>
                <a:spcPct val="100000"/>
              </a:lnSpc>
              <a:buNone/>
              <a:defRPr lang="en-US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4pPr>
            <a:lvl5pPr marL="1828800" indent="0">
              <a:lnSpc>
                <a:spcPct val="100000"/>
              </a:lnSpc>
              <a:buNone/>
              <a:defRPr lang="en-GB" sz="2200" kern="0" spc="-100" dirty="0">
                <a:solidFill>
                  <a:srgbClr val="003B5C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883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C6AEEE-5F5B-417B-ABD6-BAB527DE7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135D1-DF51-4234-93AA-F5839BD17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8E165-16BC-4D34-8641-04A4EE369F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9B0AE-59F7-4D9C-AA52-3AADF2119413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64EF9-9E4D-41A9-9A5D-F96A70380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B31D6-3DAC-4A72-A886-32A25F685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912C6-C162-419B-8BE4-357DDE87A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97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75" r:id="rId4"/>
    <p:sldLayoutId id="2147483666" r:id="rId5"/>
    <p:sldLayoutId id="2147483665" r:id="rId6"/>
    <p:sldLayoutId id="2147483660" r:id="rId7"/>
    <p:sldLayoutId id="2147483661" r:id="rId8"/>
    <p:sldLayoutId id="2147483663" r:id="rId9"/>
    <p:sldLayoutId id="2147483664" r:id="rId10"/>
    <p:sldLayoutId id="2147483676" r:id="rId11"/>
    <p:sldLayoutId id="2147483677" r:id="rId12"/>
    <p:sldLayoutId id="2147483667" r:id="rId13"/>
    <p:sldLayoutId id="2147483669" r:id="rId14"/>
    <p:sldLayoutId id="2147483668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8" r:id="rId21"/>
    <p:sldLayoutId id="214748367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kern="0" spc="-150" dirty="0">
          <a:solidFill>
            <a:srgbClr val="00B7F0"/>
          </a:solidFill>
          <a:latin typeface="Inter ExtraBold" panose="02000503000000020004" pitchFamily="2" charset="0"/>
          <a:ea typeface="Inter ExtraBold" panose="02000503000000020004" pitchFamily="2" charset="0"/>
          <a:cs typeface="Calibri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400" b="1" kern="0" spc="-100" dirty="0">
          <a:solidFill>
            <a:srgbClr val="003B5C"/>
          </a:solidFill>
          <a:latin typeface="Inter" panose="02000503000000020004" pitchFamily="2" charset="0"/>
          <a:ea typeface="Inter" panose="02000503000000020004" pitchFamily="2" charset="0"/>
          <a:cs typeface="Calibri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200" kern="0" spc="-100" dirty="0">
          <a:solidFill>
            <a:srgbClr val="003B5C"/>
          </a:solidFill>
          <a:latin typeface="Inter" panose="02000503000000020004" pitchFamily="2" charset="0"/>
          <a:ea typeface="Inter" panose="02000503000000020004" pitchFamily="2" charset="0"/>
          <a:cs typeface="Calibri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200" kern="0" spc="-100" dirty="0">
          <a:solidFill>
            <a:srgbClr val="003B5C"/>
          </a:solidFill>
          <a:latin typeface="Inter" panose="02000503000000020004" pitchFamily="2" charset="0"/>
          <a:ea typeface="Inter" panose="02000503000000020004" pitchFamily="2" charset="0"/>
          <a:cs typeface="Calibri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200" kern="0" spc="-100" dirty="0">
          <a:solidFill>
            <a:srgbClr val="003B5C"/>
          </a:solidFill>
          <a:latin typeface="Inter" panose="02000503000000020004" pitchFamily="2" charset="0"/>
          <a:ea typeface="Inter" panose="02000503000000020004" pitchFamily="2" charset="0"/>
          <a:cs typeface="Calibri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GB" sz="2200" kern="0" spc="-100" dirty="0">
          <a:solidFill>
            <a:srgbClr val="003B5C"/>
          </a:solidFill>
          <a:latin typeface="Inter" panose="02000503000000020004" pitchFamily="2" charset="0"/>
          <a:ea typeface="Inter" panose="02000503000000020004" pitchFamily="2" charset="0"/>
          <a:cs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jeBT651UVg?feature=oembed" TargetMode="Externa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0A88AF5-6B7D-4FD5-949C-AFBB20B31AA0}"/>
              </a:ext>
            </a:extLst>
          </p:cNvPr>
          <p:cNvSpPr txBox="1">
            <a:spLocks/>
          </p:cNvSpPr>
          <p:nvPr/>
        </p:nvSpPr>
        <p:spPr>
          <a:xfrm>
            <a:off x="2077092" y="2923134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>
              <a:latin typeface="Inter" panose="020B0604020202020204" charset="0"/>
              <a:ea typeface="Inter" panose="020B0604020202020204" charset="0"/>
              <a:cs typeface="Arial" panose="020B0604020202020204" pitchFamily="34" charset="0"/>
            </a:endParaRPr>
          </a:p>
          <a:p>
            <a:endParaRPr lang="en-GB" sz="3200">
              <a:latin typeface="Inter" panose="020B0604020202020204" charset="0"/>
              <a:ea typeface="Inter" panose="020B0604020202020204" charset="0"/>
              <a:cs typeface="Arial" panose="020B0604020202020204" pitchFamily="34" charset="0"/>
            </a:endParaRPr>
          </a:p>
        </p:txBody>
      </p:sp>
      <p:sp>
        <p:nvSpPr>
          <p:cNvPr id="51" name="Google Shape;287;p29">
            <a:extLst>
              <a:ext uri="{FF2B5EF4-FFF2-40B4-BE49-F238E27FC236}">
                <a16:creationId xmlns:a16="http://schemas.microsoft.com/office/drawing/2014/main" id="{7C0D0AA5-7E48-761A-A5CE-A89D0025E79A}"/>
              </a:ext>
            </a:extLst>
          </p:cNvPr>
          <p:cNvSpPr txBox="1">
            <a:spLocks/>
          </p:cNvSpPr>
          <p:nvPr/>
        </p:nvSpPr>
        <p:spPr>
          <a:xfrm>
            <a:off x="-365760" y="2206323"/>
            <a:ext cx="12497459" cy="2721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lang="en-GB" sz="3600" b="0" i="0" u="none" strike="noStrike" cap="none" spc="-150" baseline="0" dirty="0">
                <a:solidFill>
                  <a:srgbClr val="00B7F0"/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b="1" dirty="0">
                <a:solidFill>
                  <a:schemeClr val="accent6"/>
                </a:solidFill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rPr>
              <a:t>St Mary’s School of Medicine</a:t>
            </a:r>
          </a:p>
          <a:p>
            <a:pPr marL="2437765" indent="-2437765" algn="ctr"/>
            <a:r>
              <a:rPr lang="en-US" b="1" dirty="0">
                <a:solidFill>
                  <a:schemeClr val="accent6"/>
                </a:solidFill>
                <a:latin typeface="Inter"/>
                <a:ea typeface="Inter"/>
              </a:rPr>
              <a:t>Transforming your education for our world</a:t>
            </a:r>
            <a:r>
              <a:rPr lang="en-US" sz="2800" b="1" dirty="0">
                <a:solidFill>
                  <a:schemeClr val="accent6"/>
                </a:solidFill>
                <a:latin typeface="Inter"/>
                <a:ea typeface="Inter"/>
              </a:rPr>
              <a:t> </a:t>
            </a:r>
            <a:endParaRPr lang="en-US" sz="2800" b="1" dirty="0">
              <a:solidFill>
                <a:schemeClr val="accent6"/>
              </a:solidFill>
              <a:latin typeface="Inter" panose="020B0604020202020204" charset="0"/>
              <a:ea typeface="Inter" panose="020B0604020202020204" charset="0"/>
            </a:endParaRPr>
          </a:p>
          <a:p>
            <a:pPr algn="ctr"/>
            <a:endParaRPr lang="en-US" dirty="0">
              <a:latin typeface="Inter" panose="020B0604020202020204" charset="0"/>
              <a:ea typeface="Inter" panose="020B060402020202020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6"/>
              </a:solidFill>
              <a:latin typeface="Inter" panose="020B0604020202020204" charset="0"/>
              <a:ea typeface="Inter" panose="020B060402020202020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accent6"/>
                </a:solidFill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rPr>
              <a:t>Professor Sonia Kumar</a:t>
            </a:r>
          </a:p>
          <a:p>
            <a:pPr algn="ctr"/>
            <a:endParaRPr lang="en-US" sz="2800" b="1" dirty="0">
              <a:solidFill>
                <a:schemeClr val="accent6"/>
              </a:solidFill>
              <a:latin typeface="Inter" panose="020B0604020202020204" charset="0"/>
              <a:ea typeface="Inter" panose="020B060402020202020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accent6"/>
                </a:solidFill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rPr>
              <a:t>Executive Dean of Medicine</a:t>
            </a:r>
          </a:p>
          <a:p>
            <a:pPr algn="ctr"/>
            <a:r>
              <a:rPr lang="en-US" sz="2800" dirty="0">
                <a:solidFill>
                  <a:schemeClr val="accent6"/>
                </a:solidFill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rPr>
              <a:t>Professor of Medical Education </a:t>
            </a:r>
          </a:p>
          <a:p>
            <a:pPr algn="ctr"/>
            <a:endParaRPr lang="en-US" dirty="0">
              <a:solidFill>
                <a:schemeClr val="accent6"/>
              </a:solidFill>
              <a:latin typeface="Inter" panose="020B0604020202020204" charset="0"/>
              <a:ea typeface="Inter" panose="020B060402020202020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accent6"/>
                </a:solidFill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rPr>
              <a:t>Visiting Professor Imperial College London, University of Leeds, SBV University India</a:t>
            </a:r>
          </a:p>
          <a:p>
            <a:pPr algn="ctr"/>
            <a:endParaRPr lang="en-US" b="1" dirty="0">
              <a:solidFill>
                <a:schemeClr val="bg1"/>
              </a:solidFill>
              <a:latin typeface="Inter" panose="020B0604020202020204" charset="0"/>
              <a:ea typeface="Inter" panose="020B0604020202020204" charset="0"/>
              <a:cs typeface="Arial" panose="020B0604020202020204" pitchFamily="34" charset="0"/>
            </a:endParaRP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96EF3260-FFCE-E8D5-5FA3-88AA3993717C}"/>
              </a:ext>
            </a:extLst>
          </p:cNvPr>
          <p:cNvSpPr txBox="1">
            <a:spLocks/>
          </p:cNvSpPr>
          <p:nvPr/>
        </p:nvSpPr>
        <p:spPr>
          <a:xfrm>
            <a:off x="-213928" y="7684695"/>
            <a:ext cx="12173789" cy="1036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438339" marR="0" lvl="0" indent="-243833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800" b="1" i="0" u="none" strike="noStrike" cap="none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  <a:sym typeface="Calibri"/>
              </a:defRPr>
            </a:lvl1pPr>
            <a:lvl2pPr marL="2438339" marR="0" lvl="1" indent="-24383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  <a:sym typeface="Calibri"/>
              </a:defRPr>
            </a:lvl2pPr>
            <a:lvl3pPr marL="2438339" marR="0" lvl="2" indent="-24383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  <a:sym typeface="Calibri"/>
              </a:defRPr>
            </a:lvl3pPr>
            <a:lvl4pPr marL="2438339" marR="0" lvl="3" indent="-24383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  <a:sym typeface="Calibri"/>
              </a:defRPr>
            </a:lvl4pPr>
            <a:lvl5pPr marL="2438339" marR="0" lvl="4" indent="-24383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437765" indent="-2437765" algn="ctr"/>
            <a:endParaRPr lang="en-US" sz="1600" b="0" dirty="0">
              <a:solidFill>
                <a:srgbClr val="002060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pic>
        <p:nvPicPr>
          <p:cNvPr id="11" name="Picture 10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6629422-536F-46A2-949B-E3E43F8D0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20" y="402046"/>
            <a:ext cx="3014561" cy="15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4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D01E07-AC7A-4F57-B731-65F54E221488}"/>
              </a:ext>
            </a:extLst>
          </p:cNvPr>
          <p:cNvSpPr txBox="1"/>
          <p:nvPr/>
        </p:nvSpPr>
        <p:spPr>
          <a:xfrm>
            <a:off x="630936" y="4562856"/>
            <a:ext cx="3419856" cy="16002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Cutting-edge Digital Facilities</a:t>
            </a:r>
            <a:endParaRPr lang="en-US" sz="41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A group of people looking at a screen&#10;&#10;AI-generated content may be incorrect.">
            <a:extLst>
              <a:ext uri="{FF2B5EF4-FFF2-40B4-BE49-F238E27FC236}">
                <a16:creationId xmlns:a16="http://schemas.microsoft.com/office/drawing/2014/main" id="{CB624DD6-7D23-A0BA-47D1-CF3DE5F100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31" r="-2" b="-2"/>
          <a:stretch/>
        </p:blipFill>
        <p:spPr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1026" name="Picture 2" descr="Hands-on Learning: Anatomage Table ...">
            <a:extLst>
              <a:ext uri="{FF2B5EF4-FFF2-40B4-BE49-F238E27FC236}">
                <a16:creationId xmlns:a16="http://schemas.microsoft.com/office/drawing/2014/main" id="{81F6CD71-B075-68E2-C2D5-007723B7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1" r="2" b="2"/>
          <a:stretch/>
        </p:blipFill>
        <p:spPr bwMode="auto">
          <a:xfrm>
            <a:off x="6019800" y="10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C3CED-A7FB-86D6-D527-719F7DB73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562856"/>
            <a:ext cx="6903721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69CFD41-47A3-6ECA-D33E-44901C231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0066" y="419100"/>
            <a:ext cx="143086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2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long hallway with hospital beds and people in the background&#10;&#10;Description automatically generated">
            <a:extLst>
              <a:ext uri="{FF2B5EF4-FFF2-40B4-BE49-F238E27FC236}">
                <a16:creationId xmlns:a16="http://schemas.microsoft.com/office/drawing/2014/main" id="{271A01F0-E7CF-8F33-B5BD-969F142B5A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2000"/>
                    </a14:imgEffect>
                    <a14:imgEffect>
                      <a14:brightnessContrast bright="10000" contrast="-2000"/>
                    </a14:imgEffect>
                  </a14:imgLayer>
                </a14:imgProps>
              </a:ext>
            </a:extLst>
          </a:blip>
          <a:srcRect l="13062" r="24271"/>
          <a:stretch/>
        </p:blipFill>
        <p:spPr>
          <a:xfrm>
            <a:off x="5433112" y="10"/>
            <a:ext cx="6758888" cy="6857989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1083E8-9989-14B9-F595-4264715B3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2392045"/>
            <a:ext cx="4676192" cy="1325563"/>
          </a:xfrm>
        </p:spPr>
        <p:txBody>
          <a:bodyPr anchor="t">
            <a:normAutofit/>
          </a:bodyPr>
          <a:lstStyle/>
          <a:p>
            <a:r>
              <a:rPr lang="en-GB" b="1" dirty="0">
                <a:latin typeface="Inter ExtraBold"/>
                <a:ea typeface="Inter ExtraBold"/>
              </a:rPr>
              <a:t>Integrated Skills and Simulation Centre</a:t>
            </a:r>
          </a:p>
        </p:txBody>
      </p:sp>
    </p:spTree>
    <p:extLst>
      <p:ext uri="{BB962C8B-B14F-4D97-AF65-F5344CB8AC3E}">
        <p14:creationId xmlns:p14="http://schemas.microsoft.com/office/powerpoint/2010/main" val="2835766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Introducing the School of Medicine at St Mary's University">
            <a:hlinkClick r:id="" action="ppaction://media"/>
            <a:extLst>
              <a:ext uri="{FF2B5EF4-FFF2-40B4-BE49-F238E27FC236}">
                <a16:creationId xmlns:a16="http://schemas.microsoft.com/office/drawing/2014/main" id="{68A2C3E1-98BA-3721-5D0A-922F919F926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29774" y="453582"/>
            <a:ext cx="10532451" cy="595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3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23E64-D304-CC0A-EF14-79797097D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F5D8B-3D2E-7236-42B0-9B49CEAFE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" y="1316965"/>
            <a:ext cx="11028680" cy="2503195"/>
          </a:xfrm>
        </p:spPr>
        <p:txBody>
          <a:bodyPr/>
          <a:lstStyle/>
          <a:p>
            <a:pPr algn="ctr"/>
            <a:r>
              <a:rPr lang="en-GB" sz="4000" dirty="0"/>
              <a:t>Thank you and please do get in touch</a:t>
            </a: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sonia.kumar@stmarys.ac.uk</a:t>
            </a:r>
          </a:p>
        </p:txBody>
      </p:sp>
      <p:pic>
        <p:nvPicPr>
          <p:cNvPr id="6" name="Content Placeholder 5" descr="A building with trees in the background&#10;&#10;Description automatically generated">
            <a:extLst>
              <a:ext uri="{FF2B5EF4-FFF2-40B4-BE49-F238E27FC236}">
                <a16:creationId xmlns:a16="http://schemas.microsoft.com/office/drawing/2014/main" id="{0C223B0F-AB3D-26DC-8A4A-35622B61E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8000"/>
                    </a14:imgEffect>
                    <a14:imgEffect>
                      <a14:brightnessContrast bright="23000" contrast="-1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759200" y="4205275"/>
            <a:ext cx="3511785" cy="2503195"/>
          </a:xfrm>
          <a:prstGeom prst="rect">
            <a:avLst/>
          </a:prstGeom>
        </p:spPr>
      </p:pic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839B93F-B78E-A684-D6AB-1E8134DC7F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88" y="402045"/>
            <a:ext cx="1581493" cy="80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7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C8D5B-A687-D2CF-7CF7-8E41E50D1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A5462CE-9317-70A7-B0CB-6C9711F84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88" y="402046"/>
            <a:ext cx="1581493" cy="8018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A3FDC9C-D8F3-2169-A238-451B32BE4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16" y="144853"/>
            <a:ext cx="10515600" cy="1325563"/>
          </a:xfrm>
        </p:spPr>
        <p:txBody>
          <a:bodyPr/>
          <a:lstStyle/>
          <a:p>
            <a:r>
              <a:rPr lang="en-GB" b="1">
                <a:latin typeface="Inter"/>
                <a:ea typeface="Inter"/>
                <a:cs typeface="Arial"/>
              </a:rPr>
              <a:t>Agenda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5EDAD8F-231F-FB18-283B-8A0D04AB5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217" y="1195595"/>
            <a:ext cx="11614878" cy="56309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>
                <a:latin typeface="Inter"/>
                <a:ea typeface="Inter"/>
              </a:rPr>
              <a:t>Background</a:t>
            </a:r>
            <a:endParaRPr lang="en-GB" sz="2400" dirty="0"/>
          </a:p>
          <a:p>
            <a:endParaRPr lang="en-GB" sz="2400" dirty="0">
              <a:latin typeface="Inter"/>
              <a:ea typeface="Inter"/>
            </a:endParaRPr>
          </a:p>
          <a:p>
            <a:r>
              <a:rPr lang="en-GB" sz="2400" dirty="0">
                <a:latin typeface="Inter"/>
                <a:ea typeface="Inter"/>
              </a:rPr>
              <a:t>Why a School of Medicine and why now? </a:t>
            </a:r>
          </a:p>
          <a:p>
            <a:endParaRPr lang="en-GB" sz="2400" dirty="0">
              <a:latin typeface="Inter"/>
              <a:ea typeface="Inter"/>
            </a:endParaRPr>
          </a:p>
          <a:p>
            <a:r>
              <a:rPr lang="en-GB" sz="2400" dirty="0">
                <a:latin typeface="Inter"/>
                <a:ea typeface="Inter"/>
              </a:rPr>
              <a:t>CARE Doctors</a:t>
            </a:r>
          </a:p>
          <a:p>
            <a:endParaRPr lang="en-GB" sz="2400" dirty="0">
              <a:latin typeface="Inter"/>
              <a:ea typeface="Inter"/>
            </a:endParaRPr>
          </a:p>
          <a:p>
            <a:r>
              <a:rPr lang="en-GB" sz="2400" dirty="0">
                <a:latin typeface="Inter"/>
                <a:ea typeface="Inter"/>
              </a:rPr>
              <a:t>Examples of principles and projects</a:t>
            </a:r>
          </a:p>
          <a:p>
            <a:endParaRPr lang="en-GB" sz="2400" dirty="0">
              <a:latin typeface="Inter"/>
              <a:ea typeface="Inter"/>
            </a:endParaRPr>
          </a:p>
          <a:p>
            <a:r>
              <a:rPr lang="en-GB" sz="2400" dirty="0">
                <a:latin typeface="Inter"/>
                <a:ea typeface="Inter"/>
              </a:rPr>
              <a:t>Centenary building</a:t>
            </a:r>
          </a:p>
          <a:p>
            <a:endParaRPr lang="en-GB" sz="2400" dirty="0">
              <a:latin typeface="Inter"/>
              <a:ea typeface="Inter"/>
            </a:endParaRPr>
          </a:p>
          <a:p>
            <a:r>
              <a:rPr lang="en-GB" sz="2400" dirty="0">
                <a:latin typeface="Inter"/>
                <a:ea typeface="Inter"/>
              </a:rPr>
              <a:t>QA</a:t>
            </a:r>
          </a:p>
        </p:txBody>
      </p:sp>
    </p:spTree>
    <p:extLst>
      <p:ext uri="{BB962C8B-B14F-4D97-AF65-F5344CB8AC3E}">
        <p14:creationId xmlns:p14="http://schemas.microsoft.com/office/powerpoint/2010/main" val="347872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629940-C64A-3E53-5B61-F2E61352D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24C67FB-EA7A-C979-1057-CD72AF00E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b="1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Background</a:t>
            </a:r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3" name="Picture 1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BA4228F-2EC2-F378-0AF3-95AF201C8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88" y="402046"/>
            <a:ext cx="1581493" cy="801802"/>
          </a:xfrm>
          <a:prstGeom prst="rect">
            <a:avLst/>
          </a:prstGeom>
        </p:spPr>
      </p:pic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4C1256F6-59F6-58BA-63BE-9FD97B789A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641360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1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4460ECF-3A97-4391-8B7D-55B10637F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949" y="-187439"/>
            <a:ext cx="11336975" cy="1904485"/>
          </a:xfrm>
        </p:spPr>
        <p:txBody>
          <a:bodyPr/>
          <a:lstStyle/>
          <a:p>
            <a:br>
              <a:rPr lang="en-US" sz="3600" b="1" dirty="0">
                <a:latin typeface="Inter" panose="020B0604020202020204" charset="0"/>
                <a:ea typeface="Inter" panose="020B0604020202020204" charset="0"/>
                <a:cs typeface="Helvetica Neue" panose="02000503000000020004" pitchFamily="2" charset="0"/>
              </a:rPr>
            </a:br>
            <a:r>
              <a:rPr lang="en-US" sz="3200" b="1" dirty="0">
                <a:latin typeface="Inter"/>
                <a:ea typeface="Inter"/>
                <a:cs typeface="Helvetica Neue" panose="02000503000000020004" pitchFamily="2" charset="0"/>
              </a:rPr>
              <a:t>  Why a School of Medicine and why now?</a:t>
            </a:r>
            <a:br>
              <a:rPr lang="en-US" sz="3200" b="1" dirty="0">
                <a:latin typeface="Inter" panose="020B0604020202020204" charset="0"/>
                <a:ea typeface="Inter" panose="020B0604020202020204" charset="0"/>
                <a:cs typeface="Helvetica Neue" panose="02000503000000020004" pitchFamily="2" charset="0"/>
              </a:rPr>
            </a:br>
            <a:br>
              <a:rPr lang="en-US" sz="3200" b="1" dirty="0">
                <a:latin typeface="Inter" panose="020B0604020202020204" charset="0"/>
                <a:ea typeface="Inter" panose="020B0604020202020204" charset="0"/>
                <a:cs typeface="Helvetica Neue" panose="02000503000000020004" pitchFamily="2" charset="0"/>
              </a:rPr>
            </a:br>
            <a:r>
              <a:rPr lang="en-US" sz="3200" b="1" dirty="0">
                <a:solidFill>
                  <a:srgbClr val="00B7F0"/>
                </a:solidFill>
                <a:latin typeface="Inter"/>
                <a:ea typeface="Inter"/>
                <a:cs typeface="Helvetica Neue" panose="02000503000000020004" pitchFamily="2" charset="0"/>
              </a:rPr>
              <a:t> </a:t>
            </a:r>
            <a:br>
              <a:rPr lang="en-US" sz="3200" b="1" dirty="0">
                <a:latin typeface="Inter" panose="020B0604020202020204" charset="0"/>
                <a:ea typeface="Inter" panose="020B0604020202020204" charset="0"/>
                <a:cs typeface="Helvetica Neue" panose="02000503000000020004" pitchFamily="2" charset="0"/>
              </a:rPr>
            </a:br>
            <a:r>
              <a:rPr lang="en-US" sz="1800" b="1" dirty="0">
                <a:solidFill>
                  <a:srgbClr val="00B7F0"/>
                </a:solidFill>
                <a:latin typeface="Inter"/>
                <a:ea typeface="Inter"/>
                <a:cs typeface="Helvetica Neue" panose="02000503000000020004" pitchFamily="2" charset="0"/>
              </a:rPr>
              <a:t> </a:t>
            </a:r>
            <a:br>
              <a:rPr lang="en-US" sz="3600" dirty="0">
                <a:latin typeface="Inter" panose="020B0604020202020204" charset="0"/>
                <a:ea typeface="Inter" panose="020B0604020202020204" charset="0"/>
                <a:cs typeface="Helvetica Neue" panose="02000503000000020004" pitchFamily="2" charset="0"/>
              </a:rPr>
            </a:br>
            <a:endParaRPr lang="en-GB" b="1" dirty="0">
              <a:latin typeface="Inter" panose="020B0604020202020204" charset="0"/>
              <a:ea typeface="Inter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998C73F-FB3A-48E2-A809-0A7A32D48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88" y="402046"/>
            <a:ext cx="1581493" cy="80180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2498E82-A2E3-4705-A0AD-5A907B88A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39" y="1302021"/>
            <a:ext cx="8494049" cy="5434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dirty="0">
                <a:latin typeface="Inter"/>
                <a:ea typeface="Inter"/>
              </a:rPr>
              <a:t>Society seeing </a:t>
            </a:r>
            <a:r>
              <a:rPr lang="en-US" dirty="0">
                <a:latin typeface="Inter"/>
                <a:ea typeface="Inter"/>
              </a:rPr>
              <a:t>increasing health inequalities and a decreasing retention of doctors in the NHS</a:t>
            </a:r>
          </a:p>
          <a:p>
            <a:endParaRPr lang="en-US" b="0" dirty="0">
              <a:latin typeface="Inter"/>
              <a:ea typeface="Inter"/>
            </a:endParaRPr>
          </a:p>
          <a:p>
            <a:r>
              <a:rPr lang="en-US" b="0" dirty="0">
                <a:latin typeface="Inter"/>
                <a:ea typeface="Inter"/>
              </a:rPr>
              <a:t>We need a </a:t>
            </a:r>
            <a:r>
              <a:rPr lang="en-US" dirty="0">
                <a:latin typeface="Inter"/>
                <a:ea typeface="Inter"/>
              </a:rPr>
              <a:t>holistic change</a:t>
            </a:r>
            <a:r>
              <a:rPr lang="en-US" b="0" dirty="0">
                <a:latin typeface="Inter"/>
                <a:ea typeface="Inter"/>
              </a:rPr>
              <a:t> in how we </a:t>
            </a:r>
            <a:r>
              <a:rPr lang="en-US" dirty="0">
                <a:latin typeface="Inter"/>
                <a:ea typeface="Inter"/>
              </a:rPr>
              <a:t>understand health and train our future doctors</a:t>
            </a:r>
            <a:endParaRPr lang="en-US" dirty="0"/>
          </a:p>
          <a:p>
            <a:endParaRPr lang="en-US" b="0" dirty="0"/>
          </a:p>
          <a:p>
            <a:r>
              <a:rPr lang="en-US" b="0" dirty="0">
                <a:latin typeface="Inter"/>
                <a:ea typeface="Inter"/>
              </a:rPr>
              <a:t>At St Mary’s our goal is simple: we are striving to advance medical education:</a:t>
            </a:r>
            <a:r>
              <a:rPr lang="en-GB" b="0" dirty="0">
                <a:latin typeface="Inter"/>
                <a:ea typeface="Inter"/>
              </a:rPr>
              <a:t> </a:t>
            </a:r>
            <a:r>
              <a:rPr lang="en-GB" i="0" dirty="0">
                <a:effectLst/>
                <a:latin typeface="Inter"/>
                <a:ea typeface="Inter"/>
              </a:rPr>
              <a:t>integrating scientific </a:t>
            </a:r>
            <a:r>
              <a:rPr lang="en-GB" dirty="0">
                <a:latin typeface="Inter"/>
                <a:ea typeface="Inter"/>
              </a:rPr>
              <a:t>and digital excellence</a:t>
            </a:r>
            <a:r>
              <a:rPr lang="en-GB" i="0" dirty="0">
                <a:effectLst/>
                <a:latin typeface="Inter"/>
                <a:ea typeface="Inter"/>
              </a:rPr>
              <a:t> with </a:t>
            </a:r>
            <a:r>
              <a:rPr lang="en-GB" dirty="0">
                <a:latin typeface="Inter"/>
                <a:ea typeface="Inter"/>
              </a:rPr>
              <a:t>core human values and social</a:t>
            </a:r>
            <a:r>
              <a:rPr lang="en-GB" i="0" dirty="0">
                <a:effectLst/>
                <a:latin typeface="Inter"/>
                <a:ea typeface="Inter"/>
              </a:rPr>
              <a:t> purpose. </a:t>
            </a:r>
            <a:endParaRPr lang="en-GB" dirty="0">
              <a:latin typeface="Inter"/>
              <a:ea typeface="Inter"/>
            </a:endParaRPr>
          </a:p>
          <a:p>
            <a:endParaRPr lang="en-GB" dirty="0">
              <a:latin typeface="Inter"/>
              <a:ea typeface="Inter"/>
            </a:endParaRPr>
          </a:p>
          <a:p>
            <a:r>
              <a:rPr lang="en-GB" dirty="0">
                <a:latin typeface="Inter"/>
                <a:ea typeface="Inter"/>
              </a:rPr>
              <a:t>St Mary’s graduates will have a commitment to health inequalities and the attributes to thrive as a doctors</a:t>
            </a:r>
          </a:p>
          <a:p>
            <a:r>
              <a:rPr lang="en-GB" dirty="0">
                <a:latin typeface="Inter"/>
                <a:ea typeface="Inter"/>
              </a:rPr>
              <a:t>Opens September 2026 </a:t>
            </a:r>
            <a:r>
              <a:rPr lang="en-GB" b="0" dirty="0">
                <a:latin typeface="Inter"/>
                <a:ea typeface="Inter"/>
              </a:rPr>
              <a:t>(Subject to final GMC approval)</a:t>
            </a:r>
            <a:endParaRPr lang="en-US" b="0" dirty="0"/>
          </a:p>
          <a:p>
            <a:endParaRPr lang="en-GB" b="0" dirty="0">
              <a:latin typeface="Inter" panose="020B0604020202020204" charset="0"/>
              <a:ea typeface="Inter" panose="020B0604020202020204" charset="0"/>
            </a:endParaRPr>
          </a:p>
          <a:p>
            <a:endParaRPr lang="en-GB" b="0" dirty="0">
              <a:latin typeface="Inter" panose="020B0604020202020204" charset="0"/>
              <a:ea typeface="Inter" panose="020B0604020202020204" charset="0"/>
            </a:endParaRPr>
          </a:p>
          <a:p>
            <a:endParaRPr lang="en-US" sz="1600" b="0" dirty="0"/>
          </a:p>
          <a:p>
            <a:endParaRPr lang="en-GB" b="0" dirty="0">
              <a:latin typeface="Inter" panose="020B0604020202020204" charset="0"/>
              <a:ea typeface="Inter" panose="020B0604020202020204" charset="0"/>
            </a:endParaRPr>
          </a:p>
          <a:p>
            <a:endParaRPr lang="en-GB" b="0" dirty="0">
              <a:latin typeface="Inter" panose="020B0604020202020204" charset="0"/>
              <a:ea typeface="Inter" panose="020B0604020202020204" charset="0"/>
            </a:endParaRPr>
          </a:p>
        </p:txBody>
      </p:sp>
      <p:pic>
        <p:nvPicPr>
          <p:cNvPr id="21" name="Picture 20" descr="Person with a stethoscope with arm round person">
            <a:extLst>
              <a:ext uri="{FF2B5EF4-FFF2-40B4-BE49-F238E27FC236}">
                <a16:creationId xmlns:a16="http://schemas.microsoft.com/office/drawing/2014/main" id="{FD74D71E-15A6-0105-30CA-3E3A8AB92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376" y="1453237"/>
            <a:ext cx="3621742" cy="2402542"/>
          </a:xfrm>
          <a:prstGeom prst="rect">
            <a:avLst/>
          </a:prstGeom>
        </p:spPr>
      </p:pic>
      <p:pic>
        <p:nvPicPr>
          <p:cNvPr id="22" name="Picture 21" descr="Healthcare worker holding newborn baby">
            <a:extLst>
              <a:ext uri="{FF2B5EF4-FFF2-40B4-BE49-F238E27FC236}">
                <a16:creationId xmlns:a16="http://schemas.microsoft.com/office/drawing/2014/main" id="{005B6C0D-FB32-A750-1971-0DD3FEA73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7239" y="4363166"/>
            <a:ext cx="3612776" cy="238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7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2A25A-40CA-D99D-7390-3CD8A90B6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A3B950E-2C07-0D62-346E-98C5953D4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27" y="483120"/>
            <a:ext cx="6872650" cy="1569403"/>
          </a:xfrm>
        </p:spPr>
        <p:txBody>
          <a:bodyPr/>
          <a:lstStyle/>
          <a:p>
            <a:r>
              <a:rPr lang="en-US" b="1" dirty="0">
                <a:solidFill>
                  <a:srgbClr val="00B7F0"/>
                </a:solidFill>
                <a:latin typeface="Inter"/>
                <a:ea typeface="Inter"/>
                <a:cs typeface="Helvetica Neue" panose="02000503000000020004" pitchFamily="2" charset="0"/>
              </a:rPr>
              <a:t>St Mary’s graduates that ‘CARE’</a:t>
            </a:r>
            <a:br>
              <a:rPr lang="en-US" sz="3600" b="1" dirty="0">
                <a:latin typeface="Inter" panose="020B0604020202020204" charset="0"/>
                <a:ea typeface="Inter" panose="020B0604020202020204" charset="0"/>
                <a:cs typeface="Helvetica Neue" panose="02000503000000020004" pitchFamily="2" charset="0"/>
              </a:rPr>
            </a:br>
            <a:br>
              <a:rPr lang="en-US" sz="3600" dirty="0">
                <a:latin typeface="Inter" panose="020B0604020202020204" charset="0"/>
                <a:ea typeface="Inter" panose="020B0604020202020204" charset="0"/>
                <a:cs typeface="Helvetica Neue" panose="02000503000000020004" pitchFamily="2" charset="0"/>
              </a:rPr>
            </a:br>
            <a:endParaRPr lang="en-GB" b="1" dirty="0">
              <a:latin typeface="Inter" panose="020B0604020202020204" charset="0"/>
              <a:ea typeface="Inter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D48D2B8-22F6-5942-9E9C-7B9E3FAD6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88" y="402046"/>
            <a:ext cx="1581493" cy="80180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931C7C-DE8F-FEB1-AB86-C3A9EEF2E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581" y="1119029"/>
            <a:ext cx="5952646" cy="489721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endParaRPr lang="en-US" dirty="0">
              <a:latin typeface="Inter" panose="020B0604020202020204" charset="0"/>
              <a:ea typeface="Inter" panose="020B0604020202020204" charset="0"/>
            </a:endParaRPr>
          </a:p>
          <a:p>
            <a:r>
              <a:rPr lang="en-GB" sz="2600" b="0" i="0" dirty="0">
                <a:effectLst/>
                <a:latin typeface="Inter"/>
                <a:ea typeface="Inter"/>
              </a:rPr>
              <a:t>· </a:t>
            </a:r>
            <a:r>
              <a:rPr lang="en-GB" sz="2600" i="0" dirty="0">
                <a:effectLst/>
                <a:latin typeface="Inter"/>
                <a:ea typeface="Inter"/>
              </a:rPr>
              <a:t>Compassion. </a:t>
            </a:r>
            <a:r>
              <a:rPr lang="en-GB" sz="2600" b="0" i="0" dirty="0">
                <a:effectLst/>
                <a:latin typeface="Inter"/>
                <a:ea typeface="Inter"/>
              </a:rPr>
              <a:t>For patients,</a:t>
            </a:r>
            <a:r>
              <a:rPr lang="en-GB" sz="2600" b="0" dirty="0">
                <a:latin typeface="Inter"/>
                <a:ea typeface="Inter"/>
              </a:rPr>
              <a:t> </a:t>
            </a:r>
            <a:r>
              <a:rPr lang="en-GB" sz="2600" b="0" i="0" dirty="0">
                <a:effectLst/>
                <a:latin typeface="Inter"/>
                <a:ea typeface="Inter"/>
              </a:rPr>
              <a:t>each other</a:t>
            </a:r>
            <a:r>
              <a:rPr lang="en-GB" sz="2600" b="0" dirty="0">
                <a:latin typeface="Inter"/>
                <a:ea typeface="Inter"/>
              </a:rPr>
              <a:t> and themselves.</a:t>
            </a:r>
            <a:endParaRPr lang="en-GB" sz="2600" dirty="0">
              <a:latin typeface="Inter"/>
              <a:ea typeface="Inter"/>
            </a:endParaRPr>
          </a:p>
          <a:p>
            <a:endParaRPr lang="en-GB" sz="2600" b="0" dirty="0">
              <a:latin typeface="Inter"/>
              <a:ea typeface="Inter"/>
            </a:endParaRPr>
          </a:p>
          <a:p>
            <a:r>
              <a:rPr lang="en-GB" sz="2600" b="0" i="0" dirty="0">
                <a:effectLst/>
                <a:latin typeface="Inter"/>
                <a:ea typeface="Inter"/>
              </a:rPr>
              <a:t>· </a:t>
            </a:r>
            <a:r>
              <a:rPr lang="en-GB" sz="2600" i="0" dirty="0">
                <a:effectLst/>
                <a:latin typeface="Inter"/>
                <a:ea typeface="Inter"/>
              </a:rPr>
              <a:t>Ambition. </a:t>
            </a:r>
            <a:r>
              <a:rPr lang="en-GB" sz="2600" b="0" dirty="0">
                <a:latin typeface="Inter"/>
                <a:ea typeface="Inter"/>
              </a:rPr>
              <a:t>W</a:t>
            </a:r>
            <a:r>
              <a:rPr lang="en-GB" sz="2600" b="0" i="0" dirty="0">
                <a:effectLst/>
                <a:latin typeface="Inter"/>
                <a:ea typeface="Inter"/>
              </a:rPr>
              <a:t>orld leading science </a:t>
            </a:r>
            <a:r>
              <a:rPr lang="en-GB" sz="2600" b="0" dirty="0">
                <a:latin typeface="Inter"/>
                <a:ea typeface="Inter"/>
              </a:rPr>
              <a:t>meets core</a:t>
            </a:r>
            <a:r>
              <a:rPr lang="en-GB" sz="2600" b="0" i="0" dirty="0">
                <a:effectLst/>
                <a:latin typeface="Inter"/>
                <a:ea typeface="Inter"/>
              </a:rPr>
              <a:t> </a:t>
            </a:r>
            <a:r>
              <a:rPr lang="en-GB" sz="2600" b="0" dirty="0">
                <a:latin typeface="Inter"/>
                <a:ea typeface="Inter"/>
              </a:rPr>
              <a:t>human values and social purpose</a:t>
            </a:r>
            <a:endParaRPr lang="en-GB" sz="2600" b="0" dirty="0">
              <a:latin typeface="Inter" panose="020B0604020202020204" charset="0"/>
              <a:ea typeface="Inter" panose="020B0604020202020204" charset="0"/>
            </a:endParaRPr>
          </a:p>
          <a:p>
            <a:endParaRPr lang="en-GB" sz="2600" b="0" dirty="0">
              <a:latin typeface="Inter"/>
              <a:ea typeface="Inter"/>
            </a:endParaRPr>
          </a:p>
          <a:p>
            <a:r>
              <a:rPr lang="en-GB" sz="2600" b="0" i="0" dirty="0">
                <a:effectLst/>
                <a:latin typeface="Inter"/>
                <a:ea typeface="Inter"/>
              </a:rPr>
              <a:t>· </a:t>
            </a:r>
            <a:r>
              <a:rPr lang="en-GB" sz="2600" i="0" dirty="0">
                <a:effectLst/>
                <a:latin typeface="Inter"/>
                <a:ea typeface="Inter"/>
              </a:rPr>
              <a:t>Readiness.</a:t>
            </a:r>
            <a:r>
              <a:rPr lang="en-GB" sz="2600" dirty="0">
                <a:latin typeface="Inter"/>
                <a:ea typeface="Inter"/>
              </a:rPr>
              <a:t> </a:t>
            </a:r>
            <a:r>
              <a:rPr lang="en-GB" sz="2600" b="0" dirty="0">
                <a:latin typeface="Inter"/>
                <a:ea typeface="Inter"/>
              </a:rPr>
              <a:t>Prepare to practice as a future NHS Doctor through active patient care from year 1</a:t>
            </a:r>
            <a:endParaRPr lang="en-GB" sz="2600" b="0" i="0" dirty="0">
              <a:effectLst/>
              <a:latin typeface="Inter" panose="020B0604020202020204" charset="0"/>
              <a:ea typeface="Inter" panose="020B0604020202020204" charset="0"/>
            </a:endParaRPr>
          </a:p>
          <a:p>
            <a:endParaRPr lang="en-GB" sz="2600" b="0" dirty="0">
              <a:latin typeface="Inter"/>
              <a:ea typeface="Inter"/>
            </a:endParaRPr>
          </a:p>
          <a:p>
            <a:r>
              <a:rPr lang="en-GB" sz="2600" b="0" i="0" dirty="0">
                <a:effectLst/>
                <a:latin typeface="Inter"/>
                <a:ea typeface="Inter"/>
              </a:rPr>
              <a:t>· </a:t>
            </a:r>
            <a:r>
              <a:rPr lang="en-GB" sz="2600" i="0" dirty="0">
                <a:effectLst/>
                <a:latin typeface="Inter"/>
                <a:ea typeface="Inter"/>
              </a:rPr>
              <a:t>Excellence. </a:t>
            </a:r>
            <a:r>
              <a:rPr lang="en-GB" sz="2600" b="0" i="0" dirty="0">
                <a:effectLst/>
                <a:latin typeface="Inter"/>
                <a:ea typeface="Inter"/>
              </a:rPr>
              <a:t>Join a TEF Gold/Top 5* </a:t>
            </a:r>
            <a:r>
              <a:rPr lang="en-GB" sz="2600" b="0" dirty="0">
                <a:latin typeface="Inter"/>
                <a:ea typeface="Inter"/>
              </a:rPr>
              <a:t>University in our brand new digitally advanced at our London green campus</a:t>
            </a:r>
            <a:r>
              <a:rPr lang="en-GB" sz="2600" b="0" i="0" dirty="0">
                <a:effectLst/>
                <a:latin typeface="Inter"/>
                <a:ea typeface="Inter"/>
              </a:rPr>
              <a:t>.</a:t>
            </a:r>
          </a:p>
          <a:p>
            <a:endParaRPr lang="en-GB" b="0" dirty="0"/>
          </a:p>
          <a:p>
            <a:endParaRPr lang="en-US" dirty="0"/>
          </a:p>
        </p:txBody>
      </p:sp>
      <p:pic>
        <p:nvPicPr>
          <p:cNvPr id="16" name="Picture Placeholder 15" descr="A person in a white shirt&#10;&#10;AI-generated content may be incorrect.">
            <a:extLst>
              <a:ext uri="{FF2B5EF4-FFF2-40B4-BE49-F238E27FC236}">
                <a16:creationId xmlns:a16="http://schemas.microsoft.com/office/drawing/2014/main" id="{2C5C6366-DAA1-308A-58C3-135994427C6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" r="115"/>
          <a:stretch>
            <a:fillRect/>
          </a:stretch>
        </p:blipFill>
        <p:spPr>
          <a:xfrm>
            <a:off x="9692883" y="1389741"/>
            <a:ext cx="1649183" cy="4626498"/>
          </a:xfrm>
        </p:spPr>
      </p:pic>
      <p:pic>
        <p:nvPicPr>
          <p:cNvPr id="5" name="Picture Placeholder 4" descr="A person in a green shirt&#10;&#10;AI-generated content may be incorrect.">
            <a:extLst>
              <a:ext uri="{FF2B5EF4-FFF2-40B4-BE49-F238E27FC236}">
                <a16:creationId xmlns:a16="http://schemas.microsoft.com/office/drawing/2014/main" id="{4B5041B0-819B-076A-8582-6AEEB178B7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r="99"/>
          <a:stretch>
            <a:fillRect/>
          </a:stretch>
        </p:blipFill>
        <p:spPr>
          <a:xfrm>
            <a:off x="6366790" y="1389741"/>
            <a:ext cx="1671313" cy="4688580"/>
          </a:xfrm>
        </p:spPr>
      </p:pic>
      <p:pic>
        <p:nvPicPr>
          <p:cNvPr id="35" name="Picture Placeholder 34" descr="A person looking through a microscope&#10;&#10;AI-generated content may be incorrect.">
            <a:extLst>
              <a:ext uri="{FF2B5EF4-FFF2-40B4-BE49-F238E27FC236}">
                <a16:creationId xmlns:a16="http://schemas.microsoft.com/office/drawing/2014/main" id="{D87E3224-8137-1682-0326-48FD46AF5B8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r="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60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42271-2253-03B3-94B4-13DF7CA0F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1159080-3A4D-75B3-5390-B689AE468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552" y="129697"/>
            <a:ext cx="1387448" cy="70342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D2F2164-AEB2-1B98-B092-49EE7E3BF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088" y="360306"/>
            <a:ext cx="10948416" cy="1301179"/>
          </a:xfrm>
        </p:spPr>
        <p:txBody>
          <a:bodyPr/>
          <a:lstStyle/>
          <a:p>
            <a:r>
              <a:rPr lang="en-GB" sz="3200" b="1" dirty="0">
                <a:latin typeface="Inter"/>
                <a:ea typeface="Inter"/>
                <a:cs typeface="Arial"/>
              </a:rPr>
              <a:t>A community-driven and community-led medical school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1F63D8E-9060-ADE3-A253-96F516BFE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88" y="833120"/>
            <a:ext cx="12117162" cy="645137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000" b="0" dirty="0">
              <a:latin typeface="Inter"/>
              <a:ea typeface="Inter"/>
            </a:endParaRPr>
          </a:p>
          <a:p>
            <a:pPr marL="342900" indent="-342900">
              <a:buChar char="•"/>
            </a:pPr>
            <a:r>
              <a:rPr lang="en-GB" sz="2000" dirty="0">
                <a:latin typeface="Inter"/>
                <a:ea typeface="Inter"/>
              </a:rPr>
              <a:t>Placement mapping</a:t>
            </a:r>
            <a:r>
              <a:rPr lang="en-GB" sz="2000" b="0" dirty="0">
                <a:latin typeface="Inter"/>
                <a:ea typeface="Inter"/>
              </a:rPr>
              <a:t>: placements mapped to national deprivation indices, placing students in diverse communities</a:t>
            </a:r>
          </a:p>
          <a:p>
            <a:endParaRPr lang="en-GB" sz="2000" b="0" dirty="0">
              <a:latin typeface="Inter"/>
              <a:ea typeface="Inter"/>
            </a:endParaRPr>
          </a:p>
          <a:p>
            <a:pPr marL="342900" indent="-342900">
              <a:buChar char="•"/>
            </a:pPr>
            <a:r>
              <a:rPr lang="en-GB" sz="2000" dirty="0">
                <a:latin typeface="Inter"/>
                <a:ea typeface="Inter"/>
              </a:rPr>
              <a:t>Values-based recruitment</a:t>
            </a:r>
            <a:r>
              <a:rPr lang="en-GB" sz="2000" b="0" dirty="0">
                <a:latin typeface="Inter"/>
                <a:ea typeface="Inter"/>
              </a:rPr>
              <a:t>: using a values-based recruitment model, recruiting well rounded holistic students, strong focus on local WP students when places are available</a:t>
            </a:r>
          </a:p>
          <a:p>
            <a:endParaRPr lang="en-GB" sz="2000" b="0" dirty="0">
              <a:latin typeface="Inter"/>
              <a:ea typeface="Inter"/>
            </a:endParaRPr>
          </a:p>
          <a:p>
            <a:pPr marL="342900" indent="-342900">
              <a:buChar char="•"/>
            </a:pPr>
            <a:r>
              <a:rPr lang="en-GB" sz="2000" dirty="0">
                <a:latin typeface="Inter"/>
                <a:ea typeface="Inter"/>
              </a:rPr>
              <a:t>A Local medical school for local people: </a:t>
            </a:r>
            <a:r>
              <a:rPr lang="en-GB" sz="2000" b="0" dirty="0">
                <a:latin typeface="Inter"/>
                <a:ea typeface="Inter"/>
              </a:rPr>
              <a:t>curriculum mapped to local inequality data ensuring local people and their priorities are at the heart of everything we do, students are given </a:t>
            </a:r>
            <a:r>
              <a:rPr lang="en-GB" sz="2000" dirty="0">
                <a:latin typeface="Inter"/>
                <a:ea typeface="Inter"/>
              </a:rPr>
              <a:t>PAMs </a:t>
            </a:r>
            <a:r>
              <a:rPr lang="en-GB" sz="2000" b="0" dirty="0">
                <a:latin typeface="Inter"/>
                <a:ea typeface="Inter"/>
              </a:rPr>
              <a:t>before placements</a:t>
            </a:r>
          </a:p>
          <a:p>
            <a:endParaRPr lang="en-GB" sz="2000" b="0" dirty="0">
              <a:latin typeface="Inter"/>
              <a:ea typeface="Inter"/>
            </a:endParaRPr>
          </a:p>
          <a:p>
            <a:pPr marL="342900" indent="-342900">
              <a:buChar char="•"/>
            </a:pPr>
            <a:r>
              <a:rPr lang="en-GB" sz="2000" dirty="0">
                <a:latin typeface="Inter"/>
                <a:ea typeface="Inter"/>
              </a:rPr>
              <a:t>Locally Embedded, Globally Focussed: </a:t>
            </a:r>
            <a:r>
              <a:rPr lang="en-GB" sz="2000" b="0" dirty="0">
                <a:latin typeface="Inter"/>
                <a:ea typeface="Inter"/>
              </a:rPr>
              <a:t> map learning outcomes to UN SDGs understand global challenges eg climate change and health and explore collaborative online co-learning international learning (COIL). </a:t>
            </a:r>
          </a:p>
          <a:p>
            <a:endParaRPr lang="en-GB" sz="2000" b="0" dirty="0">
              <a:latin typeface="Inter"/>
              <a:ea typeface="Inter"/>
            </a:endParaRPr>
          </a:p>
          <a:p>
            <a:pPr marL="342900" indent="-342900">
              <a:buChar char="•"/>
            </a:pPr>
            <a:r>
              <a:rPr lang="en-GB" sz="2000" dirty="0">
                <a:latin typeface="Inter"/>
                <a:ea typeface="Inter"/>
              </a:rPr>
              <a:t>Community engagement: </a:t>
            </a:r>
            <a:r>
              <a:rPr lang="en-GB" sz="2000" b="0" dirty="0">
                <a:latin typeface="Inter"/>
                <a:ea typeface="Inter"/>
              </a:rPr>
              <a:t>local community will play a key part ensuring patient and community voices are at the core of what we do - Patient and Public Committee, expert patients, lay representation </a:t>
            </a:r>
          </a:p>
        </p:txBody>
      </p:sp>
    </p:spTree>
    <p:extLst>
      <p:ext uri="{BB962C8B-B14F-4D97-AF65-F5344CB8AC3E}">
        <p14:creationId xmlns:p14="http://schemas.microsoft.com/office/powerpoint/2010/main" val="12363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4A7ED-C7A4-C213-32BA-CE190034B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62190-F7F2-3F0A-B1E9-1B88508C4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latin typeface="Inter ExtraBold"/>
                <a:ea typeface="Inter ExtraBold"/>
              </a:rPr>
              <a:t>PAMs</a:t>
            </a:r>
            <a:endParaRPr lang="en-GB" sz="4000" b="1" dirty="0"/>
          </a:p>
        </p:txBody>
      </p:sp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61DC28F1-DBB3-519C-73E1-B73749F9D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88" y="402045"/>
            <a:ext cx="1581493" cy="801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E219A6-6018-9222-3209-38C9D1FA81B8}"/>
              </a:ext>
            </a:extLst>
          </p:cNvPr>
          <p:cNvSpPr txBox="1"/>
          <p:nvPr/>
        </p:nvSpPr>
        <p:spPr>
          <a:xfrm>
            <a:off x="4104171" y="6419088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ea typeface="Calibri"/>
                <a:cs typeface="Calibri"/>
              </a:rPr>
              <a:t>Architects' impression 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A38C5FB-8626-C1D2-47D4-68BFE5840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A87534-A3D1-9884-2529-2A64F9D8D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622" y="0"/>
            <a:ext cx="122956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31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33A25-F7D2-97A4-6FA4-218D8D520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C4C00F9-F204-07F8-555B-43F20C9DD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69" y="-337779"/>
            <a:ext cx="11098277" cy="1895305"/>
          </a:xfrm>
        </p:spPr>
        <p:txBody>
          <a:bodyPr/>
          <a:lstStyle/>
          <a:p>
            <a:br>
              <a:rPr lang="en-US" sz="3200" b="1" dirty="0">
                <a:solidFill>
                  <a:srgbClr val="00B0F0"/>
                </a:solidFill>
                <a:latin typeface="Inter" panose="020B0604020202020204" charset="0"/>
                <a:ea typeface="Inter" panose="020B0604020202020204" charset="0"/>
                <a:cs typeface="Helvetica Neue" panose="02000503000000020004" pitchFamily="2" charset="0"/>
              </a:rPr>
            </a:br>
            <a:r>
              <a:rPr lang="en-US" sz="3200" b="1" dirty="0">
                <a:solidFill>
                  <a:srgbClr val="00B0F0"/>
                </a:solidFill>
                <a:latin typeface="Inter" panose="020B0604020202020204" charset="0"/>
                <a:ea typeface="Inter" panose="020B0604020202020204" charset="0"/>
                <a:cs typeface="Helvetica Neue" panose="02000503000000020004" pitchFamily="2" charset="0"/>
              </a:rPr>
              <a:t>Examples of student projects</a:t>
            </a:r>
            <a:br>
              <a:rPr lang="en-US" sz="3200" b="1" dirty="0">
                <a:solidFill>
                  <a:srgbClr val="00B0F0"/>
                </a:solidFill>
                <a:latin typeface="Inter" panose="020B0604020202020204" charset="0"/>
                <a:ea typeface="Inter" panose="020B0604020202020204" charset="0"/>
                <a:cs typeface="Helvetica Neue" panose="02000503000000020004" pitchFamily="2" charset="0"/>
              </a:rPr>
            </a:br>
            <a:br>
              <a:rPr lang="en-US" sz="3200" b="1" dirty="0">
                <a:solidFill>
                  <a:srgbClr val="00B0F0"/>
                </a:solidFill>
                <a:latin typeface="Inter" panose="020B0604020202020204" charset="0"/>
                <a:ea typeface="Inter" panose="020B0604020202020204" charset="0"/>
                <a:cs typeface="Helvetica Neue" panose="02000503000000020004" pitchFamily="2" charset="0"/>
              </a:rPr>
            </a:br>
            <a:r>
              <a:rPr lang="en-US" sz="3200" b="1" dirty="0">
                <a:solidFill>
                  <a:srgbClr val="00B0F0"/>
                </a:solidFill>
                <a:latin typeface="Inter" panose="020B0604020202020204" charset="0"/>
                <a:ea typeface="Inter" panose="020B0604020202020204" charset="0"/>
                <a:cs typeface="Helvetica Neue" panose="02000503000000020004" pitchFamily="2" charset="0"/>
              </a:rPr>
              <a:t> </a:t>
            </a:r>
            <a:br>
              <a:rPr lang="en-US" sz="3200" b="1" dirty="0">
                <a:solidFill>
                  <a:srgbClr val="00B0F0"/>
                </a:solidFill>
                <a:latin typeface="Inter" panose="020B0604020202020204" charset="0"/>
                <a:ea typeface="Inter" panose="020B0604020202020204" charset="0"/>
                <a:cs typeface="Helvetica Neue" panose="02000503000000020004" pitchFamily="2" charset="0"/>
              </a:rPr>
            </a:br>
            <a:r>
              <a:rPr lang="en-US" sz="3200" b="1" dirty="0">
                <a:solidFill>
                  <a:srgbClr val="00B0F0"/>
                </a:solidFill>
                <a:latin typeface="Inter" panose="020B0604020202020204" charset="0"/>
                <a:ea typeface="Inter" panose="020B0604020202020204" charset="0"/>
                <a:cs typeface="Helvetica Neue" panose="02000503000000020004" pitchFamily="2" charset="0"/>
              </a:rPr>
              <a:t> </a:t>
            </a:r>
            <a:br>
              <a:rPr lang="en-US" sz="3200" dirty="0">
                <a:solidFill>
                  <a:srgbClr val="00B0F0"/>
                </a:solidFill>
                <a:latin typeface="Inter" panose="020B0604020202020204" charset="0"/>
                <a:ea typeface="Inter" panose="020B0604020202020204" charset="0"/>
                <a:cs typeface="Helvetica Neue" panose="02000503000000020004" pitchFamily="2" charset="0"/>
              </a:rPr>
            </a:br>
            <a:endParaRPr lang="en-GB" sz="3200" b="1" dirty="0">
              <a:solidFill>
                <a:srgbClr val="00B0F0"/>
              </a:solidFill>
              <a:latin typeface="Inter" panose="020B0604020202020204" charset="0"/>
              <a:ea typeface="Inter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A6E72AA-CC70-740C-5CCF-ED45AA4F8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88" y="402046"/>
            <a:ext cx="1581493" cy="80180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57A2B58-6588-531E-0718-5AA3E8670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68" y="886968"/>
            <a:ext cx="10028219" cy="583721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Inter" panose="020B0604020202020204" charset="0"/>
              </a:rPr>
              <a:t>Year 1 Music Therapy</a:t>
            </a:r>
            <a:r>
              <a:rPr lang="en-GB" sz="2000" b="0" dirty="0">
                <a:latin typeface="Inter" panose="020B0604020202020204" charset="0"/>
              </a:rPr>
              <a:t>: intergenerational music making with patients with dementia, learning difficulties and mental health</a:t>
            </a:r>
            <a:r>
              <a:rPr lang="en-GB" sz="2000" dirty="0">
                <a:solidFill>
                  <a:srgbClr val="004974"/>
                </a:solidFill>
                <a:latin typeface="Inter" panose="020B0604020202020204" charset="0"/>
                <a:ea typeface="Inter" panose="020B0604020202020204" charset="0"/>
              </a:rPr>
              <a:t>. </a:t>
            </a:r>
          </a:p>
          <a:p>
            <a:endParaRPr lang="en-GB" sz="2000" b="0" i="0" u="none" strike="noStrike" baseline="0" dirty="0">
              <a:latin typeface="Inter" panose="020B0604020202020204" charset="0"/>
              <a:ea typeface="Inte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latin typeface="Inter" panose="020B0604020202020204" charset="0"/>
                <a:ea typeface="Inter" panose="020B0604020202020204" charset="0"/>
              </a:rPr>
              <a:t>Year 2 Social Action Project: </a:t>
            </a:r>
            <a:r>
              <a:rPr lang="en-GB" sz="2000" b="0" dirty="0">
                <a:latin typeface="Inter" panose="020B0604020202020204" charset="0"/>
                <a:ea typeface="Inter" panose="020B0604020202020204" charset="0"/>
              </a:rPr>
              <a:t> collaborate with charities/community groups on issues such as homelessness, food poverty, and mental health </a:t>
            </a:r>
          </a:p>
          <a:p>
            <a:endParaRPr lang="en-GB" sz="2000" b="0" dirty="0">
              <a:latin typeface="Inter" panose="020B0604020202020204" charset="0"/>
              <a:ea typeface="Inte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latin typeface="Inter" panose="020B0604020202020204" charset="0"/>
                <a:ea typeface="Inter" panose="020B0604020202020204" charset="0"/>
              </a:rPr>
              <a:t>Year 3 Student Health Coaches: </a:t>
            </a:r>
            <a:r>
              <a:rPr lang="en-GB" sz="2000" b="0" dirty="0">
                <a:latin typeface="Inter" panose="020B0604020202020204" charset="0"/>
                <a:ea typeface="Inter" panose="020B0604020202020204" charset="0"/>
              </a:rPr>
              <a:t>students trained to address preventable diseases and social isolation</a:t>
            </a:r>
          </a:p>
          <a:p>
            <a:endParaRPr lang="en-GB" sz="2000" dirty="0">
              <a:latin typeface="Inter" panose="020B0604020202020204" charset="0"/>
              <a:ea typeface="Inte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latin typeface="Inter" panose="020B0604020202020204" charset="0"/>
                <a:ea typeface="Inter" panose="020B0604020202020204" charset="0"/>
              </a:rPr>
              <a:t>Year 4 Longitudinal Patient Advocates</a:t>
            </a:r>
            <a:r>
              <a:rPr lang="en-GB" sz="2000" dirty="0">
                <a:latin typeface="Inter" panose="020B0604020202020204" charset="0"/>
                <a:ea typeface="Inter" panose="020B0604020202020204" charset="0"/>
              </a:rPr>
              <a:t>: </a:t>
            </a:r>
            <a:r>
              <a:rPr lang="en-GB" sz="2000" b="0" dirty="0">
                <a:latin typeface="Inter" panose="020B0604020202020204" charset="0"/>
                <a:ea typeface="Inter" panose="020B0604020202020204" charset="0"/>
              </a:rPr>
              <a:t>care co-ordinators between primary/secondary care, social care, and charities, helping vulnerable patients receive integrated care.</a:t>
            </a:r>
          </a:p>
          <a:p>
            <a:endParaRPr lang="en-GB" sz="2000" b="0" dirty="0">
              <a:latin typeface="Inter" panose="020B0604020202020204" charset="0"/>
              <a:ea typeface="Inte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Inter" panose="020B0604020202020204" charset="0"/>
                <a:ea typeface="Inter" panose="020B0604020202020204" charset="0"/>
              </a:rPr>
              <a:t>Student select modules: </a:t>
            </a:r>
            <a:r>
              <a:rPr lang="en-GB" sz="2000" b="0" dirty="0">
                <a:latin typeface="Inter" panose="020B0604020202020204" charset="0"/>
                <a:ea typeface="Inter" panose="020B0604020202020204" charset="0"/>
              </a:rPr>
              <a:t>students will be able to choose novel placements eg Health Watch, medics into schools, charities eg Brite Box, private providers, research centres, pharma </a:t>
            </a:r>
            <a:endParaRPr lang="en-GB" sz="2000" dirty="0">
              <a:latin typeface="Inter" panose="020B0604020202020204" charset="0"/>
              <a:ea typeface="Inter" panose="020B0604020202020204" charset="0"/>
            </a:endParaRPr>
          </a:p>
          <a:p>
            <a:br>
              <a:rPr lang="en-GB" sz="2000" b="0" dirty="0">
                <a:latin typeface="Inter" panose="020B0604020202020204" charset="0"/>
                <a:ea typeface="Inter" panose="020B0604020202020204" charset="0"/>
              </a:rPr>
            </a:br>
            <a:endParaRPr lang="en-US" sz="1600" b="0" dirty="0"/>
          </a:p>
          <a:p>
            <a:endParaRPr lang="en-GB" b="0" dirty="0">
              <a:latin typeface="Inter" panose="020B0604020202020204" charset="0"/>
              <a:ea typeface="Inter" panose="020B0604020202020204" charset="0"/>
            </a:endParaRPr>
          </a:p>
          <a:p>
            <a:endParaRPr lang="en-GB" b="0" dirty="0">
              <a:latin typeface="Inter" panose="020B0604020202020204" charset="0"/>
              <a:ea typeface="In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25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DEAD8-F702-EA07-960C-D77387FD3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>
                <a:latin typeface="Inter ExtraBold"/>
                <a:ea typeface="Inter ExtraBold"/>
              </a:rPr>
              <a:t>The Centenary building</a:t>
            </a:r>
            <a:endParaRPr lang="en-GB" sz="4000" b="1"/>
          </a:p>
        </p:txBody>
      </p:sp>
      <p:pic>
        <p:nvPicPr>
          <p:cNvPr id="6" name="Content Placeholder 5" descr="A building with trees in the background&#10;&#10;Description automatically generated">
            <a:extLst>
              <a:ext uri="{FF2B5EF4-FFF2-40B4-BE49-F238E27FC236}">
                <a16:creationId xmlns:a16="http://schemas.microsoft.com/office/drawing/2014/main" id="{06A964FB-1639-C585-ABE5-16BA60B0D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8000"/>
                    </a14:imgEffect>
                    <a14:imgEffect>
                      <a14:brightnessContrast bright="23000" contrast="-1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294264" y="1530473"/>
            <a:ext cx="6724241" cy="4793028"/>
          </a:xfrm>
          <a:prstGeom prst="rect">
            <a:avLst/>
          </a:prstGeom>
        </p:spPr>
      </p:pic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873B0713-B65D-495C-BDC9-B4F60ACAF4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88" y="402045"/>
            <a:ext cx="1581493" cy="801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C42D78-FD14-BF6D-A1FF-14F4E8167AB4}"/>
              </a:ext>
            </a:extLst>
          </p:cNvPr>
          <p:cNvSpPr txBox="1"/>
          <p:nvPr/>
        </p:nvSpPr>
        <p:spPr>
          <a:xfrm>
            <a:off x="4104171" y="6419088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ea typeface="Calibri"/>
                <a:cs typeface="Calibri"/>
              </a:rPr>
              <a:t>Architects' impression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044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 Marys">
      <a:dk1>
        <a:sysClr val="windowText" lastClr="000000"/>
      </a:dk1>
      <a:lt1>
        <a:srgbClr val="FFFFFF"/>
      </a:lt1>
      <a:dk2>
        <a:srgbClr val="003B5C"/>
      </a:dk2>
      <a:lt2>
        <a:srgbClr val="EBE9E9"/>
      </a:lt2>
      <a:accent1>
        <a:srgbClr val="00B7F0"/>
      </a:accent1>
      <a:accent2>
        <a:srgbClr val="BFEDFB"/>
      </a:accent2>
      <a:accent3>
        <a:srgbClr val="7F9DAD"/>
      </a:accent3>
      <a:accent4>
        <a:srgbClr val="4A8849"/>
      </a:accent4>
      <a:accent5>
        <a:srgbClr val="A7007C"/>
      </a:accent5>
      <a:accent6>
        <a:srgbClr val="00629B"/>
      </a:accent6>
      <a:hlink>
        <a:srgbClr val="777777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B723E2D5165E4DBDE782A145843111" ma:contentTypeVersion="14" ma:contentTypeDescription="Create a new document." ma:contentTypeScope="" ma:versionID="8f8d8df4b10b70eca3ce7f2a168476e0">
  <xsd:schema xmlns:xsd="http://www.w3.org/2001/XMLSchema" xmlns:xs="http://www.w3.org/2001/XMLSchema" xmlns:p="http://schemas.microsoft.com/office/2006/metadata/properties" xmlns:ns2="656cd371-d8d9-4b92-9087-bd475ac12f75" xmlns:ns3="a977df4f-fbcd-496c-88f5-fdb618b61dd3" targetNamespace="http://schemas.microsoft.com/office/2006/metadata/properties" ma:root="true" ma:fieldsID="ccbc973253a7265e6ca39e9362efdad9" ns2:_="" ns3:_="">
    <xsd:import namespace="656cd371-d8d9-4b92-9087-bd475ac12f75"/>
    <xsd:import namespace="a977df4f-fbcd-496c-88f5-fdb618b61d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6cd371-d8d9-4b92-9087-bd475ac12f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5ae5fb22-0559-4a01-99f6-a695058b86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77df4f-fbcd-496c-88f5-fdb618b61dd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4d5490fe-819e-42a9-994a-1b678ba6ef98}" ma:internalName="TaxCatchAll" ma:showField="CatchAllData" ma:web="a977df4f-fbcd-496c-88f5-fdb618b61d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977df4f-fbcd-496c-88f5-fdb618b61dd3" xsi:nil="true"/>
    <lcf76f155ced4ddcb4097134ff3c332f xmlns="656cd371-d8d9-4b92-9087-bd475ac12f7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2D3B7B-D903-4703-BF93-8586218EB37D}">
  <ds:schemaRefs>
    <ds:schemaRef ds:uri="656cd371-d8d9-4b92-9087-bd475ac12f75"/>
    <ds:schemaRef ds:uri="a977df4f-fbcd-496c-88f5-fdb618b61d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4E7CBC8-A430-4C00-9F1A-46FBCCD2DD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244F9E-249A-48A7-9596-FE7EE6C9C3B0}">
  <ds:schemaRefs>
    <ds:schemaRef ds:uri="http://schemas.microsoft.com/office/infopath/2007/PartnerControls"/>
    <ds:schemaRef ds:uri="http://purl.org/dc/dcmitype/"/>
    <ds:schemaRef ds:uri="http://purl.org/dc/terms/"/>
    <ds:schemaRef ds:uri="http://www.w3.org/XML/1998/namespace"/>
    <ds:schemaRef ds:uri="a977df4f-fbcd-496c-88f5-fdb618b61dd3"/>
    <ds:schemaRef ds:uri="http://schemas.microsoft.com/office/2006/documentManagement/types"/>
    <ds:schemaRef ds:uri="http://schemas.openxmlformats.org/package/2006/metadata/core-properties"/>
    <ds:schemaRef ds:uri="656cd371-d8d9-4b92-9087-bd475ac12f75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612</Words>
  <Application>Microsoft Macintosh PowerPoint</Application>
  <PresentationFormat>Widescreen</PresentationFormat>
  <Paragraphs>95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Inter</vt:lpstr>
      <vt:lpstr>Calibri</vt:lpstr>
      <vt:lpstr>Inter ExtraBold</vt:lpstr>
      <vt:lpstr>Aptos</vt:lpstr>
      <vt:lpstr>Arial</vt:lpstr>
      <vt:lpstr>Office Theme</vt:lpstr>
      <vt:lpstr>PowerPoint Presentation</vt:lpstr>
      <vt:lpstr>Agenda</vt:lpstr>
      <vt:lpstr>Background </vt:lpstr>
      <vt:lpstr>   Why a School of Medicine and why now?      </vt:lpstr>
      <vt:lpstr>St Mary’s graduates that ‘CARE’  </vt:lpstr>
      <vt:lpstr>A community-driven and community-led medical school </vt:lpstr>
      <vt:lpstr>PAMs</vt:lpstr>
      <vt:lpstr> Examples of student projects      </vt:lpstr>
      <vt:lpstr>The Centenary building</vt:lpstr>
      <vt:lpstr>PowerPoint Presentation</vt:lpstr>
      <vt:lpstr>Integrated Skills and Simulation Centre</vt:lpstr>
      <vt:lpstr>PowerPoint Presentation</vt:lpstr>
      <vt:lpstr>Thank you and please do get in touch  sonia.kumar@stmarys.ac.uk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Helen Evans</dc:creator>
  <cp:lastModifiedBy>Georgia Hunt</cp:lastModifiedBy>
  <cp:revision>364</cp:revision>
  <dcterms:created xsi:type="dcterms:W3CDTF">2024-05-10T13:57:54Z</dcterms:created>
  <dcterms:modified xsi:type="dcterms:W3CDTF">2025-05-19T08:42:42Z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0x0101006AB723E2D5165E4DBDE782A145843111</vt:lpwstr>
  </property>
  <property fmtid="{D5CDD505-2E9C-101B-9397-08002B2CF9AE}" pid="3" name="MediaServiceImageTags">
    <vt:lpwstr/>
  </property>
</Properties>
</file>