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5" r:id="rId1"/>
  </p:sldMasterIdLst>
  <p:notesMasterIdLst>
    <p:notesMasterId r:id="rId22"/>
  </p:notesMasterIdLst>
  <p:sldIdLst>
    <p:sldId id="256" r:id="rId2"/>
    <p:sldId id="282" r:id="rId3"/>
    <p:sldId id="283" r:id="rId4"/>
    <p:sldId id="284" r:id="rId5"/>
    <p:sldId id="285" r:id="rId6"/>
    <p:sldId id="291" r:id="rId7"/>
    <p:sldId id="312" r:id="rId8"/>
    <p:sldId id="286" r:id="rId9"/>
    <p:sldId id="293" r:id="rId10"/>
    <p:sldId id="294" r:id="rId11"/>
    <p:sldId id="296" r:id="rId12"/>
    <p:sldId id="297" r:id="rId13"/>
    <p:sldId id="302" r:id="rId14"/>
    <p:sldId id="304" r:id="rId15"/>
    <p:sldId id="306" r:id="rId16"/>
    <p:sldId id="307" r:id="rId17"/>
    <p:sldId id="305" r:id="rId18"/>
    <p:sldId id="308" r:id="rId19"/>
    <p:sldId id="309" r:id="rId20"/>
    <p:sldId id="31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61905" autoAdjust="0"/>
  </p:normalViewPr>
  <p:slideViewPr>
    <p:cSldViewPr snapToGrid="0" snapToObjects="1">
      <p:cViewPr varScale="1">
        <p:scale>
          <a:sx n="76" d="100"/>
          <a:sy n="76" d="100"/>
        </p:scale>
        <p:origin x="1496" y="200"/>
      </p:cViewPr>
      <p:guideLst>
        <p:guide orient="horz" pos="2160"/>
        <p:guide pos="3840"/>
      </p:guideLst>
    </p:cSldViewPr>
  </p:slideViewPr>
  <p:outlineViewPr>
    <p:cViewPr>
      <p:scale>
        <a:sx n="33" d="100"/>
        <a:sy n="33" d="100"/>
      </p:scale>
      <p:origin x="0" y="-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49F66A-26CB-4E74-9855-133C99C40609}"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0A6CE7C-66AD-4D22-81C7-D5BD87F8440F}">
      <dgm:prSet/>
      <dgm:spPr/>
      <dgm:t>
        <a:bodyPr/>
        <a:lstStyle/>
        <a:p>
          <a:r>
            <a:rPr lang="en-US" dirty="0"/>
            <a:t>Choose something you understand and feel confident about </a:t>
          </a:r>
        </a:p>
      </dgm:t>
    </dgm:pt>
    <dgm:pt modelId="{C47B2748-7958-495A-9452-F984FDFE0EB7}" type="parTrans" cxnId="{25991FF9-E58D-4AF3-BF47-278D8C33E559}">
      <dgm:prSet/>
      <dgm:spPr/>
      <dgm:t>
        <a:bodyPr/>
        <a:lstStyle/>
        <a:p>
          <a:endParaRPr lang="en-US"/>
        </a:p>
      </dgm:t>
    </dgm:pt>
    <dgm:pt modelId="{C7A1B671-CADB-42EB-B815-2225BC27428F}" type="sibTrans" cxnId="{25991FF9-E58D-4AF3-BF47-278D8C33E559}">
      <dgm:prSet/>
      <dgm:spPr/>
      <dgm:t>
        <a:bodyPr/>
        <a:lstStyle/>
        <a:p>
          <a:endParaRPr lang="en-US"/>
        </a:p>
      </dgm:t>
    </dgm:pt>
    <dgm:pt modelId="{11A0F992-E894-46B7-AAE9-06CEA3E59F4B}">
      <dgm:prSet/>
      <dgm:spPr/>
      <dgm:t>
        <a:bodyPr/>
        <a:lstStyle/>
        <a:p>
          <a:r>
            <a:rPr lang="en-US" dirty="0"/>
            <a:t>Identify your reasons for writing </a:t>
          </a:r>
        </a:p>
      </dgm:t>
    </dgm:pt>
    <dgm:pt modelId="{3C92B7F2-168E-430B-8084-DAC1CD2CEFC2}" type="parTrans" cxnId="{1511D86A-6214-4B21-94A1-1E7BFFFD85E0}">
      <dgm:prSet/>
      <dgm:spPr/>
      <dgm:t>
        <a:bodyPr/>
        <a:lstStyle/>
        <a:p>
          <a:endParaRPr lang="en-US"/>
        </a:p>
      </dgm:t>
    </dgm:pt>
    <dgm:pt modelId="{A2C12C0F-5C5A-4356-8009-8D59344A2373}" type="sibTrans" cxnId="{1511D86A-6214-4B21-94A1-1E7BFFFD85E0}">
      <dgm:prSet/>
      <dgm:spPr/>
      <dgm:t>
        <a:bodyPr/>
        <a:lstStyle/>
        <a:p>
          <a:endParaRPr lang="en-US"/>
        </a:p>
      </dgm:t>
    </dgm:pt>
    <dgm:pt modelId="{E6C27C90-1F1E-411A-A1F7-9955021A230D}">
      <dgm:prSet/>
      <dgm:spPr/>
      <dgm:t>
        <a:bodyPr/>
        <a:lstStyle/>
        <a:p>
          <a:r>
            <a:rPr lang="en-US"/>
            <a:t>Identify your audience </a:t>
          </a:r>
        </a:p>
      </dgm:t>
    </dgm:pt>
    <dgm:pt modelId="{96915558-055A-403C-83A6-7779BBDF28E0}" type="parTrans" cxnId="{B00076DB-6470-4E2E-9BC5-4ACEE380EAE8}">
      <dgm:prSet/>
      <dgm:spPr/>
      <dgm:t>
        <a:bodyPr/>
        <a:lstStyle/>
        <a:p>
          <a:endParaRPr lang="en-US"/>
        </a:p>
      </dgm:t>
    </dgm:pt>
    <dgm:pt modelId="{D48F9EC8-CFFA-422B-8115-33E2405C6566}" type="sibTrans" cxnId="{B00076DB-6470-4E2E-9BC5-4ACEE380EAE8}">
      <dgm:prSet/>
      <dgm:spPr/>
      <dgm:t>
        <a:bodyPr/>
        <a:lstStyle/>
        <a:p>
          <a:endParaRPr lang="en-US"/>
        </a:p>
      </dgm:t>
    </dgm:pt>
    <dgm:pt modelId="{9BD210DB-8012-498F-9DC4-F10C8763AF32}">
      <dgm:prSet/>
      <dgm:spPr/>
      <dgm:t>
        <a:bodyPr/>
        <a:lstStyle/>
        <a:p>
          <a:r>
            <a:rPr lang="en-US" dirty="0"/>
            <a:t>Consider the take-home message for readers </a:t>
          </a:r>
        </a:p>
      </dgm:t>
    </dgm:pt>
    <dgm:pt modelId="{762AF2BA-777D-4EA5-96C2-5EF863FBB7DA}" type="parTrans" cxnId="{B0E72827-961C-40CE-A95F-F7EBCF1EBBF1}">
      <dgm:prSet/>
      <dgm:spPr/>
      <dgm:t>
        <a:bodyPr/>
        <a:lstStyle/>
        <a:p>
          <a:endParaRPr lang="en-US"/>
        </a:p>
      </dgm:t>
    </dgm:pt>
    <dgm:pt modelId="{576231D0-4970-4A31-8FC5-4491713CAF7F}" type="sibTrans" cxnId="{B0E72827-961C-40CE-A95F-F7EBCF1EBBF1}">
      <dgm:prSet/>
      <dgm:spPr/>
      <dgm:t>
        <a:bodyPr/>
        <a:lstStyle/>
        <a:p>
          <a:endParaRPr lang="en-US"/>
        </a:p>
      </dgm:t>
    </dgm:pt>
    <dgm:pt modelId="{77069F85-D7BF-457A-B005-C4CA990D0921}" type="pres">
      <dgm:prSet presAssocID="{5949F66A-26CB-4E74-9855-133C99C40609}" presName="root" presStyleCnt="0">
        <dgm:presLayoutVars>
          <dgm:dir/>
          <dgm:resizeHandles val="exact"/>
        </dgm:presLayoutVars>
      </dgm:prSet>
      <dgm:spPr/>
    </dgm:pt>
    <dgm:pt modelId="{D65BA52B-D0C7-4256-9A23-FDC962D58204}" type="pres">
      <dgm:prSet presAssocID="{5949F66A-26CB-4E74-9855-133C99C40609}" presName="container" presStyleCnt="0">
        <dgm:presLayoutVars>
          <dgm:dir/>
          <dgm:resizeHandles val="exact"/>
        </dgm:presLayoutVars>
      </dgm:prSet>
      <dgm:spPr/>
    </dgm:pt>
    <dgm:pt modelId="{39150CEB-331D-46AA-8024-10337728F0D6}" type="pres">
      <dgm:prSet presAssocID="{30A6CE7C-66AD-4D22-81C7-D5BD87F8440F}" presName="compNode" presStyleCnt="0"/>
      <dgm:spPr/>
    </dgm:pt>
    <dgm:pt modelId="{DC324F56-F75A-4543-B5A1-62978BC21C7E}" type="pres">
      <dgm:prSet presAssocID="{30A6CE7C-66AD-4D22-81C7-D5BD87F8440F}" presName="iconBgRect" presStyleLbl="bgShp" presStyleIdx="0" presStyleCnt="4"/>
      <dgm:spPr/>
    </dgm:pt>
    <dgm:pt modelId="{AE847CE7-8368-4833-9E82-36582C7A5D3A}" type="pres">
      <dgm:prSet presAssocID="{30A6CE7C-66AD-4D22-81C7-D5BD87F8440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peech"/>
        </a:ext>
      </dgm:extLst>
    </dgm:pt>
    <dgm:pt modelId="{F1E97ABB-C2C6-476A-8820-4015AAF02CD2}" type="pres">
      <dgm:prSet presAssocID="{30A6CE7C-66AD-4D22-81C7-D5BD87F8440F}" presName="spaceRect" presStyleCnt="0"/>
      <dgm:spPr/>
    </dgm:pt>
    <dgm:pt modelId="{23398D16-8C87-4682-A64E-F00E7F9E14D2}" type="pres">
      <dgm:prSet presAssocID="{30A6CE7C-66AD-4D22-81C7-D5BD87F8440F}" presName="textRect" presStyleLbl="revTx" presStyleIdx="0" presStyleCnt="4">
        <dgm:presLayoutVars>
          <dgm:chMax val="1"/>
          <dgm:chPref val="1"/>
        </dgm:presLayoutVars>
      </dgm:prSet>
      <dgm:spPr/>
    </dgm:pt>
    <dgm:pt modelId="{2915FC8F-ECBB-43A3-B8C5-F4EE8C2A7DF2}" type="pres">
      <dgm:prSet presAssocID="{C7A1B671-CADB-42EB-B815-2225BC27428F}" presName="sibTrans" presStyleLbl="sibTrans2D1" presStyleIdx="0" presStyleCnt="0"/>
      <dgm:spPr/>
    </dgm:pt>
    <dgm:pt modelId="{972D9333-AA81-472D-A072-906BEF3B496F}" type="pres">
      <dgm:prSet presAssocID="{11A0F992-E894-46B7-AAE9-06CEA3E59F4B}" presName="compNode" presStyleCnt="0"/>
      <dgm:spPr/>
    </dgm:pt>
    <dgm:pt modelId="{8B39C4AC-4181-4452-AC21-E344320FF3D7}" type="pres">
      <dgm:prSet presAssocID="{11A0F992-E894-46B7-AAE9-06CEA3E59F4B}" presName="iconBgRect" presStyleLbl="bgShp" presStyleIdx="1" presStyleCnt="4"/>
      <dgm:spPr/>
    </dgm:pt>
    <dgm:pt modelId="{239153E5-9711-405B-8FC7-64906E82FEDE}" type="pres">
      <dgm:prSet presAssocID="{11A0F992-E894-46B7-AAE9-06CEA3E59F4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D9F25C62-DE1F-4C44-98CE-58E7F842DFAE}" type="pres">
      <dgm:prSet presAssocID="{11A0F992-E894-46B7-AAE9-06CEA3E59F4B}" presName="spaceRect" presStyleCnt="0"/>
      <dgm:spPr/>
    </dgm:pt>
    <dgm:pt modelId="{F7016404-8300-4443-AB96-2FDF3D0A9729}" type="pres">
      <dgm:prSet presAssocID="{11A0F992-E894-46B7-AAE9-06CEA3E59F4B}" presName="textRect" presStyleLbl="revTx" presStyleIdx="1" presStyleCnt="4">
        <dgm:presLayoutVars>
          <dgm:chMax val="1"/>
          <dgm:chPref val="1"/>
        </dgm:presLayoutVars>
      </dgm:prSet>
      <dgm:spPr/>
    </dgm:pt>
    <dgm:pt modelId="{A137D806-A62E-4D81-B65F-FDCF2A200ADE}" type="pres">
      <dgm:prSet presAssocID="{A2C12C0F-5C5A-4356-8009-8D59344A2373}" presName="sibTrans" presStyleLbl="sibTrans2D1" presStyleIdx="0" presStyleCnt="0"/>
      <dgm:spPr/>
    </dgm:pt>
    <dgm:pt modelId="{93CC8F2B-1229-4FB1-A40C-0A1D6F577EFE}" type="pres">
      <dgm:prSet presAssocID="{E6C27C90-1F1E-411A-A1F7-9955021A230D}" presName="compNode" presStyleCnt="0"/>
      <dgm:spPr/>
    </dgm:pt>
    <dgm:pt modelId="{008286EA-A28D-4B81-A2B6-3F663E66D558}" type="pres">
      <dgm:prSet presAssocID="{E6C27C90-1F1E-411A-A1F7-9955021A230D}" presName="iconBgRect" presStyleLbl="bgShp" presStyleIdx="2" presStyleCnt="4"/>
      <dgm:spPr/>
    </dgm:pt>
    <dgm:pt modelId="{D4C65D8F-2EFF-437C-8C5A-84BE68CE65F4}" type="pres">
      <dgm:prSet presAssocID="{E6C27C90-1F1E-411A-A1F7-9955021A230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rget Audience"/>
        </a:ext>
      </dgm:extLst>
    </dgm:pt>
    <dgm:pt modelId="{6A40740B-83DD-48E1-B1E6-CFB6DBCA4699}" type="pres">
      <dgm:prSet presAssocID="{E6C27C90-1F1E-411A-A1F7-9955021A230D}" presName="spaceRect" presStyleCnt="0"/>
      <dgm:spPr/>
    </dgm:pt>
    <dgm:pt modelId="{D4498DB8-A75C-433C-A3E8-B70A279C2CD5}" type="pres">
      <dgm:prSet presAssocID="{E6C27C90-1F1E-411A-A1F7-9955021A230D}" presName="textRect" presStyleLbl="revTx" presStyleIdx="2" presStyleCnt="4">
        <dgm:presLayoutVars>
          <dgm:chMax val="1"/>
          <dgm:chPref val="1"/>
        </dgm:presLayoutVars>
      </dgm:prSet>
      <dgm:spPr/>
    </dgm:pt>
    <dgm:pt modelId="{3DF84A4A-4A3D-4C76-BD37-25006A9933C8}" type="pres">
      <dgm:prSet presAssocID="{D48F9EC8-CFFA-422B-8115-33E2405C6566}" presName="sibTrans" presStyleLbl="sibTrans2D1" presStyleIdx="0" presStyleCnt="0"/>
      <dgm:spPr/>
    </dgm:pt>
    <dgm:pt modelId="{208B4401-FEA2-4258-864C-ACEA9AC5088E}" type="pres">
      <dgm:prSet presAssocID="{9BD210DB-8012-498F-9DC4-F10C8763AF32}" presName="compNode" presStyleCnt="0"/>
      <dgm:spPr/>
    </dgm:pt>
    <dgm:pt modelId="{CA0D0CE1-B41A-4F66-ACF5-6D4A90283B58}" type="pres">
      <dgm:prSet presAssocID="{9BD210DB-8012-498F-9DC4-F10C8763AF32}" presName="iconBgRect" presStyleLbl="bgShp" presStyleIdx="3" presStyleCnt="4"/>
      <dgm:spPr/>
    </dgm:pt>
    <dgm:pt modelId="{ECA61AC3-0EE2-45CA-A568-F61BBFCF0484}" type="pres">
      <dgm:prSet presAssocID="{9BD210DB-8012-498F-9DC4-F10C8763AF3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pen Book"/>
        </a:ext>
      </dgm:extLst>
    </dgm:pt>
    <dgm:pt modelId="{8F7681AF-FEFC-4F0F-8A7F-C20827A58D10}" type="pres">
      <dgm:prSet presAssocID="{9BD210DB-8012-498F-9DC4-F10C8763AF32}" presName="spaceRect" presStyleCnt="0"/>
      <dgm:spPr/>
    </dgm:pt>
    <dgm:pt modelId="{3F1A7A2F-80F3-41DD-B598-8955510FCCBA}" type="pres">
      <dgm:prSet presAssocID="{9BD210DB-8012-498F-9DC4-F10C8763AF32}" presName="textRect" presStyleLbl="revTx" presStyleIdx="3" presStyleCnt="4">
        <dgm:presLayoutVars>
          <dgm:chMax val="1"/>
          <dgm:chPref val="1"/>
        </dgm:presLayoutVars>
      </dgm:prSet>
      <dgm:spPr/>
    </dgm:pt>
  </dgm:ptLst>
  <dgm:cxnLst>
    <dgm:cxn modelId="{7B268E1C-0D42-4420-911B-68DFFC48D128}" type="presOf" srcId="{D48F9EC8-CFFA-422B-8115-33E2405C6566}" destId="{3DF84A4A-4A3D-4C76-BD37-25006A9933C8}" srcOrd="0" destOrd="0" presId="urn:microsoft.com/office/officeart/2018/2/layout/IconCircleList"/>
    <dgm:cxn modelId="{B0E72827-961C-40CE-A95F-F7EBCF1EBBF1}" srcId="{5949F66A-26CB-4E74-9855-133C99C40609}" destId="{9BD210DB-8012-498F-9DC4-F10C8763AF32}" srcOrd="3" destOrd="0" parTransId="{762AF2BA-777D-4EA5-96C2-5EF863FBB7DA}" sibTransId="{576231D0-4970-4A31-8FC5-4491713CAF7F}"/>
    <dgm:cxn modelId="{4CE3E52E-CD69-431E-AD5B-1DDFFC72682B}" type="presOf" srcId="{E6C27C90-1F1E-411A-A1F7-9955021A230D}" destId="{D4498DB8-A75C-433C-A3E8-B70A279C2CD5}" srcOrd="0" destOrd="0" presId="urn:microsoft.com/office/officeart/2018/2/layout/IconCircleList"/>
    <dgm:cxn modelId="{A3DF2044-377A-4DF2-B9C0-77BB6A891564}" type="presOf" srcId="{9BD210DB-8012-498F-9DC4-F10C8763AF32}" destId="{3F1A7A2F-80F3-41DD-B598-8955510FCCBA}" srcOrd="0" destOrd="0" presId="urn:microsoft.com/office/officeart/2018/2/layout/IconCircleList"/>
    <dgm:cxn modelId="{1511D86A-6214-4B21-94A1-1E7BFFFD85E0}" srcId="{5949F66A-26CB-4E74-9855-133C99C40609}" destId="{11A0F992-E894-46B7-AAE9-06CEA3E59F4B}" srcOrd="1" destOrd="0" parTransId="{3C92B7F2-168E-430B-8084-DAC1CD2CEFC2}" sibTransId="{A2C12C0F-5C5A-4356-8009-8D59344A2373}"/>
    <dgm:cxn modelId="{697B1784-576F-4200-8974-7A843243E02F}" type="presOf" srcId="{C7A1B671-CADB-42EB-B815-2225BC27428F}" destId="{2915FC8F-ECBB-43A3-B8C5-F4EE8C2A7DF2}" srcOrd="0" destOrd="0" presId="urn:microsoft.com/office/officeart/2018/2/layout/IconCircleList"/>
    <dgm:cxn modelId="{901EC7A2-831F-4CA5-898A-ED493D2F6330}" type="presOf" srcId="{A2C12C0F-5C5A-4356-8009-8D59344A2373}" destId="{A137D806-A62E-4D81-B65F-FDCF2A200ADE}" srcOrd="0" destOrd="0" presId="urn:microsoft.com/office/officeart/2018/2/layout/IconCircleList"/>
    <dgm:cxn modelId="{EED6AED2-00F9-4E26-9471-76B320B1A6E4}" type="presOf" srcId="{30A6CE7C-66AD-4D22-81C7-D5BD87F8440F}" destId="{23398D16-8C87-4682-A64E-F00E7F9E14D2}" srcOrd="0" destOrd="0" presId="urn:microsoft.com/office/officeart/2018/2/layout/IconCircleList"/>
    <dgm:cxn modelId="{B00076DB-6470-4E2E-9BC5-4ACEE380EAE8}" srcId="{5949F66A-26CB-4E74-9855-133C99C40609}" destId="{E6C27C90-1F1E-411A-A1F7-9955021A230D}" srcOrd="2" destOrd="0" parTransId="{96915558-055A-403C-83A6-7779BBDF28E0}" sibTransId="{D48F9EC8-CFFA-422B-8115-33E2405C6566}"/>
    <dgm:cxn modelId="{D202FEEE-ABEB-4E30-9BCB-F73ECD8E98EB}" type="presOf" srcId="{5949F66A-26CB-4E74-9855-133C99C40609}" destId="{77069F85-D7BF-457A-B005-C4CA990D0921}" srcOrd="0" destOrd="0" presId="urn:microsoft.com/office/officeart/2018/2/layout/IconCircleList"/>
    <dgm:cxn modelId="{25991FF9-E58D-4AF3-BF47-278D8C33E559}" srcId="{5949F66A-26CB-4E74-9855-133C99C40609}" destId="{30A6CE7C-66AD-4D22-81C7-D5BD87F8440F}" srcOrd="0" destOrd="0" parTransId="{C47B2748-7958-495A-9452-F984FDFE0EB7}" sibTransId="{C7A1B671-CADB-42EB-B815-2225BC27428F}"/>
    <dgm:cxn modelId="{89FAEAFF-72C5-430F-9B41-53AF0F72C1FE}" type="presOf" srcId="{11A0F992-E894-46B7-AAE9-06CEA3E59F4B}" destId="{F7016404-8300-4443-AB96-2FDF3D0A9729}" srcOrd="0" destOrd="0" presId="urn:microsoft.com/office/officeart/2018/2/layout/IconCircleList"/>
    <dgm:cxn modelId="{1A2B1ED9-8934-4CBF-B470-42E72B01660F}" type="presParOf" srcId="{77069F85-D7BF-457A-B005-C4CA990D0921}" destId="{D65BA52B-D0C7-4256-9A23-FDC962D58204}" srcOrd="0" destOrd="0" presId="urn:microsoft.com/office/officeart/2018/2/layout/IconCircleList"/>
    <dgm:cxn modelId="{0E69F263-7781-45A5-B012-F5AEB4E3A49F}" type="presParOf" srcId="{D65BA52B-D0C7-4256-9A23-FDC962D58204}" destId="{39150CEB-331D-46AA-8024-10337728F0D6}" srcOrd="0" destOrd="0" presId="urn:microsoft.com/office/officeart/2018/2/layout/IconCircleList"/>
    <dgm:cxn modelId="{3D1F8DE4-56A3-4B3D-A450-EBB44E0BBB75}" type="presParOf" srcId="{39150CEB-331D-46AA-8024-10337728F0D6}" destId="{DC324F56-F75A-4543-B5A1-62978BC21C7E}" srcOrd="0" destOrd="0" presId="urn:microsoft.com/office/officeart/2018/2/layout/IconCircleList"/>
    <dgm:cxn modelId="{8E595D55-B323-4AD3-9120-16786128EEF9}" type="presParOf" srcId="{39150CEB-331D-46AA-8024-10337728F0D6}" destId="{AE847CE7-8368-4833-9E82-36582C7A5D3A}" srcOrd="1" destOrd="0" presId="urn:microsoft.com/office/officeart/2018/2/layout/IconCircleList"/>
    <dgm:cxn modelId="{7B28DD75-C87A-49FB-B654-E6F3948810A5}" type="presParOf" srcId="{39150CEB-331D-46AA-8024-10337728F0D6}" destId="{F1E97ABB-C2C6-476A-8820-4015AAF02CD2}" srcOrd="2" destOrd="0" presId="urn:microsoft.com/office/officeart/2018/2/layout/IconCircleList"/>
    <dgm:cxn modelId="{846C3903-B16C-4FFD-AFDE-ED037AD05E22}" type="presParOf" srcId="{39150CEB-331D-46AA-8024-10337728F0D6}" destId="{23398D16-8C87-4682-A64E-F00E7F9E14D2}" srcOrd="3" destOrd="0" presId="urn:microsoft.com/office/officeart/2018/2/layout/IconCircleList"/>
    <dgm:cxn modelId="{3A314E6A-7BA1-4C10-88A5-7A9F128F099E}" type="presParOf" srcId="{D65BA52B-D0C7-4256-9A23-FDC962D58204}" destId="{2915FC8F-ECBB-43A3-B8C5-F4EE8C2A7DF2}" srcOrd="1" destOrd="0" presId="urn:microsoft.com/office/officeart/2018/2/layout/IconCircleList"/>
    <dgm:cxn modelId="{BDBA90C5-B3D7-42FD-BF7F-ECA33E8D5977}" type="presParOf" srcId="{D65BA52B-D0C7-4256-9A23-FDC962D58204}" destId="{972D9333-AA81-472D-A072-906BEF3B496F}" srcOrd="2" destOrd="0" presId="urn:microsoft.com/office/officeart/2018/2/layout/IconCircleList"/>
    <dgm:cxn modelId="{F6F25740-2895-49A0-B94B-B76958E04E3F}" type="presParOf" srcId="{972D9333-AA81-472D-A072-906BEF3B496F}" destId="{8B39C4AC-4181-4452-AC21-E344320FF3D7}" srcOrd="0" destOrd="0" presId="urn:microsoft.com/office/officeart/2018/2/layout/IconCircleList"/>
    <dgm:cxn modelId="{60D3BD12-B78F-463C-98F2-66323A225002}" type="presParOf" srcId="{972D9333-AA81-472D-A072-906BEF3B496F}" destId="{239153E5-9711-405B-8FC7-64906E82FEDE}" srcOrd="1" destOrd="0" presId="urn:microsoft.com/office/officeart/2018/2/layout/IconCircleList"/>
    <dgm:cxn modelId="{2E51743D-ADDF-437F-8992-8068E3BBB6DA}" type="presParOf" srcId="{972D9333-AA81-472D-A072-906BEF3B496F}" destId="{D9F25C62-DE1F-4C44-98CE-58E7F842DFAE}" srcOrd="2" destOrd="0" presId="urn:microsoft.com/office/officeart/2018/2/layout/IconCircleList"/>
    <dgm:cxn modelId="{7FD1177D-C66F-4EB3-B6C6-83FDEE0B70C5}" type="presParOf" srcId="{972D9333-AA81-472D-A072-906BEF3B496F}" destId="{F7016404-8300-4443-AB96-2FDF3D0A9729}" srcOrd="3" destOrd="0" presId="urn:microsoft.com/office/officeart/2018/2/layout/IconCircleList"/>
    <dgm:cxn modelId="{406B1A68-A887-4036-A693-3AEB32BA66F8}" type="presParOf" srcId="{D65BA52B-D0C7-4256-9A23-FDC962D58204}" destId="{A137D806-A62E-4D81-B65F-FDCF2A200ADE}" srcOrd="3" destOrd="0" presId="urn:microsoft.com/office/officeart/2018/2/layout/IconCircleList"/>
    <dgm:cxn modelId="{812D3F98-8DA1-4FA9-BBAF-5CD927C92DF5}" type="presParOf" srcId="{D65BA52B-D0C7-4256-9A23-FDC962D58204}" destId="{93CC8F2B-1229-4FB1-A40C-0A1D6F577EFE}" srcOrd="4" destOrd="0" presId="urn:microsoft.com/office/officeart/2018/2/layout/IconCircleList"/>
    <dgm:cxn modelId="{06C28A14-B845-4EBE-9EB8-59D4EFCDC2F7}" type="presParOf" srcId="{93CC8F2B-1229-4FB1-A40C-0A1D6F577EFE}" destId="{008286EA-A28D-4B81-A2B6-3F663E66D558}" srcOrd="0" destOrd="0" presId="urn:microsoft.com/office/officeart/2018/2/layout/IconCircleList"/>
    <dgm:cxn modelId="{AE2F3EA6-7459-4BA8-BA08-3DC29222DF7F}" type="presParOf" srcId="{93CC8F2B-1229-4FB1-A40C-0A1D6F577EFE}" destId="{D4C65D8F-2EFF-437C-8C5A-84BE68CE65F4}" srcOrd="1" destOrd="0" presId="urn:microsoft.com/office/officeart/2018/2/layout/IconCircleList"/>
    <dgm:cxn modelId="{8CE2DB73-0FFB-4F5B-BB80-B26520F3A0DA}" type="presParOf" srcId="{93CC8F2B-1229-4FB1-A40C-0A1D6F577EFE}" destId="{6A40740B-83DD-48E1-B1E6-CFB6DBCA4699}" srcOrd="2" destOrd="0" presId="urn:microsoft.com/office/officeart/2018/2/layout/IconCircleList"/>
    <dgm:cxn modelId="{E4698BE7-7B38-41EF-8FDA-AFA0FC46FC33}" type="presParOf" srcId="{93CC8F2B-1229-4FB1-A40C-0A1D6F577EFE}" destId="{D4498DB8-A75C-433C-A3E8-B70A279C2CD5}" srcOrd="3" destOrd="0" presId="urn:microsoft.com/office/officeart/2018/2/layout/IconCircleList"/>
    <dgm:cxn modelId="{575C200C-0EF1-4AEE-8A52-380889CC848B}" type="presParOf" srcId="{D65BA52B-D0C7-4256-9A23-FDC962D58204}" destId="{3DF84A4A-4A3D-4C76-BD37-25006A9933C8}" srcOrd="5" destOrd="0" presId="urn:microsoft.com/office/officeart/2018/2/layout/IconCircleList"/>
    <dgm:cxn modelId="{9F363506-C47F-4CB8-BC88-A7D5A04D36E8}" type="presParOf" srcId="{D65BA52B-D0C7-4256-9A23-FDC962D58204}" destId="{208B4401-FEA2-4258-864C-ACEA9AC5088E}" srcOrd="6" destOrd="0" presId="urn:microsoft.com/office/officeart/2018/2/layout/IconCircleList"/>
    <dgm:cxn modelId="{DDB02424-A521-45E2-A967-A4C338E00775}" type="presParOf" srcId="{208B4401-FEA2-4258-864C-ACEA9AC5088E}" destId="{CA0D0CE1-B41A-4F66-ACF5-6D4A90283B58}" srcOrd="0" destOrd="0" presId="urn:microsoft.com/office/officeart/2018/2/layout/IconCircleList"/>
    <dgm:cxn modelId="{4772A24A-6AF9-46AC-BAC1-3FD6C371E012}" type="presParOf" srcId="{208B4401-FEA2-4258-864C-ACEA9AC5088E}" destId="{ECA61AC3-0EE2-45CA-A568-F61BBFCF0484}" srcOrd="1" destOrd="0" presId="urn:microsoft.com/office/officeart/2018/2/layout/IconCircleList"/>
    <dgm:cxn modelId="{F5397F95-2661-4731-9286-523D9813999B}" type="presParOf" srcId="{208B4401-FEA2-4258-864C-ACEA9AC5088E}" destId="{8F7681AF-FEFC-4F0F-8A7F-C20827A58D10}" srcOrd="2" destOrd="0" presId="urn:microsoft.com/office/officeart/2018/2/layout/IconCircleList"/>
    <dgm:cxn modelId="{C23A1242-0767-4F39-85D1-63B9267C7A90}" type="presParOf" srcId="{208B4401-FEA2-4258-864C-ACEA9AC5088E}" destId="{3F1A7A2F-80F3-41DD-B598-8955510FCCBA}"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324F56-F75A-4543-B5A1-62978BC21C7E}">
      <dsp:nvSpPr>
        <dsp:cNvPr id="0" name=""/>
        <dsp:cNvSpPr/>
      </dsp:nvSpPr>
      <dsp:spPr>
        <a:xfrm>
          <a:off x="264008" y="102390"/>
          <a:ext cx="1362585" cy="136258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847CE7-8368-4833-9E82-36582C7A5D3A}">
      <dsp:nvSpPr>
        <dsp:cNvPr id="0" name=""/>
        <dsp:cNvSpPr/>
      </dsp:nvSpPr>
      <dsp:spPr>
        <a:xfrm>
          <a:off x="550151" y="388533"/>
          <a:ext cx="790299" cy="7902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3398D16-8C87-4682-A64E-F00E7F9E14D2}">
      <dsp:nvSpPr>
        <dsp:cNvPr id="0" name=""/>
        <dsp:cNvSpPr/>
      </dsp:nvSpPr>
      <dsp:spPr>
        <a:xfrm>
          <a:off x="1918575" y="102390"/>
          <a:ext cx="3211807" cy="1362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t>Choose something you understand and feel confident about </a:t>
          </a:r>
        </a:p>
      </dsp:txBody>
      <dsp:txXfrm>
        <a:off x="1918575" y="102390"/>
        <a:ext cx="3211807" cy="1362585"/>
      </dsp:txXfrm>
    </dsp:sp>
    <dsp:sp modelId="{8B39C4AC-4181-4452-AC21-E344320FF3D7}">
      <dsp:nvSpPr>
        <dsp:cNvPr id="0" name=""/>
        <dsp:cNvSpPr/>
      </dsp:nvSpPr>
      <dsp:spPr>
        <a:xfrm>
          <a:off x="5690016" y="102390"/>
          <a:ext cx="1362585" cy="136258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9153E5-9711-405B-8FC7-64906E82FEDE}">
      <dsp:nvSpPr>
        <dsp:cNvPr id="0" name=""/>
        <dsp:cNvSpPr/>
      </dsp:nvSpPr>
      <dsp:spPr>
        <a:xfrm>
          <a:off x="5976159" y="388533"/>
          <a:ext cx="790299" cy="7902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016404-8300-4443-AB96-2FDF3D0A9729}">
      <dsp:nvSpPr>
        <dsp:cNvPr id="0" name=""/>
        <dsp:cNvSpPr/>
      </dsp:nvSpPr>
      <dsp:spPr>
        <a:xfrm>
          <a:off x="7344584" y="102390"/>
          <a:ext cx="3211807" cy="1362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t>Identify your reasons for writing </a:t>
          </a:r>
        </a:p>
      </dsp:txBody>
      <dsp:txXfrm>
        <a:off x="7344584" y="102390"/>
        <a:ext cx="3211807" cy="1362585"/>
      </dsp:txXfrm>
    </dsp:sp>
    <dsp:sp modelId="{008286EA-A28D-4B81-A2B6-3F663E66D558}">
      <dsp:nvSpPr>
        <dsp:cNvPr id="0" name=""/>
        <dsp:cNvSpPr/>
      </dsp:nvSpPr>
      <dsp:spPr>
        <a:xfrm>
          <a:off x="264008" y="2065086"/>
          <a:ext cx="1362585" cy="136258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C65D8F-2EFF-437C-8C5A-84BE68CE65F4}">
      <dsp:nvSpPr>
        <dsp:cNvPr id="0" name=""/>
        <dsp:cNvSpPr/>
      </dsp:nvSpPr>
      <dsp:spPr>
        <a:xfrm>
          <a:off x="550151" y="2351229"/>
          <a:ext cx="790299" cy="7902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498DB8-A75C-433C-A3E8-B70A279C2CD5}">
      <dsp:nvSpPr>
        <dsp:cNvPr id="0" name=""/>
        <dsp:cNvSpPr/>
      </dsp:nvSpPr>
      <dsp:spPr>
        <a:xfrm>
          <a:off x="1918575" y="2065086"/>
          <a:ext cx="3211807" cy="1362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a:t>Identify your audience </a:t>
          </a:r>
        </a:p>
      </dsp:txBody>
      <dsp:txXfrm>
        <a:off x="1918575" y="2065086"/>
        <a:ext cx="3211807" cy="1362585"/>
      </dsp:txXfrm>
    </dsp:sp>
    <dsp:sp modelId="{CA0D0CE1-B41A-4F66-ACF5-6D4A90283B58}">
      <dsp:nvSpPr>
        <dsp:cNvPr id="0" name=""/>
        <dsp:cNvSpPr/>
      </dsp:nvSpPr>
      <dsp:spPr>
        <a:xfrm>
          <a:off x="5690016" y="2065086"/>
          <a:ext cx="1362585" cy="136258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A61AC3-0EE2-45CA-A568-F61BBFCF0484}">
      <dsp:nvSpPr>
        <dsp:cNvPr id="0" name=""/>
        <dsp:cNvSpPr/>
      </dsp:nvSpPr>
      <dsp:spPr>
        <a:xfrm>
          <a:off x="5976159" y="2351229"/>
          <a:ext cx="790299" cy="79029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1A7A2F-80F3-41DD-B598-8955510FCCBA}">
      <dsp:nvSpPr>
        <dsp:cNvPr id="0" name=""/>
        <dsp:cNvSpPr/>
      </dsp:nvSpPr>
      <dsp:spPr>
        <a:xfrm>
          <a:off x="7344584" y="2065086"/>
          <a:ext cx="3211807" cy="1362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t>Consider the take-home message for readers </a:t>
          </a:r>
        </a:p>
      </dsp:txBody>
      <dsp:txXfrm>
        <a:off x="7344584" y="2065086"/>
        <a:ext cx="3211807" cy="1362585"/>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A4E1E-8D78-A849-91D2-78DF2762CB35}" type="datetimeFigureOut">
              <a:rPr lang="en-US" smtClean="0"/>
              <a:t>5/19/25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14D119-7166-174C-9BA3-384B3FE7EAD5}" type="slidenum">
              <a:rPr lang="en-US" smtClean="0"/>
              <a:t>‹#›</a:t>
            </a:fld>
            <a:endParaRPr lang="en-US"/>
          </a:p>
        </p:txBody>
      </p:sp>
    </p:spTree>
    <p:extLst>
      <p:ext uri="{BB962C8B-B14F-4D97-AF65-F5344CB8AC3E}">
        <p14:creationId xmlns:p14="http://schemas.microsoft.com/office/powerpoint/2010/main" val="644885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equator-network.org/wp-content/uploads/2014/03/TIDieR-Checklist-PDF.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Hello, everyone, thank you for having me here today. My name is Sophie Gardner and I am the managing editor of the British Journal of Nursing. The BJN is a </a:t>
            </a:r>
            <a:r>
              <a:rPr lang="en-GB" sz="1200" b="1" i="0" kern="1200" dirty="0">
                <a:solidFill>
                  <a:schemeClr val="tx1"/>
                </a:solidFill>
                <a:effectLst/>
                <a:latin typeface="+mn-lt"/>
                <a:ea typeface="+mn-ea"/>
                <a:cs typeface="+mn-cs"/>
              </a:rPr>
              <a:t>clinical journal aimed at all nurses working in secondary care. But we do publish research too. </a:t>
            </a:r>
            <a:br>
              <a:rPr lang="en-GB" sz="1600" dirty="0"/>
            </a:b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0" i="0" u="none" strike="noStrike" dirty="0">
                <a:solidFill>
                  <a:srgbClr val="424242"/>
                </a:solidFill>
                <a:effectLst/>
                <a:latin typeface="Segoe Sans"/>
              </a:rPr>
              <a:t>Today, we'll explore the importance of writing for publication, the benefits it brings to your career and patient care, and practical steps to get started.</a:t>
            </a:r>
            <a:endParaRPr lang="en-GB" sz="16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614D119-7166-174C-9BA3-384B3FE7EAD5}" type="slidenum">
              <a:rPr lang="en-US" smtClean="0"/>
              <a:t>1</a:t>
            </a:fld>
            <a:endParaRPr lang="en-US"/>
          </a:p>
        </p:txBody>
      </p:sp>
    </p:spTree>
    <p:extLst>
      <p:ext uri="{BB962C8B-B14F-4D97-AF65-F5344CB8AC3E}">
        <p14:creationId xmlns:p14="http://schemas.microsoft.com/office/powerpoint/2010/main" val="3378549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Authors often take for granted facts that they know by virtue of being experts in their field. However, they need to keep in mind that readers may not have this information and that they need to be directed to the right source of the information. </a:t>
            </a:r>
          </a:p>
          <a:p>
            <a:r>
              <a:rPr lang="en-GB" sz="1200" kern="1200" dirty="0">
                <a:solidFill>
                  <a:schemeClr val="tx1"/>
                </a:solidFill>
                <a:effectLst/>
                <a:latin typeface="+mn-lt"/>
                <a:ea typeface="+mn-ea"/>
                <a:cs typeface="+mn-cs"/>
              </a:rPr>
              <a:t>It is very important to ensure that all information from sources other than the study itself be appropriately referenced. </a:t>
            </a:r>
          </a:p>
          <a:p>
            <a:r>
              <a:rPr lang="en-US" sz="1200" kern="1200" dirty="0">
                <a:solidFill>
                  <a:schemeClr val="tx1"/>
                </a:solidFill>
                <a:effectLst/>
                <a:latin typeface="+mn-lt"/>
                <a:ea typeface="+mn-ea"/>
                <a:cs typeface="+mn-cs"/>
              </a:rPr>
              <a:t>They should be accessible to readers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Use up to date – so in the past 5-7 years, authoritative sources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Recent guidelines and systematic reviews are the best, followed by RCTs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Professional expertise and experience are relevant, but don’t feature highly in the hierarchy of evidence</a:t>
            </a:r>
            <a:r>
              <a:rPr lang="en-US"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They should be in the text and the reference list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Check the style of your target journal, as this is highly variable. Consider using referencing software such as endnote to simplify things but please do not use AI such as </a:t>
            </a:r>
            <a:r>
              <a:rPr lang="en-US" sz="1200" kern="1200" dirty="0" err="1">
                <a:solidFill>
                  <a:schemeClr val="tx1"/>
                </a:solidFill>
                <a:effectLst/>
                <a:latin typeface="+mn-lt"/>
                <a:ea typeface="+mn-ea"/>
                <a:cs typeface="+mn-cs"/>
              </a:rPr>
              <a:t>chatgtp</a:t>
            </a:r>
            <a:r>
              <a:rPr lang="en-US" sz="1200" kern="1200" dirty="0">
                <a:solidFill>
                  <a:schemeClr val="tx1"/>
                </a:solidFill>
                <a:effectLst/>
                <a:latin typeface="+mn-lt"/>
                <a:ea typeface="+mn-ea"/>
                <a:cs typeface="+mn-cs"/>
              </a:rPr>
              <a:t>. We will spot and possibly reject it outright</a:t>
            </a:r>
            <a:endParaRPr lang="en-GB"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10</a:t>
            </a:fld>
            <a:endParaRPr lang="en-US"/>
          </a:p>
        </p:txBody>
      </p:sp>
    </p:spTree>
    <p:extLst>
      <p:ext uri="{BB962C8B-B14F-4D97-AF65-F5344CB8AC3E}">
        <p14:creationId xmlns:p14="http://schemas.microsoft.com/office/powerpoint/2010/main" val="2783563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It is important to the readers to understand if there are any conflicts of interest. This should be declared on the title page. So what are they?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Any financial, commercial, legal, or professional relationship with other organizations, or with the people working with them, that could influence the work should be declared. The simplest example of this would be a study showing the efficacy of a new dressing that has been sponsored by the dressing manufacturer. </a:t>
            </a:r>
          </a:p>
          <a:p>
            <a:r>
              <a:rPr lang="en-GB" sz="1200" kern="1200" dirty="0">
                <a:solidFill>
                  <a:schemeClr val="tx1"/>
                </a:solidFill>
                <a:effectLst/>
                <a:latin typeface="+mn-lt"/>
                <a:ea typeface="+mn-ea"/>
                <a:cs typeface="+mn-cs"/>
              </a:rPr>
              <a:t>The rule of thumb is when in doubt, just declare. It is then up to the journal editor to decide whether to share the conflict with readers. </a:t>
            </a:r>
          </a:p>
          <a:p>
            <a:r>
              <a:rPr lang="en-GB" sz="1200" kern="1200" dirty="0">
                <a:solidFill>
                  <a:schemeClr val="tx1"/>
                </a:solidFill>
                <a:effectLst/>
                <a:latin typeface="+mn-lt"/>
                <a:ea typeface="+mn-ea"/>
                <a:cs typeface="+mn-cs"/>
              </a:rPr>
              <a:t>It matters what the funding source is because knowing this helps the readers gauge the extent of bias in the study. Any findings that seem superlative will then be viewed with a more critical eye.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There are many different types of bias that can creep into the literature, and being aware of these can help authors minimise bias in their work. This is also one of the main reasons why the peer review process is anonymised.</a:t>
            </a: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11</a:t>
            </a:fld>
            <a:endParaRPr lang="en-US"/>
          </a:p>
        </p:txBody>
      </p:sp>
    </p:spTree>
    <p:extLst>
      <p:ext uri="{BB962C8B-B14F-4D97-AF65-F5344CB8AC3E}">
        <p14:creationId xmlns:p14="http://schemas.microsoft.com/office/powerpoint/2010/main" val="3510776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endParaRPr lang="en-US" dirty="0"/>
          </a:p>
          <a:p>
            <a:pPr marL="457200" lvl="1" indent="0">
              <a:buNone/>
            </a:pPr>
            <a:endParaRPr lang="en-US" dirty="0"/>
          </a:p>
          <a:p>
            <a:pPr marL="457200" lvl="1" indent="0">
              <a:buNone/>
            </a:pPr>
            <a:endParaRPr lang="en-US" dirty="0"/>
          </a:p>
          <a:p>
            <a:r>
              <a:rPr lang="en-US" sz="1200" kern="1200" dirty="0">
                <a:solidFill>
                  <a:schemeClr val="tx1"/>
                </a:solidFill>
                <a:effectLst/>
                <a:latin typeface="+mn-lt"/>
                <a:ea typeface="+mn-ea"/>
                <a:cs typeface="+mn-cs"/>
              </a:rPr>
              <a:t>What do figures and tables do?</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Where can they be sourced from?</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is worth noting that Figures and tables must be mentioned in the text and any </a:t>
            </a:r>
            <a:r>
              <a:rPr lang="en-US" sz="1200" kern="1200" dirty="0" err="1">
                <a:solidFill>
                  <a:schemeClr val="tx1"/>
                </a:solidFill>
                <a:effectLst/>
                <a:latin typeface="+mn-lt"/>
                <a:ea typeface="+mn-ea"/>
                <a:cs typeface="+mn-cs"/>
              </a:rPr>
              <a:t>abreviations</a:t>
            </a:r>
            <a:r>
              <a:rPr lang="en-US" sz="1200" kern="1200" dirty="0">
                <a:solidFill>
                  <a:schemeClr val="tx1"/>
                </a:solidFill>
                <a:effectLst/>
                <a:latin typeface="+mn-lt"/>
                <a:ea typeface="+mn-ea"/>
                <a:cs typeface="+mn-cs"/>
              </a:rPr>
              <a:t> written out in full again as they often stand on their own</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Use tables and figures to your advantage. These are especially useful in the results section, to show changes in parameters over time or to show group comparisons. Remember not to repeat data that is in a figure or table in the text.</a:t>
            </a:r>
            <a:endParaRPr lang="en-GB"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12</a:t>
            </a:fld>
            <a:endParaRPr lang="en-US"/>
          </a:p>
        </p:txBody>
      </p:sp>
    </p:spTree>
    <p:extLst>
      <p:ext uri="{BB962C8B-B14F-4D97-AF65-F5344CB8AC3E}">
        <p14:creationId xmlns:p14="http://schemas.microsoft.com/office/powerpoint/2010/main" val="39701243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You’re probably wondering why we’re discussing the abstract so late in the presentation. Well, that is because it should be the last thing you write. Think of it as a post-it version of the entire manuscript that is an advertisement. It’s usually what reviewers see first, before they decide whether to accept the manuscript for review, so it must be impactful.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structure of the abstract should be as follows:</a:t>
            </a:r>
          </a:p>
          <a:p>
            <a:endParaRPr lang="en-GB" sz="1200" kern="1200" dirty="0">
              <a:solidFill>
                <a:schemeClr val="tx1"/>
              </a:solidFill>
              <a:effectLst/>
              <a:latin typeface="+mn-lt"/>
              <a:ea typeface="+mn-ea"/>
              <a:cs typeface="+mn-cs"/>
            </a:endParaRPr>
          </a:p>
          <a:p>
            <a:pPr>
              <a:lnSpc>
                <a:spcPts val="1100"/>
              </a:lnSpc>
              <a:spcAft>
                <a:spcPts val="565"/>
              </a:spcAft>
            </a:pPr>
            <a:r>
              <a:rPr lang="en-GB" sz="1800" b="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Background/Aims</a:t>
            </a:r>
            <a:r>
              <a:rPr lang="en-GB" sz="1800"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 Provide a sentence or two to explain why the study was conducted, followed by a specific aim or hypothesis. Do not include citations. </a:t>
            </a:r>
            <a:endParaRPr lang="en-GB" sz="1800" dirty="0">
              <a:solidFill>
                <a:srgbClr val="000000"/>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100"/>
              </a:lnSpc>
              <a:spcAft>
                <a:spcPts val="565"/>
              </a:spcAft>
            </a:pPr>
            <a:r>
              <a:rPr lang="en-GB" sz="1800" b="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Methods </a:t>
            </a:r>
            <a:r>
              <a:rPr lang="en-GB" sz="1800"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State study design (</a:t>
            </a:r>
            <a:r>
              <a:rPr lang="en-GB" sz="1800" dirty="0" err="1">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eg</a:t>
            </a:r>
            <a:r>
              <a:rPr lang="en-GB" sz="1800"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 randomised, parallel, cross-over, pilot). Indicate number of participants, ages, any illness or condition that the participants had and how many were divided into groups. Give details of interventions (type, method of delivery, duration), and outcome measures.</a:t>
            </a:r>
            <a:endParaRPr lang="en-GB" sz="1800" dirty="0">
              <a:solidFill>
                <a:srgbClr val="000000"/>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100"/>
              </a:lnSpc>
              <a:spcAft>
                <a:spcPts val="565"/>
              </a:spcAft>
            </a:pPr>
            <a:r>
              <a:rPr lang="en-GB" sz="1800" b="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Results</a:t>
            </a:r>
            <a:r>
              <a:rPr lang="en-GB" sz="1800"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 Provide details of outcomes for each group, including significant differences from pre-test to post-test. Include standard deviations for mean values and interquartile ranges for medians, and give </a:t>
            </a:r>
            <a:r>
              <a:rPr lang="en-GB" sz="1800" i="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P</a:t>
            </a:r>
            <a:r>
              <a:rPr lang="en-GB" sz="1800"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 values capped at four decimal places.</a:t>
            </a:r>
            <a:endParaRPr lang="en-GB" sz="1800" dirty="0">
              <a:solidFill>
                <a:srgbClr val="000000"/>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100"/>
              </a:lnSpc>
              <a:spcAft>
                <a:spcPts val="565"/>
              </a:spcAft>
            </a:pPr>
            <a:r>
              <a:rPr lang="en-GB" sz="1800" b="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Conclusions</a:t>
            </a:r>
            <a:r>
              <a:rPr lang="en-GB" sz="1800"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 Provide a general interpretation of the results and their significance rather than reiterating them. Mention any key limitations and strengths of the study. Explain the implications for practice for allied health professionals.</a:t>
            </a:r>
            <a:endParaRPr lang="en-GB" sz="1800" dirty="0">
              <a:solidFill>
                <a:srgbClr val="000000"/>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endParaRPr lang="en-GB" sz="1200" kern="1200" dirty="0">
              <a:solidFill>
                <a:schemeClr val="tx1"/>
              </a:solidFill>
              <a:effectLst/>
              <a:latin typeface="+mn-lt"/>
              <a:ea typeface="+mn-ea"/>
              <a:cs typeface="+mn-cs"/>
            </a:endParaRPr>
          </a:p>
          <a:p>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Calibri" panose="020F0502020204030204" pitchFamily="34" charset="0"/>
                <a:cs typeface="Calibri" panose="020F0502020204030204" pitchFamily="34" charset="0"/>
              </a:rPr>
              <a:t>Please use a title that describes your study, without using a question and include what type of study it is (</a:t>
            </a:r>
            <a:r>
              <a:rPr lang="en-GB" sz="1800" b="1" dirty="0" err="1">
                <a:effectLst/>
                <a:latin typeface="Calibri" panose="020F0502020204030204" pitchFamily="34" charset="0"/>
                <a:ea typeface="Calibri" panose="020F0502020204030204" pitchFamily="34" charset="0"/>
                <a:cs typeface="Calibri" panose="020F0502020204030204" pitchFamily="34" charset="0"/>
              </a:rPr>
              <a:t>eg</a:t>
            </a:r>
            <a:r>
              <a:rPr lang="en-GB" sz="1800" b="1" dirty="0">
                <a:effectLst/>
                <a:latin typeface="Calibri" panose="020F0502020204030204" pitchFamily="34" charset="0"/>
                <a:ea typeface="Calibri" panose="020F0502020204030204" pitchFamily="34" charset="0"/>
                <a:cs typeface="Calibri" panose="020F0502020204030204" pitchFamily="34" charset="0"/>
              </a:rPr>
              <a:t> RCT, feasibility study)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13</a:t>
            </a:fld>
            <a:endParaRPr lang="en-US"/>
          </a:p>
        </p:txBody>
      </p:sp>
    </p:spTree>
    <p:extLst>
      <p:ext uri="{BB962C8B-B14F-4D97-AF65-F5344CB8AC3E}">
        <p14:creationId xmlns:p14="http://schemas.microsoft.com/office/powerpoint/2010/main" val="27180739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Before you submit: </a:t>
            </a:r>
          </a:p>
          <a:p>
            <a:r>
              <a:rPr lang="en-US" sz="1200" kern="1200" dirty="0">
                <a:solidFill>
                  <a:schemeClr val="tx1"/>
                </a:solidFill>
                <a:effectLst/>
                <a:latin typeface="+mn-lt"/>
                <a:ea typeface="+mn-ea"/>
                <a:cs typeface="+mn-cs"/>
              </a:rPr>
              <a:t>Please bear in mind </a:t>
            </a:r>
          </a:p>
          <a:p>
            <a:endParaRPr lang="en-US" sz="1200" kern="1200" dirty="0">
              <a:solidFill>
                <a:schemeClr val="tx1"/>
              </a:solidFill>
              <a:effectLst/>
              <a:latin typeface="+mn-lt"/>
              <a:ea typeface="+mn-ea"/>
              <a:cs typeface="+mn-cs"/>
            </a:endParaRPr>
          </a:p>
          <a:p>
            <a:pPr marL="182880" indent="-182880" fontAlgn="auto">
              <a:lnSpc>
                <a:spcPct val="110000"/>
              </a:lnSpc>
              <a:spcAft>
                <a:spcPts val="0"/>
              </a:spcAft>
              <a:buClr>
                <a:schemeClr val="accent1">
                  <a:lumMod val="75000"/>
                </a:schemeClr>
              </a:buClr>
              <a:buFont typeface="Wingdings 3" charset="2"/>
              <a:buChar char=""/>
              <a:defRPr/>
            </a:pPr>
            <a:r>
              <a:rPr lang="en-GB" altLang="en-US" dirty="0">
                <a:solidFill>
                  <a:schemeClr val="tx1">
                    <a:lumMod val="75000"/>
                    <a:lumOff val="25000"/>
                  </a:schemeClr>
                </a:solidFill>
                <a:latin typeface="Book Antiqua" charset="0"/>
              </a:rPr>
              <a:t>Get your ideas down first, then edit</a:t>
            </a:r>
          </a:p>
          <a:p>
            <a:pPr marL="182880" indent="-182880" fontAlgn="auto">
              <a:lnSpc>
                <a:spcPct val="110000"/>
              </a:lnSpc>
              <a:spcAft>
                <a:spcPts val="0"/>
              </a:spcAft>
              <a:buClr>
                <a:schemeClr val="accent1">
                  <a:lumMod val="75000"/>
                </a:schemeClr>
              </a:buClr>
              <a:buFont typeface="Wingdings 3" charset="2"/>
              <a:buChar char=""/>
              <a:defRPr/>
            </a:pPr>
            <a:r>
              <a:rPr lang="en-GB" altLang="en-US" dirty="0">
                <a:solidFill>
                  <a:schemeClr val="tx1">
                    <a:lumMod val="75000"/>
                    <a:lumOff val="25000"/>
                  </a:schemeClr>
                </a:solidFill>
                <a:latin typeface="Book Antiqua" charset="0"/>
              </a:rPr>
              <a:t>Refining and polishing needs as much attention as planning – allow sufficient time</a:t>
            </a:r>
          </a:p>
          <a:p>
            <a:pPr marL="182880" indent="-182880" fontAlgn="auto">
              <a:lnSpc>
                <a:spcPct val="110000"/>
              </a:lnSpc>
              <a:spcAft>
                <a:spcPts val="0"/>
              </a:spcAft>
              <a:buClr>
                <a:schemeClr val="accent1">
                  <a:lumMod val="75000"/>
                </a:schemeClr>
              </a:buClr>
              <a:buFont typeface="Wingdings 3" charset="2"/>
              <a:buChar char=""/>
              <a:defRPr/>
            </a:pPr>
            <a:r>
              <a:rPr lang="en-GB" altLang="en-US" dirty="0">
                <a:solidFill>
                  <a:schemeClr val="tx1">
                    <a:lumMod val="75000"/>
                    <a:lumOff val="25000"/>
                  </a:schemeClr>
                </a:solidFill>
                <a:latin typeface="Book Antiqua" charset="0"/>
              </a:rPr>
              <a:t>You will spot problems better if you can put it to one side and come back with a fresh eye (or ask someone else to read it)</a:t>
            </a:r>
          </a:p>
          <a:p>
            <a:pPr marL="182880" indent="-182880" fontAlgn="auto">
              <a:lnSpc>
                <a:spcPct val="110000"/>
              </a:lnSpc>
              <a:spcAft>
                <a:spcPts val="0"/>
              </a:spcAft>
              <a:buClr>
                <a:schemeClr val="accent1">
                  <a:lumMod val="75000"/>
                </a:schemeClr>
              </a:buClr>
              <a:buFont typeface="Wingdings 3" charset="2"/>
              <a:buChar char=""/>
              <a:defRPr/>
            </a:pPr>
            <a:r>
              <a:rPr lang="en-GB" altLang="en-US" dirty="0">
                <a:solidFill>
                  <a:schemeClr val="tx1">
                    <a:lumMod val="75000"/>
                    <a:lumOff val="25000"/>
                  </a:schemeClr>
                </a:solidFill>
                <a:latin typeface="Book Antiqua" charset="0"/>
              </a:rPr>
              <a:t>Check the word count</a:t>
            </a:r>
          </a:p>
          <a:p>
            <a:pPr marL="182880" indent="-182880" fontAlgn="auto">
              <a:lnSpc>
                <a:spcPct val="110000"/>
              </a:lnSpc>
              <a:spcAft>
                <a:spcPts val="0"/>
              </a:spcAft>
              <a:buClr>
                <a:schemeClr val="accent1">
                  <a:lumMod val="75000"/>
                </a:schemeClr>
              </a:buClr>
              <a:buFont typeface="Wingdings 3" charset="2"/>
              <a:buChar char=""/>
              <a:defRPr/>
            </a:pPr>
            <a:r>
              <a:rPr lang="en-GB" altLang="en-US" dirty="0">
                <a:solidFill>
                  <a:schemeClr val="tx1">
                    <a:lumMod val="75000"/>
                    <a:lumOff val="25000"/>
                  </a:schemeClr>
                </a:solidFill>
                <a:latin typeface="Book Antiqua" charset="0"/>
              </a:rPr>
              <a:t>Check spelling, punctuation and grammar – and check again!</a:t>
            </a:r>
          </a:p>
          <a:p>
            <a:pPr marL="182880" indent="-182880" fontAlgn="auto">
              <a:lnSpc>
                <a:spcPct val="110000"/>
              </a:lnSpc>
              <a:spcAft>
                <a:spcPts val="0"/>
              </a:spcAft>
              <a:buClr>
                <a:schemeClr val="accent1">
                  <a:lumMod val="75000"/>
                </a:schemeClr>
              </a:buClr>
              <a:buFont typeface="Wingdings 3" charset="2"/>
              <a:buChar char=""/>
              <a:defRPr/>
            </a:pPr>
            <a:r>
              <a:rPr lang="en-GB" altLang="en-US" dirty="0">
                <a:solidFill>
                  <a:schemeClr val="tx1">
                    <a:lumMod val="75000"/>
                    <a:lumOff val="25000"/>
                  </a:schemeClr>
                </a:solidFill>
                <a:latin typeface="Book Antiqua" charset="0"/>
              </a:rPr>
              <a:t>Is your meaning clear?</a:t>
            </a:r>
          </a:p>
          <a:p>
            <a:pPr marL="182880" indent="-182880" fontAlgn="auto">
              <a:lnSpc>
                <a:spcPct val="110000"/>
              </a:lnSpc>
              <a:spcAft>
                <a:spcPts val="0"/>
              </a:spcAft>
              <a:buClr>
                <a:schemeClr val="accent1">
                  <a:lumMod val="75000"/>
                </a:schemeClr>
              </a:buClr>
              <a:buFont typeface="Wingdings 3" charset="2"/>
              <a:buChar char=""/>
              <a:defRPr/>
            </a:pPr>
            <a:r>
              <a:rPr lang="en-GB" altLang="en-US" dirty="0">
                <a:solidFill>
                  <a:schemeClr val="tx1">
                    <a:lumMod val="75000"/>
                    <a:lumOff val="25000"/>
                  </a:schemeClr>
                </a:solidFill>
                <a:latin typeface="Book Antiqua" charset="0"/>
              </a:rPr>
              <a:t>Could your phrasing be improved? </a:t>
            </a:r>
            <a:endParaRPr lang="en-US" altLang="en-US" dirty="0">
              <a:solidFill>
                <a:schemeClr val="tx1">
                  <a:lumMod val="75000"/>
                  <a:lumOff val="25000"/>
                </a:schemeClr>
              </a:solidFill>
              <a:latin typeface="Book Antiqua" charset="0"/>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Now you are ready to submit. First thing you need to do is check the journal’s instructions for authors and only submit to one journal!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Check the format required – does your document conform to requirements? Make sure that if the journal asks for an anonymous manuscript, you have done this. It is one of the most common errors when submitting. Once you have sent your article, the editor decides whether it is in the journal’s scope. You would be surprised how many articles we get that don’t mention the word nurse! </a:t>
            </a: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14</a:t>
            </a:fld>
            <a:endParaRPr lang="en-US"/>
          </a:p>
        </p:txBody>
      </p:sp>
    </p:spTree>
    <p:extLst>
      <p:ext uri="{BB962C8B-B14F-4D97-AF65-F5344CB8AC3E}">
        <p14:creationId xmlns:p14="http://schemas.microsoft.com/office/powerpoint/2010/main" val="385674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lot of you are probably reviewers yourself, but I thought it would be useful to go over why the review process is important.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you know, reviewers are usually experts in the field and/or the author’s peers. The peer review process is vital because it ensures that the quality of the article is good and the content is factually correct. </a:t>
            </a:r>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15</a:t>
            </a:fld>
            <a:endParaRPr lang="en-US"/>
          </a:p>
        </p:txBody>
      </p:sp>
    </p:spTree>
    <p:extLst>
      <p:ext uri="{BB962C8B-B14F-4D97-AF65-F5344CB8AC3E}">
        <p14:creationId xmlns:p14="http://schemas.microsoft.com/office/powerpoint/2010/main" val="1298701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good quality article presents something new in the field or provides a new perspective on an existing subject. It is scientifically accurate. It has useful practical advice for readers. It should not have any inherent biases, as far as possible. The methodology should be sound, and any claims should be substantiated by the findings. Lastly, it should be well referenced, as this means the author has a sound understanding of the state of affairs in the field of study.</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review process also provided a third-party perspective on the work. The probing questions asked by reviewers might lead the author to </a:t>
            </a:r>
            <a:r>
              <a:rPr lang="en-US" sz="1200" kern="1200" dirty="0" err="1">
                <a:solidFill>
                  <a:schemeClr val="tx1"/>
                </a:solidFill>
                <a:effectLst/>
                <a:latin typeface="+mn-lt"/>
                <a:ea typeface="+mn-ea"/>
                <a:cs typeface="+mn-cs"/>
              </a:rPr>
              <a:t>realise</a:t>
            </a:r>
            <a:r>
              <a:rPr lang="en-US" sz="1200" kern="1200" dirty="0">
                <a:solidFill>
                  <a:schemeClr val="tx1"/>
                </a:solidFill>
                <a:effectLst/>
                <a:latin typeface="+mn-lt"/>
                <a:ea typeface="+mn-ea"/>
                <a:cs typeface="+mn-cs"/>
              </a:rPr>
              <a:t> that they have missed an important aspect or the reviewers might direct the author to a source they weren’t aware of.</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 what else do the reviewers look for: </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Does the article add something new to the body of knowledge?</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Is it relevant to the target audience</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Does the article have a sound theoretical, research, or philosophical base?</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Is the article well </a:t>
            </a:r>
            <a:r>
              <a:rPr lang="en-US" sz="1200" kern="1200" dirty="0" err="1">
                <a:solidFill>
                  <a:schemeClr val="tx1"/>
                </a:solidFill>
                <a:effectLst/>
                <a:latin typeface="+mn-lt"/>
                <a:ea typeface="+mn-ea"/>
                <a:cs typeface="+mn-cs"/>
              </a:rPr>
              <a:t>organised</a:t>
            </a:r>
            <a:r>
              <a:rPr lang="en-US" sz="1200" kern="1200" dirty="0">
                <a:solidFill>
                  <a:schemeClr val="tx1"/>
                </a:solidFill>
                <a:effectLst/>
                <a:latin typeface="+mn-lt"/>
                <a:ea typeface="+mn-ea"/>
                <a:cs typeface="+mn-cs"/>
              </a:rPr>
              <a:t> and logically developed?</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Are the interpretations and conclusions justified from the data presented?</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Does the author include further recommendations for practice?</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Plagiarism </a:t>
            </a:r>
            <a:endParaRPr lang="en-GB"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16</a:t>
            </a:fld>
            <a:endParaRPr lang="en-US"/>
          </a:p>
        </p:txBody>
      </p:sp>
    </p:spTree>
    <p:extLst>
      <p:ext uri="{BB962C8B-B14F-4D97-AF65-F5344CB8AC3E}">
        <p14:creationId xmlns:p14="http://schemas.microsoft.com/office/powerpoint/2010/main" val="431513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Because the journal editor is rarely an expert in the field or even from the same profession (I am not a nurse!), the feedback and advice from reviewers is vital to help them decide on the suitability of the article for publication. Of course, this does not mean that the reviewer has the final say on an article—that decision is always the editor’s.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Reviewers make recommendations to the editor on whether to accept or reject and reasons why</a:t>
            </a:r>
          </a:p>
          <a:p>
            <a:r>
              <a:rPr lang="en-GB" sz="1200" kern="1200" dirty="0">
                <a:solidFill>
                  <a:schemeClr val="tx1"/>
                </a:solidFill>
                <a:effectLst/>
                <a:latin typeface="+mn-lt"/>
                <a:ea typeface="+mn-ea"/>
                <a:cs typeface="+mn-cs"/>
              </a:rPr>
              <a:t> May make suggestions for revisions</a:t>
            </a:r>
          </a:p>
          <a:p>
            <a:r>
              <a:rPr lang="en-GB" sz="1200" i="1" kern="1200" dirty="0">
                <a:solidFill>
                  <a:schemeClr val="tx1"/>
                </a:solidFill>
                <a:effectLst/>
                <a:latin typeface="+mn-lt"/>
                <a:ea typeface="+mn-ea"/>
                <a:cs typeface="+mn-cs"/>
              </a:rPr>
              <a:t>British Journal of Nursing</a:t>
            </a:r>
            <a:r>
              <a:rPr lang="en-GB" sz="1200" kern="1200" dirty="0">
                <a:solidFill>
                  <a:schemeClr val="tx1"/>
                </a:solidFill>
                <a:effectLst/>
                <a:latin typeface="+mn-lt"/>
                <a:ea typeface="+mn-ea"/>
                <a:cs typeface="+mn-cs"/>
              </a:rPr>
              <a:t> reviewer recommendations</a:t>
            </a:r>
          </a:p>
          <a:p>
            <a:r>
              <a:rPr lang="en-GB" sz="1200" kern="1200" dirty="0">
                <a:solidFill>
                  <a:schemeClr val="tx1"/>
                </a:solidFill>
                <a:effectLst/>
                <a:latin typeface="+mn-lt"/>
                <a:ea typeface="+mn-ea"/>
                <a:cs typeface="+mn-cs"/>
              </a:rPr>
              <a:t>Accept (very rare to have unconditional acceptance)</a:t>
            </a:r>
          </a:p>
          <a:p>
            <a:r>
              <a:rPr lang="en-GB" sz="1200" kern="1200" dirty="0">
                <a:solidFill>
                  <a:schemeClr val="tx1"/>
                </a:solidFill>
                <a:effectLst/>
                <a:latin typeface="+mn-lt"/>
                <a:ea typeface="+mn-ea"/>
                <a:cs typeface="+mn-cs"/>
              </a:rPr>
              <a:t>Accept subject to minor revisions</a:t>
            </a:r>
          </a:p>
          <a:p>
            <a:r>
              <a:rPr lang="en-GB" sz="1200" kern="1200" dirty="0">
                <a:solidFill>
                  <a:schemeClr val="tx1"/>
                </a:solidFill>
                <a:effectLst/>
                <a:latin typeface="+mn-lt"/>
                <a:ea typeface="+mn-ea"/>
                <a:cs typeface="+mn-cs"/>
              </a:rPr>
              <a:t>Revise and resubmit for second review</a:t>
            </a:r>
          </a:p>
          <a:p>
            <a:r>
              <a:rPr lang="en-GB" sz="1200" kern="1200" dirty="0">
                <a:solidFill>
                  <a:schemeClr val="tx1"/>
                </a:solidFill>
                <a:effectLst/>
                <a:latin typeface="+mn-lt"/>
                <a:ea typeface="+mn-ea"/>
                <a:cs typeface="+mn-cs"/>
              </a:rPr>
              <a:t>Reject</a:t>
            </a: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17</a:t>
            </a:fld>
            <a:endParaRPr lang="en-US"/>
          </a:p>
        </p:txBody>
      </p:sp>
    </p:spTree>
    <p:extLst>
      <p:ext uri="{BB962C8B-B14F-4D97-AF65-F5344CB8AC3E}">
        <p14:creationId xmlns:p14="http://schemas.microsoft.com/office/powerpoint/2010/main" val="1424070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No one likes criticism but reviewers (and editors) usually have good reasons for suggesting changes – consider carefully</a:t>
            </a:r>
          </a:p>
          <a:p>
            <a:r>
              <a:rPr lang="en-GB" sz="1200" kern="1200" dirty="0">
                <a:solidFill>
                  <a:schemeClr val="tx1"/>
                </a:solidFill>
                <a:effectLst/>
                <a:latin typeface="+mn-lt"/>
                <a:ea typeface="+mn-ea"/>
                <a:cs typeface="+mn-cs"/>
              </a:rPr>
              <a:t>If there is a good reason why something should not be changed, talk to the editor</a:t>
            </a:r>
          </a:p>
          <a:p>
            <a:r>
              <a:rPr lang="en-GB" sz="1200" kern="1200" dirty="0">
                <a:solidFill>
                  <a:schemeClr val="tx1"/>
                </a:solidFill>
                <a:effectLst/>
                <a:latin typeface="+mn-lt"/>
                <a:ea typeface="+mn-ea"/>
                <a:cs typeface="+mn-cs"/>
              </a:rPr>
              <a:t>Remember you have the right to withdraw your article and submit elsewhere if you really do not wish to change any of it</a:t>
            </a:r>
          </a:p>
          <a:p>
            <a:r>
              <a:rPr lang="en-GB" sz="1200" kern="1200" dirty="0">
                <a:solidFill>
                  <a:schemeClr val="tx1"/>
                </a:solidFill>
                <a:effectLst/>
                <a:latin typeface="+mn-lt"/>
                <a:ea typeface="+mn-ea"/>
                <a:cs typeface="+mn-cs"/>
              </a:rPr>
              <a:t>Good practice to outline changes made (or not) in cover letter with resubmitted version</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Once your article has been accepted, it is time for it to be copy edited</a:t>
            </a: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18</a:t>
            </a:fld>
            <a:endParaRPr lang="en-US"/>
          </a:p>
        </p:txBody>
      </p:sp>
    </p:spTree>
    <p:extLst>
      <p:ext uri="{BB962C8B-B14F-4D97-AF65-F5344CB8AC3E}">
        <p14:creationId xmlns:p14="http://schemas.microsoft.com/office/powerpoint/2010/main" val="173031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subeditor will take your article in it’s current form and lay it out in the style of the journal. They will then amend any grammar, spelling and make sure the text conforms to house style.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is likely that when you </a:t>
            </a:r>
            <a:r>
              <a:rPr lang="en-US" sz="1200" kern="1200" dirty="0" err="1">
                <a:solidFill>
                  <a:schemeClr val="tx1"/>
                </a:solidFill>
                <a:effectLst/>
                <a:latin typeface="+mn-lt"/>
                <a:ea typeface="+mn-ea"/>
                <a:cs typeface="+mn-cs"/>
              </a:rPr>
              <a:t>reveive</a:t>
            </a:r>
            <a:r>
              <a:rPr lang="en-US" sz="1200" kern="1200" dirty="0">
                <a:solidFill>
                  <a:schemeClr val="tx1"/>
                </a:solidFill>
                <a:effectLst/>
                <a:latin typeface="+mn-lt"/>
                <a:ea typeface="+mn-ea"/>
                <a:cs typeface="+mn-cs"/>
              </a:rPr>
              <a:t> your proofs, they will have a few questions from the editors regarding phrasing or any figures that don’t add up etc. These are often minor issues that are missed by the reviewers.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After this process, you will be published! I know this sounds very daunting and a long process, but it is definitely worth it!  </a:t>
            </a:r>
            <a:endParaRPr lang="en-GB"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19</a:t>
            </a:fld>
            <a:endParaRPr lang="en-US"/>
          </a:p>
        </p:txBody>
      </p:sp>
    </p:spTree>
    <p:extLst>
      <p:ext uri="{BB962C8B-B14F-4D97-AF65-F5344CB8AC3E}">
        <p14:creationId xmlns:p14="http://schemas.microsoft.com/office/powerpoint/2010/main" val="734660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OK, let’s start with why you should write. There are many reasons why you might want to write an article. It might be that : </a:t>
            </a:r>
          </a:p>
          <a:p>
            <a:pPr marL="342900" indent="-342900" algn="l">
              <a:buClr>
                <a:schemeClr val="accent1">
                  <a:lumMod val="75000"/>
                </a:schemeClr>
              </a:buClr>
              <a:buFont typeface="Arial" panose="020B0604020202020204" pitchFamily="34" charset="0"/>
              <a:buChar char="•"/>
              <a:defRPr/>
            </a:pPr>
            <a:r>
              <a:rPr lang="en-GB" altLang="en-US" sz="1200" dirty="0">
                <a:solidFill>
                  <a:schemeClr val="tx1">
                    <a:lumMod val="75000"/>
                    <a:lumOff val="25000"/>
                  </a:schemeClr>
                </a:solidFill>
              </a:rPr>
              <a:t>It’s a topic you feel strongly about, or</a:t>
            </a:r>
          </a:p>
          <a:p>
            <a:pPr marL="342900" indent="-342900" algn="l">
              <a:buClr>
                <a:schemeClr val="accent1">
                  <a:lumMod val="75000"/>
                </a:schemeClr>
              </a:buClr>
              <a:buFont typeface="Arial" panose="020B0604020202020204" pitchFamily="34" charset="0"/>
              <a:buChar char="•"/>
              <a:defRPr/>
            </a:pPr>
            <a:r>
              <a:rPr lang="en-GB" altLang="en-US" sz="1200" dirty="0">
                <a:solidFill>
                  <a:schemeClr val="tx1">
                    <a:lumMod val="75000"/>
                    <a:lumOff val="25000"/>
                  </a:schemeClr>
                </a:solidFill>
              </a:rPr>
              <a:t>You may want to relate your experiences so that other nurses and patients can benefit.</a:t>
            </a:r>
          </a:p>
          <a:p>
            <a:pPr marL="342900" indent="-342900" algn="l">
              <a:buClr>
                <a:schemeClr val="accent1">
                  <a:lumMod val="75000"/>
                </a:schemeClr>
              </a:buClr>
              <a:buFont typeface="Arial" panose="020B0604020202020204" pitchFamily="34" charset="0"/>
              <a:buChar char="•"/>
              <a:defRPr/>
            </a:pPr>
            <a:r>
              <a:rPr lang="en-GB" altLang="en-US" sz="1200" dirty="0">
                <a:solidFill>
                  <a:schemeClr val="tx1">
                    <a:lumMod val="75000"/>
                    <a:lumOff val="25000"/>
                  </a:schemeClr>
                </a:solidFill>
              </a:rPr>
              <a:t>It could be that you have had an excellent mark for a paper and your supervisor said you should try to get it published</a:t>
            </a:r>
          </a:p>
          <a:p>
            <a:pPr marL="342900" indent="-342900" algn="l">
              <a:buClr>
                <a:schemeClr val="accent1">
                  <a:lumMod val="75000"/>
                </a:schemeClr>
              </a:buClr>
              <a:buFont typeface="Arial" panose="020B0604020202020204" pitchFamily="34" charset="0"/>
              <a:buChar char="•"/>
              <a:defRPr/>
            </a:pPr>
            <a:r>
              <a:rPr lang="en-GB" altLang="en-US" sz="1200" dirty="0">
                <a:solidFill>
                  <a:schemeClr val="tx1">
                    <a:lumMod val="75000"/>
                    <a:lumOff val="25000"/>
                  </a:schemeClr>
                </a:solidFill>
              </a:rPr>
              <a:t>It could just be because you just want to see your name in print</a:t>
            </a:r>
          </a:p>
          <a:p>
            <a:pPr marL="342900" indent="-342900" algn="l">
              <a:buClr>
                <a:schemeClr val="accent1">
                  <a:lumMod val="75000"/>
                </a:schemeClr>
              </a:buClr>
              <a:buFont typeface="Arial" panose="020B0604020202020204" pitchFamily="34" charset="0"/>
              <a:buChar char="•"/>
              <a:defRPr/>
            </a:pPr>
            <a:r>
              <a:rPr lang="en-GB" altLang="en-US" sz="1200" dirty="0">
                <a:solidFill>
                  <a:schemeClr val="tx1">
                    <a:lumMod val="75000"/>
                    <a:lumOff val="25000"/>
                  </a:schemeClr>
                </a:solidFill>
              </a:rPr>
              <a:t>And it would look good on your CV</a:t>
            </a:r>
          </a:p>
          <a:p>
            <a:pPr marL="342900" indent="-342900" algn="l">
              <a:buClr>
                <a:schemeClr val="accent1">
                  <a:lumMod val="75000"/>
                </a:schemeClr>
              </a:buClr>
              <a:buFont typeface="Arial" panose="020B0604020202020204" pitchFamily="34" charset="0"/>
              <a:buChar char="•"/>
              <a:defRPr/>
            </a:pPr>
            <a:r>
              <a:rPr lang="en-GB" altLang="en-US" sz="1200" dirty="0">
                <a:solidFill>
                  <a:schemeClr val="tx1">
                    <a:lumMod val="75000"/>
                    <a:lumOff val="25000"/>
                  </a:schemeClr>
                </a:solidFill>
              </a:rPr>
              <a:t>Or it could be because the editor asked you to. </a:t>
            </a:r>
            <a:r>
              <a:rPr lang="en-GB" sz="1200" kern="1200" dirty="0">
                <a:solidFill>
                  <a:schemeClr val="tx1"/>
                </a:solidFill>
                <a:effectLst/>
                <a:latin typeface="+mn-lt"/>
                <a:ea typeface="+mn-ea"/>
                <a:cs typeface="+mn-cs"/>
              </a:rPr>
              <a:t>As editors, we are often looking for authors to write for us on certain topics</a:t>
            </a:r>
          </a:p>
          <a:p>
            <a:endParaRPr lang="en-US" dirty="0"/>
          </a:p>
        </p:txBody>
      </p:sp>
      <p:sp>
        <p:nvSpPr>
          <p:cNvPr id="4" name="Slide Number Placeholder 3"/>
          <p:cNvSpPr>
            <a:spLocks noGrp="1"/>
          </p:cNvSpPr>
          <p:nvPr>
            <p:ph type="sldNum" sz="quarter" idx="5"/>
          </p:nvPr>
        </p:nvSpPr>
        <p:spPr/>
        <p:txBody>
          <a:bodyPr/>
          <a:lstStyle/>
          <a:p>
            <a:fld id="{9614D119-7166-174C-9BA3-384B3FE7EAD5}" type="slidenum">
              <a:rPr lang="en-US" smtClean="0"/>
              <a:t>2</a:t>
            </a:fld>
            <a:endParaRPr lang="en-US"/>
          </a:p>
        </p:txBody>
      </p:sp>
    </p:spTree>
    <p:extLst>
      <p:ext uri="{BB962C8B-B14F-4D97-AF65-F5344CB8AC3E}">
        <p14:creationId xmlns:p14="http://schemas.microsoft.com/office/powerpoint/2010/main" val="6204237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BED91-32A6-8DDD-5430-E24961164A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FFD3AD-8F5F-42A6-B158-5E2C4C4F08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2DD15A-828E-C36A-56D9-26A43105DEF9}"/>
              </a:ext>
            </a:extLst>
          </p:cNvPr>
          <p:cNvSpPr>
            <a:spLocks noGrp="1"/>
          </p:cNvSpPr>
          <p:nvPr>
            <p:ph type="body" idx="1"/>
          </p:nvPr>
        </p:nvSpPr>
        <p:spPr/>
        <p:txBody>
          <a:bodyPr/>
          <a:lstStyle/>
          <a:p>
            <a:endParaRPr lang="en-US" baseline="0" dirty="0"/>
          </a:p>
        </p:txBody>
      </p:sp>
      <p:sp>
        <p:nvSpPr>
          <p:cNvPr id="4" name="Slide Number Placeholder 3">
            <a:extLst>
              <a:ext uri="{FF2B5EF4-FFF2-40B4-BE49-F238E27FC236}">
                <a16:creationId xmlns:a16="http://schemas.microsoft.com/office/drawing/2014/main" id="{850601B4-831A-9D57-17E8-8C1D7CA7905B}"/>
              </a:ext>
            </a:extLst>
          </p:cNvPr>
          <p:cNvSpPr>
            <a:spLocks noGrp="1"/>
          </p:cNvSpPr>
          <p:nvPr>
            <p:ph type="sldNum" sz="quarter" idx="5"/>
          </p:nvPr>
        </p:nvSpPr>
        <p:spPr/>
        <p:txBody>
          <a:bodyPr/>
          <a:lstStyle/>
          <a:p>
            <a:fld id="{9614D119-7166-174C-9BA3-384B3FE7EAD5}" type="slidenum">
              <a:rPr lang="en-US" smtClean="0"/>
              <a:t>20</a:t>
            </a:fld>
            <a:endParaRPr lang="en-US"/>
          </a:p>
        </p:txBody>
      </p:sp>
    </p:spTree>
    <p:extLst>
      <p:ext uri="{BB962C8B-B14F-4D97-AF65-F5344CB8AC3E}">
        <p14:creationId xmlns:p14="http://schemas.microsoft.com/office/powerpoint/2010/main" val="22955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benefits of writing about your work are two-fold.</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Writing for journals is a great way of reflecting on your experiences and presenting them in a way that is useful for yourself and others.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Writing improves your logic and critical thinking ability by allowing you to lend structure to your ideas and thoughts.</a:t>
            </a:r>
            <a:endParaRPr lang="en-GB"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is also a good way to chronicle your work and experiences as nurses and teachers. And of course it supports career development. Writing for a professional </a:t>
            </a:r>
            <a:r>
              <a:rPr lang="en-US" sz="1200" kern="1200" dirty="0" err="1">
                <a:solidFill>
                  <a:schemeClr val="tx1"/>
                </a:solidFill>
                <a:effectLst/>
                <a:latin typeface="+mn-lt"/>
                <a:ea typeface="+mn-ea"/>
                <a:cs typeface="+mn-cs"/>
              </a:rPr>
              <a:t>heathcare</a:t>
            </a:r>
            <a:r>
              <a:rPr lang="en-US" sz="1200" kern="1200" dirty="0">
                <a:solidFill>
                  <a:schemeClr val="tx1"/>
                </a:solidFill>
                <a:effectLst/>
                <a:latin typeface="+mn-lt"/>
                <a:ea typeface="+mn-ea"/>
                <a:cs typeface="+mn-cs"/>
              </a:rPr>
              <a:t> journal also helps patients and society at large, because it allows health professionals to narrate patient stories and provide patient perspectives. This in turn helps identify potential problems. </a:t>
            </a:r>
            <a:r>
              <a:rPr lang="en-GB" sz="1200" kern="1200" dirty="0">
                <a:solidFill>
                  <a:schemeClr val="tx1"/>
                </a:solidFill>
                <a:effectLst/>
                <a:latin typeface="+mn-lt"/>
                <a:ea typeface="+mn-ea"/>
                <a:cs typeface="+mn-cs"/>
              </a:rPr>
              <a:t>The results and discussions that arise from nursing literature are what guide real-world and practical improvements in care quality.</a:t>
            </a: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3</a:t>
            </a:fld>
            <a:endParaRPr lang="en-US"/>
          </a:p>
        </p:txBody>
      </p:sp>
    </p:spTree>
    <p:extLst>
      <p:ext uri="{BB962C8B-B14F-4D97-AF65-F5344CB8AC3E}">
        <p14:creationId xmlns:p14="http://schemas.microsoft.com/office/powerpoint/2010/main" val="750474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if you are thinking of writing, where should you begin?</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Let’s start with the topic. Choose something that you have experienced first hand, that you understand well and feel confident discussing. You can write about anything provided it is </a:t>
            </a:r>
            <a:r>
              <a:rPr lang="en-US" sz="1200" b="1" kern="1200" dirty="0">
                <a:solidFill>
                  <a:schemeClr val="tx1"/>
                </a:solidFill>
                <a:effectLst/>
                <a:latin typeface="+mn-lt"/>
                <a:ea typeface="+mn-ea"/>
                <a:cs typeface="+mn-cs"/>
              </a:rPr>
              <a:t>relevant</a:t>
            </a:r>
            <a:r>
              <a:rPr lang="en-US" sz="1200" kern="1200" dirty="0">
                <a:solidFill>
                  <a:schemeClr val="tx1"/>
                </a:solidFill>
                <a:effectLst/>
                <a:latin typeface="+mn-lt"/>
                <a:ea typeface="+mn-ea"/>
                <a:cs typeface="+mn-cs"/>
              </a:rPr>
              <a:t>, to you, to your patients or to your colleagues. Next, </a:t>
            </a:r>
            <a:r>
              <a:rPr lang="en-GB" sz="1200" kern="1200" dirty="0">
                <a:solidFill>
                  <a:schemeClr val="tx1"/>
                </a:solidFill>
                <a:effectLst/>
                <a:latin typeface="+mn-lt"/>
                <a:ea typeface="+mn-ea"/>
                <a:cs typeface="+mn-cs"/>
              </a:rPr>
              <a:t>it should fill a gap in professional knowledge (What don’t your colleagues know enough about? What would you like to understand better?) or a gap in the body of published literature (is there something that you have tried to read about, but did not find enough satisfactory information?)</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 topic you choose can have real-world </a:t>
            </a:r>
            <a:r>
              <a:rPr lang="en-GB" sz="1200" b="1" kern="1200" dirty="0">
                <a:solidFill>
                  <a:schemeClr val="tx1"/>
                </a:solidFill>
                <a:effectLst/>
                <a:latin typeface="+mn-lt"/>
                <a:ea typeface="+mn-ea"/>
                <a:cs typeface="+mn-cs"/>
              </a:rPr>
              <a:t>practical</a:t>
            </a:r>
            <a:r>
              <a:rPr lang="en-GB" sz="1200" kern="1200" dirty="0">
                <a:solidFill>
                  <a:schemeClr val="tx1"/>
                </a:solidFill>
                <a:effectLst/>
                <a:latin typeface="+mn-lt"/>
                <a:ea typeface="+mn-ea"/>
                <a:cs typeface="+mn-cs"/>
              </a:rPr>
              <a:t> uses for your work life!</a:t>
            </a:r>
          </a:p>
          <a:p>
            <a:r>
              <a:rPr lang="en-GB" sz="1200" kern="1200" dirty="0">
                <a:solidFill>
                  <a:schemeClr val="tx1"/>
                </a:solidFill>
                <a:effectLst/>
                <a:latin typeface="+mn-lt"/>
                <a:ea typeface="+mn-ea"/>
                <a:cs typeface="+mn-cs"/>
              </a:rPr>
              <a:t>If there is a change in the way you work that you have already made or would like to make, publishing an article is the best way to show the impact this change has on patient outcomes, satisfaction and value for money to the people whose support you need.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you have the opportunity, you can choose to write about something that supports a positive change to how care is delivered</a:t>
            </a:r>
          </a:p>
          <a:p>
            <a:r>
              <a:rPr lang="en-GB" sz="1200" kern="1200" dirty="0">
                <a:solidFill>
                  <a:schemeClr val="tx1"/>
                </a:solidFill>
                <a:effectLst/>
                <a:latin typeface="+mn-lt"/>
                <a:ea typeface="+mn-ea"/>
                <a:cs typeface="+mn-cs"/>
              </a:rPr>
              <a:t>The key thing to remember, when choosing a topic, is that it should be highly </a:t>
            </a:r>
            <a:r>
              <a:rPr lang="en-GB" sz="1200" b="1" kern="1200" dirty="0">
                <a:solidFill>
                  <a:schemeClr val="tx1"/>
                </a:solidFill>
                <a:effectLst/>
                <a:latin typeface="+mn-lt"/>
                <a:ea typeface="+mn-ea"/>
                <a:cs typeface="+mn-cs"/>
              </a:rPr>
              <a:t>specific.</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No one can cover every possible aspect of a subject in one article, and it is often most interesting and useful (not to mention, easier for you) to focus on a very particular question or interaction. This might involve, instead of discussing every aspect of an illness, choosing to look at, for example, how one particular kind of therapy effects one a particular measurable symptom—in one particular demographic group of patients.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List your reasons for writing. What do you hope to achieve through the paper? It could be sharing best practice, or reporting an interesting case that your peers may not have encountered before, or it could be to provide your opinion as an expert on a subject.</a:t>
            </a:r>
            <a:endParaRPr lang="en-GB"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Next, identify your audience. Who are you trying to reach through the paper? Keeping the audience in mind is very important, because readers are unlikely to be interested in a subject that has no relevance to them. </a:t>
            </a:r>
            <a:endParaRPr lang="en-GB"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takes us to making sure that there is a clear take-home message for the readers. What are the practical implications of the work?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 questions to ask yourself: What is already known about your subject? Why does this question need to be answered?</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4</a:t>
            </a:fld>
            <a:endParaRPr lang="en-US"/>
          </a:p>
        </p:txBody>
      </p:sp>
    </p:spTree>
    <p:extLst>
      <p:ext uri="{BB962C8B-B14F-4D97-AF65-F5344CB8AC3E}">
        <p14:creationId xmlns:p14="http://schemas.microsoft.com/office/powerpoint/2010/main" val="14502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BJN publishes many types of articles from short opinion pieces, to service developments</a:t>
            </a:r>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5</a:t>
            </a:fld>
            <a:endParaRPr lang="en-US"/>
          </a:p>
        </p:txBody>
      </p:sp>
    </p:spTree>
    <p:extLst>
      <p:ext uri="{BB962C8B-B14F-4D97-AF65-F5344CB8AC3E}">
        <p14:creationId xmlns:p14="http://schemas.microsoft.com/office/powerpoint/2010/main" val="2579387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Research articles cover every formal, scientific process of gathering new data. Data can be quantitative (i.e. expressed as a number) or qualitative (i.e. opinions that are more complex and holistic than a simple number)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good study is designed to be as generalisable as possible, which means controlling it for any potential bias, such as by having a control group and a large group of participants who are representative of a whole population. </a:t>
            </a: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Ethical considerations must be sought for research of any kind, unless it is retrospective research. It may be that the ethics board deems the research not to require approval, but it must be made explicit that it was sought.</a:t>
            </a: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6</a:t>
            </a:fld>
            <a:endParaRPr lang="en-US"/>
          </a:p>
        </p:txBody>
      </p:sp>
    </p:spTree>
    <p:extLst>
      <p:ext uri="{BB962C8B-B14F-4D97-AF65-F5344CB8AC3E}">
        <p14:creationId xmlns:p14="http://schemas.microsoft.com/office/powerpoint/2010/main" val="1722374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81754-D967-6A34-959E-CD09E55BDC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7BE14A-178C-B781-CBD0-917529BFDD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7FF03C-EAA4-4D90-BCCB-3822926A2842}"/>
              </a:ext>
            </a:extLst>
          </p:cNvPr>
          <p:cNvSpPr>
            <a:spLocks noGrp="1"/>
          </p:cNvSpPr>
          <p:nvPr>
            <p:ph type="body" idx="1"/>
          </p:nvPr>
        </p:nvSpPr>
        <p:spPr/>
        <p:txBody>
          <a:bodyPr/>
          <a:lstStyle/>
          <a:p>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Depending on your research, it must be submitted to a trials registry before your study has started. It is possible to register your study retroactively. </a:t>
            </a:r>
          </a:p>
          <a:p>
            <a:endParaRPr lang="en-GB" sz="1200" baseline="0" dirty="0">
              <a:solidFill>
                <a:srgbClr val="000000"/>
              </a:solidFill>
              <a:effectLst/>
              <a:latin typeface="Calibri" panose="020F0502020204030204" pitchFamily="34" charset="0"/>
            </a:endParaRPr>
          </a:p>
          <a:p>
            <a:pPr>
              <a:lnSpc>
                <a:spcPts val="1200"/>
              </a:lnSpc>
            </a:pPr>
            <a:r>
              <a:rPr lang="en-GB" sz="1800" dirty="0">
                <a:solidFill>
                  <a:srgbClr val="000000"/>
                </a:solidFill>
                <a:effectLst/>
                <a:latin typeface="Calibri" panose="020F0502020204030204" pitchFamily="34" charset="0"/>
                <a:ea typeface="Calibri" panose="020F0502020204030204" pitchFamily="34" charset="0"/>
                <a:cs typeface="Times LT Std" pitchFamily="2" charset="0"/>
              </a:rPr>
              <a:t>Randomised controlled trials must adhere to the CONSORT Statement http://</a:t>
            </a:r>
            <a:r>
              <a:rPr lang="en-GB" sz="1800" dirty="0" err="1">
                <a:solidFill>
                  <a:srgbClr val="000000"/>
                </a:solidFill>
                <a:effectLst/>
                <a:latin typeface="Calibri" panose="020F0502020204030204" pitchFamily="34" charset="0"/>
                <a:ea typeface="Calibri" panose="020F0502020204030204" pitchFamily="34" charset="0"/>
                <a:cs typeface="Times LT Std" pitchFamily="2" charset="0"/>
              </a:rPr>
              <a:t>www.consort-statement.org</a:t>
            </a:r>
            <a:r>
              <a:rPr lang="en-GB" sz="18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8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8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800" dirty="0">
              <a:solidFill>
                <a:srgbClr val="000000"/>
              </a:solidFill>
              <a:effectLst/>
              <a:latin typeface="Times LT Std" pitchFamily="2" charset="0"/>
              <a:ea typeface="Calibri" panose="020F0502020204030204" pitchFamily="34" charset="0"/>
              <a:cs typeface="Times LT Std" pitchFamily="2" charset="0"/>
            </a:endParaRPr>
          </a:p>
          <a:p>
            <a:r>
              <a:rPr lang="en-GB" sz="1800" dirty="0">
                <a:effectLst/>
                <a:latin typeface="Calibri" panose="020F0502020204030204" pitchFamily="34" charset="0"/>
                <a:ea typeface="Calibri" panose="020F0502020204030204" pitchFamily="34" charset="0"/>
              </a:rPr>
              <a:t>Observational studies (cohort, case-control, cross-sectional studies) should adhere to the STROBE statement</a:t>
            </a:r>
            <a:r>
              <a:rPr lang="en-GB" dirty="0">
                <a:effectLst/>
              </a:rPr>
              <a:t> </a:t>
            </a:r>
            <a:endParaRPr lang="en-US" baseline="0" dirty="0"/>
          </a:p>
        </p:txBody>
      </p:sp>
      <p:sp>
        <p:nvSpPr>
          <p:cNvPr id="4" name="Slide Number Placeholder 3">
            <a:extLst>
              <a:ext uri="{FF2B5EF4-FFF2-40B4-BE49-F238E27FC236}">
                <a16:creationId xmlns:a16="http://schemas.microsoft.com/office/drawing/2014/main" id="{FFC3A484-6C1B-3A6F-4170-20CD1271BDDA}"/>
              </a:ext>
            </a:extLst>
          </p:cNvPr>
          <p:cNvSpPr>
            <a:spLocks noGrp="1"/>
          </p:cNvSpPr>
          <p:nvPr>
            <p:ph type="sldNum" sz="quarter" idx="5"/>
          </p:nvPr>
        </p:nvSpPr>
        <p:spPr/>
        <p:txBody>
          <a:bodyPr/>
          <a:lstStyle/>
          <a:p>
            <a:fld id="{9614D119-7166-174C-9BA3-384B3FE7EAD5}" type="slidenum">
              <a:rPr lang="en-US" smtClean="0"/>
              <a:t>7</a:t>
            </a:fld>
            <a:endParaRPr lang="en-US"/>
          </a:p>
        </p:txBody>
      </p:sp>
    </p:spTree>
    <p:extLst>
      <p:ext uri="{BB962C8B-B14F-4D97-AF65-F5344CB8AC3E}">
        <p14:creationId xmlns:p14="http://schemas.microsoft.com/office/powerpoint/2010/main" val="3829184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Very broadly speaking, articles are usually structured like this. </a:t>
            </a:r>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We always start with an introduction or background. This helps the reader understand what the current state of the problem is. </a:t>
            </a: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Give the background to your study, providing references for data presented and for similar previous studies.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All references should be less than 10 years old, unless they are seminal studies. </a:t>
            </a:r>
            <a:r>
              <a:rPr lang="en-GB" sz="1200" dirty="0">
                <a:solidFill>
                  <a:srgbClr val="000000"/>
                </a:solidFill>
                <a:effectLst/>
                <a:latin typeface="Times LT Std" pitchFamily="2" charset="0"/>
                <a:ea typeface="Calibri" panose="020F0502020204030204" pitchFamily="34" charset="0"/>
                <a:cs typeface="Times LT Std" pitchFamily="2" charset="0"/>
              </a:rPr>
              <a:t> </a:t>
            </a: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End with why you are conducting this study, what is novel about it compared to other studies, how it adds to the literature, the aim of your study and any hypotheses.</a:t>
            </a:r>
          </a:p>
          <a:p>
            <a:pPr>
              <a:lnSpc>
                <a:spcPts val="1200"/>
              </a:lnSpc>
            </a:pPr>
            <a:endParaRPr lang="en-GB" sz="1200" dirty="0">
              <a:solidFill>
                <a:srgbClr val="000000"/>
              </a:solidFill>
              <a:effectLst/>
              <a:latin typeface="Calibri" panose="020F0502020204030204" pitchFamily="34"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Methods: </a:t>
            </a:r>
          </a:p>
          <a:p>
            <a:pPr>
              <a:lnSpc>
                <a:spcPts val="1200"/>
              </a:lnSpc>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Study design</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Provide details of the type of study, where it took place and when.</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spcBef>
                <a:spcPts val="850"/>
              </a:spcBef>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Ethical approval</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State the centre when ethical approval was obtained, along with a reference number. If no reference number was given, provide date approval was granted. State whether you obtained written informed consent from all participants. If oral consent was provided (</a:t>
            </a:r>
            <a:r>
              <a:rPr lang="en-GB" sz="1200" dirty="0" err="1">
                <a:solidFill>
                  <a:srgbClr val="000000"/>
                </a:solidFill>
                <a:effectLst/>
                <a:latin typeface="Calibri" panose="020F0502020204030204" pitchFamily="34" charset="0"/>
                <a:ea typeface="Calibri" panose="020F0502020204030204" pitchFamily="34" charset="0"/>
                <a:cs typeface="Times LT Std" pitchFamily="2" charset="0"/>
              </a:rPr>
              <a:t>eg</a:t>
            </a: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if via a telephone, videocall or if the participant could not sign their name), please state this.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spcBef>
                <a:spcPts val="850"/>
              </a:spcBef>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Participants</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State how you recruited participants. Were they referred to you by a clinician, specialist etc, was a poster put up at a health centre or university campus or emails sent out? State how many were initially approached or volunteered.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Include how you calculated the sample size.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Provide the inclusion and exclusion criteria you applied.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State how many groups the participants were divided into, and how many participants were in each group. Provide details of how participants were divided into groups - if randomised, state how this was completed.</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Were any participants lost to follow up or did they drop out before the end of the study?</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A CONSORT flow chart detailing the recruitment, allocation, intervention, follow up and analysis of the participants should be included.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spcBef>
                <a:spcPts val="850"/>
              </a:spcBef>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Interventions</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Times LT Std" pitchFamily="2" charset="0"/>
                <a:ea typeface="Calibri" panose="020F0502020204030204" pitchFamily="34" charset="0"/>
                <a:cs typeface="Times LT Std" pitchFamily="2" charset="0"/>
              </a:rPr>
              <a:t> </a:t>
            </a: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The Tidier checklist </a:t>
            </a:r>
            <a:r>
              <a:rPr lang="en-GB" sz="1200" u="sng" dirty="0">
                <a:solidFill>
                  <a:srgbClr val="000000"/>
                </a:solidFill>
                <a:effectLst/>
                <a:latin typeface="Calibri" panose="020F0502020204030204" pitchFamily="34" charset="0"/>
                <a:ea typeface="Calibri" panose="020F0502020204030204" pitchFamily="34" charset="0"/>
                <a:cs typeface="Times LT Std" pitchFamily="2" charset="0"/>
                <a:hlinkClick r:id="rId3"/>
              </a:rPr>
              <a:t>https://www.equator-network.org/wp-content/uploads/2014/03/TIDieR-Checklist-PDF.pdf</a:t>
            </a: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can be used to help when writing up your intervention.</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b="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Pilot/feasibility study</a:t>
            </a:r>
            <a:endParaRPr lang="en-GB" sz="1200" b="1" dirty="0">
              <a:solidFill>
                <a:srgbClr val="000000"/>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Define the parameters of your feasibility study, such as levels of attendance, attrition rate (discontinuation of study or lost to follow up), compliance to the intervention, and any qualitative results from the participants.</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b="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Randomised controlled trial</a:t>
            </a:r>
            <a:endParaRPr lang="en-GB" sz="1200" b="1" dirty="0">
              <a:solidFill>
                <a:srgbClr val="000000"/>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Providing detailed information on the intervention allows other to reproduce your study.</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Provide as much detail as you can with how the intervention was set up and conducted, including how long a session was, how many times a week they took place, whether the participants were blinded to allocation.</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Provide details of who conducted the intervention, how many years of experience do they have, were they blinded to the trial?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Where were the sessions conducted, were they supervised? If sessions took place at home, how were they monitored?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What did the intervention consist of? If exercises, please provide details of them and how they were carried out - how many repetitions and sets were there? How much rest did the participants get in between each repetition or set?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Provide details of the control group - what was different to the intervention?</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Include photographs of the trial being carried out where possible. Faces will be completely covered in the journal for anonymity.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b="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Crossover trial</a:t>
            </a:r>
            <a:endParaRPr lang="en-GB" sz="1200" b="1" dirty="0">
              <a:solidFill>
                <a:srgbClr val="000000"/>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Explain the different interventions (or arms) of your trial, how did you randomise them for each participant/group? Were participants and anyone conducting the interventions blinded to the study? If so, how? How long did each intervention last? How much time was given in between completing each different intervention?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b="1" dirty="0">
                <a:solidFill>
                  <a:srgbClr val="000000"/>
                </a:solidFill>
                <a:effectLst/>
                <a:latin typeface="Calibri" panose="020F0502020204030204" pitchFamily="34" charset="0"/>
                <a:ea typeface="Calibri" panose="020F0502020204030204" pitchFamily="34" charset="0"/>
                <a:cs typeface="HelveticaNeueLT Std" panose="020B0604020202020204" pitchFamily="34" charset="77"/>
              </a:rPr>
              <a:t>Survey/questionnaires</a:t>
            </a:r>
            <a:endParaRPr lang="en-GB" sz="1200" b="1" dirty="0">
              <a:solidFill>
                <a:srgbClr val="000000"/>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b="1" dirty="0">
                <a:solidFill>
                  <a:srgbClr val="FF0200"/>
                </a:solidFill>
                <a:effectLst/>
                <a:latin typeface="Calibri" panose="020F0502020204030204" pitchFamily="34" charset="0"/>
                <a:ea typeface="Calibri" panose="020F0502020204030204" pitchFamily="34" charset="0"/>
                <a:cs typeface="Times LT Std" pitchFamily="2" charset="0"/>
              </a:rPr>
              <a:t>NOTE: Ethical approval is required from an appropriate institution for questionnaires or surveys.</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State if you created the questionnaire – include a version of it in your submission which can be included as an appendix.  If a survey was created, explain how consent was obtained – did they complete a consent form or have to tick a box before they could progress to the questionnaire?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How many sections and questions did it include? Were they closed questions, open</a:t>
            </a:r>
            <a:r>
              <a:rPr lang="en-GB" sz="1200" dirty="0">
                <a:solidFill>
                  <a:srgbClr val="000000"/>
                </a:solidFill>
                <a:effectLst/>
                <a:latin typeface="Cambria Math" panose="02040503050406030204" pitchFamily="18" charset="0"/>
                <a:ea typeface="Calibri" panose="020F0502020204030204" pitchFamily="34" charset="0"/>
                <a:cs typeface="Cambria Math" panose="02040503050406030204" pitchFamily="18" charset="0"/>
              </a:rPr>
              <a:t>‑</a:t>
            </a: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ended, or on a Likert scale?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Include details about any pilot surveys that were created before implementing the finalised version. Who did you ask to complete the pilot version, what relevant experience do they have, how many people did you ask?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How was it disseminated? Do you know how many people were contacted (note: this may not be possible if it was sent via colleagues/general contact email/snowball method).</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How long was the survey open for? Were reminders sent?</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How were data kept confidential?</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spcBef>
                <a:spcPts val="850"/>
              </a:spcBef>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Outcomes</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Provide details of any outcomes that were measured before the start of the study, give details of when they were measured again (</a:t>
            </a:r>
            <a:r>
              <a:rPr lang="en-GB" sz="1200" dirty="0" err="1">
                <a:solidFill>
                  <a:srgbClr val="000000"/>
                </a:solidFill>
                <a:effectLst/>
                <a:latin typeface="Calibri" panose="020F0502020204030204" pitchFamily="34" charset="0"/>
                <a:ea typeface="Calibri" panose="020F0502020204030204" pitchFamily="34" charset="0"/>
                <a:cs typeface="Times LT Std" pitchFamily="2" charset="0"/>
              </a:rPr>
              <a:t>eg</a:t>
            </a: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straight after the end of the intervention and 1-week follow up).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If specific tools, scales, questionnaires etc were used, provide reference of original author. Include validity and reliability of these tools.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How were these measured - were any questionnaires or tools self-administered? If so, include this as a limitation as it may be subject to bias.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spcBef>
                <a:spcPts val="850"/>
              </a:spcBef>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Data analysis</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Give details of comparative analyses, stating what tests were used, such as Shapiro-Wilks, Chi-square test independent t-tests, Pearson’s correlation coefficient.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State statistics programme and version number used for analyses.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Include statistical significance levels.</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endParaRPr lang="en-GB" sz="1200" dirty="0">
              <a:solidFill>
                <a:srgbClr val="000000"/>
              </a:solidFill>
              <a:effectLst/>
              <a:latin typeface="Times LT Std" pitchFamily="2" charset="0"/>
              <a:ea typeface="Calibri" panose="020F0502020204030204" pitchFamily="34" charset="0"/>
              <a:cs typeface="Times LT Std" pitchFamily="2" charset="0"/>
            </a:endParaRP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Results: </a:t>
            </a:r>
          </a:p>
          <a:p>
            <a:pPr>
              <a:lnSpc>
                <a:spcPts val="1200"/>
              </a:lnSpc>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Participants</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Provide details on the demographic characteristics of all participants displayed in a table.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Provide information on any dropouts or anyone lost to follow up.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Outcomes</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Include details of measurements before and after the intervention, including any significant differences.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Tables to compare results should be included here. If they are large tables, consider including them as appendices. </a:t>
            </a:r>
          </a:p>
          <a:p>
            <a:pPr>
              <a:lnSpc>
                <a:spcPts val="1200"/>
              </a:lnSpc>
            </a:pPr>
            <a:endParaRPr lang="en-GB" sz="1200" dirty="0">
              <a:solidFill>
                <a:srgbClr val="000000"/>
              </a:solidFill>
              <a:effectLst/>
              <a:latin typeface="Calibri" panose="020F0502020204030204" pitchFamily="34"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Discussion: </a:t>
            </a: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The discussion section should contain a full description and discussion of the results. No new findings should be included or discussed here.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Start with a sentence summarising your main findings and move on to relate your results to your hypothesis, comparing and contrasting your results with similar studies. Interpret and discuss the significance of your findings in the same sequence described in the results section.</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b="1" dirty="0">
                <a:solidFill>
                  <a:srgbClr val="000000"/>
                </a:solidFill>
                <a:effectLst/>
                <a:latin typeface="Calibri" panose="020F0502020204030204" pitchFamily="34" charset="0"/>
                <a:ea typeface="Calibri" panose="020F0502020204030204" pitchFamily="34" charset="0"/>
                <a:cs typeface="Times LT Std" pitchFamily="2" charset="0"/>
              </a:rPr>
              <a:t>Implications for practice</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indent="144145">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Include any implications for practice for allied health professionals.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spcBef>
                <a:spcPts val="850"/>
              </a:spcBef>
            </a:pPr>
            <a:r>
              <a:rPr lang="en-GB" sz="1200" b="1" dirty="0">
                <a:solidFill>
                  <a:srgbClr val="00A58C"/>
                </a:solidFill>
                <a:effectLst/>
                <a:latin typeface="Calibri" panose="020F0502020204030204" pitchFamily="34" charset="0"/>
                <a:ea typeface="Calibri" panose="020F0502020204030204" pitchFamily="34" charset="0"/>
                <a:cs typeface="HelveticaNeueLT Std" panose="020B0604020202020204" pitchFamily="34" charset="77"/>
              </a:rPr>
              <a:t>Limitations</a:t>
            </a:r>
            <a:endParaRPr lang="en-GB" sz="1200" b="1" dirty="0">
              <a:solidFill>
                <a:srgbClr val="00A58C"/>
              </a:solidFill>
              <a:effectLst/>
              <a:latin typeface="HelveticaNeueLT Std" panose="020B0604020202020204" pitchFamily="34" charset="77"/>
              <a:ea typeface="Calibri" panose="020F0502020204030204" pitchFamily="34" charset="0"/>
              <a:cs typeface="HelveticaNeueLT Std" panose="020B0604020202020204" pitchFamily="34" charset="77"/>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Include any limitations, such as small sample size, risk of bias. Suggest areas for future research. </a:t>
            </a:r>
          </a:p>
          <a:p>
            <a:pPr>
              <a:lnSpc>
                <a:spcPts val="1200"/>
              </a:lnSpc>
            </a:pPr>
            <a:endParaRPr lang="en-GB" sz="1200" dirty="0">
              <a:solidFill>
                <a:srgbClr val="000000"/>
              </a:solidFill>
              <a:effectLst/>
              <a:latin typeface="Calibri" panose="020F0502020204030204" pitchFamily="34" charset="0"/>
              <a:ea typeface="Calibri" panose="020F0502020204030204" pitchFamily="34" charset="0"/>
              <a:cs typeface="Times LT Std" pitchFamily="2" charset="0"/>
            </a:endParaRPr>
          </a:p>
          <a:p>
            <a:pPr>
              <a:lnSpc>
                <a:spcPts val="1200"/>
              </a:lnSpc>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Conclusion: </a:t>
            </a:r>
          </a:p>
          <a:p>
            <a:pPr marL="0" marR="0" lvl="0" indent="0" algn="l" defTabSz="914400" rtl="0" eaLnBrk="1" fontAlgn="auto" latinLnBrk="0" hangingPunct="1">
              <a:lnSpc>
                <a:spcPts val="1200"/>
              </a:lnSpc>
              <a:spcBef>
                <a:spcPts val="0"/>
              </a:spcBef>
              <a:spcAft>
                <a:spcPts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Times LT Std" pitchFamily="2" charset="0"/>
              </a:rPr>
              <a:t>Summarise your findings, including implications for allied health professionals and areas for future research. </a:t>
            </a: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endParaRPr lang="en-GB" sz="1200" dirty="0">
              <a:solidFill>
                <a:srgbClr val="000000"/>
              </a:solidFill>
              <a:effectLst/>
              <a:latin typeface="Times LT Std" pitchFamily="2" charset="0"/>
              <a:ea typeface="Calibri" panose="020F0502020204030204" pitchFamily="34" charset="0"/>
              <a:cs typeface="Times LT Std" pitchFamily="2" charset="0"/>
            </a:endParaRPr>
          </a:p>
          <a:p>
            <a:pPr>
              <a:lnSpc>
                <a:spcPts val="1200"/>
              </a:lnSpc>
            </a:pPr>
            <a:endParaRPr lang="en-GB" sz="1200" dirty="0">
              <a:solidFill>
                <a:srgbClr val="000000"/>
              </a:solidFill>
              <a:effectLst/>
              <a:latin typeface="Times LT Std" pitchFamily="2" charset="0"/>
              <a:ea typeface="Calibri" panose="020F0502020204030204" pitchFamily="34" charset="0"/>
              <a:cs typeface="Times LT Std" pitchFamily="2" charset="0"/>
            </a:endParaRPr>
          </a:p>
          <a:p>
            <a:pPr lvl="0"/>
            <a:endParaRPr lang="en-GB"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8</a:t>
            </a:fld>
            <a:endParaRPr lang="en-US"/>
          </a:p>
        </p:txBody>
      </p:sp>
    </p:spTree>
    <p:extLst>
      <p:ext uri="{BB962C8B-B14F-4D97-AF65-F5344CB8AC3E}">
        <p14:creationId xmlns:p14="http://schemas.microsoft.com/office/powerpoint/2010/main" val="487172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Academic articles should be formal, consistent and clear. Now formal should be direct and concise. By formal, I mean it should not have contractions (isn’t, don’t etc.) and the word choice should be kept in mind. For example, we would say a study was conducted and not a study was done. Similarly, you would use the word infant instead of baby.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we say academic writing should be consistent, it means that the text should be presented in an orderly way and that any flags/links should be whole. For example, if we say Table 3 shows the differences between male and female users of a software </a:t>
            </a:r>
            <a:r>
              <a:rPr lang="en-US" sz="1200" kern="1200" dirty="0" err="1">
                <a:solidFill>
                  <a:schemeClr val="tx1"/>
                </a:solidFill>
                <a:effectLst/>
                <a:latin typeface="+mn-lt"/>
                <a:ea typeface="+mn-ea"/>
                <a:cs typeface="+mn-cs"/>
              </a:rPr>
              <a:t>programme</a:t>
            </a:r>
            <a:r>
              <a:rPr lang="en-US" sz="1200" kern="1200" dirty="0">
                <a:solidFill>
                  <a:schemeClr val="tx1"/>
                </a:solidFill>
                <a:effectLst/>
                <a:latin typeface="+mn-lt"/>
                <a:ea typeface="+mn-ea"/>
                <a:cs typeface="+mn-cs"/>
              </a:rPr>
              <a:t>, Table 3 should in fact show this. Similarly, any abbreviations/acronyms used should be defined at first mention, unless they are very well </a:t>
            </a:r>
            <a:r>
              <a:rPr lang="en-US" sz="1200" kern="1200" dirty="0" err="1">
                <a:solidFill>
                  <a:schemeClr val="tx1"/>
                </a:solidFill>
                <a:effectLst/>
                <a:latin typeface="+mn-lt"/>
                <a:ea typeface="+mn-ea"/>
                <a:cs typeface="+mn-cs"/>
              </a:rPr>
              <a:t>recognised</a:t>
            </a:r>
            <a:r>
              <a:rPr lang="en-US" sz="1200" kern="1200" dirty="0">
                <a:solidFill>
                  <a:schemeClr val="tx1"/>
                </a:solidFill>
                <a:effectLst/>
                <a:latin typeface="+mn-lt"/>
                <a:ea typeface="+mn-ea"/>
                <a:cs typeface="+mn-cs"/>
              </a:rPr>
              <a:t> in the field. but please think about the </a:t>
            </a:r>
            <a:r>
              <a:rPr lang="en-US" sz="1200" kern="1200" dirty="0" err="1">
                <a:solidFill>
                  <a:schemeClr val="tx1"/>
                </a:solidFill>
                <a:effectLst/>
                <a:latin typeface="+mn-lt"/>
                <a:ea typeface="+mn-ea"/>
                <a:cs typeface="+mn-cs"/>
              </a:rPr>
              <a:t>readbility</a:t>
            </a:r>
            <a:r>
              <a:rPr lang="en-US" sz="1200" kern="1200" dirty="0">
                <a:solidFill>
                  <a:schemeClr val="tx1"/>
                </a:solidFill>
                <a:effectLst/>
                <a:latin typeface="+mn-lt"/>
                <a:ea typeface="+mn-ea"/>
                <a:cs typeface="+mn-cs"/>
              </a:rPr>
              <a:t> of the article, </a:t>
            </a:r>
            <a:r>
              <a:rPr lang="en-GB" sz="1200" kern="1200" dirty="0">
                <a:solidFill>
                  <a:schemeClr val="tx1"/>
                </a:solidFill>
                <a:effectLst/>
                <a:latin typeface="+mn-lt"/>
                <a:ea typeface="+mn-ea"/>
                <a:cs typeface="+mn-cs"/>
              </a:rPr>
              <a:t>think before you change bariatric surgery to BS throughout your article</a:t>
            </a:r>
          </a:p>
          <a:p>
            <a:r>
              <a:rPr lang="en-GB"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And finally, writing should be clear. Often, when someone knows a lot about a particular subject, they don</a:t>
            </a:r>
            <a:r>
              <a:rPr lang="en-GB" sz="120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t see that their writing is unclear, because they themselves understand it. This is where the perspective of peer reviewers (whether formal or informal, like a colleague) comes into play.</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the end of the day, though, remember that the writing doesn’t have to be perfect. It is the editor’s responsibility to make revisions so it meets the journal’s standard of publication. It should just be good enough that the reviewer doesn’t recommend an outright rejection on the grounds of poor incomprehensible language, though this is VERY unlikely with native speakers.</a:t>
            </a:r>
          </a:p>
          <a:p>
            <a:endParaRPr lang="en-US"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5"/>
          </p:nvPr>
        </p:nvSpPr>
        <p:spPr/>
        <p:txBody>
          <a:bodyPr/>
          <a:lstStyle/>
          <a:p>
            <a:fld id="{9614D119-7166-174C-9BA3-384B3FE7EAD5}" type="slidenum">
              <a:rPr lang="en-US" smtClean="0"/>
              <a:t>9</a:t>
            </a:fld>
            <a:endParaRPr lang="en-US"/>
          </a:p>
        </p:txBody>
      </p:sp>
    </p:spTree>
    <p:extLst>
      <p:ext uri="{BB962C8B-B14F-4D97-AF65-F5344CB8AC3E}">
        <p14:creationId xmlns:p14="http://schemas.microsoft.com/office/powerpoint/2010/main" val="677526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8D07E-E366-6C44-B879-E0911E1FF98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A89CA3C-531C-3847-BD0C-716FBCBCF8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C9FB918-6EF1-DC43-B9D7-D55896849FF4}"/>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5" name="Footer Placeholder 4">
            <a:extLst>
              <a:ext uri="{FF2B5EF4-FFF2-40B4-BE49-F238E27FC236}">
                <a16:creationId xmlns:a16="http://schemas.microsoft.com/office/drawing/2014/main" id="{D6549F58-7C18-2940-9A4D-D10F6E6D5D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DC8-7F45-6343-8604-5946838CDBFA}"/>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396930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5BAC0-9875-F145-80E8-B21EAFC7C22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F8F7D7E-5395-8448-A096-DD6AD8D6A90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E0E6100-978E-BA49-8D2D-BA9398272CE0}"/>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5" name="Footer Placeholder 4">
            <a:extLst>
              <a:ext uri="{FF2B5EF4-FFF2-40B4-BE49-F238E27FC236}">
                <a16:creationId xmlns:a16="http://schemas.microsoft.com/office/drawing/2014/main" id="{2B5A8594-DC91-AF43-87F7-A5AA161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ED48AD-36E7-D648-93A0-AF817ADBBA73}"/>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3027130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DC809D-5A70-934E-B593-714B5F2E83E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4DDD645-4B51-E340-88C4-E37EEBCE283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5C077A9-41F9-6048-BFDC-1879EF761E5F}"/>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5" name="Footer Placeholder 4">
            <a:extLst>
              <a:ext uri="{FF2B5EF4-FFF2-40B4-BE49-F238E27FC236}">
                <a16:creationId xmlns:a16="http://schemas.microsoft.com/office/drawing/2014/main" id="{CB5DDF02-B99B-2D4F-A272-2256B951B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E57ABD-5706-F74B-AF7B-99ACAA7C3C06}"/>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129718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953F8-4E28-E248-B945-30BFCD235E7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04A17EB-11BF-614B-AF06-566E50CEF48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302D8D5-133F-A542-A997-7EEC685ADA63}"/>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5" name="Footer Placeholder 4">
            <a:extLst>
              <a:ext uri="{FF2B5EF4-FFF2-40B4-BE49-F238E27FC236}">
                <a16:creationId xmlns:a16="http://schemas.microsoft.com/office/drawing/2014/main" id="{6F617BE7-90F4-8847-95E4-B6D6BB831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EC4F4-03A6-854E-B75C-31F355ABB842}"/>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2063558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BB7B5-08A3-B14B-9D83-F945052AC83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A6BDD10-A7F7-E54C-8993-91CC85A0EE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B420775-CCA6-7843-A92C-1376F2AB443E}"/>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5" name="Footer Placeholder 4">
            <a:extLst>
              <a:ext uri="{FF2B5EF4-FFF2-40B4-BE49-F238E27FC236}">
                <a16:creationId xmlns:a16="http://schemas.microsoft.com/office/drawing/2014/main" id="{96D47F0E-96B6-594B-9A0B-5BBA06234D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23FDEA-4818-BE44-B186-F7EAD9BFD83C}"/>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54897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E02C7-9B6D-D640-BE04-91E0CF8C813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21D6323-7A54-3546-8BC2-10C274F0738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B895317-DEEF-7B46-958F-E12895222E9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7350A33-2B48-8444-852B-B72183CAC552}"/>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6" name="Footer Placeholder 5">
            <a:extLst>
              <a:ext uri="{FF2B5EF4-FFF2-40B4-BE49-F238E27FC236}">
                <a16:creationId xmlns:a16="http://schemas.microsoft.com/office/drawing/2014/main" id="{D4BE9CA2-FD7D-E845-985B-B5AA76352E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3FD4A8-05C1-7E41-801C-053BE7ED7A7E}"/>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240047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24F3B-EF64-CE4E-A787-2B2F88FD283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0EE931A-193A-E240-8CAD-9C70EF9D65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6786491-C687-A641-A3F0-A61ADA2D18E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80E77EF-C2EE-A446-87A1-FDB9453321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442878C-1532-F741-9818-C03AB192975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32B68E4-63F4-304B-AED3-3782FE1F8AF3}"/>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8" name="Footer Placeholder 7">
            <a:extLst>
              <a:ext uri="{FF2B5EF4-FFF2-40B4-BE49-F238E27FC236}">
                <a16:creationId xmlns:a16="http://schemas.microsoft.com/office/drawing/2014/main" id="{A6022A01-F0E3-AD4E-8F87-A2B890548B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64E418-04BD-8243-B57F-1049FB38B230}"/>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3630820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40767-0D97-A448-8386-FA6556CDCF9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585847A-5775-CF44-A2A9-9D9A6DB408F3}"/>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4" name="Footer Placeholder 3">
            <a:extLst>
              <a:ext uri="{FF2B5EF4-FFF2-40B4-BE49-F238E27FC236}">
                <a16:creationId xmlns:a16="http://schemas.microsoft.com/office/drawing/2014/main" id="{8C61AE47-3863-BF4E-B9C5-1F99FB504A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8946E0-CBE4-924A-8BD2-14ED2EEA719D}"/>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1929399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786256-D95F-0648-A982-20D737D11D55}"/>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3" name="Footer Placeholder 2">
            <a:extLst>
              <a:ext uri="{FF2B5EF4-FFF2-40B4-BE49-F238E27FC236}">
                <a16:creationId xmlns:a16="http://schemas.microsoft.com/office/drawing/2014/main" id="{0DA13A14-FC12-B54F-AAC5-5E3480DA6C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0027C6-DBAE-B24D-85F1-444E5A35EC2D}"/>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4293730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D78E9-14BD-084E-B004-4B47B62A11B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8DC52AB-5C65-DF44-A72B-645AE32826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1C68C09-BE58-004A-953D-F8D72798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137A11-D00C-4540-9198-9F7DF607AD37}"/>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6" name="Footer Placeholder 5">
            <a:extLst>
              <a:ext uri="{FF2B5EF4-FFF2-40B4-BE49-F238E27FC236}">
                <a16:creationId xmlns:a16="http://schemas.microsoft.com/office/drawing/2014/main" id="{5C5B1232-7524-8C47-87C9-B791CCAE51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FC6DE4-5CA3-D144-8006-9508D28A8DAC}"/>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3752147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8B6ED-5FDB-4D44-9E93-81121922BCE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2052D97-13C4-DA4C-8855-812E749C2B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8479D6-3859-C64E-831E-F9E96B8BBC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BF395E1-1B48-5E45-9C46-08F01664F9C7}"/>
              </a:ext>
            </a:extLst>
          </p:cNvPr>
          <p:cNvSpPr>
            <a:spLocks noGrp="1"/>
          </p:cNvSpPr>
          <p:nvPr>
            <p:ph type="dt" sz="half" idx="10"/>
          </p:nvPr>
        </p:nvSpPr>
        <p:spPr/>
        <p:txBody>
          <a:bodyPr/>
          <a:lstStyle/>
          <a:p>
            <a:fld id="{802F861A-EC0C-9442-AF11-15816627E169}" type="datetimeFigureOut">
              <a:rPr lang="en-US" smtClean="0"/>
              <a:t>5/19/25</a:t>
            </a:fld>
            <a:endParaRPr lang="en-US"/>
          </a:p>
        </p:txBody>
      </p:sp>
      <p:sp>
        <p:nvSpPr>
          <p:cNvPr id="6" name="Footer Placeholder 5">
            <a:extLst>
              <a:ext uri="{FF2B5EF4-FFF2-40B4-BE49-F238E27FC236}">
                <a16:creationId xmlns:a16="http://schemas.microsoft.com/office/drawing/2014/main" id="{05CDC99C-B358-2146-8D75-83CE954EFF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42F178-9CA9-E14D-9443-73EAF46D25B4}"/>
              </a:ext>
            </a:extLst>
          </p:cNvPr>
          <p:cNvSpPr>
            <a:spLocks noGrp="1"/>
          </p:cNvSpPr>
          <p:nvPr>
            <p:ph type="sldNum" sz="quarter" idx="12"/>
          </p:nvPr>
        </p:nvSpPr>
        <p:spPr/>
        <p:txBody>
          <a:bodyPr/>
          <a:lstStyle/>
          <a:p>
            <a:fld id="{2C055193-7238-E041-9F03-144447553EB1}" type="slidenum">
              <a:rPr lang="en-US" smtClean="0"/>
              <a:t>‹#›</a:t>
            </a:fld>
            <a:endParaRPr lang="en-US"/>
          </a:p>
        </p:txBody>
      </p:sp>
    </p:spTree>
    <p:extLst>
      <p:ext uri="{BB962C8B-B14F-4D97-AF65-F5344CB8AC3E}">
        <p14:creationId xmlns:p14="http://schemas.microsoft.com/office/powerpoint/2010/main" val="1337451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225612-5483-7949-8C55-47F6B619F0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A5CBB38-7BE6-5A43-A50E-FBF41612D7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7FA44D9-9B96-7343-93C7-A82DFEEA07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F861A-EC0C-9442-AF11-15816627E169}" type="datetimeFigureOut">
              <a:rPr lang="en-US" smtClean="0"/>
              <a:t>5/19/25</a:t>
            </a:fld>
            <a:endParaRPr lang="en-US"/>
          </a:p>
        </p:txBody>
      </p:sp>
      <p:sp>
        <p:nvSpPr>
          <p:cNvPr id="5" name="Footer Placeholder 4">
            <a:extLst>
              <a:ext uri="{FF2B5EF4-FFF2-40B4-BE49-F238E27FC236}">
                <a16:creationId xmlns:a16="http://schemas.microsoft.com/office/drawing/2014/main" id="{78A9139D-279F-954B-B5C9-7D90765EED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0ABF6D-3366-404B-8B6F-339B04BE5A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55193-7238-E041-9F03-144447553EB1}" type="slidenum">
              <a:rPr lang="en-US" smtClean="0"/>
              <a:t>‹#›</a:t>
            </a:fld>
            <a:endParaRPr lang="en-US"/>
          </a:p>
        </p:txBody>
      </p:sp>
    </p:spTree>
    <p:extLst>
      <p:ext uri="{BB962C8B-B14F-4D97-AF65-F5344CB8AC3E}">
        <p14:creationId xmlns:p14="http://schemas.microsoft.com/office/powerpoint/2010/main" val="2905905053"/>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04A191-56DD-8D49-A6ED-A87C3D95EA15}"/>
              </a:ext>
            </a:extLst>
          </p:cNvPr>
          <p:cNvSpPr>
            <a:spLocks noGrp="1"/>
          </p:cNvSpPr>
          <p:nvPr>
            <p:ph type="ctrTitle"/>
          </p:nvPr>
        </p:nvSpPr>
        <p:spPr>
          <a:xfrm>
            <a:off x="895956" y="1937288"/>
            <a:ext cx="4395707" cy="3435304"/>
          </a:xfrm>
        </p:spPr>
        <p:txBody>
          <a:bodyPr anchor="t">
            <a:normAutofit/>
          </a:bodyPr>
          <a:lstStyle/>
          <a:p>
            <a:r>
              <a:rPr lang="en-US" sz="5400" dirty="0"/>
              <a:t>Preparing a journal article</a:t>
            </a:r>
            <a:br>
              <a:rPr lang="en-US" sz="5400" dirty="0"/>
            </a:br>
            <a:br>
              <a:rPr lang="en-US" sz="5400" dirty="0"/>
            </a:br>
            <a:r>
              <a:rPr lang="en-US" sz="2400" dirty="0"/>
              <a:t>A guide for nurses and health professionals</a:t>
            </a:r>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67CF3B2-81F8-0945-857A-688A5A7D1419}"/>
              </a:ext>
            </a:extLst>
          </p:cNvPr>
          <p:cNvPicPr>
            <a:picLocks noChangeAspect="1"/>
          </p:cNvPicPr>
          <p:nvPr/>
        </p:nvPicPr>
        <p:blipFill>
          <a:blip r:embed="rId3"/>
          <a:stretch>
            <a:fillRect/>
          </a:stretch>
        </p:blipFill>
        <p:spPr>
          <a:xfrm>
            <a:off x="6474105" y="588826"/>
            <a:ext cx="4223565" cy="5465791"/>
          </a:xfrm>
          <a:prstGeom prst="rect">
            <a:avLst/>
          </a:prstGeom>
        </p:spPr>
      </p:pic>
      <p:sp>
        <p:nvSpPr>
          <p:cNvPr id="3" name="Subtitle 2">
            <a:extLst>
              <a:ext uri="{FF2B5EF4-FFF2-40B4-BE49-F238E27FC236}">
                <a16:creationId xmlns:a16="http://schemas.microsoft.com/office/drawing/2014/main" id="{5F8276BF-A026-8F46-ABC4-7FC1BA663A58}"/>
              </a:ext>
            </a:extLst>
          </p:cNvPr>
          <p:cNvSpPr>
            <a:spLocks noGrp="1"/>
          </p:cNvSpPr>
          <p:nvPr>
            <p:ph type="subTitle" idx="1"/>
          </p:nvPr>
        </p:nvSpPr>
        <p:spPr>
          <a:xfrm>
            <a:off x="6385911" y="4082550"/>
            <a:ext cx="4036333" cy="1709849"/>
          </a:xfrm>
        </p:spPr>
        <p:txBody>
          <a:bodyPr anchor="b">
            <a:normAutofit fontScale="70000" lnSpcReduction="20000"/>
          </a:bodyPr>
          <a:lstStyle/>
          <a:p>
            <a:pPr algn="l"/>
            <a:endParaRPr lang="en-US" sz="2000" dirty="0"/>
          </a:p>
          <a:p>
            <a:pPr algn="l"/>
            <a:r>
              <a:rPr lang="en-US" sz="2000" dirty="0"/>
              <a:t>Sophie Gardner</a:t>
            </a:r>
          </a:p>
          <a:p>
            <a:pPr algn="l"/>
            <a:r>
              <a:rPr lang="en-US" sz="2000" dirty="0"/>
              <a:t>Managing Editor, British Journal of Nursing</a:t>
            </a:r>
          </a:p>
          <a:p>
            <a:pPr algn="l"/>
            <a:r>
              <a:rPr lang="en-US" sz="2000" dirty="0"/>
              <a:t>Editorial Director, MAH </a:t>
            </a:r>
          </a:p>
          <a:p>
            <a:pPr algn="l"/>
            <a:r>
              <a:rPr lang="en-US" sz="1800" b="1" dirty="0" err="1"/>
              <a:t>Sophie.gardner@markallengroup.com</a:t>
            </a:r>
            <a:endParaRPr lang="en-US" sz="1800" b="1" dirty="0"/>
          </a:p>
          <a:p>
            <a:pPr algn="l"/>
            <a:r>
              <a:rPr lang="en-US" sz="2000" dirty="0"/>
              <a:t> </a:t>
            </a:r>
          </a:p>
        </p:txBody>
      </p:sp>
      <p:sp>
        <p:nvSpPr>
          <p:cNvPr id="4" name="TextBox 3">
            <a:extLst>
              <a:ext uri="{FF2B5EF4-FFF2-40B4-BE49-F238E27FC236}">
                <a16:creationId xmlns:a16="http://schemas.microsoft.com/office/drawing/2014/main" id="{4F954BDD-5777-824D-A344-7140A97C7B0D}"/>
              </a:ext>
            </a:extLst>
          </p:cNvPr>
          <p:cNvSpPr txBox="1"/>
          <p:nvPr/>
        </p:nvSpPr>
        <p:spPr>
          <a:xfrm>
            <a:off x="1100380" y="1255363"/>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3A019DA1-67EC-DD46-8F43-674360FBD891}"/>
              </a:ext>
            </a:extLst>
          </p:cNvPr>
          <p:cNvSpPr txBox="1"/>
          <p:nvPr/>
        </p:nvSpPr>
        <p:spPr>
          <a:xfrm>
            <a:off x="5439905" y="193728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54319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1711048" y="614802"/>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Supporting literature</a:t>
            </a:r>
            <a:endParaRPr lang="en-US" sz="54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1032152" y="2163280"/>
            <a:ext cx="7772400" cy="4051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altLang="en-US" dirty="0">
                <a:solidFill>
                  <a:schemeClr val="tx1">
                    <a:lumMod val="75000"/>
                    <a:lumOff val="25000"/>
                  </a:schemeClr>
                </a:solidFill>
              </a:rPr>
              <a:t> </a:t>
            </a:r>
            <a:endParaRPr lang="en-US" dirty="0"/>
          </a:p>
        </p:txBody>
      </p:sp>
      <p:sp>
        <p:nvSpPr>
          <p:cNvPr id="2" name="TextBox 1">
            <a:extLst>
              <a:ext uri="{FF2B5EF4-FFF2-40B4-BE49-F238E27FC236}">
                <a16:creationId xmlns:a16="http://schemas.microsoft.com/office/drawing/2014/main" id="{30F48F85-C308-D0D7-212D-E234DBBFEB46}"/>
              </a:ext>
            </a:extLst>
          </p:cNvPr>
          <p:cNvSpPr txBox="1"/>
          <p:nvPr/>
        </p:nvSpPr>
        <p:spPr>
          <a:xfrm>
            <a:off x="1032151" y="2370667"/>
            <a:ext cx="5508908" cy="3416320"/>
          </a:xfrm>
          <a:prstGeom prst="rect">
            <a:avLst/>
          </a:prstGeom>
          <a:noFill/>
        </p:spPr>
        <p:txBody>
          <a:bodyPr wrap="square" rtlCol="0">
            <a:spAutoFit/>
          </a:bodyPr>
          <a:lstStyle/>
          <a:p>
            <a:r>
              <a:rPr lang="en-US" sz="2000" dirty="0"/>
              <a:t>Tips: </a:t>
            </a:r>
          </a:p>
          <a:p>
            <a:pPr marL="742950" lvl="1" indent="-285750" algn="l">
              <a:buClr>
                <a:schemeClr val="accent1"/>
              </a:buClr>
              <a:buFont typeface="Arial" panose="020B0604020202020204" pitchFamily="34" charset="0"/>
              <a:buChar char="•"/>
            </a:pPr>
            <a:r>
              <a:rPr lang="en-GB" sz="2000" b="0" i="0" u="none" strike="noStrike" dirty="0">
                <a:solidFill>
                  <a:srgbClr val="424242"/>
                </a:solidFill>
                <a:effectLst/>
              </a:rPr>
              <a:t>Use primary rather than secondary sources as far as possible</a:t>
            </a:r>
          </a:p>
          <a:p>
            <a:pPr marL="742950" lvl="1" indent="-285750" algn="l">
              <a:buClr>
                <a:schemeClr val="accent1"/>
              </a:buClr>
              <a:buFont typeface="Arial" panose="020B0604020202020204" pitchFamily="34" charset="0"/>
              <a:buChar char="•"/>
            </a:pPr>
            <a:r>
              <a:rPr lang="en-GB" sz="2000" b="0" i="0" u="none" strike="noStrike" dirty="0">
                <a:solidFill>
                  <a:srgbClr val="424242"/>
                </a:solidFill>
                <a:effectLst/>
              </a:rPr>
              <a:t>Ensure all information from sources other than the study itself is appropriately referenced</a:t>
            </a:r>
          </a:p>
          <a:p>
            <a:pPr marL="742950" lvl="1" indent="-285750" algn="l">
              <a:buClr>
                <a:schemeClr val="accent1"/>
              </a:buClr>
              <a:buFont typeface="Arial" panose="020B0604020202020204" pitchFamily="34" charset="0"/>
              <a:buChar char="•"/>
            </a:pPr>
            <a:r>
              <a:rPr lang="en-GB" sz="2000" b="0" i="0" u="none" strike="noStrike" dirty="0">
                <a:solidFill>
                  <a:srgbClr val="424242"/>
                </a:solidFill>
                <a:effectLst/>
              </a:rPr>
              <a:t>Use up-to-date and authoritative sources.</a:t>
            </a:r>
          </a:p>
          <a:p>
            <a:pPr marL="742950" lvl="1" indent="-285750" algn="l">
              <a:buClr>
                <a:schemeClr val="accent1"/>
              </a:buClr>
              <a:buFont typeface="Arial" panose="020B0604020202020204" pitchFamily="34" charset="0"/>
              <a:buChar char="•"/>
            </a:pPr>
            <a:r>
              <a:rPr lang="en-GB" sz="2000" b="0" i="0" u="none" strike="noStrike" dirty="0">
                <a:solidFill>
                  <a:srgbClr val="424242"/>
                </a:solidFill>
                <a:effectLst/>
              </a:rPr>
              <a:t>Do not use AI to write or format the article or references</a:t>
            </a:r>
          </a:p>
          <a:p>
            <a:endParaRPr lang="en-US" dirty="0"/>
          </a:p>
          <a:p>
            <a:endParaRPr lang="en-US" dirty="0"/>
          </a:p>
        </p:txBody>
      </p:sp>
    </p:spTree>
    <p:extLst>
      <p:ext uri="{BB962C8B-B14F-4D97-AF65-F5344CB8AC3E}">
        <p14:creationId xmlns:p14="http://schemas.microsoft.com/office/powerpoint/2010/main" val="26669307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2323860" y="643420"/>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dirty="0"/>
              <a:t>Conflicts of interest</a:t>
            </a:r>
            <a:endParaRPr lang="en-US" sz="44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1032152" y="2163280"/>
            <a:ext cx="4711229" cy="4051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0" i="0" u="none" strike="noStrike" dirty="0">
                <a:solidFill>
                  <a:srgbClr val="424242"/>
                </a:solidFill>
                <a:effectLst/>
              </a:rPr>
              <a:t>Explanation:</a:t>
            </a:r>
          </a:p>
          <a:p>
            <a:pPr algn="l"/>
            <a:endParaRPr lang="en-GB" b="0" i="0" u="none" strike="noStrike" dirty="0">
              <a:solidFill>
                <a:srgbClr val="424242"/>
              </a:solidFill>
              <a:effectLst/>
            </a:endParaRPr>
          </a:p>
          <a:p>
            <a:pPr marL="742950" lvl="1" indent="-285750" algn="l">
              <a:buClr>
                <a:schemeClr val="accent1"/>
              </a:buClr>
              <a:buFont typeface="Arial" panose="020B0604020202020204" pitchFamily="34" charset="0"/>
              <a:buChar char="•"/>
            </a:pPr>
            <a:r>
              <a:rPr lang="en-GB" b="0" i="0" u="none" strike="noStrike" dirty="0">
                <a:solidFill>
                  <a:srgbClr val="424242"/>
                </a:solidFill>
                <a:effectLst/>
              </a:rPr>
              <a:t>Any financial, commercial, legal, or professional relationship with other organizations, or with the people working with them, that could influence the work should be declared.</a:t>
            </a:r>
          </a:p>
          <a:p>
            <a:pPr marL="742950" lvl="1" indent="-285750" algn="l">
              <a:buClr>
                <a:schemeClr val="accent1"/>
              </a:buClr>
              <a:buFont typeface="Arial" panose="020B0604020202020204" pitchFamily="34" charset="0"/>
              <a:buChar char="•"/>
            </a:pPr>
            <a:r>
              <a:rPr lang="en-GB" b="0" i="0" u="none" strike="noStrike" dirty="0">
                <a:solidFill>
                  <a:srgbClr val="424242"/>
                </a:solidFill>
                <a:effectLst/>
              </a:rPr>
              <a:t>When in doubt, just declare it.</a:t>
            </a:r>
          </a:p>
        </p:txBody>
      </p:sp>
    </p:spTree>
    <p:extLst>
      <p:ext uri="{BB962C8B-B14F-4D97-AF65-F5344CB8AC3E}">
        <p14:creationId xmlns:p14="http://schemas.microsoft.com/office/powerpoint/2010/main" val="1218236654"/>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23" name="Title 1">
            <a:extLst>
              <a:ext uri="{FF2B5EF4-FFF2-40B4-BE49-F238E27FC236}">
                <a16:creationId xmlns:a16="http://schemas.microsoft.com/office/drawing/2014/main" id="{672BF168-6FFE-4543-8F0F-F79155972F5E}"/>
              </a:ext>
            </a:extLst>
          </p:cNvPr>
          <p:cNvSpPr txBox="1">
            <a:spLocks/>
          </p:cNvSpPr>
          <p:nvPr/>
        </p:nvSpPr>
        <p:spPr>
          <a:xfrm>
            <a:off x="-2090468" y="347204"/>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Figures and tables</a:t>
            </a:r>
          </a:p>
        </p:txBody>
      </p:sp>
      <p:sp>
        <p:nvSpPr>
          <p:cNvPr id="24" name="Content Placeholder 2">
            <a:extLst>
              <a:ext uri="{FF2B5EF4-FFF2-40B4-BE49-F238E27FC236}">
                <a16:creationId xmlns:a16="http://schemas.microsoft.com/office/drawing/2014/main" id="{08D7215A-2F19-174F-8A80-307A2F0ACC72}"/>
              </a:ext>
            </a:extLst>
          </p:cNvPr>
          <p:cNvSpPr txBox="1">
            <a:spLocks/>
          </p:cNvSpPr>
          <p:nvPr/>
        </p:nvSpPr>
        <p:spPr>
          <a:xfrm>
            <a:off x="1140734" y="1858884"/>
            <a:ext cx="10515600" cy="4351338"/>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Clr>
                <a:schemeClr val="accent1"/>
              </a:buClr>
              <a:buFont typeface="Arial" panose="020B0604020202020204" pitchFamily="34" charset="0"/>
              <a:buChar char="•"/>
            </a:pPr>
            <a:r>
              <a:rPr lang="en-US" sz="2000" dirty="0"/>
              <a:t>Attract reader attention</a:t>
            </a:r>
          </a:p>
          <a:p>
            <a:pPr marL="342900" indent="-342900" algn="l">
              <a:buClr>
                <a:schemeClr val="accent1"/>
              </a:buClr>
              <a:buFont typeface="Arial" panose="020B0604020202020204" pitchFamily="34" charset="0"/>
              <a:buChar char="•"/>
            </a:pPr>
            <a:r>
              <a:rPr lang="en-US" sz="2000" dirty="0"/>
              <a:t>Help break the monotony of text</a:t>
            </a:r>
          </a:p>
          <a:p>
            <a:pPr marL="342900" indent="-342900" algn="l">
              <a:buClr>
                <a:schemeClr val="accent1"/>
              </a:buClr>
              <a:buFont typeface="Arial" panose="020B0604020202020204" pitchFamily="34" charset="0"/>
              <a:buChar char="•"/>
            </a:pPr>
            <a:r>
              <a:rPr lang="en-US" sz="2000" dirty="0"/>
              <a:t>Help keep the article concise</a:t>
            </a:r>
          </a:p>
          <a:p>
            <a:pPr marL="342900" indent="-342900" algn="l">
              <a:buClr>
                <a:schemeClr val="accent1"/>
              </a:buClr>
              <a:buFont typeface="Arial" panose="020B0604020202020204" pitchFamily="34" charset="0"/>
              <a:buChar char="•"/>
            </a:pPr>
            <a:r>
              <a:rPr lang="en-US" sz="2000" dirty="0"/>
              <a:t>Aid reader understanding</a:t>
            </a:r>
          </a:p>
          <a:p>
            <a:pPr marL="342900" indent="-342900" algn="l">
              <a:buClr>
                <a:schemeClr val="accent1"/>
              </a:buClr>
              <a:buFont typeface="Arial" panose="020B0604020202020204" pitchFamily="34" charset="0"/>
              <a:buChar char="•"/>
            </a:pPr>
            <a:r>
              <a:rPr lang="en-US" sz="2000" dirty="0"/>
              <a:t>Make sure all figures contain a descriptive caption</a:t>
            </a:r>
          </a:p>
          <a:p>
            <a:pPr marL="342900" indent="-342900" algn="l">
              <a:buClr>
                <a:schemeClr val="accent1"/>
              </a:buClr>
              <a:buFont typeface="Arial" panose="020B0604020202020204" pitchFamily="34" charset="0"/>
              <a:buChar char="•"/>
            </a:pPr>
            <a:r>
              <a:rPr lang="en-US" sz="2000" dirty="0"/>
              <a:t>Don’t use fancy formatting on tables </a:t>
            </a:r>
          </a:p>
          <a:p>
            <a:pPr marL="342900" indent="-342900" algn="l">
              <a:buClr>
                <a:schemeClr val="accent1"/>
              </a:buClr>
              <a:buFont typeface="Arial" panose="020B0604020202020204" pitchFamily="34" charset="0"/>
              <a:buChar char="•"/>
            </a:pPr>
            <a:endParaRPr lang="en-US" sz="2000" b="1" dirty="0"/>
          </a:p>
          <a:p>
            <a:pPr algn="l">
              <a:buClr>
                <a:schemeClr val="accent1"/>
              </a:buClr>
            </a:pPr>
            <a:r>
              <a:rPr lang="en-US" sz="2000" b="1" dirty="0"/>
              <a:t>Sources of images</a:t>
            </a:r>
          </a:p>
          <a:p>
            <a:pPr marL="342900" indent="-342900" algn="l">
              <a:buClr>
                <a:schemeClr val="accent1"/>
              </a:buClr>
              <a:buFont typeface="Arial" panose="020B0604020202020204" pitchFamily="34" charset="0"/>
              <a:buChar char="•"/>
            </a:pPr>
            <a:r>
              <a:rPr lang="en-US" sz="2000" dirty="0"/>
              <a:t>Patient photographs</a:t>
            </a:r>
          </a:p>
          <a:p>
            <a:pPr marL="342900" indent="-342900" algn="l">
              <a:buClr>
                <a:schemeClr val="accent1"/>
              </a:buClr>
              <a:buFont typeface="Arial" panose="020B0604020202020204" pitchFamily="34" charset="0"/>
              <a:buChar char="•"/>
            </a:pPr>
            <a:r>
              <a:rPr lang="en-US" sz="2000" dirty="0"/>
              <a:t>Adobe Stock/Science Photo Library</a:t>
            </a:r>
          </a:p>
          <a:p>
            <a:pPr marL="342900" indent="-342900" algn="l">
              <a:buClr>
                <a:schemeClr val="accent1"/>
              </a:buClr>
              <a:buFont typeface="Arial" panose="020B0604020202020204" pitchFamily="34" charset="0"/>
              <a:buChar char="•"/>
            </a:pPr>
            <a:r>
              <a:rPr lang="en-US" sz="2000" dirty="0"/>
              <a:t>Make your own! – we can get them redrawn</a:t>
            </a:r>
          </a:p>
          <a:p>
            <a:pPr algn="l"/>
            <a:endParaRPr lang="en-US" dirty="0"/>
          </a:p>
        </p:txBody>
      </p:sp>
      <p:sp>
        <p:nvSpPr>
          <p:cNvPr id="25" name="TextBox 24">
            <a:extLst>
              <a:ext uri="{FF2B5EF4-FFF2-40B4-BE49-F238E27FC236}">
                <a16:creationId xmlns:a16="http://schemas.microsoft.com/office/drawing/2014/main" id="{E7A5BE6B-92A6-FC49-97B3-DEA0EFD81466}"/>
              </a:ext>
            </a:extLst>
          </p:cNvPr>
          <p:cNvSpPr txBox="1"/>
          <p:nvPr/>
        </p:nvSpPr>
        <p:spPr>
          <a:xfrm>
            <a:off x="6348632" y="3849887"/>
            <a:ext cx="10192406" cy="369332"/>
          </a:xfrm>
          <a:prstGeom prst="rect">
            <a:avLst/>
          </a:prstGeom>
          <a:noFill/>
        </p:spPr>
        <p:txBody>
          <a:bodyPr wrap="square" rtlCol="0">
            <a:spAutoFit/>
          </a:bodyPr>
          <a:lstStyle/>
          <a:p>
            <a:r>
              <a:rPr lang="en-US" dirty="0"/>
              <a:t>Tip: Any images of patients must be anonymized </a:t>
            </a:r>
          </a:p>
        </p:txBody>
      </p:sp>
    </p:spTree>
    <p:extLst>
      <p:ext uri="{BB962C8B-B14F-4D97-AF65-F5344CB8AC3E}">
        <p14:creationId xmlns:p14="http://schemas.microsoft.com/office/powerpoint/2010/main" val="330505249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2323860" y="420781"/>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dirty="0"/>
              <a:t>Title and abstract</a:t>
            </a:r>
            <a:endParaRPr lang="en-US" sz="44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731521" y="1988332"/>
            <a:ext cx="7772400" cy="4051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dirty="0"/>
              <a:t>Abstract</a:t>
            </a:r>
          </a:p>
          <a:p>
            <a:pPr marL="342900" indent="-342900" algn="l">
              <a:buClr>
                <a:schemeClr val="accent1"/>
              </a:buClr>
              <a:buFont typeface="Arial" panose="020B0604020202020204" pitchFamily="34" charset="0"/>
              <a:buChar char="•"/>
            </a:pPr>
            <a:r>
              <a:rPr lang="en-US" dirty="0"/>
              <a:t>Advertises the article</a:t>
            </a:r>
          </a:p>
          <a:p>
            <a:pPr marL="342900" indent="-342900" algn="l">
              <a:buClr>
                <a:schemeClr val="accent1"/>
              </a:buClr>
              <a:buFont typeface="Arial" panose="020B0604020202020204" pitchFamily="34" charset="0"/>
              <a:buChar char="•"/>
            </a:pPr>
            <a:r>
              <a:rPr lang="en-US" dirty="0"/>
              <a:t>Should </a:t>
            </a:r>
            <a:r>
              <a:rPr lang="en-US" dirty="0" err="1"/>
              <a:t>emphasise</a:t>
            </a:r>
            <a:r>
              <a:rPr lang="en-US" dirty="0"/>
              <a:t> key findings</a:t>
            </a:r>
          </a:p>
          <a:p>
            <a:pPr algn="l"/>
            <a:r>
              <a:rPr lang="en-US" b="1" dirty="0"/>
              <a:t>Title</a:t>
            </a:r>
          </a:p>
          <a:p>
            <a:pPr marL="342900" indent="-342900" algn="l">
              <a:buFont typeface="Arial" panose="020B0604020202020204" pitchFamily="34" charset="0"/>
              <a:buChar char="•"/>
            </a:pPr>
            <a:r>
              <a:rPr lang="en-US" dirty="0"/>
              <a:t>Concise and catchy</a:t>
            </a:r>
          </a:p>
          <a:p>
            <a:pPr marL="342900" indent="-342900" algn="l">
              <a:buFont typeface="Arial" panose="020B0604020202020204" pitchFamily="34" charset="0"/>
              <a:buChar char="•"/>
            </a:pPr>
            <a:r>
              <a:rPr lang="en-US" dirty="0"/>
              <a:t>Use key words</a:t>
            </a:r>
          </a:p>
          <a:p>
            <a:pPr marL="342900" indent="-342900" algn="l">
              <a:buFont typeface="Arial" panose="020B0604020202020204" pitchFamily="34" charset="0"/>
              <a:buChar char="•"/>
            </a:pPr>
            <a:r>
              <a:rPr lang="en-US" dirty="0"/>
              <a:t>Should not be a complete sentence or make a claim</a:t>
            </a:r>
          </a:p>
          <a:p>
            <a:pPr marL="342900" indent="-342900" algn="l">
              <a:buFont typeface="Arial" panose="020B0604020202020204" pitchFamily="34" charset="0"/>
              <a:buChar char="•"/>
            </a:pPr>
            <a:r>
              <a:rPr lang="en-US" dirty="0"/>
              <a:t>Should ideally include the type of study (case report/review)</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2" name="TextBox 11">
            <a:extLst>
              <a:ext uri="{FF2B5EF4-FFF2-40B4-BE49-F238E27FC236}">
                <a16:creationId xmlns:a16="http://schemas.microsoft.com/office/drawing/2014/main" id="{9425A49B-125B-1544-A0BD-02ACD7059396}"/>
              </a:ext>
            </a:extLst>
          </p:cNvPr>
          <p:cNvSpPr txBox="1"/>
          <p:nvPr/>
        </p:nvSpPr>
        <p:spPr>
          <a:xfrm>
            <a:off x="1694798" y="6354762"/>
            <a:ext cx="10192406" cy="369332"/>
          </a:xfrm>
          <a:prstGeom prst="rect">
            <a:avLst/>
          </a:prstGeom>
          <a:noFill/>
        </p:spPr>
        <p:txBody>
          <a:bodyPr wrap="square" rtlCol="0">
            <a:spAutoFit/>
          </a:bodyPr>
          <a:lstStyle/>
          <a:p>
            <a:r>
              <a:rPr lang="en-US" dirty="0"/>
              <a:t>Tip: The abstract should make sense on its own, without the text for context</a:t>
            </a:r>
          </a:p>
        </p:txBody>
      </p:sp>
    </p:spTree>
    <p:extLst>
      <p:ext uri="{BB962C8B-B14F-4D97-AF65-F5344CB8AC3E}">
        <p14:creationId xmlns:p14="http://schemas.microsoft.com/office/powerpoint/2010/main" val="399443282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72847" y="513107"/>
            <a:ext cx="7512847" cy="124165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5400" dirty="0"/>
              <a:t>Submitting your article</a:t>
            </a:r>
            <a:endParaRPr lang="en-US" sz="54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757497" y="2495653"/>
            <a:ext cx="7772400" cy="40513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Clr>
                <a:schemeClr val="accent1">
                  <a:lumMod val="75000"/>
                </a:schemeClr>
              </a:buClr>
              <a:defRPr/>
            </a:pPr>
            <a:r>
              <a:rPr lang="en-GB" altLang="en-US" sz="2000" dirty="0">
                <a:solidFill>
                  <a:schemeClr val="tx1">
                    <a:lumMod val="75000"/>
                    <a:lumOff val="25000"/>
                  </a:schemeClr>
                </a:solidFill>
              </a:rPr>
              <a:t>Steps</a:t>
            </a:r>
          </a:p>
          <a:p>
            <a:pPr marL="516636" lvl="1" indent="-342900" algn="l">
              <a:buClr>
                <a:schemeClr val="accent1">
                  <a:lumMod val="75000"/>
                </a:schemeClr>
              </a:buClr>
              <a:buFont typeface="Arial" panose="020B0604020202020204" pitchFamily="34" charset="0"/>
              <a:buChar char="•"/>
              <a:defRPr/>
            </a:pPr>
            <a:r>
              <a:rPr lang="en-GB" altLang="en-US" dirty="0">
                <a:solidFill>
                  <a:schemeClr val="tx1">
                    <a:lumMod val="75000"/>
                    <a:lumOff val="25000"/>
                  </a:schemeClr>
                </a:solidFill>
              </a:rPr>
              <a:t>Check format required </a:t>
            </a:r>
          </a:p>
          <a:p>
            <a:pPr marL="516636" lvl="1" indent="-342900" algn="l">
              <a:buClr>
                <a:schemeClr val="accent1">
                  <a:lumMod val="75000"/>
                </a:schemeClr>
              </a:buClr>
              <a:buFont typeface="Arial" panose="020B0604020202020204" pitchFamily="34" charset="0"/>
              <a:buChar char="•"/>
              <a:defRPr/>
            </a:pPr>
            <a:r>
              <a:rPr lang="en-GB" altLang="en-US" dirty="0">
                <a:solidFill>
                  <a:schemeClr val="tx1">
                    <a:lumMod val="75000"/>
                    <a:lumOff val="25000"/>
                  </a:schemeClr>
                </a:solidFill>
              </a:rPr>
              <a:t>Separate title page</a:t>
            </a:r>
          </a:p>
          <a:p>
            <a:pPr marL="516636" lvl="1" indent="-342900" algn="l">
              <a:buClr>
                <a:schemeClr val="accent1">
                  <a:lumMod val="75000"/>
                </a:schemeClr>
              </a:buClr>
              <a:buFont typeface="Arial" panose="020B0604020202020204" pitchFamily="34" charset="0"/>
              <a:buChar char="•"/>
              <a:defRPr/>
            </a:pPr>
            <a:r>
              <a:rPr lang="en-GB" altLang="en-US" dirty="0">
                <a:solidFill>
                  <a:schemeClr val="tx1">
                    <a:lumMod val="75000"/>
                    <a:lumOff val="25000"/>
                  </a:schemeClr>
                </a:solidFill>
              </a:rPr>
              <a:t>Numbered pages?</a:t>
            </a:r>
          </a:p>
          <a:p>
            <a:pPr marL="516636" lvl="1" indent="-342900" algn="l">
              <a:buClr>
                <a:schemeClr val="accent1">
                  <a:lumMod val="75000"/>
                </a:schemeClr>
              </a:buClr>
              <a:buFont typeface="Arial" panose="020B0604020202020204" pitchFamily="34" charset="0"/>
              <a:buChar char="•"/>
              <a:defRPr/>
            </a:pPr>
            <a:r>
              <a:rPr lang="en-GB" altLang="en-US" dirty="0">
                <a:solidFill>
                  <a:schemeClr val="tx1">
                    <a:lumMod val="75000"/>
                    <a:lumOff val="25000"/>
                  </a:schemeClr>
                </a:solidFill>
              </a:rPr>
              <a:t>Key words, boxes</a:t>
            </a:r>
          </a:p>
          <a:p>
            <a:pPr marL="516636" lvl="1" indent="-342900" algn="l">
              <a:buClr>
                <a:schemeClr val="accent1">
                  <a:lumMod val="75000"/>
                </a:schemeClr>
              </a:buClr>
              <a:buFont typeface="Arial" panose="020B0604020202020204" pitchFamily="34" charset="0"/>
              <a:buChar char="•"/>
              <a:defRPr/>
            </a:pPr>
            <a:r>
              <a:rPr lang="en-GB" altLang="en-US" dirty="0">
                <a:solidFill>
                  <a:schemeClr val="tx1">
                    <a:lumMod val="75000"/>
                    <a:lumOff val="25000"/>
                  </a:schemeClr>
                </a:solidFill>
              </a:rPr>
              <a:t>Tables and figures</a:t>
            </a:r>
          </a:p>
          <a:p>
            <a:pPr marL="516636" lvl="1" indent="-342900" algn="l">
              <a:buClr>
                <a:schemeClr val="accent1">
                  <a:lumMod val="75000"/>
                </a:schemeClr>
              </a:buClr>
              <a:buFont typeface="Arial" panose="020B0604020202020204" pitchFamily="34" charset="0"/>
              <a:buChar char="•"/>
              <a:defRPr/>
            </a:pPr>
            <a:r>
              <a:rPr lang="en-GB" altLang="en-US" dirty="0">
                <a:solidFill>
                  <a:schemeClr val="tx1">
                    <a:lumMod val="75000"/>
                    <a:lumOff val="25000"/>
                  </a:schemeClr>
                </a:solidFill>
              </a:rPr>
              <a:t>References</a:t>
            </a:r>
          </a:p>
          <a:p>
            <a:pPr marL="342900" indent="-342900" algn="l">
              <a:buClr>
                <a:schemeClr val="accent1">
                  <a:lumMod val="75000"/>
                </a:schemeClr>
              </a:buClr>
              <a:buFont typeface="Arial" panose="020B0604020202020204" pitchFamily="34" charset="0"/>
              <a:buChar char="•"/>
              <a:defRPr/>
            </a:pPr>
            <a:endParaRPr lang="en-GB" altLang="en-US" sz="2000" dirty="0">
              <a:solidFill>
                <a:schemeClr val="tx1">
                  <a:lumMod val="75000"/>
                  <a:lumOff val="25000"/>
                </a:schemeClr>
              </a:solidFill>
            </a:endParaRPr>
          </a:p>
        </p:txBody>
      </p:sp>
    </p:spTree>
    <p:extLst>
      <p:ext uri="{BB962C8B-B14F-4D97-AF65-F5344CB8AC3E}">
        <p14:creationId xmlns:p14="http://schemas.microsoft.com/office/powerpoint/2010/main" val="63880734"/>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3332988" y="448401"/>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4000" dirty="0"/>
              <a:t>Reviewers</a:t>
            </a:r>
            <a:endParaRPr lang="en-US" sz="40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731521" y="2171363"/>
            <a:ext cx="4744027" cy="40513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buNone/>
            </a:pPr>
            <a:endParaRPr lang="en-GB" dirty="0">
              <a:effectLst/>
            </a:endParaRPr>
          </a:p>
          <a:p>
            <a:pPr marL="227013" lvl="2" indent="-227013" algn="l">
              <a:buClr>
                <a:schemeClr val="accent1"/>
              </a:buClr>
              <a:buFont typeface="Arial" panose="020B0604020202020204" pitchFamily="34" charset="0"/>
              <a:buChar char="•"/>
            </a:pPr>
            <a:r>
              <a:rPr lang="en-GB" sz="2000" dirty="0">
                <a:effectLst/>
              </a:rPr>
              <a:t>Reviewers are usually experts in the field or peers</a:t>
            </a:r>
          </a:p>
          <a:p>
            <a:pPr marL="227013" lvl="2" indent="-227013" algn="l">
              <a:buClr>
                <a:schemeClr val="accent1"/>
              </a:buClr>
              <a:buFont typeface="Arial" panose="020B0604020202020204" pitchFamily="34" charset="0"/>
              <a:buChar char="•"/>
            </a:pPr>
            <a:r>
              <a:rPr lang="en-GB" sz="2000" dirty="0">
                <a:effectLst/>
              </a:rPr>
              <a:t>They help the journal decide on the merits of the article</a:t>
            </a:r>
          </a:p>
          <a:p>
            <a:pPr marL="227013" indent="-227013" algn="l">
              <a:buClr>
                <a:schemeClr val="accent1"/>
              </a:buClr>
              <a:buFont typeface="Arial" panose="020B0604020202020204" pitchFamily="34" charset="0"/>
              <a:buChar char="•"/>
            </a:pPr>
            <a:r>
              <a:rPr lang="en-GB" sz="2000" dirty="0">
                <a:effectLst/>
              </a:rPr>
              <a:t> They provide suggestions for improvement</a:t>
            </a:r>
            <a:endParaRPr lang="en-GB" dirty="0">
              <a:effectLst/>
              <a:latin typeface="Helvetica Neue" panose="02000503000000020004" pitchFamily="2" charset="0"/>
            </a:endParaRPr>
          </a:p>
        </p:txBody>
      </p:sp>
      <p:sp>
        <p:nvSpPr>
          <p:cNvPr id="21" name="TextBox 20">
            <a:extLst>
              <a:ext uri="{FF2B5EF4-FFF2-40B4-BE49-F238E27FC236}">
                <a16:creationId xmlns:a16="http://schemas.microsoft.com/office/drawing/2014/main" id="{19A20020-B3A3-C04D-808E-6BCBE26F734B}"/>
              </a:ext>
            </a:extLst>
          </p:cNvPr>
          <p:cNvSpPr txBox="1"/>
          <p:nvPr/>
        </p:nvSpPr>
        <p:spPr>
          <a:xfrm>
            <a:off x="5743381" y="4170371"/>
            <a:ext cx="10192406" cy="646331"/>
          </a:xfrm>
          <a:prstGeom prst="rect">
            <a:avLst/>
          </a:prstGeom>
          <a:noFill/>
        </p:spPr>
        <p:txBody>
          <a:bodyPr wrap="square" rtlCol="0">
            <a:spAutoFit/>
          </a:bodyPr>
          <a:lstStyle/>
          <a:p>
            <a:r>
              <a:rPr lang="en-US" dirty="0"/>
              <a:t>Tip: After writing, assess your article against a </a:t>
            </a:r>
          </a:p>
          <a:p>
            <a:r>
              <a:rPr lang="en-US" dirty="0"/>
              <a:t>reviewer’s checklist (many available online) </a:t>
            </a:r>
          </a:p>
        </p:txBody>
      </p:sp>
    </p:spTree>
    <p:extLst>
      <p:ext uri="{BB962C8B-B14F-4D97-AF65-F5344CB8AC3E}">
        <p14:creationId xmlns:p14="http://schemas.microsoft.com/office/powerpoint/2010/main" val="394468382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2414895" y="502156"/>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4000" dirty="0"/>
              <a:t>What do the reviewers </a:t>
            </a:r>
          </a:p>
          <a:p>
            <a:r>
              <a:rPr lang="en-US" altLang="en-US" sz="4000" dirty="0"/>
              <a:t>look for?</a:t>
            </a:r>
            <a:endParaRPr lang="en-US" sz="40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731521" y="2171363"/>
            <a:ext cx="4744027" cy="4051300"/>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Clr>
                <a:schemeClr val="accent1">
                  <a:lumMod val="75000"/>
                </a:schemeClr>
              </a:buClr>
              <a:buFont typeface="Arial" panose="020B0604020202020204" pitchFamily="34" charset="0"/>
              <a:buChar char="•"/>
              <a:defRPr/>
            </a:pPr>
            <a:r>
              <a:rPr lang="en-US" altLang="en-US" sz="2000" dirty="0">
                <a:solidFill>
                  <a:schemeClr val="tx1">
                    <a:lumMod val="75000"/>
                    <a:lumOff val="25000"/>
                  </a:schemeClr>
                </a:solidFill>
              </a:rPr>
              <a:t>References (up-to date and relevant)</a:t>
            </a:r>
          </a:p>
          <a:p>
            <a:pPr marL="342900" indent="-342900" algn="l">
              <a:buClr>
                <a:schemeClr val="accent1">
                  <a:lumMod val="75000"/>
                </a:schemeClr>
              </a:buClr>
              <a:buFont typeface="Arial" panose="020B0604020202020204" pitchFamily="34" charset="0"/>
              <a:buChar char="•"/>
              <a:defRPr/>
            </a:pPr>
            <a:r>
              <a:rPr lang="en-US" altLang="en-US" sz="2000" dirty="0">
                <a:solidFill>
                  <a:schemeClr val="tx1">
                    <a:lumMod val="75000"/>
                    <a:lumOff val="25000"/>
                  </a:schemeClr>
                </a:solidFill>
              </a:rPr>
              <a:t>Does the article add something new to the body of knowledge?</a:t>
            </a:r>
          </a:p>
          <a:p>
            <a:pPr marL="342900" indent="-342900" algn="l">
              <a:buClr>
                <a:schemeClr val="accent1">
                  <a:lumMod val="75000"/>
                </a:schemeClr>
              </a:buClr>
              <a:buFont typeface="Arial" panose="020B0604020202020204" pitchFamily="34" charset="0"/>
              <a:buChar char="•"/>
              <a:defRPr/>
            </a:pPr>
            <a:r>
              <a:rPr lang="en-US" altLang="en-US" sz="2000" dirty="0">
                <a:solidFill>
                  <a:schemeClr val="tx1">
                    <a:lumMod val="75000"/>
                    <a:lumOff val="25000"/>
                  </a:schemeClr>
                </a:solidFill>
              </a:rPr>
              <a:t>Is it relevant to the target audience</a:t>
            </a:r>
          </a:p>
          <a:p>
            <a:pPr marL="342900" indent="-342900" algn="l">
              <a:buClr>
                <a:schemeClr val="accent1">
                  <a:lumMod val="75000"/>
                </a:schemeClr>
              </a:buClr>
              <a:buFont typeface="Arial" panose="020B0604020202020204" pitchFamily="34" charset="0"/>
              <a:buChar char="•"/>
              <a:defRPr/>
            </a:pPr>
            <a:r>
              <a:rPr lang="en-US" altLang="en-US" sz="2000" dirty="0">
                <a:solidFill>
                  <a:schemeClr val="tx1">
                    <a:lumMod val="75000"/>
                    <a:lumOff val="25000"/>
                  </a:schemeClr>
                </a:solidFill>
              </a:rPr>
              <a:t>Does the article have a sound theoretical, research, or philosophical base?</a:t>
            </a:r>
          </a:p>
          <a:p>
            <a:pPr marL="342900" indent="-342900" algn="l">
              <a:buClr>
                <a:schemeClr val="accent1">
                  <a:lumMod val="75000"/>
                </a:schemeClr>
              </a:buClr>
              <a:buFont typeface="Arial" panose="020B0604020202020204" pitchFamily="34" charset="0"/>
              <a:buChar char="•"/>
              <a:defRPr/>
            </a:pPr>
            <a:r>
              <a:rPr lang="en-US" altLang="en-US" sz="2000" dirty="0">
                <a:solidFill>
                  <a:schemeClr val="tx1">
                    <a:lumMod val="75000"/>
                    <a:lumOff val="25000"/>
                  </a:schemeClr>
                </a:solidFill>
              </a:rPr>
              <a:t>Is the article well </a:t>
            </a:r>
            <a:r>
              <a:rPr lang="en-US" altLang="en-US" sz="2000" dirty="0" err="1">
                <a:solidFill>
                  <a:schemeClr val="tx1">
                    <a:lumMod val="75000"/>
                    <a:lumOff val="25000"/>
                  </a:schemeClr>
                </a:solidFill>
              </a:rPr>
              <a:t>organised</a:t>
            </a:r>
            <a:r>
              <a:rPr lang="en-US" altLang="en-US" sz="2000" dirty="0">
                <a:solidFill>
                  <a:schemeClr val="tx1">
                    <a:lumMod val="75000"/>
                    <a:lumOff val="25000"/>
                  </a:schemeClr>
                </a:solidFill>
              </a:rPr>
              <a:t> and logically developed?</a:t>
            </a:r>
          </a:p>
          <a:p>
            <a:pPr marL="342900" indent="-342900" algn="l">
              <a:buClr>
                <a:schemeClr val="accent1">
                  <a:lumMod val="75000"/>
                </a:schemeClr>
              </a:buClr>
              <a:buFont typeface="Arial" panose="020B0604020202020204" pitchFamily="34" charset="0"/>
              <a:buChar char="•"/>
              <a:defRPr/>
            </a:pPr>
            <a:r>
              <a:rPr lang="en-US" altLang="en-US" sz="2000" dirty="0">
                <a:solidFill>
                  <a:schemeClr val="tx1">
                    <a:lumMod val="75000"/>
                    <a:lumOff val="25000"/>
                  </a:schemeClr>
                </a:solidFill>
              </a:rPr>
              <a:t>Are the interpretations and conclusions justified from the data presented?</a:t>
            </a:r>
          </a:p>
          <a:p>
            <a:pPr marL="342900" indent="-342900" algn="l">
              <a:buClr>
                <a:schemeClr val="accent1">
                  <a:lumMod val="75000"/>
                </a:schemeClr>
              </a:buClr>
              <a:buFont typeface="Arial" panose="020B0604020202020204" pitchFamily="34" charset="0"/>
              <a:buChar char="•"/>
              <a:defRPr/>
            </a:pPr>
            <a:r>
              <a:rPr lang="en-US" altLang="en-US" sz="2000" dirty="0">
                <a:solidFill>
                  <a:schemeClr val="tx1">
                    <a:lumMod val="75000"/>
                    <a:lumOff val="25000"/>
                  </a:schemeClr>
                </a:solidFill>
              </a:rPr>
              <a:t>Does the author include further recommendations for practice?</a:t>
            </a:r>
          </a:p>
          <a:p>
            <a:pPr marL="342900" indent="-342900" algn="l">
              <a:buClr>
                <a:schemeClr val="accent1">
                  <a:lumMod val="75000"/>
                </a:schemeClr>
              </a:buClr>
              <a:buFont typeface="Arial" panose="020B0604020202020204" pitchFamily="34" charset="0"/>
              <a:buChar char="•"/>
              <a:defRPr/>
            </a:pPr>
            <a:r>
              <a:rPr lang="en-US" altLang="en-US" sz="2000" dirty="0">
                <a:solidFill>
                  <a:schemeClr val="tx1">
                    <a:lumMod val="75000"/>
                    <a:lumOff val="25000"/>
                  </a:schemeClr>
                </a:solidFill>
              </a:rPr>
              <a:t>Plagiarism </a:t>
            </a:r>
          </a:p>
        </p:txBody>
      </p:sp>
    </p:spTree>
    <p:extLst>
      <p:ext uri="{BB962C8B-B14F-4D97-AF65-F5344CB8AC3E}">
        <p14:creationId xmlns:p14="http://schemas.microsoft.com/office/powerpoint/2010/main" val="333300032"/>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2323860" y="643420"/>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5400" dirty="0"/>
              <a:t>Peer review process</a:t>
            </a:r>
            <a:endParaRPr lang="en-US" sz="54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918093" y="2163323"/>
            <a:ext cx="7772400" cy="40513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Clr>
                <a:schemeClr val="accent1"/>
              </a:buClr>
              <a:buFont typeface="Arial" panose="020B0604020202020204" pitchFamily="34" charset="0"/>
              <a:buChar char="•"/>
            </a:pPr>
            <a:r>
              <a:rPr lang="en-GB" altLang="en-US" sz="2000" dirty="0"/>
              <a:t>Often (but not always) double-blind</a:t>
            </a:r>
          </a:p>
          <a:p>
            <a:pPr marL="342900" indent="-342900" algn="l">
              <a:buClr>
                <a:schemeClr val="accent1"/>
              </a:buClr>
              <a:buFont typeface="Arial" panose="020B0604020202020204" pitchFamily="34" charset="0"/>
              <a:buChar char="•"/>
            </a:pPr>
            <a:r>
              <a:rPr lang="en-GB" altLang="en-US" sz="2000" dirty="0"/>
              <a:t>Reviewers make recommendations to the editor on whether to accept or reject and reasons why</a:t>
            </a:r>
          </a:p>
          <a:p>
            <a:pPr marL="342900" indent="-342900" algn="l">
              <a:buClr>
                <a:schemeClr val="accent1"/>
              </a:buClr>
              <a:buFont typeface="Arial" panose="020B0604020202020204" pitchFamily="34" charset="0"/>
              <a:buChar char="•"/>
            </a:pPr>
            <a:r>
              <a:rPr lang="en-GB" altLang="en-US" sz="2000" dirty="0"/>
              <a:t> May make suggestions for revisions</a:t>
            </a:r>
          </a:p>
          <a:p>
            <a:pPr marL="800100" lvl="1" indent="-342900" algn="l">
              <a:buClr>
                <a:schemeClr val="accent1"/>
              </a:buClr>
              <a:buFont typeface="Arial" panose="020B0604020202020204" pitchFamily="34" charset="0"/>
              <a:buChar char="•"/>
            </a:pPr>
            <a:r>
              <a:rPr lang="en-GB" altLang="en-US" b="1" i="1" dirty="0"/>
              <a:t>British Journal of Nursing</a:t>
            </a:r>
            <a:r>
              <a:rPr lang="en-GB" altLang="en-US" b="1" dirty="0"/>
              <a:t> reviewer recommendations</a:t>
            </a:r>
            <a:endParaRPr lang="en-GB" altLang="en-US" dirty="0"/>
          </a:p>
          <a:p>
            <a:pPr marL="800100" lvl="1" indent="-342900" algn="l">
              <a:buClr>
                <a:schemeClr val="accent1"/>
              </a:buClr>
              <a:buFont typeface="Arial" panose="020B0604020202020204" pitchFamily="34" charset="0"/>
              <a:buChar char="•"/>
            </a:pPr>
            <a:r>
              <a:rPr lang="en-GB" altLang="en-US" dirty="0"/>
              <a:t>Accept (very rare to have unconditional acceptance)</a:t>
            </a:r>
          </a:p>
          <a:p>
            <a:pPr marL="800100" lvl="1" indent="-342900" algn="l">
              <a:buClr>
                <a:schemeClr val="accent1"/>
              </a:buClr>
              <a:buFont typeface="Arial" panose="020B0604020202020204" pitchFamily="34" charset="0"/>
              <a:buChar char="•"/>
            </a:pPr>
            <a:r>
              <a:rPr lang="en-GB" altLang="en-US" dirty="0"/>
              <a:t>Accept subject to minor revisions</a:t>
            </a:r>
          </a:p>
          <a:p>
            <a:pPr marL="800100" lvl="1" indent="-342900" algn="l">
              <a:buClr>
                <a:schemeClr val="accent1"/>
              </a:buClr>
              <a:buFont typeface="Arial" panose="020B0604020202020204" pitchFamily="34" charset="0"/>
              <a:buChar char="•"/>
            </a:pPr>
            <a:r>
              <a:rPr lang="en-GB" altLang="en-US" dirty="0"/>
              <a:t>Revise and resubmit for second review</a:t>
            </a:r>
          </a:p>
          <a:p>
            <a:pPr marL="800100" lvl="1" indent="-342900" algn="l">
              <a:buClr>
                <a:schemeClr val="accent1"/>
              </a:buClr>
              <a:buFont typeface="Arial" panose="020B0604020202020204" pitchFamily="34" charset="0"/>
              <a:buChar char="•"/>
            </a:pPr>
            <a:r>
              <a:rPr lang="en-GB" altLang="en-US" dirty="0"/>
              <a:t>Reject</a:t>
            </a:r>
          </a:p>
          <a:p>
            <a:pPr marL="342900" indent="-342900" algn="l">
              <a:buClr>
                <a:schemeClr val="accent1"/>
              </a:buClr>
              <a:buFont typeface="Arial" panose="020B0604020202020204" pitchFamily="34" charset="0"/>
              <a:buChar char="•"/>
            </a:pPr>
            <a:r>
              <a:rPr lang="en-GB" altLang="en-US" sz="2000" dirty="0"/>
              <a:t> Editor makes the decision based on recommendations</a:t>
            </a:r>
            <a:endParaRPr lang="en-US" altLang="en-US" sz="2000" dirty="0"/>
          </a:p>
        </p:txBody>
      </p:sp>
    </p:spTree>
    <p:extLst>
      <p:ext uri="{BB962C8B-B14F-4D97-AF65-F5344CB8AC3E}">
        <p14:creationId xmlns:p14="http://schemas.microsoft.com/office/powerpoint/2010/main" val="2083891853"/>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2414895" y="502156"/>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4000" dirty="0"/>
              <a:t>Revisions/amendments</a:t>
            </a:r>
            <a:endParaRPr lang="en-US" sz="40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731521" y="2171363"/>
            <a:ext cx="4744027" cy="40513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No one likes criticism but reviewers (and editors) usually have good reasons for suggesting changes – consider carefully</a:t>
            </a: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If there is a good reason why something should not be changed, talk to the editor</a:t>
            </a: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Remember you have the right to withdraw your article and submit elsewhere if you really do not wish to change any of it</a:t>
            </a:r>
            <a:endParaRPr lang="en-GB" altLang="en-US" b="1" dirty="0">
              <a:solidFill>
                <a:schemeClr val="tx1">
                  <a:lumMod val="75000"/>
                  <a:lumOff val="25000"/>
                </a:schemeClr>
              </a:solidFill>
            </a:endParaRP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Good practice to outline changes made (or not) in cover letter with resubmitted version </a:t>
            </a:r>
            <a:endParaRPr lang="en-US" altLang="en-US" sz="2000" dirty="0">
              <a:solidFill>
                <a:schemeClr val="tx1">
                  <a:lumMod val="75000"/>
                  <a:lumOff val="25000"/>
                </a:schemeClr>
              </a:solidFill>
            </a:endParaRPr>
          </a:p>
        </p:txBody>
      </p:sp>
    </p:spTree>
    <p:extLst>
      <p:ext uri="{BB962C8B-B14F-4D97-AF65-F5344CB8AC3E}">
        <p14:creationId xmlns:p14="http://schemas.microsoft.com/office/powerpoint/2010/main" val="371439154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3332988" y="564276"/>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4000" dirty="0"/>
              <a:t>The subeditor</a:t>
            </a:r>
            <a:endParaRPr lang="en-US" sz="40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731521" y="2171363"/>
            <a:ext cx="4744027" cy="40513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609600" indent="-609600" algn="l">
              <a:buClr>
                <a:schemeClr val="accent1"/>
              </a:buClr>
              <a:buFont typeface="Arial" panose="020B0604020202020204" pitchFamily="34" charset="0"/>
              <a:buChar char="•"/>
            </a:pPr>
            <a:r>
              <a:rPr lang="en-GB" altLang="en-US" sz="2000" dirty="0"/>
              <a:t>Amends grammar and spelling and makes sure text conforms to ‘house style’</a:t>
            </a:r>
          </a:p>
          <a:p>
            <a:pPr marL="609600" indent="-609600" algn="l">
              <a:buClr>
                <a:schemeClr val="accent1"/>
              </a:buClr>
              <a:buFont typeface="Arial" panose="020B0604020202020204" pitchFamily="34" charset="0"/>
              <a:buChar char="•"/>
            </a:pPr>
            <a:r>
              <a:rPr lang="en-GB" altLang="en-US" sz="2000" dirty="0"/>
              <a:t>Assesses whether meaning will be clearly understood by reader</a:t>
            </a:r>
          </a:p>
          <a:p>
            <a:pPr marL="609600" indent="-609600" algn="l">
              <a:buClr>
                <a:schemeClr val="accent1"/>
              </a:buClr>
              <a:buFont typeface="Arial" panose="020B0604020202020204" pitchFamily="34" charset="0"/>
              <a:buChar char="•"/>
            </a:pPr>
            <a:r>
              <a:rPr lang="en-GB" altLang="en-US" sz="2000" dirty="0"/>
              <a:t>If not, will suggest changes to phrasing </a:t>
            </a:r>
            <a:br>
              <a:rPr lang="en-GB" altLang="en-US" sz="2000" dirty="0"/>
            </a:br>
            <a:r>
              <a:rPr lang="en-GB" altLang="en-US" sz="2000" dirty="0"/>
              <a:t>or query (and then suggest changes!)</a:t>
            </a:r>
          </a:p>
          <a:p>
            <a:pPr marL="609600" indent="-609600" algn="l">
              <a:buClr>
                <a:schemeClr val="accent1"/>
              </a:buClr>
              <a:buFont typeface="Arial" panose="020B0604020202020204" pitchFamily="34" charset="0"/>
              <a:buChar char="•"/>
            </a:pPr>
            <a:r>
              <a:rPr lang="en-GB" altLang="en-US" sz="2000" dirty="0"/>
              <a:t>May pick up on minor issues missed by the reviewers </a:t>
            </a:r>
            <a:endParaRPr lang="en-US" altLang="en-US" sz="2000" dirty="0"/>
          </a:p>
        </p:txBody>
      </p:sp>
    </p:spTree>
    <p:extLst>
      <p:ext uri="{BB962C8B-B14F-4D97-AF65-F5344CB8AC3E}">
        <p14:creationId xmlns:p14="http://schemas.microsoft.com/office/powerpoint/2010/main" val="192893175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67CF3B2-81F8-0945-857A-688A5A7D1419}"/>
              </a:ext>
            </a:extLst>
          </p:cNvPr>
          <p:cNvPicPr>
            <a:picLocks noChangeAspect="1"/>
          </p:cNvPicPr>
          <p:nvPr/>
        </p:nvPicPr>
        <p:blipFill>
          <a:blip r:embed="rId3"/>
          <a:stretch>
            <a:fillRect/>
          </a:stretch>
        </p:blipFill>
        <p:spPr>
          <a:xfrm>
            <a:off x="7037881" y="391251"/>
            <a:ext cx="3659788" cy="4736197"/>
          </a:xfrm>
          <a:prstGeom prst="rect">
            <a:avLst/>
          </a:prstGeom>
        </p:spPr>
      </p:pic>
      <p:sp>
        <p:nvSpPr>
          <p:cNvPr id="17" name="Subtitle 4">
            <a:extLst>
              <a:ext uri="{FF2B5EF4-FFF2-40B4-BE49-F238E27FC236}">
                <a16:creationId xmlns:a16="http://schemas.microsoft.com/office/drawing/2014/main" id="{76DC080D-1BB7-0E43-ACF4-D7050EF85FDF}"/>
              </a:ext>
            </a:extLst>
          </p:cNvPr>
          <p:cNvSpPr txBox="1">
            <a:spLocks/>
          </p:cNvSpPr>
          <p:nvPr/>
        </p:nvSpPr>
        <p:spPr>
          <a:xfrm>
            <a:off x="798405" y="1944519"/>
            <a:ext cx="4820521" cy="449248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Clr>
                <a:schemeClr val="accent1">
                  <a:lumMod val="75000"/>
                </a:schemeClr>
              </a:buClr>
              <a:defRPr/>
            </a:pPr>
            <a:r>
              <a:rPr lang="en-GB" altLang="en-US" sz="2000" dirty="0">
                <a:solidFill>
                  <a:schemeClr val="tx1">
                    <a:lumMod val="75000"/>
                    <a:lumOff val="25000"/>
                  </a:schemeClr>
                </a:solidFill>
              </a:rPr>
              <a:t>Reasons to write:</a:t>
            </a: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It’s a topic you feel strongly about</a:t>
            </a: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You want to relate your experiences so that other nurses and patients can benefit</a:t>
            </a: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You had an excellent mark for a paper and your supervisor said you should try to get it published</a:t>
            </a: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You want to see your name in print</a:t>
            </a: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It would look good on your CV</a:t>
            </a:r>
          </a:p>
          <a:p>
            <a:pPr marL="342900" indent="-342900" algn="l">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Because the editor asked you to</a:t>
            </a:r>
          </a:p>
          <a:p>
            <a:endParaRPr lang="en-US" dirty="0"/>
          </a:p>
        </p:txBody>
      </p:sp>
      <p:sp>
        <p:nvSpPr>
          <p:cNvPr id="19" name="Title 1">
            <a:extLst>
              <a:ext uri="{FF2B5EF4-FFF2-40B4-BE49-F238E27FC236}">
                <a16:creationId xmlns:a16="http://schemas.microsoft.com/office/drawing/2014/main" id="{C6389BC3-D013-CC45-B788-A46C1FFF3F25}"/>
              </a:ext>
            </a:extLst>
          </p:cNvPr>
          <p:cNvSpPr txBox="1">
            <a:spLocks/>
          </p:cNvSpPr>
          <p:nvPr/>
        </p:nvSpPr>
        <p:spPr>
          <a:xfrm>
            <a:off x="-2441713" y="420994"/>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Why write?</a:t>
            </a:r>
          </a:p>
        </p:txBody>
      </p:sp>
    </p:spTree>
    <p:extLst>
      <p:ext uri="{BB962C8B-B14F-4D97-AF65-F5344CB8AC3E}">
        <p14:creationId xmlns:p14="http://schemas.microsoft.com/office/powerpoint/2010/main" val="298813597"/>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67E39-B0A5-7FCF-FB90-42B98BFBCE99}"/>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7413C01-27FB-EE68-F5CA-6BAC76CB1F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6882B348-D99D-5954-3B59-07F33C7008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930634C8-00E3-4E48-218A-26A00C655D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F06392A-BDE0-F10C-3582-B579C5723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EF9AD74-EA03-B432-21B7-53587973F7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3BCA8780-51B3-B43C-44A7-F272D0CDF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CA5C493-CD5B-BD47-FC04-3FE008C6F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1B83A076-2C27-3017-9F42-DB8D4B48F7B3}"/>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76D16727-2256-5F2A-9000-CCCB6D118C6C}"/>
              </a:ext>
            </a:extLst>
          </p:cNvPr>
          <p:cNvSpPr txBox="1">
            <a:spLocks/>
          </p:cNvSpPr>
          <p:nvPr/>
        </p:nvSpPr>
        <p:spPr>
          <a:xfrm>
            <a:off x="-3332988" y="564276"/>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4000" dirty="0"/>
              <a:t>Final tips </a:t>
            </a:r>
            <a:endParaRPr lang="en-US" sz="4000" dirty="0">
              <a:solidFill>
                <a:schemeClr val="bg1"/>
              </a:solidFill>
            </a:endParaRPr>
          </a:p>
        </p:txBody>
      </p:sp>
      <p:sp>
        <p:nvSpPr>
          <p:cNvPr id="19" name="Rectangle 3">
            <a:extLst>
              <a:ext uri="{FF2B5EF4-FFF2-40B4-BE49-F238E27FC236}">
                <a16:creationId xmlns:a16="http://schemas.microsoft.com/office/drawing/2014/main" id="{62023382-AF19-E9B9-13E3-14726F9FEB9E}"/>
              </a:ext>
            </a:extLst>
          </p:cNvPr>
          <p:cNvSpPr txBox="1">
            <a:spLocks noChangeArrowheads="1"/>
          </p:cNvSpPr>
          <p:nvPr/>
        </p:nvSpPr>
        <p:spPr>
          <a:xfrm>
            <a:off x="731521" y="2171363"/>
            <a:ext cx="4744027" cy="40513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609600" indent="-609600" algn="l">
              <a:buClr>
                <a:schemeClr val="accent1"/>
              </a:buClr>
              <a:buFont typeface="Arial" panose="020B0604020202020204" pitchFamily="34" charset="0"/>
              <a:buChar char="•"/>
            </a:pPr>
            <a:r>
              <a:rPr lang="en-GB" altLang="en-US" sz="2000" dirty="0"/>
              <a:t>Plan your article</a:t>
            </a:r>
          </a:p>
          <a:p>
            <a:pPr marL="609600" indent="-609600" algn="l">
              <a:buClr>
                <a:schemeClr val="accent1"/>
              </a:buClr>
              <a:buFont typeface="Arial" panose="020B0604020202020204" pitchFamily="34" charset="0"/>
              <a:buChar char="•"/>
            </a:pPr>
            <a:r>
              <a:rPr lang="en-GB" altLang="en-US" sz="2000" dirty="0"/>
              <a:t>Know your audience</a:t>
            </a:r>
          </a:p>
          <a:p>
            <a:pPr marL="609600" indent="-609600" algn="l">
              <a:buClr>
                <a:schemeClr val="accent1"/>
              </a:buClr>
              <a:buFont typeface="Arial" panose="020B0604020202020204" pitchFamily="34" charset="0"/>
              <a:buChar char="•"/>
            </a:pPr>
            <a:r>
              <a:rPr lang="en-GB" altLang="en-US" sz="2000" dirty="0"/>
              <a:t>Read and follow the author guidelines</a:t>
            </a:r>
          </a:p>
          <a:p>
            <a:pPr marL="609600" indent="-609600" algn="l">
              <a:buClr>
                <a:schemeClr val="accent1"/>
              </a:buClr>
              <a:buFont typeface="Arial" panose="020B0604020202020204" pitchFamily="34" charset="0"/>
              <a:buChar char="•"/>
            </a:pPr>
            <a:r>
              <a:rPr lang="en-GB" altLang="en-US" sz="2000" dirty="0"/>
              <a:t>Be concise and consistent</a:t>
            </a:r>
          </a:p>
          <a:p>
            <a:pPr marL="609600" indent="-609600" algn="l">
              <a:buClr>
                <a:schemeClr val="accent1"/>
              </a:buClr>
              <a:buFont typeface="Arial" panose="020B0604020202020204" pitchFamily="34" charset="0"/>
              <a:buChar char="•"/>
            </a:pPr>
            <a:r>
              <a:rPr lang="en-GB" altLang="en-US" sz="2000" dirty="0"/>
              <a:t>Use tables and figures sparingly and to your advantage</a:t>
            </a:r>
          </a:p>
          <a:p>
            <a:pPr marL="609600" indent="-609600" algn="l">
              <a:buClr>
                <a:schemeClr val="accent1"/>
              </a:buClr>
              <a:buFont typeface="Arial" panose="020B0604020202020204" pitchFamily="34" charset="0"/>
              <a:buChar char="•"/>
            </a:pPr>
            <a:r>
              <a:rPr lang="en-GB" altLang="en-US" sz="2000" dirty="0"/>
              <a:t>Avoid abbreviations</a:t>
            </a:r>
          </a:p>
          <a:p>
            <a:pPr marL="609600" indent="-609600" algn="l">
              <a:buClr>
                <a:schemeClr val="accent1"/>
              </a:buClr>
              <a:buFont typeface="Arial" panose="020B0604020202020204" pitchFamily="34" charset="0"/>
              <a:buChar char="•"/>
            </a:pPr>
            <a:r>
              <a:rPr lang="en-GB" altLang="en-US" sz="2000" dirty="0"/>
              <a:t>Listen to the feedback from both peers and reviewers</a:t>
            </a:r>
          </a:p>
          <a:p>
            <a:pPr marL="609600" indent="-609600" algn="l">
              <a:buClr>
                <a:schemeClr val="accent1"/>
              </a:buClr>
              <a:buFont typeface="Arial" panose="020B0604020202020204" pitchFamily="34" charset="0"/>
              <a:buChar char="•"/>
            </a:pPr>
            <a:r>
              <a:rPr lang="en-GB" altLang="en-US" sz="2000" dirty="0"/>
              <a:t>Do not plagiarise</a:t>
            </a:r>
          </a:p>
          <a:p>
            <a:pPr algn="l">
              <a:buClr>
                <a:schemeClr val="accent1"/>
              </a:buClr>
            </a:pPr>
            <a:endParaRPr lang="en-GB" altLang="en-US" sz="2000" dirty="0"/>
          </a:p>
          <a:p>
            <a:pPr marL="609600" indent="-609600" algn="l">
              <a:buClr>
                <a:schemeClr val="accent1"/>
              </a:buClr>
              <a:buFont typeface="Arial" panose="020B0604020202020204" pitchFamily="34" charset="0"/>
              <a:buChar char="•"/>
            </a:pPr>
            <a:endParaRPr lang="en-US" altLang="en-US" sz="2000" dirty="0"/>
          </a:p>
        </p:txBody>
      </p:sp>
      <p:sp>
        <p:nvSpPr>
          <p:cNvPr id="2" name="TextBox 1">
            <a:extLst>
              <a:ext uri="{FF2B5EF4-FFF2-40B4-BE49-F238E27FC236}">
                <a16:creationId xmlns:a16="http://schemas.microsoft.com/office/drawing/2014/main" id="{453FC9EA-1E07-B8B5-9A0A-87F01D520AC0}"/>
              </a:ext>
            </a:extLst>
          </p:cNvPr>
          <p:cNvSpPr txBox="1"/>
          <p:nvPr/>
        </p:nvSpPr>
        <p:spPr>
          <a:xfrm>
            <a:off x="1757363" y="128587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54585345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37EC6236-9ACF-5945-98CC-0FFE86C93588}"/>
              </a:ext>
            </a:extLst>
          </p:cNvPr>
          <p:cNvSpPr>
            <a:spLocks noGrp="1"/>
          </p:cNvSpPr>
          <p:nvPr>
            <p:ph type="subTitle" idx="1"/>
          </p:nvPr>
        </p:nvSpPr>
        <p:spPr>
          <a:xfrm>
            <a:off x="803499" y="1689652"/>
            <a:ext cx="4882310" cy="4775825"/>
          </a:xfrm>
        </p:spPr>
        <p:txBody>
          <a:bodyPr>
            <a:normAutofit/>
          </a:bodyPr>
          <a:lstStyle/>
          <a:p>
            <a:pPr algn="l"/>
            <a:r>
              <a:rPr lang="en-GB" sz="2000" b="0" i="0" u="none" strike="noStrike" dirty="0">
                <a:effectLst/>
                <a:latin typeface="+mj-lt"/>
              </a:rPr>
              <a:t>Personal benefits:</a:t>
            </a:r>
          </a:p>
          <a:p>
            <a:pPr marL="342900" indent="-342900" algn="l">
              <a:buFont typeface="Arial" panose="020B0604020202020204" pitchFamily="34" charset="0"/>
              <a:buChar char="•"/>
            </a:pPr>
            <a:r>
              <a:rPr lang="en-GB" sz="2000" dirty="0">
                <a:latin typeface="+mj-lt"/>
              </a:rPr>
              <a:t>Improving your knowledge and 	critical thinking</a:t>
            </a:r>
          </a:p>
          <a:p>
            <a:pPr marL="342900" indent="-342900" algn="l">
              <a:buFont typeface="Arial" panose="020B0604020202020204" pitchFamily="34" charset="0"/>
              <a:buChar char="•"/>
            </a:pPr>
            <a:r>
              <a:rPr lang="en-GB" sz="2000" dirty="0">
                <a:latin typeface="+mj-lt"/>
              </a:rPr>
              <a:t>Evidencing your achievements</a:t>
            </a:r>
          </a:p>
          <a:p>
            <a:pPr marL="342900" indent="-342900" algn="l">
              <a:buFont typeface="Arial" panose="020B0604020202020204" pitchFamily="34" charset="0"/>
              <a:buChar char="•"/>
            </a:pPr>
            <a:r>
              <a:rPr lang="en-GB" sz="2000" dirty="0">
                <a:latin typeface="+mj-lt"/>
              </a:rPr>
              <a:t>Supporting your career development</a:t>
            </a:r>
          </a:p>
          <a:p>
            <a:pPr algn="l"/>
            <a:endParaRPr lang="en-GB" sz="2000" dirty="0">
              <a:latin typeface="+mj-lt"/>
            </a:endParaRPr>
          </a:p>
          <a:p>
            <a:pPr algn="l"/>
            <a:r>
              <a:rPr lang="en-GB" sz="2000" b="0" i="0" u="none" strike="noStrike" dirty="0">
                <a:effectLst/>
                <a:latin typeface="+mj-lt"/>
              </a:rPr>
              <a:t>Patient benefits:</a:t>
            </a:r>
          </a:p>
          <a:p>
            <a:pPr marL="342900" indent="-342900" algn="l">
              <a:buFont typeface="Arial" panose="020B0604020202020204" pitchFamily="34" charset="0"/>
              <a:buChar char="•"/>
            </a:pPr>
            <a:r>
              <a:rPr lang="en-GB" sz="2000" dirty="0">
                <a:latin typeface="+mj-lt"/>
              </a:rPr>
              <a:t>Providing their perspectives</a:t>
            </a:r>
          </a:p>
          <a:p>
            <a:pPr marL="342900" indent="-342900" algn="l">
              <a:buFont typeface="Arial" panose="020B0604020202020204" pitchFamily="34" charset="0"/>
              <a:buChar char="•"/>
            </a:pPr>
            <a:r>
              <a:rPr lang="en-GB" sz="2000" dirty="0">
                <a:latin typeface="+mj-lt"/>
              </a:rPr>
              <a:t>Identifying problems</a:t>
            </a:r>
          </a:p>
          <a:p>
            <a:pPr marL="342900" indent="-342900" algn="l">
              <a:buFont typeface="Arial" panose="020B0604020202020204" pitchFamily="34" charset="0"/>
              <a:buChar char="•"/>
            </a:pPr>
            <a:r>
              <a:rPr lang="en-GB" sz="2000" dirty="0">
                <a:latin typeface="+mj-lt"/>
              </a:rPr>
              <a:t>Guiding improvements in care quality</a:t>
            </a:r>
          </a:p>
        </p:txBody>
      </p:sp>
      <p:pic>
        <p:nvPicPr>
          <p:cNvPr id="19" name="Picture 18">
            <a:extLst>
              <a:ext uri="{FF2B5EF4-FFF2-40B4-BE49-F238E27FC236}">
                <a16:creationId xmlns:a16="http://schemas.microsoft.com/office/drawing/2014/main" id="{2DEE528B-5070-7C4A-9021-478AF0295C40}"/>
              </a:ext>
            </a:extLst>
          </p:cNvPr>
          <p:cNvPicPr>
            <a:picLocks noChangeAspect="1"/>
          </p:cNvPicPr>
          <p:nvPr/>
        </p:nvPicPr>
        <p:blipFill>
          <a:blip r:embed="rId3"/>
          <a:stretch>
            <a:fillRect/>
          </a:stretch>
        </p:blipFill>
        <p:spPr>
          <a:xfrm>
            <a:off x="7037881" y="391251"/>
            <a:ext cx="3659788" cy="4736197"/>
          </a:xfrm>
          <a:prstGeom prst="rect">
            <a:avLst/>
          </a:prstGeom>
        </p:spPr>
      </p:pic>
      <p:sp>
        <p:nvSpPr>
          <p:cNvPr id="21" name="Title 1">
            <a:extLst>
              <a:ext uri="{FF2B5EF4-FFF2-40B4-BE49-F238E27FC236}">
                <a16:creationId xmlns:a16="http://schemas.microsoft.com/office/drawing/2014/main" id="{5147B346-2297-A74E-BD12-76F8DA04467C}"/>
              </a:ext>
            </a:extLst>
          </p:cNvPr>
          <p:cNvSpPr txBox="1">
            <a:spLocks/>
          </p:cNvSpPr>
          <p:nvPr/>
        </p:nvSpPr>
        <p:spPr>
          <a:xfrm>
            <a:off x="-2414895" y="18204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Why write?</a:t>
            </a:r>
          </a:p>
        </p:txBody>
      </p:sp>
    </p:spTree>
    <p:extLst>
      <p:ext uri="{BB962C8B-B14F-4D97-AF65-F5344CB8AC3E}">
        <p14:creationId xmlns:p14="http://schemas.microsoft.com/office/powerpoint/2010/main" val="305424285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31CEA3A8-C9CF-B94C-AC6C-37D378490EC5}"/>
              </a:ext>
            </a:extLst>
          </p:cNvPr>
          <p:cNvSpPr txBox="1">
            <a:spLocks/>
          </p:cNvSpPr>
          <p:nvPr/>
        </p:nvSpPr>
        <p:spPr>
          <a:xfrm>
            <a:off x="-2323860" y="307576"/>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Where to begin</a:t>
            </a:r>
          </a:p>
        </p:txBody>
      </p:sp>
      <p:graphicFrame>
        <p:nvGraphicFramePr>
          <p:cNvPr id="21" name="Content Placeholder 2">
            <a:extLst>
              <a:ext uri="{FF2B5EF4-FFF2-40B4-BE49-F238E27FC236}">
                <a16:creationId xmlns:a16="http://schemas.microsoft.com/office/drawing/2014/main" id="{A6D00F04-9C87-8C4E-AAEB-A62FA1AD822F}"/>
              </a:ext>
            </a:extLst>
          </p:cNvPr>
          <p:cNvGraphicFramePr>
            <a:graphicFrameLocks/>
          </p:cNvGraphicFramePr>
          <p:nvPr>
            <p:extLst>
              <p:ext uri="{D42A27DB-BD31-4B8C-83A1-F6EECF244321}">
                <p14:modId xmlns:p14="http://schemas.microsoft.com/office/powerpoint/2010/main" val="334067225"/>
              </p:ext>
            </p:extLst>
          </p:nvPr>
        </p:nvGraphicFramePr>
        <p:xfrm>
          <a:off x="634220" y="2715825"/>
          <a:ext cx="10820400" cy="3530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8"/>
          <a:stretch>
            <a:fillRect/>
          </a:stretch>
        </p:blipFill>
        <p:spPr>
          <a:xfrm>
            <a:off x="7037882" y="449036"/>
            <a:ext cx="3659788" cy="4736197"/>
          </a:xfrm>
          <a:prstGeom prst="rect">
            <a:avLst/>
          </a:prstGeom>
        </p:spPr>
      </p:pic>
    </p:spTree>
    <p:extLst>
      <p:ext uri="{BB962C8B-B14F-4D97-AF65-F5344CB8AC3E}">
        <p14:creationId xmlns:p14="http://schemas.microsoft.com/office/powerpoint/2010/main" val="382040901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Rectangle 10">
            <a:extLst>
              <a:ext uri="{FF2B5EF4-FFF2-40B4-BE49-F238E27FC236}">
                <a16:creationId xmlns:a16="http://schemas.microsoft.com/office/drawing/2014/main" id="{93A1B571-39EA-B74C-A722-AE5BCE083609}"/>
              </a:ext>
            </a:extLst>
          </p:cNvPr>
          <p:cNvSpPr txBox="1">
            <a:spLocks noChangeArrowheads="1"/>
          </p:cNvSpPr>
          <p:nvPr/>
        </p:nvSpPr>
        <p:spPr>
          <a:xfrm>
            <a:off x="180293" y="448401"/>
            <a:ext cx="5505516" cy="159906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What to write</a:t>
            </a:r>
          </a:p>
        </p:txBody>
      </p:sp>
      <p:sp>
        <p:nvSpPr>
          <p:cNvPr id="19" name="Content Placeholder 2">
            <a:extLst>
              <a:ext uri="{FF2B5EF4-FFF2-40B4-BE49-F238E27FC236}">
                <a16:creationId xmlns:a16="http://schemas.microsoft.com/office/drawing/2014/main" id="{5D37A2FF-8056-C546-97E3-7F65A581B667}"/>
              </a:ext>
            </a:extLst>
          </p:cNvPr>
          <p:cNvSpPr txBox="1">
            <a:spLocks/>
          </p:cNvSpPr>
          <p:nvPr/>
        </p:nvSpPr>
        <p:spPr>
          <a:xfrm>
            <a:off x="1033487" y="23597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r>
              <a:rPr lang="en-GB" sz="2000" b="0" i="0" u="none" strike="noStrike" dirty="0">
                <a:effectLst/>
              </a:rPr>
              <a:t>Types of articles:</a:t>
            </a:r>
          </a:p>
          <a:p>
            <a:pPr marL="342900" indent="-342900" algn="l">
              <a:buClr>
                <a:schemeClr val="accent1"/>
              </a:buClr>
              <a:buFont typeface="Arial" panose="020B0604020202020204" pitchFamily="34" charset="0"/>
              <a:buChar char="•"/>
            </a:pPr>
            <a:r>
              <a:rPr lang="en-GB" sz="2000" dirty="0"/>
              <a:t>Editorials</a:t>
            </a:r>
          </a:p>
          <a:p>
            <a:pPr marL="342900" indent="-342900" algn="l">
              <a:buClr>
                <a:schemeClr val="accent1"/>
              </a:buClr>
              <a:buFont typeface="Arial" panose="020B0604020202020204" pitchFamily="34" charset="0"/>
              <a:buChar char="•"/>
            </a:pPr>
            <a:r>
              <a:rPr lang="en-US" sz="2000" dirty="0"/>
              <a:t>Service developments</a:t>
            </a:r>
          </a:p>
          <a:p>
            <a:pPr marL="342900" indent="-342900" algn="l">
              <a:buClr>
                <a:schemeClr val="accent1"/>
              </a:buClr>
              <a:buFont typeface="Arial" panose="020B0604020202020204" pitchFamily="34" charset="0"/>
              <a:buChar char="•"/>
            </a:pPr>
            <a:r>
              <a:rPr lang="en-US" sz="2000" dirty="0"/>
              <a:t>Case reports</a:t>
            </a:r>
          </a:p>
          <a:p>
            <a:pPr marL="342900" indent="-342900" algn="l">
              <a:buClr>
                <a:schemeClr val="accent1"/>
              </a:buClr>
              <a:buFont typeface="Arial" panose="020B0604020202020204" pitchFamily="34" charset="0"/>
              <a:buChar char="•"/>
            </a:pPr>
            <a:r>
              <a:rPr lang="en-US" sz="2000" dirty="0"/>
              <a:t>Clinical ‘how to’ articles</a:t>
            </a:r>
          </a:p>
          <a:p>
            <a:pPr marL="342900" indent="-342900" algn="l">
              <a:buClr>
                <a:schemeClr val="accent1"/>
              </a:buClr>
              <a:buFont typeface="Arial" panose="020B0604020202020204" pitchFamily="34" charset="0"/>
              <a:buChar char="•"/>
            </a:pPr>
            <a:r>
              <a:rPr lang="en-US" sz="2000" dirty="0"/>
              <a:t>Research</a:t>
            </a:r>
          </a:p>
          <a:p>
            <a:pPr algn="l"/>
            <a:endParaRPr lang="en-US" dirty="0"/>
          </a:p>
        </p:txBody>
      </p:sp>
    </p:spTree>
    <p:extLst>
      <p:ext uri="{BB962C8B-B14F-4D97-AF65-F5344CB8AC3E}">
        <p14:creationId xmlns:p14="http://schemas.microsoft.com/office/powerpoint/2010/main" val="17212908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9" name="Title 1">
            <a:extLst>
              <a:ext uri="{FF2B5EF4-FFF2-40B4-BE49-F238E27FC236}">
                <a16:creationId xmlns:a16="http://schemas.microsoft.com/office/drawing/2014/main" id="{0B3AE9A4-7240-284B-AF97-481EB328ADBA}"/>
              </a:ext>
            </a:extLst>
          </p:cNvPr>
          <p:cNvSpPr txBox="1">
            <a:spLocks/>
          </p:cNvSpPr>
          <p:nvPr/>
        </p:nvSpPr>
        <p:spPr>
          <a:xfrm>
            <a:off x="731521" y="1043170"/>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5400" dirty="0"/>
              <a:t>Research articles</a:t>
            </a:r>
          </a:p>
        </p:txBody>
      </p:sp>
      <p:sp>
        <p:nvSpPr>
          <p:cNvPr id="3" name="TextBox 2">
            <a:extLst>
              <a:ext uri="{FF2B5EF4-FFF2-40B4-BE49-F238E27FC236}">
                <a16:creationId xmlns:a16="http://schemas.microsoft.com/office/drawing/2014/main" id="{24E35043-C993-FF45-93BC-244EEE19FEB3}"/>
              </a:ext>
            </a:extLst>
          </p:cNvPr>
          <p:cNvSpPr txBox="1"/>
          <p:nvPr/>
        </p:nvSpPr>
        <p:spPr>
          <a:xfrm>
            <a:off x="882802" y="2668987"/>
            <a:ext cx="4253557" cy="2215991"/>
          </a:xfrm>
          <a:prstGeom prst="rect">
            <a:avLst/>
          </a:prstGeom>
          <a:noFill/>
        </p:spPr>
        <p:txBody>
          <a:bodyPr wrap="square" rtlCol="0">
            <a:spAutoFit/>
          </a:bodyPr>
          <a:lstStyle/>
          <a:p>
            <a:pPr algn="l"/>
            <a:r>
              <a:rPr lang="en-GB" sz="2000" b="0" i="0" u="none" strike="noStrike" dirty="0">
                <a:effectLst/>
              </a:rPr>
              <a:t>Typical structure:</a:t>
            </a:r>
          </a:p>
          <a:p>
            <a:pPr marL="742950" lvl="1" indent="-285750" algn="l">
              <a:buClr>
                <a:schemeClr val="accent1"/>
              </a:buClr>
              <a:buFont typeface="Arial" panose="020B0604020202020204" pitchFamily="34" charset="0"/>
              <a:buChar char="•"/>
            </a:pPr>
            <a:r>
              <a:rPr lang="en-GB" sz="2000" b="0" i="0" u="none" strike="noStrike" dirty="0">
                <a:effectLst/>
              </a:rPr>
              <a:t>Introduction</a:t>
            </a:r>
          </a:p>
          <a:p>
            <a:pPr marL="742950" lvl="1" indent="-285750" algn="l">
              <a:buClr>
                <a:schemeClr val="accent1"/>
              </a:buClr>
              <a:buFont typeface="Arial" panose="020B0604020202020204" pitchFamily="34" charset="0"/>
              <a:buChar char="•"/>
            </a:pPr>
            <a:r>
              <a:rPr lang="en-GB" sz="2000" b="0" i="0" u="none" strike="noStrike" dirty="0">
                <a:effectLst/>
              </a:rPr>
              <a:t>Methods</a:t>
            </a:r>
          </a:p>
          <a:p>
            <a:pPr marL="742950" lvl="1" indent="-285750" algn="l">
              <a:buClr>
                <a:schemeClr val="accent1"/>
              </a:buClr>
              <a:buFont typeface="Arial" panose="020B0604020202020204" pitchFamily="34" charset="0"/>
              <a:buChar char="•"/>
            </a:pPr>
            <a:r>
              <a:rPr lang="en-GB" sz="2000" b="0" i="0" u="none" strike="noStrike" dirty="0">
                <a:effectLst/>
              </a:rPr>
              <a:t>Results</a:t>
            </a:r>
          </a:p>
          <a:p>
            <a:pPr marL="742950" lvl="1" indent="-285750" algn="l">
              <a:buClr>
                <a:schemeClr val="accent1"/>
              </a:buClr>
              <a:buFont typeface="Arial" panose="020B0604020202020204" pitchFamily="34" charset="0"/>
              <a:buChar char="•"/>
            </a:pPr>
            <a:r>
              <a:rPr lang="en-GB" sz="2000" b="0" i="0" u="none" strike="noStrike" dirty="0">
                <a:effectLst/>
              </a:rPr>
              <a:t>Discussion</a:t>
            </a:r>
          </a:p>
          <a:p>
            <a:pPr marL="742950" lvl="1" indent="-285750" algn="l">
              <a:buClr>
                <a:schemeClr val="accent1"/>
              </a:buClr>
              <a:buFont typeface="Arial" panose="020B0604020202020204" pitchFamily="34" charset="0"/>
              <a:buChar char="•"/>
            </a:pPr>
            <a:r>
              <a:rPr lang="en-GB" sz="2000" b="0" i="0" u="none" strike="noStrike" dirty="0">
                <a:effectLst/>
              </a:rPr>
              <a:t>Conclusion</a:t>
            </a:r>
          </a:p>
          <a:p>
            <a:endParaRPr lang="en-US" dirty="0"/>
          </a:p>
        </p:txBody>
      </p:sp>
    </p:spTree>
    <p:extLst>
      <p:ext uri="{BB962C8B-B14F-4D97-AF65-F5344CB8AC3E}">
        <p14:creationId xmlns:p14="http://schemas.microsoft.com/office/powerpoint/2010/main" val="260646952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0C1851-90A7-F096-99DD-5D8DEF910CD1}"/>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D51D9DE-A092-7092-4FA7-78858C4328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D93F07A-3F2E-A98B-3DDE-00C9C040EE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6A5AA419-0BE8-5024-D64D-BC6D0A8B17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C59F26C-C39F-186C-E781-357795A2F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E9E7550-FEAD-B36E-0131-6242A09350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5294BA42-96F9-4AE1-A888-901F7E64E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E04F7AA-3CC5-C40B-0BE9-B4C53CC4DF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D29333B7-34FC-310C-4529-38D6BAD4854A}"/>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Rectangle 10">
            <a:extLst>
              <a:ext uri="{FF2B5EF4-FFF2-40B4-BE49-F238E27FC236}">
                <a16:creationId xmlns:a16="http://schemas.microsoft.com/office/drawing/2014/main" id="{22294CF0-7C1B-9EDA-FEFD-213AF409E52B}"/>
              </a:ext>
            </a:extLst>
          </p:cNvPr>
          <p:cNvSpPr txBox="1">
            <a:spLocks noChangeArrowheads="1"/>
          </p:cNvSpPr>
          <p:nvPr/>
        </p:nvSpPr>
        <p:spPr>
          <a:xfrm>
            <a:off x="731521" y="533623"/>
            <a:ext cx="5505516" cy="159906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5400" dirty="0"/>
              <a:t>Research articles</a:t>
            </a:r>
          </a:p>
        </p:txBody>
      </p:sp>
      <p:sp>
        <p:nvSpPr>
          <p:cNvPr id="19" name="Title 1">
            <a:extLst>
              <a:ext uri="{FF2B5EF4-FFF2-40B4-BE49-F238E27FC236}">
                <a16:creationId xmlns:a16="http://schemas.microsoft.com/office/drawing/2014/main" id="{2EA96F32-8E13-F445-7320-04FDC34D1F6E}"/>
              </a:ext>
            </a:extLst>
          </p:cNvPr>
          <p:cNvSpPr txBox="1">
            <a:spLocks/>
          </p:cNvSpPr>
          <p:nvPr/>
        </p:nvSpPr>
        <p:spPr>
          <a:xfrm>
            <a:off x="376148" y="1704619"/>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4000" dirty="0"/>
          </a:p>
        </p:txBody>
      </p:sp>
      <p:sp>
        <p:nvSpPr>
          <p:cNvPr id="3" name="TextBox 2">
            <a:extLst>
              <a:ext uri="{FF2B5EF4-FFF2-40B4-BE49-F238E27FC236}">
                <a16:creationId xmlns:a16="http://schemas.microsoft.com/office/drawing/2014/main" id="{2355107D-62C3-CF06-B520-7624E9F1CC81}"/>
              </a:ext>
            </a:extLst>
          </p:cNvPr>
          <p:cNvSpPr txBox="1"/>
          <p:nvPr/>
        </p:nvSpPr>
        <p:spPr>
          <a:xfrm>
            <a:off x="839836" y="2476517"/>
            <a:ext cx="10232205" cy="3293209"/>
          </a:xfrm>
          <a:prstGeom prst="rect">
            <a:avLst/>
          </a:prstGeom>
          <a:noFill/>
        </p:spPr>
        <p:txBody>
          <a:bodyPr wrap="square" rtlCol="0">
            <a:spAutoFit/>
          </a:bodyPr>
          <a:lstStyle/>
          <a:p>
            <a:r>
              <a:rPr lang="en-GB" sz="2000" dirty="0">
                <a:solidFill>
                  <a:srgbClr val="000000"/>
                </a:solidFill>
                <a:effectLst/>
                <a:ea typeface="Calibri" panose="020F0502020204030204" pitchFamily="34" charset="0"/>
                <a:cs typeface="Times LT Std" pitchFamily="2" charset="0"/>
              </a:rPr>
              <a:t>Depending on your research, it must be submitted to a trials registry before your study has started </a:t>
            </a:r>
          </a:p>
          <a:p>
            <a:pPr marL="342900" indent="-342900">
              <a:lnSpc>
                <a:spcPct val="150000"/>
              </a:lnSpc>
              <a:buClr>
                <a:schemeClr val="accent1"/>
              </a:buClr>
              <a:buFont typeface="Arial" panose="020B0604020202020204" pitchFamily="34" charset="0"/>
              <a:buChar char="•"/>
            </a:pPr>
            <a:r>
              <a:rPr lang="en-GB" sz="2000" b="1" dirty="0">
                <a:solidFill>
                  <a:srgbClr val="000000"/>
                </a:solidFill>
                <a:effectLst/>
                <a:ea typeface="Calibri" panose="020F0502020204030204" pitchFamily="34" charset="0"/>
                <a:cs typeface="Times LT Std" pitchFamily="2" charset="0"/>
              </a:rPr>
              <a:t>Randomised controlled trials </a:t>
            </a:r>
            <a:r>
              <a:rPr lang="en-GB" sz="2000" dirty="0">
                <a:solidFill>
                  <a:srgbClr val="000000"/>
                </a:solidFill>
                <a:effectLst/>
                <a:ea typeface="Calibri" panose="020F0502020204030204" pitchFamily="34" charset="0"/>
                <a:cs typeface="Times LT Std" pitchFamily="2" charset="0"/>
              </a:rPr>
              <a:t>must adhere to the CONSORT Statement </a:t>
            </a:r>
          </a:p>
          <a:p>
            <a:pPr>
              <a:lnSpc>
                <a:spcPct val="150000"/>
              </a:lnSpc>
              <a:buClr>
                <a:schemeClr val="accent1"/>
              </a:buClr>
            </a:pPr>
            <a:r>
              <a:rPr lang="en-GB" sz="2000" dirty="0">
                <a:solidFill>
                  <a:srgbClr val="000000"/>
                </a:solidFill>
                <a:ea typeface="Calibri" panose="020F0502020204030204" pitchFamily="34" charset="0"/>
                <a:cs typeface="Times LT Std" pitchFamily="2" charset="0"/>
              </a:rPr>
              <a:t>	</a:t>
            </a:r>
            <a:r>
              <a:rPr lang="en-GB" sz="2000" dirty="0">
                <a:solidFill>
                  <a:srgbClr val="000000"/>
                </a:solidFill>
                <a:effectLst/>
                <a:ea typeface="Calibri" panose="020F0502020204030204" pitchFamily="34" charset="0"/>
                <a:cs typeface="Times LT Std" pitchFamily="2" charset="0"/>
              </a:rPr>
              <a:t>http://</a:t>
            </a:r>
            <a:r>
              <a:rPr lang="en-GB" sz="2000" dirty="0" err="1">
                <a:solidFill>
                  <a:srgbClr val="000000"/>
                </a:solidFill>
                <a:effectLst/>
                <a:ea typeface="Calibri" panose="020F0502020204030204" pitchFamily="34" charset="0"/>
                <a:cs typeface="Times LT Std" pitchFamily="2" charset="0"/>
              </a:rPr>
              <a:t>www.consort-statement.org</a:t>
            </a:r>
            <a:r>
              <a:rPr lang="en-GB" sz="2000" dirty="0">
                <a:solidFill>
                  <a:srgbClr val="000000"/>
                </a:solidFill>
                <a:effectLst/>
                <a:ea typeface="Calibri" panose="020F0502020204030204" pitchFamily="34" charset="0"/>
                <a:cs typeface="Times LT Std" pitchFamily="2" charset="0"/>
              </a:rPr>
              <a:t>/ </a:t>
            </a:r>
          </a:p>
          <a:p>
            <a:pPr marL="342900" indent="-342900">
              <a:lnSpc>
                <a:spcPct val="150000"/>
              </a:lnSpc>
              <a:buClr>
                <a:schemeClr val="accent1"/>
              </a:buClr>
              <a:buFont typeface="Arial" panose="020B0604020202020204" pitchFamily="34" charset="0"/>
              <a:buChar char="•"/>
            </a:pPr>
            <a:r>
              <a:rPr lang="en-GB" sz="2000" b="1" dirty="0">
                <a:solidFill>
                  <a:srgbClr val="000000"/>
                </a:solidFill>
                <a:effectLst/>
                <a:ea typeface="Calibri" panose="020F0502020204030204" pitchFamily="34" charset="0"/>
                <a:cs typeface="Times LT Std" pitchFamily="2" charset="0"/>
              </a:rPr>
              <a:t>Observational studies </a:t>
            </a:r>
            <a:r>
              <a:rPr lang="en-GB" sz="2000" dirty="0">
                <a:solidFill>
                  <a:srgbClr val="000000"/>
                </a:solidFill>
                <a:effectLst/>
                <a:ea typeface="Calibri" panose="020F0502020204030204" pitchFamily="34" charset="0"/>
                <a:cs typeface="Times LT Std" pitchFamily="2" charset="0"/>
              </a:rPr>
              <a:t>(cohort, case-control, cross-sectional studies) should adhere to the STROBE statement: </a:t>
            </a:r>
            <a:br>
              <a:rPr lang="en-GB" sz="2000" dirty="0">
                <a:solidFill>
                  <a:srgbClr val="000000"/>
                </a:solidFill>
                <a:effectLst/>
                <a:ea typeface="Calibri" panose="020F0502020204030204" pitchFamily="34" charset="0"/>
                <a:cs typeface="Times LT Std" pitchFamily="2" charset="0"/>
              </a:rPr>
            </a:br>
            <a:r>
              <a:rPr lang="en-GB" sz="2000" dirty="0">
                <a:solidFill>
                  <a:srgbClr val="000000"/>
                </a:solidFill>
                <a:effectLst/>
                <a:ea typeface="Calibri" panose="020F0502020204030204" pitchFamily="34" charset="0"/>
                <a:cs typeface="Times LT Std" pitchFamily="2" charset="0"/>
              </a:rPr>
              <a:t>https://</a:t>
            </a:r>
            <a:r>
              <a:rPr lang="en-GB" sz="2000" dirty="0" err="1">
                <a:solidFill>
                  <a:srgbClr val="000000"/>
                </a:solidFill>
                <a:effectLst/>
                <a:ea typeface="Calibri" panose="020F0502020204030204" pitchFamily="34" charset="0"/>
                <a:cs typeface="Times LT Std" pitchFamily="2" charset="0"/>
              </a:rPr>
              <a:t>www.equator-network.org</a:t>
            </a:r>
            <a:r>
              <a:rPr lang="en-GB" sz="2000" dirty="0">
                <a:solidFill>
                  <a:srgbClr val="000000"/>
                </a:solidFill>
                <a:effectLst/>
                <a:ea typeface="Calibri" panose="020F0502020204030204" pitchFamily="34" charset="0"/>
                <a:cs typeface="Times LT Std" pitchFamily="2" charset="0"/>
              </a:rPr>
              <a:t>/reporting-guidelines/strobe/</a:t>
            </a:r>
          </a:p>
          <a:p>
            <a:endParaRPr lang="en-US" dirty="0"/>
          </a:p>
        </p:txBody>
      </p:sp>
    </p:spTree>
    <p:extLst>
      <p:ext uri="{BB962C8B-B14F-4D97-AF65-F5344CB8AC3E}">
        <p14:creationId xmlns:p14="http://schemas.microsoft.com/office/powerpoint/2010/main" val="301736886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3082647" y="630082"/>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Structure</a:t>
            </a:r>
            <a:r>
              <a:rPr lang="en-US" dirty="0">
                <a:solidFill>
                  <a:schemeClr val="bg1"/>
                </a:solidFill>
              </a:rPr>
              <a:t> </a:t>
            </a: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1032152" y="2163280"/>
            <a:ext cx="7772400" cy="4051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Clr>
                <a:schemeClr val="accent1">
                  <a:lumMod val="75000"/>
                </a:schemeClr>
              </a:buClr>
              <a:buFont typeface="Arial" panose="020B0604020202020204" pitchFamily="34" charset="0"/>
              <a:buChar char="•"/>
              <a:defRPr/>
            </a:pPr>
            <a:r>
              <a:rPr lang="en-GB" altLang="en-US" sz="2000" dirty="0"/>
              <a:t>Introduction </a:t>
            </a:r>
          </a:p>
          <a:p>
            <a:pPr marL="342900" indent="-342900" algn="l">
              <a:buClr>
                <a:schemeClr val="accent1">
                  <a:lumMod val="75000"/>
                </a:schemeClr>
              </a:buClr>
              <a:buFont typeface="Arial" panose="020B0604020202020204" pitchFamily="34" charset="0"/>
              <a:buChar char="•"/>
              <a:defRPr/>
            </a:pPr>
            <a:r>
              <a:rPr lang="en-GB" sz="2000" dirty="0">
                <a:effectLst/>
                <a:ea typeface="Calibri" panose="020F0502020204030204" pitchFamily="34" charset="0"/>
              </a:rPr>
              <a:t>Methods</a:t>
            </a:r>
          </a:p>
          <a:p>
            <a:pPr marL="342900" indent="-342900" algn="l">
              <a:buClr>
                <a:schemeClr val="accent1">
                  <a:lumMod val="75000"/>
                </a:schemeClr>
              </a:buClr>
              <a:buFont typeface="Arial" panose="020B0604020202020204" pitchFamily="34" charset="0"/>
              <a:buChar char="•"/>
              <a:defRPr/>
            </a:pPr>
            <a:r>
              <a:rPr lang="en-GB" sz="2000" dirty="0">
                <a:effectLst/>
                <a:ea typeface="Calibri" panose="020F0502020204030204" pitchFamily="34" charset="0"/>
                <a:cs typeface="HelveticaNeueLT Std" panose="020B0604020202020204" pitchFamily="34" charset="77"/>
              </a:rPr>
              <a:t>Results</a:t>
            </a:r>
          </a:p>
          <a:p>
            <a:pPr marL="342900" indent="-342900" algn="l">
              <a:buClr>
                <a:schemeClr val="accent1">
                  <a:lumMod val="75000"/>
                </a:schemeClr>
              </a:buClr>
              <a:buFont typeface="Arial" panose="020B0604020202020204" pitchFamily="34" charset="0"/>
              <a:buChar char="•"/>
              <a:defRPr/>
            </a:pPr>
            <a:r>
              <a:rPr lang="en-GB" sz="2000" dirty="0">
                <a:effectLst/>
                <a:ea typeface="Calibri" panose="020F0502020204030204" pitchFamily="34" charset="0"/>
                <a:cs typeface="HelveticaNeueLT Std" panose="020B0604020202020204" pitchFamily="34" charset="77"/>
              </a:rPr>
              <a:t>Discussion</a:t>
            </a:r>
            <a:endParaRPr lang="en-GB" altLang="en-US" sz="2000" dirty="0"/>
          </a:p>
          <a:p>
            <a:pPr marL="342900" indent="-342900" algn="l">
              <a:buClr>
                <a:schemeClr val="accent1">
                  <a:lumMod val="75000"/>
                </a:schemeClr>
              </a:buClr>
              <a:buFont typeface="Arial" panose="020B0604020202020204" pitchFamily="34" charset="0"/>
              <a:buChar char="•"/>
              <a:defRPr/>
            </a:pPr>
            <a:r>
              <a:rPr lang="en-GB" altLang="en-US" sz="2000" dirty="0"/>
              <a:t>Conclusion </a:t>
            </a:r>
          </a:p>
        </p:txBody>
      </p:sp>
    </p:spTree>
    <p:extLst>
      <p:ext uri="{BB962C8B-B14F-4D97-AF65-F5344CB8AC3E}">
        <p14:creationId xmlns:p14="http://schemas.microsoft.com/office/powerpoint/2010/main" val="242388125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4" name="Rectangle 1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F080573-4F90-3040-96CA-B9B21BA738B7}"/>
              </a:ext>
            </a:extLst>
          </p:cNvPr>
          <p:cNvPicPr>
            <a:picLocks noChangeAspect="1"/>
          </p:cNvPicPr>
          <p:nvPr/>
        </p:nvPicPr>
        <p:blipFill>
          <a:blip r:embed="rId3"/>
          <a:stretch>
            <a:fillRect/>
          </a:stretch>
        </p:blipFill>
        <p:spPr>
          <a:xfrm>
            <a:off x="7037882" y="449036"/>
            <a:ext cx="3659788" cy="4736197"/>
          </a:xfrm>
          <a:prstGeom prst="rect">
            <a:avLst/>
          </a:prstGeom>
        </p:spPr>
      </p:pic>
      <p:sp>
        <p:nvSpPr>
          <p:cNvPr id="17" name="Title 1">
            <a:extLst>
              <a:ext uri="{FF2B5EF4-FFF2-40B4-BE49-F238E27FC236}">
                <a16:creationId xmlns:a16="http://schemas.microsoft.com/office/drawing/2014/main" id="{A43F47DF-D18A-4E4A-AB5F-95D3E17C46AC}"/>
              </a:ext>
            </a:extLst>
          </p:cNvPr>
          <p:cNvSpPr txBox="1">
            <a:spLocks/>
          </p:cNvSpPr>
          <p:nvPr/>
        </p:nvSpPr>
        <p:spPr>
          <a:xfrm>
            <a:off x="-2323860" y="643420"/>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Writing style</a:t>
            </a:r>
            <a:endParaRPr lang="en-US" sz="5400" dirty="0">
              <a:solidFill>
                <a:schemeClr val="bg1"/>
              </a:solidFill>
            </a:endParaRPr>
          </a:p>
        </p:txBody>
      </p:sp>
      <p:sp>
        <p:nvSpPr>
          <p:cNvPr id="19" name="Rectangle 3">
            <a:extLst>
              <a:ext uri="{FF2B5EF4-FFF2-40B4-BE49-F238E27FC236}">
                <a16:creationId xmlns:a16="http://schemas.microsoft.com/office/drawing/2014/main" id="{B1B3CE9A-3C9C-A742-8E26-09DB9667E875}"/>
              </a:ext>
            </a:extLst>
          </p:cNvPr>
          <p:cNvSpPr txBox="1">
            <a:spLocks noChangeArrowheads="1"/>
          </p:cNvSpPr>
          <p:nvPr/>
        </p:nvSpPr>
        <p:spPr>
          <a:xfrm>
            <a:off x="1032152" y="2163280"/>
            <a:ext cx="7772400" cy="4051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buClr>
                <a:schemeClr val="accent1">
                  <a:lumMod val="75000"/>
                </a:schemeClr>
              </a:buClr>
              <a:defRPr/>
            </a:pPr>
            <a:r>
              <a:rPr lang="en-GB" altLang="en-US" sz="2000" dirty="0">
                <a:solidFill>
                  <a:schemeClr val="tx1">
                    <a:lumMod val="75000"/>
                    <a:lumOff val="25000"/>
                  </a:schemeClr>
                </a:solidFill>
              </a:rPr>
              <a:t>Tips: </a:t>
            </a:r>
          </a:p>
          <a:p>
            <a:pPr marL="342900" indent="-342900" algn="l">
              <a:lnSpc>
                <a:spcPct val="120000"/>
              </a:lnSpc>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Use straightforward language</a:t>
            </a:r>
          </a:p>
          <a:p>
            <a:pPr marL="342900" indent="-342900" algn="l">
              <a:lnSpc>
                <a:spcPct val="120000"/>
              </a:lnSpc>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Avoid jargon</a:t>
            </a:r>
          </a:p>
          <a:p>
            <a:pPr marL="342900" indent="-342900" algn="l">
              <a:lnSpc>
                <a:spcPct val="120000"/>
              </a:lnSpc>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Explain abbreviations and measurements </a:t>
            </a:r>
          </a:p>
          <a:p>
            <a:pPr marL="342900" indent="-342900" algn="l">
              <a:lnSpc>
                <a:spcPct val="120000"/>
              </a:lnSpc>
              <a:buClr>
                <a:schemeClr val="accent1">
                  <a:lumMod val="75000"/>
                </a:schemeClr>
              </a:buClr>
              <a:buFont typeface="Arial" panose="020B0604020202020204" pitchFamily="34" charset="0"/>
              <a:buChar char="•"/>
              <a:defRPr/>
            </a:pPr>
            <a:r>
              <a:rPr lang="en-GB" altLang="en-US" sz="2000" dirty="0">
                <a:solidFill>
                  <a:schemeClr val="tx1">
                    <a:lumMod val="75000"/>
                    <a:lumOff val="25000"/>
                  </a:schemeClr>
                </a:solidFill>
              </a:rPr>
              <a:t>Anticipate the reader’s questions</a:t>
            </a:r>
            <a:endParaRPr lang="en-US" altLang="en-US" sz="2000" dirty="0">
              <a:solidFill>
                <a:schemeClr val="tx1">
                  <a:lumMod val="75000"/>
                  <a:lumOff val="25000"/>
                </a:schemeClr>
              </a:solidFill>
            </a:endParaRPr>
          </a:p>
        </p:txBody>
      </p:sp>
    </p:spTree>
    <p:extLst>
      <p:ext uri="{BB962C8B-B14F-4D97-AF65-F5344CB8AC3E}">
        <p14:creationId xmlns:p14="http://schemas.microsoft.com/office/powerpoint/2010/main" val="424475579"/>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929</TotalTime>
  <Words>4878</Words>
  <Application>Microsoft Macintosh PowerPoint</Application>
  <PresentationFormat>Widescreen</PresentationFormat>
  <Paragraphs>384</Paragraphs>
  <Slides>20</Slides>
  <Notes>20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Book Antiqua</vt:lpstr>
      <vt:lpstr>Calibri</vt:lpstr>
      <vt:lpstr>Calibri Light</vt:lpstr>
      <vt:lpstr>Cambria Math</vt:lpstr>
      <vt:lpstr>Helvetica Neue</vt:lpstr>
      <vt:lpstr>HelveticaNeueLT Std</vt:lpstr>
      <vt:lpstr>Segoe Sans</vt:lpstr>
      <vt:lpstr>Times LT Std</vt:lpstr>
      <vt:lpstr>Wingdings 3</vt:lpstr>
      <vt:lpstr>Office Theme</vt:lpstr>
      <vt:lpstr>Preparing a journal article  A guide for nurses and health professionals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for Publication</dc:title>
  <dc:creator>Sophie Gardner</dc:creator>
  <cp:lastModifiedBy>Georgia Hunt</cp:lastModifiedBy>
  <cp:revision>32</cp:revision>
  <dcterms:created xsi:type="dcterms:W3CDTF">2020-09-24T09:34:00Z</dcterms:created>
  <dcterms:modified xsi:type="dcterms:W3CDTF">2025-05-19T08:47:12Z</dcterms:modified>
</cp:coreProperties>
</file>