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0"/>
  </p:notesMasterIdLst>
  <p:sldIdLst>
    <p:sldId id="256" r:id="rId5"/>
    <p:sldId id="4405" r:id="rId6"/>
    <p:sldId id="4397" r:id="rId7"/>
    <p:sldId id="257" r:id="rId8"/>
    <p:sldId id="4386" r:id="rId9"/>
    <p:sldId id="4403" r:id="rId10"/>
    <p:sldId id="258" r:id="rId11"/>
    <p:sldId id="4407" r:id="rId12"/>
    <p:sldId id="4406" r:id="rId13"/>
    <p:sldId id="4408" r:id="rId14"/>
    <p:sldId id="259" r:id="rId15"/>
    <p:sldId id="260" r:id="rId16"/>
    <p:sldId id="261" r:id="rId17"/>
    <p:sldId id="4409" r:id="rId18"/>
    <p:sldId id="262" r:id="rId19"/>
    <p:sldId id="4413" r:id="rId20"/>
    <p:sldId id="4414" r:id="rId21"/>
    <p:sldId id="4411" r:id="rId22"/>
    <p:sldId id="2147474813" r:id="rId23"/>
    <p:sldId id="2147474814" r:id="rId24"/>
    <p:sldId id="2147474819" r:id="rId25"/>
    <p:sldId id="2147474820" r:id="rId26"/>
    <p:sldId id="2147474821" r:id="rId27"/>
    <p:sldId id="2147474823" r:id="rId28"/>
    <p:sldId id="2147474826" r:id="rId29"/>
    <p:sldId id="2147474824" r:id="rId30"/>
    <p:sldId id="2147474825" r:id="rId31"/>
    <p:sldId id="2147474827" r:id="rId32"/>
    <p:sldId id="2147474822" r:id="rId33"/>
    <p:sldId id="2147474828" r:id="rId34"/>
    <p:sldId id="2147474829" r:id="rId35"/>
    <p:sldId id="2147474830" r:id="rId36"/>
    <p:sldId id="2147474818" r:id="rId37"/>
    <p:sldId id="2147474832" r:id="rId38"/>
    <p:sldId id="2147474833" r:id="rId39"/>
  </p:sldIdLst>
  <p:sldSz cx="9144000" cy="5145088"/>
  <p:notesSz cx="6808788" cy="9940925"/>
  <p:defaultTextStyle>
    <a:defPPr>
      <a:defRPr lang="en-US"/>
    </a:defPPr>
    <a:lvl1pPr marL="0" algn="l" defTabSz="68556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80" algn="l" defTabSz="68556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60" algn="l" defTabSz="68556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340" algn="l" defTabSz="68556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120" algn="l" defTabSz="68556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900" algn="l" defTabSz="68556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680" algn="l" defTabSz="68556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460" algn="l" defTabSz="68556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240" algn="l" defTabSz="68556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868303-5DBB-E4E1-E1E3-942708F1BCC8}" name="Ashley Brown (NHS South West London ICB)" initials="AB" userId="S::Ashley.Brown@swlondon.nhs.uk::d796b143-e2b2-4a36-a759-73751ac479f7" providerId="AD"/>
  <p188:author id="{1078AA14-DF51-681D-877E-520EDB308E25}" name="Grace Neal (NHS South West London ICB)" initials="GN" userId="S::Grace.Neal@swlondon.nhs.uk::08f4faf9-467d-45b7-82a1-dfb94f4f9cec" providerId="AD"/>
  <p188:author id="{87D7D814-CE56-E3C4-0FF9-88B9B6F3A7B3}" name="Alison White (NHS South West London ICB)" initials="AW(SWLI" userId="S::Alison.White@swlondon.nhs.uk::3438d1bb-1acf-469e-9852-424577c29b28" providerId="AD"/>
  <p188:author id="{08E26CF9-5B6D-37EB-905D-17C79CF7D24B}" name="Sam Green (NHS South West London ICB)" initials="SG" userId="S::Sam.Green@swlondon.nhs.uk::d1965b7e-7a89-499a-a5fc-6e29cdac01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786"/>
    <a:srgbClr val="FF6F61"/>
    <a:srgbClr val="FFAA00"/>
    <a:srgbClr val="00827B"/>
    <a:srgbClr val="5F5F5F"/>
    <a:srgbClr val="FF67BA"/>
    <a:srgbClr val="00B7E3"/>
    <a:srgbClr val="C4DA00"/>
    <a:srgbClr val="00C5B0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782B1-6EC2-4CAE-AE44-E432A7DC5648}" v="1" dt="2025-06-23T14:11:41.598"/>
    <p1510:client id="{D686B019-1F2B-427E-9A62-900BAF474725}" v="213" dt="2025-06-23T17:27:38.470"/>
    <p1510:client id="{ECB94C7A-0F87-D36C-7A4D-EB3AC33B3F58}" v="92" dt="2025-06-24T10:27:55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hyperlink" Target="https://www.penelope.ai/" TargetMode="External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hyperlink" Target="https://paperpal.com/paperpal-for-researchers" TargetMode="External"/><Relationship Id="rId1" Type="http://schemas.openxmlformats.org/officeDocument/2006/relationships/hyperlink" Target="https://www.equator-network.org/reporting-guidelines/" TargetMode="Externa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hyperlink" Target="https://www.equator-network.org/reporting-guidelines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hyperlink" Target="https://www.penelope.ai/" TargetMode="External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hyperlink" Target="https://paperpal.com/paperpal-for-researcher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D087D-6B24-463B-8FDB-513BFF76EF9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4BC36A-E5D9-4B8B-AC9E-AD9959A75F0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Journal articles are roughly 3000 words </a:t>
          </a:r>
          <a:endParaRPr lang="en-US"/>
        </a:p>
      </dgm:t>
    </dgm:pt>
    <dgm:pt modelId="{3936520F-09E6-45BC-9A39-F471087D2761}" type="parTrans" cxnId="{FFE3C83A-2323-4949-AC81-2612F995583D}">
      <dgm:prSet/>
      <dgm:spPr/>
      <dgm:t>
        <a:bodyPr/>
        <a:lstStyle/>
        <a:p>
          <a:endParaRPr lang="en-US"/>
        </a:p>
      </dgm:t>
    </dgm:pt>
    <dgm:pt modelId="{4F71B59A-E0A5-47D6-A63A-00234286CA46}" type="sibTrans" cxnId="{FFE3C83A-2323-4949-AC81-2612F995583D}">
      <dgm:prSet/>
      <dgm:spPr/>
      <dgm:t>
        <a:bodyPr/>
        <a:lstStyle/>
        <a:p>
          <a:endParaRPr lang="en-US"/>
        </a:p>
      </dgm:t>
    </dgm:pt>
    <dgm:pt modelId="{301BBFC4-F029-4753-A440-17DD8685067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Take the ‘blue pen’ to your report (i.e. edit)</a:t>
          </a:r>
          <a:endParaRPr lang="en-US"/>
        </a:p>
      </dgm:t>
    </dgm:pt>
    <dgm:pt modelId="{BCF52B98-8B93-4E8F-822A-44AD4A0ED2C0}" type="parTrans" cxnId="{0F3DCEDC-9E6D-43DD-8FE7-52226B26556F}">
      <dgm:prSet/>
      <dgm:spPr/>
      <dgm:t>
        <a:bodyPr/>
        <a:lstStyle/>
        <a:p>
          <a:endParaRPr lang="en-US"/>
        </a:p>
      </dgm:t>
    </dgm:pt>
    <dgm:pt modelId="{4DE06295-2325-4E57-B4CD-553D49BCFE9C}" type="sibTrans" cxnId="{0F3DCEDC-9E6D-43DD-8FE7-52226B26556F}">
      <dgm:prSet/>
      <dgm:spPr/>
      <dgm:t>
        <a:bodyPr/>
        <a:lstStyle/>
        <a:p>
          <a:endParaRPr lang="en-US"/>
        </a:p>
      </dgm:t>
    </dgm:pt>
    <dgm:pt modelId="{14CE2AD8-1A29-4AEB-B604-C91FCD4FE0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Re-organise the report into headings of:</a:t>
          </a:r>
          <a:endParaRPr lang="en-US"/>
        </a:p>
      </dgm:t>
    </dgm:pt>
    <dgm:pt modelId="{2DDBC151-B710-41BB-A8D9-3545910487AB}" type="parTrans" cxnId="{12727356-1F78-4CD8-95E8-DAC89AFF7AF0}">
      <dgm:prSet/>
      <dgm:spPr/>
      <dgm:t>
        <a:bodyPr/>
        <a:lstStyle/>
        <a:p>
          <a:endParaRPr lang="en-US"/>
        </a:p>
      </dgm:t>
    </dgm:pt>
    <dgm:pt modelId="{8CE20156-D2D2-4EEC-9595-3D02C5A18E28}" type="sibTrans" cxnId="{12727356-1F78-4CD8-95E8-DAC89AFF7AF0}">
      <dgm:prSet/>
      <dgm:spPr/>
      <dgm:t>
        <a:bodyPr/>
        <a:lstStyle/>
        <a:p>
          <a:endParaRPr lang="en-US"/>
        </a:p>
      </dgm:t>
    </dgm:pt>
    <dgm:pt modelId="{3B174188-BC33-41A7-B990-7D2EAEB4B15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Introduction</a:t>
          </a:r>
          <a:endParaRPr lang="en-US" b="1"/>
        </a:p>
      </dgm:t>
    </dgm:pt>
    <dgm:pt modelId="{F52F82E6-12E4-48A0-AF18-B063C19F220C}" type="parTrans" cxnId="{42F06443-55C2-480B-9CB8-1D907458D0BF}">
      <dgm:prSet/>
      <dgm:spPr/>
      <dgm:t>
        <a:bodyPr/>
        <a:lstStyle/>
        <a:p>
          <a:endParaRPr lang="en-US"/>
        </a:p>
      </dgm:t>
    </dgm:pt>
    <dgm:pt modelId="{AB1CC949-FD3B-4883-BAD8-00F43E10CF8B}" type="sibTrans" cxnId="{42F06443-55C2-480B-9CB8-1D907458D0BF}">
      <dgm:prSet/>
      <dgm:spPr/>
      <dgm:t>
        <a:bodyPr/>
        <a:lstStyle/>
        <a:p>
          <a:endParaRPr lang="en-US"/>
        </a:p>
      </dgm:t>
    </dgm:pt>
    <dgm:pt modelId="{D7223283-ED52-4D67-8FB5-7A39346EDD8D}">
      <dgm:prSet/>
      <dgm:spPr/>
      <dgm:t>
        <a:bodyPr/>
        <a:lstStyle/>
        <a:p>
          <a:r>
            <a:rPr lang="en-GB"/>
            <a:t>Background (set the context, what’s already known but the gap…)</a:t>
          </a:r>
          <a:endParaRPr lang="en-US"/>
        </a:p>
      </dgm:t>
    </dgm:pt>
    <dgm:pt modelId="{A2BFB652-0CD8-483F-B163-967B8C006F15}" type="parTrans" cxnId="{4041F23C-1CCC-4FE2-B434-2187AC311B20}">
      <dgm:prSet/>
      <dgm:spPr/>
      <dgm:t>
        <a:bodyPr/>
        <a:lstStyle/>
        <a:p>
          <a:endParaRPr lang="en-US"/>
        </a:p>
      </dgm:t>
    </dgm:pt>
    <dgm:pt modelId="{B14DA0CE-5582-4217-BE20-F9BA510CD644}" type="sibTrans" cxnId="{4041F23C-1CCC-4FE2-B434-2187AC311B20}">
      <dgm:prSet/>
      <dgm:spPr/>
      <dgm:t>
        <a:bodyPr/>
        <a:lstStyle/>
        <a:p>
          <a:endParaRPr lang="en-US"/>
        </a:p>
      </dgm:t>
    </dgm:pt>
    <dgm:pt modelId="{1D5B9E43-0DB6-4ECE-B618-F1E6151F8A33}">
      <dgm:prSet/>
      <dgm:spPr/>
      <dgm:t>
        <a:bodyPr/>
        <a:lstStyle/>
        <a:p>
          <a:r>
            <a:rPr lang="en-GB"/>
            <a:t>Aim of article (why it is important!) </a:t>
          </a:r>
          <a:endParaRPr lang="en-US"/>
        </a:p>
      </dgm:t>
    </dgm:pt>
    <dgm:pt modelId="{6971C342-119C-46CC-81A8-6DFEEF0CF718}" type="parTrans" cxnId="{A12FF2F4-114E-4483-A4F6-0AEA577046DA}">
      <dgm:prSet/>
      <dgm:spPr/>
      <dgm:t>
        <a:bodyPr/>
        <a:lstStyle/>
        <a:p>
          <a:endParaRPr lang="en-US"/>
        </a:p>
      </dgm:t>
    </dgm:pt>
    <dgm:pt modelId="{35D034C6-8DC1-40C9-B0C0-890689201D06}" type="sibTrans" cxnId="{A12FF2F4-114E-4483-A4F6-0AEA577046DA}">
      <dgm:prSet/>
      <dgm:spPr/>
      <dgm:t>
        <a:bodyPr/>
        <a:lstStyle/>
        <a:p>
          <a:endParaRPr lang="en-US"/>
        </a:p>
      </dgm:t>
    </dgm:pt>
    <dgm:pt modelId="{FD185157-5639-4825-9EA4-C1B98A2035C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Methods</a:t>
          </a:r>
          <a:endParaRPr lang="en-US" b="1"/>
        </a:p>
      </dgm:t>
    </dgm:pt>
    <dgm:pt modelId="{9B554C63-A39A-433B-B7EC-8C4E87BE5BD8}" type="parTrans" cxnId="{6D0B9EA5-B64E-4EBA-B379-27F2CF48FAA7}">
      <dgm:prSet/>
      <dgm:spPr/>
      <dgm:t>
        <a:bodyPr/>
        <a:lstStyle/>
        <a:p>
          <a:endParaRPr lang="en-US"/>
        </a:p>
      </dgm:t>
    </dgm:pt>
    <dgm:pt modelId="{0D20E47B-5F6B-4287-BB24-51921BA3B50D}" type="sibTrans" cxnId="{6D0B9EA5-B64E-4EBA-B379-27F2CF48FAA7}">
      <dgm:prSet/>
      <dgm:spPr/>
      <dgm:t>
        <a:bodyPr/>
        <a:lstStyle/>
        <a:p>
          <a:endParaRPr lang="en-US"/>
        </a:p>
      </dgm:t>
    </dgm:pt>
    <dgm:pt modelId="{2037D519-05A2-4D21-B444-3077F74E85D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Results</a:t>
          </a:r>
          <a:endParaRPr lang="en-US" b="1"/>
        </a:p>
      </dgm:t>
    </dgm:pt>
    <dgm:pt modelId="{0DC035E3-EEAF-4F57-BF60-2F49894DFCB5}" type="parTrans" cxnId="{D8378E3A-A1CC-492E-BA7F-75CEC9C04765}">
      <dgm:prSet/>
      <dgm:spPr/>
      <dgm:t>
        <a:bodyPr/>
        <a:lstStyle/>
        <a:p>
          <a:endParaRPr lang="en-US"/>
        </a:p>
      </dgm:t>
    </dgm:pt>
    <dgm:pt modelId="{4FDE9979-2C5F-4BFD-BB6A-0D7550A149DC}" type="sibTrans" cxnId="{D8378E3A-A1CC-492E-BA7F-75CEC9C04765}">
      <dgm:prSet/>
      <dgm:spPr/>
      <dgm:t>
        <a:bodyPr/>
        <a:lstStyle/>
        <a:p>
          <a:endParaRPr lang="en-US"/>
        </a:p>
      </dgm:t>
    </dgm:pt>
    <dgm:pt modelId="{1A15850C-B522-4DF9-A2F0-6CD6103A35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Discussion</a:t>
          </a:r>
          <a:endParaRPr lang="en-US" b="1"/>
        </a:p>
      </dgm:t>
    </dgm:pt>
    <dgm:pt modelId="{509CF743-2C7D-4F5A-BC08-061FD9566727}" type="parTrans" cxnId="{23F24CF7-FE7B-4604-B243-2F6F9BCEBBCC}">
      <dgm:prSet/>
      <dgm:spPr/>
      <dgm:t>
        <a:bodyPr/>
        <a:lstStyle/>
        <a:p>
          <a:endParaRPr lang="en-US"/>
        </a:p>
      </dgm:t>
    </dgm:pt>
    <dgm:pt modelId="{9F1C1083-FF68-46C2-9621-1DA321EBD6A4}" type="sibTrans" cxnId="{23F24CF7-FE7B-4604-B243-2F6F9BCEBBCC}">
      <dgm:prSet/>
      <dgm:spPr/>
      <dgm:t>
        <a:bodyPr/>
        <a:lstStyle/>
        <a:p>
          <a:endParaRPr lang="en-US"/>
        </a:p>
      </dgm:t>
    </dgm:pt>
    <dgm:pt modelId="{CDA73359-113E-4C7C-9825-CA88BEC679CA}">
      <dgm:prSet/>
      <dgm:spPr/>
      <dgm:t>
        <a:bodyPr/>
        <a:lstStyle/>
        <a:p>
          <a:r>
            <a:rPr lang="en-GB"/>
            <a:t>Main observations</a:t>
          </a:r>
          <a:endParaRPr lang="en-US"/>
        </a:p>
      </dgm:t>
    </dgm:pt>
    <dgm:pt modelId="{86FA8B90-64CA-448A-AA8E-9CF0420C45E4}" type="parTrans" cxnId="{60F7F9C6-397B-4ED3-B28B-1990CAD99AED}">
      <dgm:prSet/>
      <dgm:spPr/>
      <dgm:t>
        <a:bodyPr/>
        <a:lstStyle/>
        <a:p>
          <a:endParaRPr lang="en-US"/>
        </a:p>
      </dgm:t>
    </dgm:pt>
    <dgm:pt modelId="{D9FC525D-010C-4832-B8FD-F5D7E7687A18}" type="sibTrans" cxnId="{60F7F9C6-397B-4ED3-B28B-1990CAD99AED}">
      <dgm:prSet/>
      <dgm:spPr/>
      <dgm:t>
        <a:bodyPr/>
        <a:lstStyle/>
        <a:p>
          <a:endParaRPr lang="en-US"/>
        </a:p>
      </dgm:t>
    </dgm:pt>
    <dgm:pt modelId="{C3717F6F-9392-4EA5-B5A6-3B76796368BA}">
      <dgm:prSet/>
      <dgm:spPr/>
      <dgm:t>
        <a:bodyPr/>
        <a:lstStyle/>
        <a:p>
          <a:r>
            <a:rPr lang="en-GB"/>
            <a:t>What does this study add to the body of knowledge</a:t>
          </a:r>
          <a:endParaRPr lang="en-US"/>
        </a:p>
      </dgm:t>
    </dgm:pt>
    <dgm:pt modelId="{9E27C8F0-2681-4A78-B865-281A969076FB}" type="parTrans" cxnId="{619C69E3-68DF-48CA-83E0-145997BC37AC}">
      <dgm:prSet/>
      <dgm:spPr/>
      <dgm:t>
        <a:bodyPr/>
        <a:lstStyle/>
        <a:p>
          <a:endParaRPr lang="en-US"/>
        </a:p>
      </dgm:t>
    </dgm:pt>
    <dgm:pt modelId="{DFDBB7E7-E3A6-446E-9DAB-26871059B2F3}" type="sibTrans" cxnId="{619C69E3-68DF-48CA-83E0-145997BC37AC}">
      <dgm:prSet/>
      <dgm:spPr/>
      <dgm:t>
        <a:bodyPr/>
        <a:lstStyle/>
        <a:p>
          <a:endParaRPr lang="en-US"/>
        </a:p>
      </dgm:t>
    </dgm:pt>
    <dgm:pt modelId="{862D7F2E-54D5-42EC-AEE0-C193DB19635E}">
      <dgm:prSet/>
      <dgm:spPr/>
      <dgm:t>
        <a:bodyPr/>
        <a:lstStyle/>
        <a:p>
          <a:r>
            <a:rPr lang="en-GB"/>
            <a:t>Limitations and strengths </a:t>
          </a:r>
          <a:endParaRPr lang="en-US"/>
        </a:p>
      </dgm:t>
    </dgm:pt>
    <dgm:pt modelId="{F9DCF49C-33DD-4740-9D38-3E74A1AFEE69}" type="parTrans" cxnId="{8BCF6D6F-CE6D-4D54-AD4A-1FF0801E6BBD}">
      <dgm:prSet/>
      <dgm:spPr/>
      <dgm:t>
        <a:bodyPr/>
        <a:lstStyle/>
        <a:p>
          <a:endParaRPr lang="en-US"/>
        </a:p>
      </dgm:t>
    </dgm:pt>
    <dgm:pt modelId="{1481BE8F-5D89-4098-9FD3-C415FA909251}" type="sibTrans" cxnId="{8BCF6D6F-CE6D-4D54-AD4A-1FF0801E6BBD}">
      <dgm:prSet/>
      <dgm:spPr/>
      <dgm:t>
        <a:bodyPr/>
        <a:lstStyle/>
        <a:p>
          <a:endParaRPr lang="en-US"/>
        </a:p>
      </dgm:t>
    </dgm:pt>
    <dgm:pt modelId="{F7B3123D-13E6-4F29-AD97-A4BDD34F789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Conclusion </a:t>
          </a:r>
          <a:endParaRPr lang="en-US" b="1"/>
        </a:p>
      </dgm:t>
    </dgm:pt>
    <dgm:pt modelId="{8A49330F-4245-46CB-8AAF-DB96523E5C2A}" type="parTrans" cxnId="{1B85BB08-97AD-401F-B773-D5F82CCF1D17}">
      <dgm:prSet/>
      <dgm:spPr/>
      <dgm:t>
        <a:bodyPr/>
        <a:lstStyle/>
        <a:p>
          <a:endParaRPr lang="en-US"/>
        </a:p>
      </dgm:t>
    </dgm:pt>
    <dgm:pt modelId="{243EDFF0-48B5-44B8-B5AA-6A6DA06A18CE}" type="sibTrans" cxnId="{1B85BB08-97AD-401F-B773-D5F82CCF1D17}">
      <dgm:prSet/>
      <dgm:spPr/>
      <dgm:t>
        <a:bodyPr/>
        <a:lstStyle/>
        <a:p>
          <a:endParaRPr lang="en-US"/>
        </a:p>
      </dgm:t>
    </dgm:pt>
    <dgm:pt modelId="{CB47FD4D-A871-4928-A745-A93210E31B82}" type="pres">
      <dgm:prSet presAssocID="{A97D087D-6B24-463B-8FDB-513BFF76EF9D}" presName="root" presStyleCnt="0">
        <dgm:presLayoutVars>
          <dgm:dir/>
          <dgm:resizeHandles val="exact"/>
        </dgm:presLayoutVars>
      </dgm:prSet>
      <dgm:spPr/>
    </dgm:pt>
    <dgm:pt modelId="{43722CC6-555F-4289-8C78-F643F5F773CF}" type="pres">
      <dgm:prSet presAssocID="{8F4BC36A-E5D9-4B8B-AC9E-AD9959A75F02}" presName="compNode" presStyleCnt="0"/>
      <dgm:spPr/>
    </dgm:pt>
    <dgm:pt modelId="{48152602-A2AD-43F5-85FD-6E42559A9AA0}" type="pres">
      <dgm:prSet presAssocID="{8F4BC36A-E5D9-4B8B-AC9E-AD9959A75F0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1BA93CB-0CC9-42F4-9C34-3C069C225EAF}" type="pres">
      <dgm:prSet presAssocID="{8F4BC36A-E5D9-4B8B-AC9E-AD9959A75F02}" presName="iconSpace" presStyleCnt="0"/>
      <dgm:spPr/>
    </dgm:pt>
    <dgm:pt modelId="{8D60CE9C-0AD9-450A-ADF0-2AD65035C8AB}" type="pres">
      <dgm:prSet presAssocID="{8F4BC36A-E5D9-4B8B-AC9E-AD9959A75F02}" presName="parTx" presStyleLbl="revTx" presStyleIdx="0" presStyleCnt="6">
        <dgm:presLayoutVars>
          <dgm:chMax val="0"/>
          <dgm:chPref val="0"/>
        </dgm:presLayoutVars>
      </dgm:prSet>
      <dgm:spPr/>
    </dgm:pt>
    <dgm:pt modelId="{1A84913F-7087-478C-AF90-C3D6320148DB}" type="pres">
      <dgm:prSet presAssocID="{8F4BC36A-E5D9-4B8B-AC9E-AD9959A75F02}" presName="txSpace" presStyleCnt="0"/>
      <dgm:spPr/>
    </dgm:pt>
    <dgm:pt modelId="{B6111207-B583-4669-9AF5-92991BAACAC6}" type="pres">
      <dgm:prSet presAssocID="{8F4BC36A-E5D9-4B8B-AC9E-AD9959A75F02}" presName="desTx" presStyleLbl="revTx" presStyleIdx="1" presStyleCnt="6">
        <dgm:presLayoutVars/>
      </dgm:prSet>
      <dgm:spPr/>
    </dgm:pt>
    <dgm:pt modelId="{90B0C8CE-3165-4877-BBB6-83D3AC321F30}" type="pres">
      <dgm:prSet presAssocID="{4F71B59A-E0A5-47D6-A63A-00234286CA46}" presName="sibTrans" presStyleCnt="0"/>
      <dgm:spPr/>
    </dgm:pt>
    <dgm:pt modelId="{4A9A9ACC-76D4-4755-887A-B86CF6A939D8}" type="pres">
      <dgm:prSet presAssocID="{301BBFC4-F029-4753-A440-17DD8685067E}" presName="compNode" presStyleCnt="0"/>
      <dgm:spPr/>
    </dgm:pt>
    <dgm:pt modelId="{3A1F7246-42A1-488B-941F-BECB92CD7D77}" type="pres">
      <dgm:prSet presAssocID="{301BBFC4-F029-4753-A440-17DD8685067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7FD47F4-90BF-46A3-8E64-231E2F21C92C}" type="pres">
      <dgm:prSet presAssocID="{301BBFC4-F029-4753-A440-17DD8685067E}" presName="iconSpace" presStyleCnt="0"/>
      <dgm:spPr/>
    </dgm:pt>
    <dgm:pt modelId="{CF6D4695-FB02-4CBC-BE30-C5DBADBEA0B4}" type="pres">
      <dgm:prSet presAssocID="{301BBFC4-F029-4753-A440-17DD8685067E}" presName="parTx" presStyleLbl="revTx" presStyleIdx="2" presStyleCnt="6">
        <dgm:presLayoutVars>
          <dgm:chMax val="0"/>
          <dgm:chPref val="0"/>
        </dgm:presLayoutVars>
      </dgm:prSet>
      <dgm:spPr/>
    </dgm:pt>
    <dgm:pt modelId="{A3C6FA0F-ECC0-47CF-BD20-CD572AA6BBBA}" type="pres">
      <dgm:prSet presAssocID="{301BBFC4-F029-4753-A440-17DD8685067E}" presName="txSpace" presStyleCnt="0"/>
      <dgm:spPr/>
    </dgm:pt>
    <dgm:pt modelId="{A787D124-EC38-45B0-B330-9773E861BEAA}" type="pres">
      <dgm:prSet presAssocID="{301BBFC4-F029-4753-A440-17DD8685067E}" presName="desTx" presStyleLbl="revTx" presStyleIdx="3" presStyleCnt="6">
        <dgm:presLayoutVars/>
      </dgm:prSet>
      <dgm:spPr/>
    </dgm:pt>
    <dgm:pt modelId="{DE44DAD3-905C-417D-BFDC-88C2E67EAEA0}" type="pres">
      <dgm:prSet presAssocID="{4DE06295-2325-4E57-B4CD-553D49BCFE9C}" presName="sibTrans" presStyleCnt="0"/>
      <dgm:spPr/>
    </dgm:pt>
    <dgm:pt modelId="{FC982D11-5EAA-4558-9AB2-A8C8F0B8668B}" type="pres">
      <dgm:prSet presAssocID="{14CE2AD8-1A29-4AEB-B604-C91FCD4FE042}" presName="compNode" presStyleCnt="0"/>
      <dgm:spPr/>
    </dgm:pt>
    <dgm:pt modelId="{D8B60051-852E-477A-BF3D-B3BFCDF9A9DF}" type="pres">
      <dgm:prSet presAssocID="{14CE2AD8-1A29-4AEB-B604-C91FCD4FE0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C95B61E1-938A-4FFA-86B7-8A716A99F1B7}" type="pres">
      <dgm:prSet presAssocID="{14CE2AD8-1A29-4AEB-B604-C91FCD4FE042}" presName="iconSpace" presStyleCnt="0"/>
      <dgm:spPr/>
    </dgm:pt>
    <dgm:pt modelId="{5DEFF0E1-DAB5-47AC-96ED-E0B24FB9CE1E}" type="pres">
      <dgm:prSet presAssocID="{14CE2AD8-1A29-4AEB-B604-C91FCD4FE042}" presName="parTx" presStyleLbl="revTx" presStyleIdx="4" presStyleCnt="6">
        <dgm:presLayoutVars>
          <dgm:chMax val="0"/>
          <dgm:chPref val="0"/>
        </dgm:presLayoutVars>
      </dgm:prSet>
      <dgm:spPr/>
    </dgm:pt>
    <dgm:pt modelId="{8053D06B-5A6B-40BE-AF59-DD788B23106E}" type="pres">
      <dgm:prSet presAssocID="{14CE2AD8-1A29-4AEB-B604-C91FCD4FE042}" presName="txSpace" presStyleCnt="0"/>
      <dgm:spPr/>
    </dgm:pt>
    <dgm:pt modelId="{71F2A23C-791F-4A7F-89F2-A1524C7F8A12}" type="pres">
      <dgm:prSet presAssocID="{14CE2AD8-1A29-4AEB-B604-C91FCD4FE042}" presName="desTx" presStyleLbl="revTx" presStyleIdx="5" presStyleCnt="6">
        <dgm:presLayoutVars/>
      </dgm:prSet>
      <dgm:spPr/>
    </dgm:pt>
  </dgm:ptLst>
  <dgm:cxnLst>
    <dgm:cxn modelId="{1B85BB08-97AD-401F-B773-D5F82CCF1D17}" srcId="{14CE2AD8-1A29-4AEB-B604-C91FCD4FE042}" destId="{F7B3123D-13E6-4F29-AD97-A4BDD34F7894}" srcOrd="4" destOrd="0" parTransId="{8A49330F-4245-46CB-8AAF-DB96523E5C2A}" sibTransId="{243EDFF0-48B5-44B8-B5AA-6A6DA06A18CE}"/>
    <dgm:cxn modelId="{2F920833-DE31-48C8-85E4-77447801C37C}" type="presOf" srcId="{C3717F6F-9392-4EA5-B5A6-3B76796368BA}" destId="{71F2A23C-791F-4A7F-89F2-A1524C7F8A12}" srcOrd="0" destOrd="7" presId="urn:microsoft.com/office/officeart/2018/2/layout/IconLabelDescriptionList"/>
    <dgm:cxn modelId="{D8378E3A-A1CC-492E-BA7F-75CEC9C04765}" srcId="{14CE2AD8-1A29-4AEB-B604-C91FCD4FE042}" destId="{2037D519-05A2-4D21-B444-3077F74E85D9}" srcOrd="2" destOrd="0" parTransId="{0DC035E3-EEAF-4F57-BF60-2F49894DFCB5}" sibTransId="{4FDE9979-2C5F-4BFD-BB6A-0D7550A149DC}"/>
    <dgm:cxn modelId="{FFE3C83A-2323-4949-AC81-2612F995583D}" srcId="{A97D087D-6B24-463B-8FDB-513BFF76EF9D}" destId="{8F4BC36A-E5D9-4B8B-AC9E-AD9959A75F02}" srcOrd="0" destOrd="0" parTransId="{3936520F-09E6-45BC-9A39-F471087D2761}" sibTransId="{4F71B59A-E0A5-47D6-A63A-00234286CA46}"/>
    <dgm:cxn modelId="{4041F23C-1CCC-4FE2-B434-2187AC311B20}" srcId="{3B174188-BC33-41A7-B990-7D2EAEB4B154}" destId="{D7223283-ED52-4D67-8FB5-7A39346EDD8D}" srcOrd="0" destOrd="0" parTransId="{A2BFB652-0CD8-483F-B163-967B8C006F15}" sibTransId="{B14DA0CE-5582-4217-BE20-F9BA510CD644}"/>
    <dgm:cxn modelId="{42F06443-55C2-480B-9CB8-1D907458D0BF}" srcId="{14CE2AD8-1A29-4AEB-B604-C91FCD4FE042}" destId="{3B174188-BC33-41A7-B990-7D2EAEB4B154}" srcOrd="0" destOrd="0" parTransId="{F52F82E6-12E4-48A0-AF18-B063C19F220C}" sibTransId="{AB1CC949-FD3B-4883-BAD8-00F43E10CF8B}"/>
    <dgm:cxn modelId="{8BCF6D6F-CE6D-4D54-AD4A-1FF0801E6BBD}" srcId="{1A15850C-B522-4DF9-A2F0-6CD6103A35D3}" destId="{862D7F2E-54D5-42EC-AEE0-C193DB19635E}" srcOrd="2" destOrd="0" parTransId="{F9DCF49C-33DD-4740-9D38-3E74A1AFEE69}" sibTransId="{1481BE8F-5D89-4098-9FD3-C415FA909251}"/>
    <dgm:cxn modelId="{12727356-1F78-4CD8-95E8-DAC89AFF7AF0}" srcId="{A97D087D-6B24-463B-8FDB-513BFF76EF9D}" destId="{14CE2AD8-1A29-4AEB-B604-C91FCD4FE042}" srcOrd="2" destOrd="0" parTransId="{2DDBC151-B710-41BB-A8D9-3545910487AB}" sibTransId="{8CE20156-D2D2-4EEC-9595-3D02C5A18E28}"/>
    <dgm:cxn modelId="{A962CB5A-3E55-47BF-8C8E-ADAA5290D969}" type="presOf" srcId="{A97D087D-6B24-463B-8FDB-513BFF76EF9D}" destId="{CB47FD4D-A871-4928-A745-A93210E31B82}" srcOrd="0" destOrd="0" presId="urn:microsoft.com/office/officeart/2018/2/layout/IconLabelDescriptionList"/>
    <dgm:cxn modelId="{9463158C-1394-484E-B648-5A39C9A318D1}" type="presOf" srcId="{862D7F2E-54D5-42EC-AEE0-C193DB19635E}" destId="{71F2A23C-791F-4A7F-89F2-A1524C7F8A12}" srcOrd="0" destOrd="8" presId="urn:microsoft.com/office/officeart/2018/2/layout/IconLabelDescriptionList"/>
    <dgm:cxn modelId="{CEE9DD9F-DAAE-49A6-9480-442A23D0EF32}" type="presOf" srcId="{3B174188-BC33-41A7-B990-7D2EAEB4B154}" destId="{71F2A23C-791F-4A7F-89F2-A1524C7F8A12}" srcOrd="0" destOrd="0" presId="urn:microsoft.com/office/officeart/2018/2/layout/IconLabelDescriptionList"/>
    <dgm:cxn modelId="{6D0B9EA5-B64E-4EBA-B379-27F2CF48FAA7}" srcId="{14CE2AD8-1A29-4AEB-B604-C91FCD4FE042}" destId="{FD185157-5639-4825-9EA4-C1B98A2035C1}" srcOrd="1" destOrd="0" parTransId="{9B554C63-A39A-433B-B7EC-8C4E87BE5BD8}" sibTransId="{0D20E47B-5F6B-4287-BB24-51921BA3B50D}"/>
    <dgm:cxn modelId="{B2DACCA7-322A-44A2-9DDE-4E75159742AA}" type="presOf" srcId="{1A15850C-B522-4DF9-A2F0-6CD6103A35D3}" destId="{71F2A23C-791F-4A7F-89F2-A1524C7F8A12}" srcOrd="0" destOrd="5" presId="urn:microsoft.com/office/officeart/2018/2/layout/IconLabelDescriptionList"/>
    <dgm:cxn modelId="{44E5C6A9-7FC4-4742-BDF4-3B356689A9CD}" type="presOf" srcId="{301BBFC4-F029-4753-A440-17DD8685067E}" destId="{CF6D4695-FB02-4CBC-BE30-C5DBADBEA0B4}" srcOrd="0" destOrd="0" presId="urn:microsoft.com/office/officeart/2018/2/layout/IconLabelDescriptionList"/>
    <dgm:cxn modelId="{22F71EBC-899E-4E57-89B7-94568D739327}" type="presOf" srcId="{FD185157-5639-4825-9EA4-C1B98A2035C1}" destId="{71F2A23C-791F-4A7F-89F2-A1524C7F8A12}" srcOrd="0" destOrd="3" presId="urn:microsoft.com/office/officeart/2018/2/layout/IconLabelDescriptionList"/>
    <dgm:cxn modelId="{60F7F9C6-397B-4ED3-B28B-1990CAD99AED}" srcId="{1A15850C-B522-4DF9-A2F0-6CD6103A35D3}" destId="{CDA73359-113E-4C7C-9825-CA88BEC679CA}" srcOrd="0" destOrd="0" parTransId="{86FA8B90-64CA-448A-AA8E-9CF0420C45E4}" sibTransId="{D9FC525D-010C-4832-B8FD-F5D7E7687A18}"/>
    <dgm:cxn modelId="{B7671BCC-6693-4F1B-A476-0726649CF6E0}" type="presOf" srcId="{F7B3123D-13E6-4F29-AD97-A4BDD34F7894}" destId="{71F2A23C-791F-4A7F-89F2-A1524C7F8A12}" srcOrd="0" destOrd="9" presId="urn:microsoft.com/office/officeart/2018/2/layout/IconLabelDescriptionList"/>
    <dgm:cxn modelId="{89A111DA-082C-4255-AA23-F5CC8DCF0E03}" type="presOf" srcId="{D7223283-ED52-4D67-8FB5-7A39346EDD8D}" destId="{71F2A23C-791F-4A7F-89F2-A1524C7F8A12}" srcOrd="0" destOrd="1" presId="urn:microsoft.com/office/officeart/2018/2/layout/IconLabelDescriptionList"/>
    <dgm:cxn modelId="{0F3DCEDC-9E6D-43DD-8FE7-52226B26556F}" srcId="{A97D087D-6B24-463B-8FDB-513BFF76EF9D}" destId="{301BBFC4-F029-4753-A440-17DD8685067E}" srcOrd="1" destOrd="0" parTransId="{BCF52B98-8B93-4E8F-822A-44AD4A0ED2C0}" sibTransId="{4DE06295-2325-4E57-B4CD-553D49BCFE9C}"/>
    <dgm:cxn modelId="{F7E535DF-7861-4BF0-A963-1C7D8CFFBBB9}" type="presOf" srcId="{CDA73359-113E-4C7C-9825-CA88BEC679CA}" destId="{71F2A23C-791F-4A7F-89F2-A1524C7F8A12}" srcOrd="0" destOrd="6" presId="urn:microsoft.com/office/officeart/2018/2/layout/IconLabelDescriptionList"/>
    <dgm:cxn modelId="{0FA7FCE2-6275-464C-9625-599F8E86C61A}" type="presOf" srcId="{14CE2AD8-1A29-4AEB-B604-C91FCD4FE042}" destId="{5DEFF0E1-DAB5-47AC-96ED-E0B24FB9CE1E}" srcOrd="0" destOrd="0" presId="urn:microsoft.com/office/officeart/2018/2/layout/IconLabelDescriptionList"/>
    <dgm:cxn modelId="{619C69E3-68DF-48CA-83E0-145997BC37AC}" srcId="{1A15850C-B522-4DF9-A2F0-6CD6103A35D3}" destId="{C3717F6F-9392-4EA5-B5A6-3B76796368BA}" srcOrd="1" destOrd="0" parTransId="{9E27C8F0-2681-4A78-B865-281A969076FB}" sibTransId="{DFDBB7E7-E3A6-446E-9DAB-26871059B2F3}"/>
    <dgm:cxn modelId="{EF38E2ED-6955-4E2F-AE35-ACBCD01D38E3}" type="presOf" srcId="{8F4BC36A-E5D9-4B8B-AC9E-AD9959A75F02}" destId="{8D60CE9C-0AD9-450A-ADF0-2AD65035C8AB}" srcOrd="0" destOrd="0" presId="urn:microsoft.com/office/officeart/2018/2/layout/IconLabelDescriptionList"/>
    <dgm:cxn modelId="{C6DDA0F3-15F4-457F-856C-86203C68F8D2}" type="presOf" srcId="{1D5B9E43-0DB6-4ECE-B618-F1E6151F8A33}" destId="{71F2A23C-791F-4A7F-89F2-A1524C7F8A12}" srcOrd="0" destOrd="2" presId="urn:microsoft.com/office/officeart/2018/2/layout/IconLabelDescriptionList"/>
    <dgm:cxn modelId="{A12FF2F4-114E-4483-A4F6-0AEA577046DA}" srcId="{3B174188-BC33-41A7-B990-7D2EAEB4B154}" destId="{1D5B9E43-0DB6-4ECE-B618-F1E6151F8A33}" srcOrd="1" destOrd="0" parTransId="{6971C342-119C-46CC-81A8-6DFEEF0CF718}" sibTransId="{35D034C6-8DC1-40C9-B0C0-890689201D06}"/>
    <dgm:cxn modelId="{23F24CF7-FE7B-4604-B243-2F6F9BCEBBCC}" srcId="{14CE2AD8-1A29-4AEB-B604-C91FCD4FE042}" destId="{1A15850C-B522-4DF9-A2F0-6CD6103A35D3}" srcOrd="3" destOrd="0" parTransId="{509CF743-2C7D-4F5A-BC08-061FD9566727}" sibTransId="{9F1C1083-FF68-46C2-9621-1DA321EBD6A4}"/>
    <dgm:cxn modelId="{AE92CFFA-606F-4A41-B8D1-7CF268CE962A}" type="presOf" srcId="{2037D519-05A2-4D21-B444-3077F74E85D9}" destId="{71F2A23C-791F-4A7F-89F2-A1524C7F8A12}" srcOrd="0" destOrd="4" presId="urn:microsoft.com/office/officeart/2018/2/layout/IconLabelDescriptionList"/>
    <dgm:cxn modelId="{42E8D84E-3858-4DBA-AB27-8165D449948A}" type="presParOf" srcId="{CB47FD4D-A871-4928-A745-A93210E31B82}" destId="{43722CC6-555F-4289-8C78-F643F5F773CF}" srcOrd="0" destOrd="0" presId="urn:microsoft.com/office/officeart/2018/2/layout/IconLabelDescriptionList"/>
    <dgm:cxn modelId="{A989FDC2-C86B-4AF2-BA15-925604383151}" type="presParOf" srcId="{43722CC6-555F-4289-8C78-F643F5F773CF}" destId="{48152602-A2AD-43F5-85FD-6E42559A9AA0}" srcOrd="0" destOrd="0" presId="urn:microsoft.com/office/officeart/2018/2/layout/IconLabelDescriptionList"/>
    <dgm:cxn modelId="{66E783E6-D199-446C-9EC5-B80DE4DD8332}" type="presParOf" srcId="{43722CC6-555F-4289-8C78-F643F5F773CF}" destId="{51BA93CB-0CC9-42F4-9C34-3C069C225EAF}" srcOrd="1" destOrd="0" presId="urn:microsoft.com/office/officeart/2018/2/layout/IconLabelDescriptionList"/>
    <dgm:cxn modelId="{06D2EEB1-E491-4316-9742-2011C2592596}" type="presParOf" srcId="{43722CC6-555F-4289-8C78-F643F5F773CF}" destId="{8D60CE9C-0AD9-450A-ADF0-2AD65035C8AB}" srcOrd="2" destOrd="0" presId="urn:microsoft.com/office/officeart/2018/2/layout/IconLabelDescriptionList"/>
    <dgm:cxn modelId="{C417ADA0-6AF3-48DF-AE5B-DDD46B2527EC}" type="presParOf" srcId="{43722CC6-555F-4289-8C78-F643F5F773CF}" destId="{1A84913F-7087-478C-AF90-C3D6320148DB}" srcOrd="3" destOrd="0" presId="urn:microsoft.com/office/officeart/2018/2/layout/IconLabelDescriptionList"/>
    <dgm:cxn modelId="{8C58C2DB-E433-4742-8857-45E222D2C8E2}" type="presParOf" srcId="{43722CC6-555F-4289-8C78-F643F5F773CF}" destId="{B6111207-B583-4669-9AF5-92991BAACAC6}" srcOrd="4" destOrd="0" presId="urn:microsoft.com/office/officeart/2018/2/layout/IconLabelDescriptionList"/>
    <dgm:cxn modelId="{14086664-6C18-486A-9FC0-10830A0BED4F}" type="presParOf" srcId="{CB47FD4D-A871-4928-A745-A93210E31B82}" destId="{90B0C8CE-3165-4877-BBB6-83D3AC321F30}" srcOrd="1" destOrd="0" presId="urn:microsoft.com/office/officeart/2018/2/layout/IconLabelDescriptionList"/>
    <dgm:cxn modelId="{47F1A122-8879-4336-B995-95651AF3A1F9}" type="presParOf" srcId="{CB47FD4D-A871-4928-A745-A93210E31B82}" destId="{4A9A9ACC-76D4-4755-887A-B86CF6A939D8}" srcOrd="2" destOrd="0" presId="urn:microsoft.com/office/officeart/2018/2/layout/IconLabelDescriptionList"/>
    <dgm:cxn modelId="{1F3C4DC2-7417-4F13-9375-845200861519}" type="presParOf" srcId="{4A9A9ACC-76D4-4755-887A-B86CF6A939D8}" destId="{3A1F7246-42A1-488B-941F-BECB92CD7D77}" srcOrd="0" destOrd="0" presId="urn:microsoft.com/office/officeart/2018/2/layout/IconLabelDescriptionList"/>
    <dgm:cxn modelId="{E6731108-902F-4C27-B857-330547691082}" type="presParOf" srcId="{4A9A9ACC-76D4-4755-887A-B86CF6A939D8}" destId="{F7FD47F4-90BF-46A3-8E64-231E2F21C92C}" srcOrd="1" destOrd="0" presId="urn:microsoft.com/office/officeart/2018/2/layout/IconLabelDescriptionList"/>
    <dgm:cxn modelId="{92FCEC2D-8424-4A80-AAE9-A3820BCB15AF}" type="presParOf" srcId="{4A9A9ACC-76D4-4755-887A-B86CF6A939D8}" destId="{CF6D4695-FB02-4CBC-BE30-C5DBADBEA0B4}" srcOrd="2" destOrd="0" presId="urn:microsoft.com/office/officeart/2018/2/layout/IconLabelDescriptionList"/>
    <dgm:cxn modelId="{2BA0717C-CD6F-4CFF-80C4-ED500A6F0EDA}" type="presParOf" srcId="{4A9A9ACC-76D4-4755-887A-B86CF6A939D8}" destId="{A3C6FA0F-ECC0-47CF-BD20-CD572AA6BBBA}" srcOrd="3" destOrd="0" presId="urn:microsoft.com/office/officeart/2018/2/layout/IconLabelDescriptionList"/>
    <dgm:cxn modelId="{D462D04E-3AC1-49C3-8CB2-D3E1441B43BF}" type="presParOf" srcId="{4A9A9ACC-76D4-4755-887A-B86CF6A939D8}" destId="{A787D124-EC38-45B0-B330-9773E861BEAA}" srcOrd="4" destOrd="0" presId="urn:microsoft.com/office/officeart/2018/2/layout/IconLabelDescriptionList"/>
    <dgm:cxn modelId="{C2D9C8A0-2986-4594-B413-571DBC5842A3}" type="presParOf" srcId="{CB47FD4D-A871-4928-A745-A93210E31B82}" destId="{DE44DAD3-905C-417D-BFDC-88C2E67EAEA0}" srcOrd="3" destOrd="0" presId="urn:microsoft.com/office/officeart/2018/2/layout/IconLabelDescriptionList"/>
    <dgm:cxn modelId="{542EEE35-4E09-4255-BDBD-38303E4D7C70}" type="presParOf" srcId="{CB47FD4D-A871-4928-A745-A93210E31B82}" destId="{FC982D11-5EAA-4558-9AB2-A8C8F0B8668B}" srcOrd="4" destOrd="0" presId="urn:microsoft.com/office/officeart/2018/2/layout/IconLabelDescriptionList"/>
    <dgm:cxn modelId="{7E9989EB-DC03-4B33-91EF-85FE6A575A40}" type="presParOf" srcId="{FC982D11-5EAA-4558-9AB2-A8C8F0B8668B}" destId="{D8B60051-852E-477A-BF3D-B3BFCDF9A9DF}" srcOrd="0" destOrd="0" presId="urn:microsoft.com/office/officeart/2018/2/layout/IconLabelDescriptionList"/>
    <dgm:cxn modelId="{4D3F8F78-BC8F-4943-89D5-CE85305F3B02}" type="presParOf" srcId="{FC982D11-5EAA-4558-9AB2-A8C8F0B8668B}" destId="{C95B61E1-938A-4FFA-86B7-8A716A99F1B7}" srcOrd="1" destOrd="0" presId="urn:microsoft.com/office/officeart/2018/2/layout/IconLabelDescriptionList"/>
    <dgm:cxn modelId="{1B5DFEB3-9AA4-4ECE-81D1-9826BA1BA89C}" type="presParOf" srcId="{FC982D11-5EAA-4558-9AB2-A8C8F0B8668B}" destId="{5DEFF0E1-DAB5-47AC-96ED-E0B24FB9CE1E}" srcOrd="2" destOrd="0" presId="urn:microsoft.com/office/officeart/2018/2/layout/IconLabelDescriptionList"/>
    <dgm:cxn modelId="{3549C7A4-EE74-4F53-8ACE-0419444B7E8D}" type="presParOf" srcId="{FC982D11-5EAA-4558-9AB2-A8C8F0B8668B}" destId="{8053D06B-5A6B-40BE-AF59-DD788B23106E}" srcOrd="3" destOrd="0" presId="urn:microsoft.com/office/officeart/2018/2/layout/IconLabelDescriptionList"/>
    <dgm:cxn modelId="{ADF58261-0334-4575-BBF3-1F8FE2A5427C}" type="presParOf" srcId="{FC982D11-5EAA-4558-9AB2-A8C8F0B8668B}" destId="{71F2A23C-791F-4A7F-89F2-A1524C7F8A1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97E64-1425-43F1-912C-90CA9E9F764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44DB04B-352A-46CF-844C-D63C30A9B2FB}">
      <dgm:prSet/>
      <dgm:spPr/>
      <dgm:t>
        <a:bodyPr/>
        <a:lstStyle/>
        <a:p>
          <a:r>
            <a:rPr lang="en-GB"/>
            <a:t>Find a published peer-review article that is similar to yours and see how they have reported their methods, results and discussion </a:t>
          </a:r>
          <a:endParaRPr lang="en-US"/>
        </a:p>
      </dgm:t>
    </dgm:pt>
    <dgm:pt modelId="{8B94448E-4A2B-4AB3-9DC3-FF4BF7C9D50E}" type="parTrans" cxnId="{ADF44CC7-B2B8-45A5-90C0-E7CC53E26719}">
      <dgm:prSet/>
      <dgm:spPr/>
      <dgm:t>
        <a:bodyPr/>
        <a:lstStyle/>
        <a:p>
          <a:endParaRPr lang="en-US"/>
        </a:p>
      </dgm:t>
    </dgm:pt>
    <dgm:pt modelId="{CBB3BBBE-FC18-4D21-B5AA-FA1747D6899B}" type="sibTrans" cxnId="{ADF44CC7-B2B8-45A5-90C0-E7CC53E26719}">
      <dgm:prSet/>
      <dgm:spPr/>
      <dgm:t>
        <a:bodyPr/>
        <a:lstStyle/>
        <a:p>
          <a:endParaRPr lang="en-US"/>
        </a:p>
      </dgm:t>
    </dgm:pt>
    <dgm:pt modelId="{BD798983-1C56-4EB5-85E4-6B9855BE94ED}">
      <dgm:prSet/>
      <dgm:spPr/>
      <dgm:t>
        <a:bodyPr/>
        <a:lstStyle/>
        <a:p>
          <a:r>
            <a:rPr lang="en-GB"/>
            <a:t>Find a second one… a third one….This will give you an idea of what is looked for in the article. </a:t>
          </a:r>
          <a:endParaRPr lang="en-US"/>
        </a:p>
      </dgm:t>
    </dgm:pt>
    <dgm:pt modelId="{D510E9FF-7733-47E5-9E48-0384CA1D84DA}" type="parTrans" cxnId="{2B9E562E-6763-4A8A-936E-5788056F3FDA}">
      <dgm:prSet/>
      <dgm:spPr/>
      <dgm:t>
        <a:bodyPr/>
        <a:lstStyle/>
        <a:p>
          <a:endParaRPr lang="en-US"/>
        </a:p>
      </dgm:t>
    </dgm:pt>
    <dgm:pt modelId="{CC734AD6-4628-4B09-B16B-281CF57E7FBE}" type="sibTrans" cxnId="{2B9E562E-6763-4A8A-936E-5788056F3FDA}">
      <dgm:prSet/>
      <dgm:spPr/>
      <dgm:t>
        <a:bodyPr/>
        <a:lstStyle/>
        <a:p>
          <a:endParaRPr lang="en-US"/>
        </a:p>
      </dgm:t>
    </dgm:pt>
    <dgm:pt modelId="{09FF589B-DCC0-4BEE-BD81-C6585DB0ECF3}">
      <dgm:prSet/>
      <dgm:spPr/>
      <dgm:t>
        <a:bodyPr/>
        <a:lstStyle/>
        <a:p>
          <a:r>
            <a:rPr lang="en-GB" b="1"/>
            <a:t>Think: </a:t>
          </a:r>
          <a:r>
            <a:rPr lang="en-GB"/>
            <a:t>What is the purpose of each section? What makes each section effective?  </a:t>
          </a:r>
          <a:endParaRPr lang="en-US"/>
        </a:p>
      </dgm:t>
    </dgm:pt>
    <dgm:pt modelId="{8920DDE0-83F9-489F-AC72-BE41A83F0733}" type="parTrans" cxnId="{BD48AD99-3BBE-4E0A-AE54-519EF01B48DA}">
      <dgm:prSet/>
      <dgm:spPr/>
      <dgm:t>
        <a:bodyPr/>
        <a:lstStyle/>
        <a:p>
          <a:endParaRPr lang="en-US"/>
        </a:p>
      </dgm:t>
    </dgm:pt>
    <dgm:pt modelId="{A0EF8CCF-84A6-4390-8715-F10FADBC6045}" type="sibTrans" cxnId="{BD48AD99-3BBE-4E0A-AE54-519EF01B48DA}">
      <dgm:prSet/>
      <dgm:spPr/>
      <dgm:t>
        <a:bodyPr/>
        <a:lstStyle/>
        <a:p>
          <a:endParaRPr lang="en-US"/>
        </a:p>
      </dgm:t>
    </dgm:pt>
    <dgm:pt modelId="{391C2CFB-B676-4715-9530-2460A55CE03D}">
      <dgm:prSet/>
      <dgm:spPr/>
      <dgm:t>
        <a:bodyPr/>
        <a:lstStyle/>
        <a:p>
          <a:r>
            <a:rPr lang="en-GB"/>
            <a:t>Once you have a draft, make your decision on the journal you’re writing for</a:t>
          </a:r>
          <a:endParaRPr lang="en-US"/>
        </a:p>
      </dgm:t>
    </dgm:pt>
    <dgm:pt modelId="{82A78B87-406E-4710-9443-5D80E971C32E}" type="parTrans" cxnId="{EC02476B-DA22-4148-92D6-612CAC5EF9D8}">
      <dgm:prSet/>
      <dgm:spPr/>
      <dgm:t>
        <a:bodyPr/>
        <a:lstStyle/>
        <a:p>
          <a:endParaRPr lang="en-US"/>
        </a:p>
      </dgm:t>
    </dgm:pt>
    <dgm:pt modelId="{B0E58456-9BF8-45EB-9F2B-B919B0BF7FD1}" type="sibTrans" cxnId="{EC02476B-DA22-4148-92D6-612CAC5EF9D8}">
      <dgm:prSet/>
      <dgm:spPr/>
      <dgm:t>
        <a:bodyPr/>
        <a:lstStyle/>
        <a:p>
          <a:endParaRPr lang="en-US"/>
        </a:p>
      </dgm:t>
    </dgm:pt>
    <dgm:pt modelId="{A035F9B4-82D3-4EA7-AB6D-C2EB99FB0988}">
      <dgm:prSet/>
      <dgm:spPr/>
      <dgm:t>
        <a:bodyPr/>
        <a:lstStyle/>
        <a:p>
          <a:r>
            <a:rPr lang="en-GB"/>
            <a:t>Download their author submissions guidelines and </a:t>
          </a:r>
          <a:r>
            <a:rPr lang="en-GB" b="1"/>
            <a:t>follow them exactly</a:t>
          </a:r>
          <a:r>
            <a:rPr lang="en-GB"/>
            <a:t>! </a:t>
          </a:r>
          <a:endParaRPr lang="en-US"/>
        </a:p>
      </dgm:t>
    </dgm:pt>
    <dgm:pt modelId="{92B53917-16C3-4D09-B884-D737A03E6A51}" type="parTrans" cxnId="{645737F8-E3F9-4F99-AF79-9477662D8804}">
      <dgm:prSet/>
      <dgm:spPr/>
      <dgm:t>
        <a:bodyPr/>
        <a:lstStyle/>
        <a:p>
          <a:endParaRPr lang="en-US"/>
        </a:p>
      </dgm:t>
    </dgm:pt>
    <dgm:pt modelId="{8DE75F55-8E33-497D-9FB4-25144A442AE1}" type="sibTrans" cxnId="{645737F8-E3F9-4F99-AF79-9477662D8804}">
      <dgm:prSet/>
      <dgm:spPr/>
      <dgm:t>
        <a:bodyPr/>
        <a:lstStyle/>
        <a:p>
          <a:endParaRPr lang="en-US"/>
        </a:p>
      </dgm:t>
    </dgm:pt>
    <dgm:pt modelId="{3640DAF7-6968-4716-B856-B7105A3B230A}">
      <dgm:prSet/>
      <dgm:spPr/>
      <dgm:t>
        <a:bodyPr/>
        <a:lstStyle/>
        <a:p>
          <a:r>
            <a:rPr lang="en-GB"/>
            <a:t>Note if you must follow any known guidelines – e.g. CONSORT for RCTs, Squire for quality improvement – see </a:t>
          </a:r>
          <a:r>
            <a:rPr lang="en-GB">
              <a:hlinkClick xmlns:r="http://schemas.openxmlformats.org/officeDocument/2006/relationships" r:id="rId1"/>
            </a:rPr>
            <a:t>Reporting guidelines | EQUATOR Network</a:t>
          </a:r>
          <a:endParaRPr lang="en-GB"/>
        </a:p>
      </dgm:t>
    </dgm:pt>
    <dgm:pt modelId="{86D98CC9-7D56-46C9-9E43-BE043B02D56C}" type="parTrans" cxnId="{4460C99A-FB75-4111-9D14-C5959D228BA1}">
      <dgm:prSet/>
      <dgm:spPr/>
      <dgm:t>
        <a:bodyPr/>
        <a:lstStyle/>
        <a:p>
          <a:endParaRPr lang="en-US"/>
        </a:p>
      </dgm:t>
    </dgm:pt>
    <dgm:pt modelId="{3C1978E8-99B2-468C-BF95-2761FE5E00C7}" type="sibTrans" cxnId="{4460C99A-FB75-4111-9D14-C5959D228BA1}">
      <dgm:prSet/>
      <dgm:spPr/>
      <dgm:t>
        <a:bodyPr/>
        <a:lstStyle/>
        <a:p>
          <a:endParaRPr lang="en-US"/>
        </a:p>
      </dgm:t>
    </dgm:pt>
    <dgm:pt modelId="{ADB4E202-0AC4-43AD-A1CC-5D048404383A}">
      <dgm:prSet/>
      <dgm:spPr/>
      <dgm:t>
        <a:bodyPr/>
        <a:lstStyle/>
        <a:p>
          <a:r>
            <a:rPr lang="en-GB"/>
            <a:t>There are AI tools that can help with the preparation – e.g. </a:t>
          </a:r>
          <a:r>
            <a:rPr lang="en-GB" err="1">
              <a:hlinkClick xmlns:r="http://schemas.openxmlformats.org/officeDocument/2006/relationships" r:id="rId2"/>
            </a:rPr>
            <a:t>PaperPal</a:t>
          </a:r>
          <a:r>
            <a:rPr lang="en-GB"/>
            <a:t> – and journals like BMJ use </a:t>
          </a:r>
          <a:r>
            <a:rPr lang="en-GB">
              <a:hlinkClick xmlns:r="http://schemas.openxmlformats.org/officeDocument/2006/relationships" r:id="rId3"/>
            </a:rPr>
            <a:t>Penelope.ai</a:t>
          </a:r>
          <a:r>
            <a:rPr lang="en-GB"/>
            <a:t> </a:t>
          </a:r>
        </a:p>
      </dgm:t>
    </dgm:pt>
    <dgm:pt modelId="{E91C0F43-1AB7-42B3-BFB1-E193680D1B13}" type="parTrans" cxnId="{5D711701-5F72-49D9-B7FC-9C2CC748F186}">
      <dgm:prSet/>
      <dgm:spPr/>
      <dgm:t>
        <a:bodyPr/>
        <a:lstStyle/>
        <a:p>
          <a:endParaRPr lang="en-GB"/>
        </a:p>
      </dgm:t>
    </dgm:pt>
    <dgm:pt modelId="{A348AA53-68B2-4A71-8E20-17F4A95265C1}" type="sibTrans" cxnId="{5D711701-5F72-49D9-B7FC-9C2CC748F186}">
      <dgm:prSet/>
      <dgm:spPr/>
      <dgm:t>
        <a:bodyPr/>
        <a:lstStyle/>
        <a:p>
          <a:endParaRPr lang="en-GB"/>
        </a:p>
      </dgm:t>
    </dgm:pt>
    <dgm:pt modelId="{6A14AEB0-84A8-4069-A064-9FA7D510228E}" type="pres">
      <dgm:prSet presAssocID="{5FB97E64-1425-43F1-912C-90CA9E9F7641}" presName="root" presStyleCnt="0">
        <dgm:presLayoutVars>
          <dgm:dir/>
          <dgm:resizeHandles val="exact"/>
        </dgm:presLayoutVars>
      </dgm:prSet>
      <dgm:spPr/>
    </dgm:pt>
    <dgm:pt modelId="{48649134-463E-428D-BD2C-FC50AED4186D}" type="pres">
      <dgm:prSet presAssocID="{A44DB04B-352A-46CF-844C-D63C30A9B2FB}" presName="compNode" presStyleCnt="0"/>
      <dgm:spPr/>
    </dgm:pt>
    <dgm:pt modelId="{56617A0D-F78A-45DE-B5E0-694CA628D779}" type="pres">
      <dgm:prSet presAssocID="{A44DB04B-352A-46CF-844C-D63C30A9B2FB}" presName="bgRect" presStyleLbl="bgShp" presStyleIdx="0" presStyleCnt="7"/>
      <dgm:spPr/>
    </dgm:pt>
    <dgm:pt modelId="{3801BC3E-B5CB-41B6-89CF-8BACD9F197C6}" type="pres">
      <dgm:prSet presAssocID="{A44DB04B-352A-46CF-844C-D63C30A9B2FB}" presName="iconRect" presStyleLbl="node1" presStyleIdx="0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005C2FA9-F864-45F5-ADCB-28FA3C75AF9A}" type="pres">
      <dgm:prSet presAssocID="{A44DB04B-352A-46CF-844C-D63C30A9B2FB}" presName="spaceRect" presStyleCnt="0"/>
      <dgm:spPr/>
    </dgm:pt>
    <dgm:pt modelId="{6E585B23-659B-454B-83FD-CBFA0809D27F}" type="pres">
      <dgm:prSet presAssocID="{A44DB04B-352A-46CF-844C-D63C30A9B2FB}" presName="parTx" presStyleLbl="revTx" presStyleIdx="0" presStyleCnt="7">
        <dgm:presLayoutVars>
          <dgm:chMax val="0"/>
          <dgm:chPref val="0"/>
        </dgm:presLayoutVars>
      </dgm:prSet>
      <dgm:spPr/>
    </dgm:pt>
    <dgm:pt modelId="{A300E831-3534-48E7-8E65-039DBE698964}" type="pres">
      <dgm:prSet presAssocID="{CBB3BBBE-FC18-4D21-B5AA-FA1747D6899B}" presName="sibTrans" presStyleCnt="0"/>
      <dgm:spPr/>
    </dgm:pt>
    <dgm:pt modelId="{E4082F95-58AD-4D4C-B33E-804C751C7B65}" type="pres">
      <dgm:prSet presAssocID="{BD798983-1C56-4EB5-85E4-6B9855BE94ED}" presName="compNode" presStyleCnt="0"/>
      <dgm:spPr/>
    </dgm:pt>
    <dgm:pt modelId="{5EE873F8-CBED-4281-A896-7B1D2D3F6EDD}" type="pres">
      <dgm:prSet presAssocID="{BD798983-1C56-4EB5-85E4-6B9855BE94ED}" presName="bgRect" presStyleLbl="bgShp" presStyleIdx="1" presStyleCnt="7"/>
      <dgm:spPr/>
    </dgm:pt>
    <dgm:pt modelId="{AAA13D81-1A69-4CCE-9F73-9C6D4FC9D1EF}" type="pres">
      <dgm:prSet presAssocID="{BD798983-1C56-4EB5-85E4-6B9855BE94ED}" presName="iconRect" presStyleLbl="node1" presStyleIdx="1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78DBA36-7436-490A-B599-B0E5D39B0018}" type="pres">
      <dgm:prSet presAssocID="{BD798983-1C56-4EB5-85E4-6B9855BE94ED}" presName="spaceRect" presStyleCnt="0"/>
      <dgm:spPr/>
    </dgm:pt>
    <dgm:pt modelId="{14FDAB75-9A68-4069-A94F-A3BA6DE6E928}" type="pres">
      <dgm:prSet presAssocID="{BD798983-1C56-4EB5-85E4-6B9855BE94ED}" presName="parTx" presStyleLbl="revTx" presStyleIdx="1" presStyleCnt="7">
        <dgm:presLayoutVars>
          <dgm:chMax val="0"/>
          <dgm:chPref val="0"/>
        </dgm:presLayoutVars>
      </dgm:prSet>
      <dgm:spPr/>
    </dgm:pt>
    <dgm:pt modelId="{AA9D7047-79F8-4F9C-9F05-C0C971E5B8C2}" type="pres">
      <dgm:prSet presAssocID="{CC734AD6-4628-4B09-B16B-281CF57E7FBE}" presName="sibTrans" presStyleCnt="0"/>
      <dgm:spPr/>
    </dgm:pt>
    <dgm:pt modelId="{48472B66-9EF1-482F-822F-12CA7EC68CDE}" type="pres">
      <dgm:prSet presAssocID="{09FF589B-DCC0-4BEE-BD81-C6585DB0ECF3}" presName="compNode" presStyleCnt="0"/>
      <dgm:spPr/>
    </dgm:pt>
    <dgm:pt modelId="{41E29499-820C-445E-BB53-23D30DBF5CE5}" type="pres">
      <dgm:prSet presAssocID="{09FF589B-DCC0-4BEE-BD81-C6585DB0ECF3}" presName="bgRect" presStyleLbl="bgShp" presStyleIdx="2" presStyleCnt="7"/>
      <dgm:spPr/>
    </dgm:pt>
    <dgm:pt modelId="{C84B40DA-7A7D-46D9-A37B-746843E4E047}" type="pres">
      <dgm:prSet presAssocID="{09FF589B-DCC0-4BEE-BD81-C6585DB0ECF3}" presName="iconRect" presStyleLbl="node1" presStyleIdx="2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3F11C2D-4A63-406F-AAD7-00F7CC138D41}" type="pres">
      <dgm:prSet presAssocID="{09FF589B-DCC0-4BEE-BD81-C6585DB0ECF3}" presName="spaceRect" presStyleCnt="0"/>
      <dgm:spPr/>
    </dgm:pt>
    <dgm:pt modelId="{A618BFEC-9A1F-4B9C-BB6E-FF260AAA28A2}" type="pres">
      <dgm:prSet presAssocID="{09FF589B-DCC0-4BEE-BD81-C6585DB0ECF3}" presName="parTx" presStyleLbl="revTx" presStyleIdx="2" presStyleCnt="7">
        <dgm:presLayoutVars>
          <dgm:chMax val="0"/>
          <dgm:chPref val="0"/>
        </dgm:presLayoutVars>
      </dgm:prSet>
      <dgm:spPr/>
    </dgm:pt>
    <dgm:pt modelId="{926E83EB-E37D-4BD0-8B0E-6F7AE78CB4B7}" type="pres">
      <dgm:prSet presAssocID="{A0EF8CCF-84A6-4390-8715-F10FADBC6045}" presName="sibTrans" presStyleCnt="0"/>
      <dgm:spPr/>
    </dgm:pt>
    <dgm:pt modelId="{81F7852F-DA2C-418B-A4CA-CC89A95CBEAC}" type="pres">
      <dgm:prSet presAssocID="{391C2CFB-B676-4715-9530-2460A55CE03D}" presName="compNode" presStyleCnt="0"/>
      <dgm:spPr/>
    </dgm:pt>
    <dgm:pt modelId="{2ED83FB0-570F-442B-A935-D8F982BCFF89}" type="pres">
      <dgm:prSet presAssocID="{391C2CFB-B676-4715-9530-2460A55CE03D}" presName="bgRect" presStyleLbl="bgShp" presStyleIdx="3" presStyleCnt="7"/>
      <dgm:spPr/>
    </dgm:pt>
    <dgm:pt modelId="{1F4D5C87-B8EC-478F-918D-740245F6CEA5}" type="pres">
      <dgm:prSet presAssocID="{391C2CFB-B676-4715-9530-2460A55CE03D}" presName="iconRect" presStyleLbl="node1" presStyleIdx="3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7600B15-FA6C-4DB4-95CA-61D91B40EF84}" type="pres">
      <dgm:prSet presAssocID="{391C2CFB-B676-4715-9530-2460A55CE03D}" presName="spaceRect" presStyleCnt="0"/>
      <dgm:spPr/>
    </dgm:pt>
    <dgm:pt modelId="{CCE84F66-F7E0-4834-AFC4-D38E755DEF5E}" type="pres">
      <dgm:prSet presAssocID="{391C2CFB-B676-4715-9530-2460A55CE03D}" presName="parTx" presStyleLbl="revTx" presStyleIdx="3" presStyleCnt="7">
        <dgm:presLayoutVars>
          <dgm:chMax val="0"/>
          <dgm:chPref val="0"/>
        </dgm:presLayoutVars>
      </dgm:prSet>
      <dgm:spPr/>
    </dgm:pt>
    <dgm:pt modelId="{4FC3E7A4-AA7F-42DD-B927-2D71C08103AF}" type="pres">
      <dgm:prSet presAssocID="{B0E58456-9BF8-45EB-9F2B-B919B0BF7FD1}" presName="sibTrans" presStyleCnt="0"/>
      <dgm:spPr/>
    </dgm:pt>
    <dgm:pt modelId="{28758474-3F48-4599-8E72-198E8A0303E3}" type="pres">
      <dgm:prSet presAssocID="{A035F9B4-82D3-4EA7-AB6D-C2EB99FB0988}" presName="compNode" presStyleCnt="0"/>
      <dgm:spPr/>
    </dgm:pt>
    <dgm:pt modelId="{350FC4D9-5F9E-43BC-8DE0-233751C098B4}" type="pres">
      <dgm:prSet presAssocID="{A035F9B4-82D3-4EA7-AB6D-C2EB99FB0988}" presName="bgRect" presStyleLbl="bgShp" presStyleIdx="4" presStyleCnt="7"/>
      <dgm:spPr/>
    </dgm:pt>
    <dgm:pt modelId="{03DA293C-611C-4559-865F-F4138A8F26FB}" type="pres">
      <dgm:prSet presAssocID="{A035F9B4-82D3-4EA7-AB6D-C2EB99FB0988}" presName="iconRect" presStyleLbl="node1" presStyleIdx="4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8AC01494-646A-434D-AECB-FD43DF374ED4}" type="pres">
      <dgm:prSet presAssocID="{A035F9B4-82D3-4EA7-AB6D-C2EB99FB0988}" presName="spaceRect" presStyleCnt="0"/>
      <dgm:spPr/>
    </dgm:pt>
    <dgm:pt modelId="{1B6D5809-E1C7-45C2-AA16-896AD0DC9E38}" type="pres">
      <dgm:prSet presAssocID="{A035F9B4-82D3-4EA7-AB6D-C2EB99FB0988}" presName="parTx" presStyleLbl="revTx" presStyleIdx="4" presStyleCnt="7">
        <dgm:presLayoutVars>
          <dgm:chMax val="0"/>
          <dgm:chPref val="0"/>
        </dgm:presLayoutVars>
      </dgm:prSet>
      <dgm:spPr/>
    </dgm:pt>
    <dgm:pt modelId="{F9F19D56-74D2-476B-868B-71E5D4461404}" type="pres">
      <dgm:prSet presAssocID="{8DE75F55-8E33-497D-9FB4-25144A442AE1}" presName="sibTrans" presStyleCnt="0"/>
      <dgm:spPr/>
    </dgm:pt>
    <dgm:pt modelId="{87C69A68-9EDC-47DD-800D-33D804F9C022}" type="pres">
      <dgm:prSet presAssocID="{3640DAF7-6968-4716-B856-B7105A3B230A}" presName="compNode" presStyleCnt="0"/>
      <dgm:spPr/>
    </dgm:pt>
    <dgm:pt modelId="{7720BBDE-FD89-4B3C-9192-EACBE9F75371}" type="pres">
      <dgm:prSet presAssocID="{3640DAF7-6968-4716-B856-B7105A3B230A}" presName="bgRect" presStyleLbl="bgShp" presStyleIdx="5" presStyleCnt="7"/>
      <dgm:spPr/>
    </dgm:pt>
    <dgm:pt modelId="{B0D7B750-87C3-4C0B-A428-B5BDD8F0CA07}" type="pres">
      <dgm:prSet presAssocID="{3640DAF7-6968-4716-B856-B7105A3B230A}" presName="iconRect" presStyleLbl="node1" presStyleIdx="5" presStyleCnt="7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DB8B429-1488-4DEB-B1D3-AC3C70AE1547}" type="pres">
      <dgm:prSet presAssocID="{3640DAF7-6968-4716-B856-B7105A3B230A}" presName="spaceRect" presStyleCnt="0"/>
      <dgm:spPr/>
    </dgm:pt>
    <dgm:pt modelId="{4A0F43B9-0746-455F-923C-1AFA83779854}" type="pres">
      <dgm:prSet presAssocID="{3640DAF7-6968-4716-B856-B7105A3B230A}" presName="parTx" presStyleLbl="revTx" presStyleIdx="5" presStyleCnt="7">
        <dgm:presLayoutVars>
          <dgm:chMax val="0"/>
          <dgm:chPref val="0"/>
        </dgm:presLayoutVars>
      </dgm:prSet>
      <dgm:spPr/>
    </dgm:pt>
    <dgm:pt modelId="{8805A26B-88EC-4070-AC64-F90C0D586960}" type="pres">
      <dgm:prSet presAssocID="{3C1978E8-99B2-468C-BF95-2761FE5E00C7}" presName="sibTrans" presStyleCnt="0"/>
      <dgm:spPr/>
    </dgm:pt>
    <dgm:pt modelId="{954CE106-4B9E-427F-8083-30330B734DC9}" type="pres">
      <dgm:prSet presAssocID="{ADB4E202-0AC4-43AD-A1CC-5D048404383A}" presName="compNode" presStyleCnt="0"/>
      <dgm:spPr/>
    </dgm:pt>
    <dgm:pt modelId="{C16D090F-E0B6-4E85-A0E3-2ECFD5DB3232}" type="pres">
      <dgm:prSet presAssocID="{ADB4E202-0AC4-43AD-A1CC-5D048404383A}" presName="bgRect" presStyleLbl="bgShp" presStyleIdx="6" presStyleCnt="7"/>
      <dgm:spPr/>
    </dgm:pt>
    <dgm:pt modelId="{62D0BD9E-DF10-4819-94C6-7B8B9018FB48}" type="pres">
      <dgm:prSet presAssocID="{ADB4E202-0AC4-43AD-A1CC-5D048404383A}" presName="iconRect" presStyleLbl="node1" presStyleIdx="6" presStyleCnt="7"/>
      <dgm:spPr>
        <a:ln>
          <a:noFill/>
        </a:ln>
      </dgm:spPr>
    </dgm:pt>
    <dgm:pt modelId="{20D4E646-E60E-48D9-B513-2A5CBB90515D}" type="pres">
      <dgm:prSet presAssocID="{ADB4E202-0AC4-43AD-A1CC-5D048404383A}" presName="spaceRect" presStyleCnt="0"/>
      <dgm:spPr/>
    </dgm:pt>
    <dgm:pt modelId="{16486581-D5F2-43D5-9A25-F8112F4D476D}" type="pres">
      <dgm:prSet presAssocID="{ADB4E202-0AC4-43AD-A1CC-5D048404383A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5D711701-5F72-49D9-B7FC-9C2CC748F186}" srcId="{5FB97E64-1425-43F1-912C-90CA9E9F7641}" destId="{ADB4E202-0AC4-43AD-A1CC-5D048404383A}" srcOrd="6" destOrd="0" parTransId="{E91C0F43-1AB7-42B3-BFB1-E193680D1B13}" sibTransId="{A348AA53-68B2-4A71-8E20-17F4A95265C1}"/>
    <dgm:cxn modelId="{98584D12-DF3B-486C-9860-753F77F370AF}" type="presOf" srcId="{BD798983-1C56-4EB5-85E4-6B9855BE94ED}" destId="{14FDAB75-9A68-4069-A94F-A3BA6DE6E928}" srcOrd="0" destOrd="0" presId="urn:microsoft.com/office/officeart/2018/2/layout/IconVerticalSolidList"/>
    <dgm:cxn modelId="{12186914-7A00-4E3B-97D7-BB449746F4BB}" type="presOf" srcId="{ADB4E202-0AC4-43AD-A1CC-5D048404383A}" destId="{16486581-D5F2-43D5-9A25-F8112F4D476D}" srcOrd="0" destOrd="0" presId="urn:microsoft.com/office/officeart/2018/2/layout/IconVerticalSolidList"/>
    <dgm:cxn modelId="{9E98F525-8981-414E-81F3-39782D808D33}" type="presOf" srcId="{09FF589B-DCC0-4BEE-BD81-C6585DB0ECF3}" destId="{A618BFEC-9A1F-4B9C-BB6E-FF260AAA28A2}" srcOrd="0" destOrd="0" presId="urn:microsoft.com/office/officeart/2018/2/layout/IconVerticalSolidList"/>
    <dgm:cxn modelId="{2B9E562E-6763-4A8A-936E-5788056F3FDA}" srcId="{5FB97E64-1425-43F1-912C-90CA9E9F7641}" destId="{BD798983-1C56-4EB5-85E4-6B9855BE94ED}" srcOrd="1" destOrd="0" parTransId="{D510E9FF-7733-47E5-9E48-0384CA1D84DA}" sibTransId="{CC734AD6-4628-4B09-B16B-281CF57E7FBE}"/>
    <dgm:cxn modelId="{45684464-6B28-4DD3-83C0-CD1097AE06C5}" type="presOf" srcId="{5FB97E64-1425-43F1-912C-90CA9E9F7641}" destId="{6A14AEB0-84A8-4069-A064-9FA7D510228E}" srcOrd="0" destOrd="0" presId="urn:microsoft.com/office/officeart/2018/2/layout/IconVerticalSolidList"/>
    <dgm:cxn modelId="{EC02476B-DA22-4148-92D6-612CAC5EF9D8}" srcId="{5FB97E64-1425-43F1-912C-90CA9E9F7641}" destId="{391C2CFB-B676-4715-9530-2460A55CE03D}" srcOrd="3" destOrd="0" parTransId="{82A78B87-406E-4710-9443-5D80E971C32E}" sibTransId="{B0E58456-9BF8-45EB-9F2B-B919B0BF7FD1}"/>
    <dgm:cxn modelId="{AF25AC72-06DD-44EA-8107-D12BE29EC9E2}" type="presOf" srcId="{3640DAF7-6968-4716-B856-B7105A3B230A}" destId="{4A0F43B9-0746-455F-923C-1AFA83779854}" srcOrd="0" destOrd="0" presId="urn:microsoft.com/office/officeart/2018/2/layout/IconVerticalSolidList"/>
    <dgm:cxn modelId="{BD48AD99-3BBE-4E0A-AE54-519EF01B48DA}" srcId="{5FB97E64-1425-43F1-912C-90CA9E9F7641}" destId="{09FF589B-DCC0-4BEE-BD81-C6585DB0ECF3}" srcOrd="2" destOrd="0" parTransId="{8920DDE0-83F9-489F-AC72-BE41A83F0733}" sibTransId="{A0EF8CCF-84A6-4390-8715-F10FADBC6045}"/>
    <dgm:cxn modelId="{4460C99A-FB75-4111-9D14-C5959D228BA1}" srcId="{5FB97E64-1425-43F1-912C-90CA9E9F7641}" destId="{3640DAF7-6968-4716-B856-B7105A3B230A}" srcOrd="5" destOrd="0" parTransId="{86D98CC9-7D56-46C9-9E43-BE043B02D56C}" sibTransId="{3C1978E8-99B2-468C-BF95-2761FE5E00C7}"/>
    <dgm:cxn modelId="{ADF44CC7-B2B8-45A5-90C0-E7CC53E26719}" srcId="{5FB97E64-1425-43F1-912C-90CA9E9F7641}" destId="{A44DB04B-352A-46CF-844C-D63C30A9B2FB}" srcOrd="0" destOrd="0" parTransId="{8B94448E-4A2B-4AB3-9DC3-FF4BF7C9D50E}" sibTransId="{CBB3BBBE-FC18-4D21-B5AA-FA1747D6899B}"/>
    <dgm:cxn modelId="{482096D4-A4AD-4ED2-A5B6-8879E87A33BE}" type="presOf" srcId="{A035F9B4-82D3-4EA7-AB6D-C2EB99FB0988}" destId="{1B6D5809-E1C7-45C2-AA16-896AD0DC9E38}" srcOrd="0" destOrd="0" presId="urn:microsoft.com/office/officeart/2018/2/layout/IconVerticalSolidList"/>
    <dgm:cxn modelId="{14EAD7D8-9CA9-4F5C-A492-BB8F00D42A6B}" type="presOf" srcId="{391C2CFB-B676-4715-9530-2460A55CE03D}" destId="{CCE84F66-F7E0-4834-AFC4-D38E755DEF5E}" srcOrd="0" destOrd="0" presId="urn:microsoft.com/office/officeart/2018/2/layout/IconVerticalSolidList"/>
    <dgm:cxn modelId="{B5A97CF4-75F3-4E43-8BF7-561BFEC05BC9}" type="presOf" srcId="{A44DB04B-352A-46CF-844C-D63C30A9B2FB}" destId="{6E585B23-659B-454B-83FD-CBFA0809D27F}" srcOrd="0" destOrd="0" presId="urn:microsoft.com/office/officeart/2018/2/layout/IconVerticalSolidList"/>
    <dgm:cxn modelId="{645737F8-E3F9-4F99-AF79-9477662D8804}" srcId="{5FB97E64-1425-43F1-912C-90CA9E9F7641}" destId="{A035F9B4-82D3-4EA7-AB6D-C2EB99FB0988}" srcOrd="4" destOrd="0" parTransId="{92B53917-16C3-4D09-B884-D737A03E6A51}" sibTransId="{8DE75F55-8E33-497D-9FB4-25144A442AE1}"/>
    <dgm:cxn modelId="{59E7978A-772B-444B-97BB-6DAFE7556E38}" type="presParOf" srcId="{6A14AEB0-84A8-4069-A064-9FA7D510228E}" destId="{48649134-463E-428D-BD2C-FC50AED4186D}" srcOrd="0" destOrd="0" presId="urn:microsoft.com/office/officeart/2018/2/layout/IconVerticalSolidList"/>
    <dgm:cxn modelId="{49AC4B68-59A4-412F-9C0D-777E3D1E5F18}" type="presParOf" srcId="{48649134-463E-428D-BD2C-FC50AED4186D}" destId="{56617A0D-F78A-45DE-B5E0-694CA628D779}" srcOrd="0" destOrd="0" presId="urn:microsoft.com/office/officeart/2018/2/layout/IconVerticalSolidList"/>
    <dgm:cxn modelId="{52654863-FBA2-4F65-829B-28537EA7EE1E}" type="presParOf" srcId="{48649134-463E-428D-BD2C-FC50AED4186D}" destId="{3801BC3E-B5CB-41B6-89CF-8BACD9F197C6}" srcOrd="1" destOrd="0" presId="urn:microsoft.com/office/officeart/2018/2/layout/IconVerticalSolidList"/>
    <dgm:cxn modelId="{50905DC1-BD4F-49D1-8B90-1001763DC6EF}" type="presParOf" srcId="{48649134-463E-428D-BD2C-FC50AED4186D}" destId="{005C2FA9-F864-45F5-ADCB-28FA3C75AF9A}" srcOrd="2" destOrd="0" presId="urn:microsoft.com/office/officeart/2018/2/layout/IconVerticalSolidList"/>
    <dgm:cxn modelId="{557C6A2F-9E18-4F66-B0CD-9F412402E3B4}" type="presParOf" srcId="{48649134-463E-428D-BD2C-FC50AED4186D}" destId="{6E585B23-659B-454B-83FD-CBFA0809D27F}" srcOrd="3" destOrd="0" presId="urn:microsoft.com/office/officeart/2018/2/layout/IconVerticalSolidList"/>
    <dgm:cxn modelId="{ECFF5631-0AD7-47ED-A7FB-708F38372232}" type="presParOf" srcId="{6A14AEB0-84A8-4069-A064-9FA7D510228E}" destId="{A300E831-3534-48E7-8E65-039DBE698964}" srcOrd="1" destOrd="0" presId="urn:microsoft.com/office/officeart/2018/2/layout/IconVerticalSolidList"/>
    <dgm:cxn modelId="{496ABB5F-46C1-4E56-B588-C9A7901CA0CD}" type="presParOf" srcId="{6A14AEB0-84A8-4069-A064-9FA7D510228E}" destId="{E4082F95-58AD-4D4C-B33E-804C751C7B65}" srcOrd="2" destOrd="0" presId="urn:microsoft.com/office/officeart/2018/2/layout/IconVerticalSolidList"/>
    <dgm:cxn modelId="{A0297C58-E388-4D8B-BCE8-CBB7C5D9519D}" type="presParOf" srcId="{E4082F95-58AD-4D4C-B33E-804C751C7B65}" destId="{5EE873F8-CBED-4281-A896-7B1D2D3F6EDD}" srcOrd="0" destOrd="0" presId="urn:microsoft.com/office/officeart/2018/2/layout/IconVerticalSolidList"/>
    <dgm:cxn modelId="{668E1FC2-DB03-404D-9C45-26CDE86BAF0C}" type="presParOf" srcId="{E4082F95-58AD-4D4C-B33E-804C751C7B65}" destId="{AAA13D81-1A69-4CCE-9F73-9C6D4FC9D1EF}" srcOrd="1" destOrd="0" presId="urn:microsoft.com/office/officeart/2018/2/layout/IconVerticalSolidList"/>
    <dgm:cxn modelId="{CFE6A2B6-70F3-44FC-854A-8731129B6D30}" type="presParOf" srcId="{E4082F95-58AD-4D4C-B33E-804C751C7B65}" destId="{378DBA36-7436-490A-B599-B0E5D39B0018}" srcOrd="2" destOrd="0" presId="urn:microsoft.com/office/officeart/2018/2/layout/IconVerticalSolidList"/>
    <dgm:cxn modelId="{B10BE382-9EC3-4BFA-B568-63A6537469A0}" type="presParOf" srcId="{E4082F95-58AD-4D4C-B33E-804C751C7B65}" destId="{14FDAB75-9A68-4069-A94F-A3BA6DE6E928}" srcOrd="3" destOrd="0" presId="urn:microsoft.com/office/officeart/2018/2/layout/IconVerticalSolidList"/>
    <dgm:cxn modelId="{3C919C22-5585-4DD5-B4AC-24903DA77501}" type="presParOf" srcId="{6A14AEB0-84A8-4069-A064-9FA7D510228E}" destId="{AA9D7047-79F8-4F9C-9F05-C0C971E5B8C2}" srcOrd="3" destOrd="0" presId="urn:microsoft.com/office/officeart/2018/2/layout/IconVerticalSolidList"/>
    <dgm:cxn modelId="{0A8460AE-BD40-4039-9586-A28ED04DE715}" type="presParOf" srcId="{6A14AEB0-84A8-4069-A064-9FA7D510228E}" destId="{48472B66-9EF1-482F-822F-12CA7EC68CDE}" srcOrd="4" destOrd="0" presId="urn:microsoft.com/office/officeart/2018/2/layout/IconVerticalSolidList"/>
    <dgm:cxn modelId="{A98C34DA-7B6B-4E59-8E70-7DF7092FC415}" type="presParOf" srcId="{48472B66-9EF1-482F-822F-12CA7EC68CDE}" destId="{41E29499-820C-445E-BB53-23D30DBF5CE5}" srcOrd="0" destOrd="0" presId="urn:microsoft.com/office/officeart/2018/2/layout/IconVerticalSolidList"/>
    <dgm:cxn modelId="{FB3D31AE-B1EE-4127-8294-D3A6781E57D3}" type="presParOf" srcId="{48472B66-9EF1-482F-822F-12CA7EC68CDE}" destId="{C84B40DA-7A7D-46D9-A37B-746843E4E047}" srcOrd="1" destOrd="0" presId="urn:microsoft.com/office/officeart/2018/2/layout/IconVerticalSolidList"/>
    <dgm:cxn modelId="{2FE9D1CD-96D5-43BF-954E-20BC8F693C77}" type="presParOf" srcId="{48472B66-9EF1-482F-822F-12CA7EC68CDE}" destId="{A3F11C2D-4A63-406F-AAD7-00F7CC138D41}" srcOrd="2" destOrd="0" presId="urn:microsoft.com/office/officeart/2018/2/layout/IconVerticalSolidList"/>
    <dgm:cxn modelId="{1140B353-4A8B-4C90-9D46-6516ED65E6EB}" type="presParOf" srcId="{48472B66-9EF1-482F-822F-12CA7EC68CDE}" destId="{A618BFEC-9A1F-4B9C-BB6E-FF260AAA28A2}" srcOrd="3" destOrd="0" presId="urn:microsoft.com/office/officeart/2018/2/layout/IconVerticalSolidList"/>
    <dgm:cxn modelId="{7F043D2B-CE25-4850-A399-693283B70BDA}" type="presParOf" srcId="{6A14AEB0-84A8-4069-A064-9FA7D510228E}" destId="{926E83EB-E37D-4BD0-8B0E-6F7AE78CB4B7}" srcOrd="5" destOrd="0" presId="urn:microsoft.com/office/officeart/2018/2/layout/IconVerticalSolidList"/>
    <dgm:cxn modelId="{55A2AED2-6F4F-4E83-A5A0-7D5983ACAEB6}" type="presParOf" srcId="{6A14AEB0-84A8-4069-A064-9FA7D510228E}" destId="{81F7852F-DA2C-418B-A4CA-CC89A95CBEAC}" srcOrd="6" destOrd="0" presId="urn:microsoft.com/office/officeart/2018/2/layout/IconVerticalSolidList"/>
    <dgm:cxn modelId="{AEEB1588-9D40-46D2-AA22-E7BB08D91DE6}" type="presParOf" srcId="{81F7852F-DA2C-418B-A4CA-CC89A95CBEAC}" destId="{2ED83FB0-570F-442B-A935-D8F982BCFF89}" srcOrd="0" destOrd="0" presId="urn:microsoft.com/office/officeart/2018/2/layout/IconVerticalSolidList"/>
    <dgm:cxn modelId="{451C9E32-9A53-4105-A6CB-69AAFABC19AE}" type="presParOf" srcId="{81F7852F-DA2C-418B-A4CA-CC89A95CBEAC}" destId="{1F4D5C87-B8EC-478F-918D-740245F6CEA5}" srcOrd="1" destOrd="0" presId="urn:microsoft.com/office/officeart/2018/2/layout/IconVerticalSolidList"/>
    <dgm:cxn modelId="{42B9E7BE-DCA6-42C1-9F40-1BC0A1F8BD0D}" type="presParOf" srcId="{81F7852F-DA2C-418B-A4CA-CC89A95CBEAC}" destId="{07600B15-FA6C-4DB4-95CA-61D91B40EF84}" srcOrd="2" destOrd="0" presId="urn:microsoft.com/office/officeart/2018/2/layout/IconVerticalSolidList"/>
    <dgm:cxn modelId="{A1C4CB98-B2B0-4B49-9966-351320075CD0}" type="presParOf" srcId="{81F7852F-DA2C-418B-A4CA-CC89A95CBEAC}" destId="{CCE84F66-F7E0-4834-AFC4-D38E755DEF5E}" srcOrd="3" destOrd="0" presId="urn:microsoft.com/office/officeart/2018/2/layout/IconVerticalSolidList"/>
    <dgm:cxn modelId="{E0EF3989-041C-420C-A95E-8EABB3F74058}" type="presParOf" srcId="{6A14AEB0-84A8-4069-A064-9FA7D510228E}" destId="{4FC3E7A4-AA7F-42DD-B927-2D71C08103AF}" srcOrd="7" destOrd="0" presId="urn:microsoft.com/office/officeart/2018/2/layout/IconVerticalSolidList"/>
    <dgm:cxn modelId="{6C3CA861-7F9E-4156-97EB-9C357733A4D5}" type="presParOf" srcId="{6A14AEB0-84A8-4069-A064-9FA7D510228E}" destId="{28758474-3F48-4599-8E72-198E8A0303E3}" srcOrd="8" destOrd="0" presId="urn:microsoft.com/office/officeart/2018/2/layout/IconVerticalSolidList"/>
    <dgm:cxn modelId="{1A242783-7359-45C7-AF5A-BB74FAA6E27D}" type="presParOf" srcId="{28758474-3F48-4599-8E72-198E8A0303E3}" destId="{350FC4D9-5F9E-43BC-8DE0-233751C098B4}" srcOrd="0" destOrd="0" presId="urn:microsoft.com/office/officeart/2018/2/layout/IconVerticalSolidList"/>
    <dgm:cxn modelId="{A917FA34-A052-470A-BF96-28FFAF68F710}" type="presParOf" srcId="{28758474-3F48-4599-8E72-198E8A0303E3}" destId="{03DA293C-611C-4559-865F-F4138A8F26FB}" srcOrd="1" destOrd="0" presId="urn:microsoft.com/office/officeart/2018/2/layout/IconVerticalSolidList"/>
    <dgm:cxn modelId="{06E50BE9-4DF9-45DA-9DF7-F1FC3CA4FDB9}" type="presParOf" srcId="{28758474-3F48-4599-8E72-198E8A0303E3}" destId="{8AC01494-646A-434D-AECB-FD43DF374ED4}" srcOrd="2" destOrd="0" presId="urn:microsoft.com/office/officeart/2018/2/layout/IconVerticalSolidList"/>
    <dgm:cxn modelId="{97246228-E53C-4F2F-8BCD-336E997738CC}" type="presParOf" srcId="{28758474-3F48-4599-8E72-198E8A0303E3}" destId="{1B6D5809-E1C7-45C2-AA16-896AD0DC9E38}" srcOrd="3" destOrd="0" presId="urn:microsoft.com/office/officeart/2018/2/layout/IconVerticalSolidList"/>
    <dgm:cxn modelId="{30ED13E9-AA22-4828-9C32-421F185D8B43}" type="presParOf" srcId="{6A14AEB0-84A8-4069-A064-9FA7D510228E}" destId="{F9F19D56-74D2-476B-868B-71E5D4461404}" srcOrd="9" destOrd="0" presId="urn:microsoft.com/office/officeart/2018/2/layout/IconVerticalSolidList"/>
    <dgm:cxn modelId="{1869915A-1A77-45DF-B109-046BBF79125A}" type="presParOf" srcId="{6A14AEB0-84A8-4069-A064-9FA7D510228E}" destId="{87C69A68-9EDC-47DD-800D-33D804F9C022}" srcOrd="10" destOrd="0" presId="urn:microsoft.com/office/officeart/2018/2/layout/IconVerticalSolidList"/>
    <dgm:cxn modelId="{97EE8BC3-303C-47CF-A59C-A8064F8F94D7}" type="presParOf" srcId="{87C69A68-9EDC-47DD-800D-33D804F9C022}" destId="{7720BBDE-FD89-4B3C-9192-EACBE9F75371}" srcOrd="0" destOrd="0" presId="urn:microsoft.com/office/officeart/2018/2/layout/IconVerticalSolidList"/>
    <dgm:cxn modelId="{9B5F103D-B2AA-4DC3-B426-89E85ED5BE43}" type="presParOf" srcId="{87C69A68-9EDC-47DD-800D-33D804F9C022}" destId="{B0D7B750-87C3-4C0B-A428-B5BDD8F0CA07}" srcOrd="1" destOrd="0" presId="urn:microsoft.com/office/officeart/2018/2/layout/IconVerticalSolidList"/>
    <dgm:cxn modelId="{9C2F0BD4-7840-4386-A3BF-D00803E71C46}" type="presParOf" srcId="{87C69A68-9EDC-47DD-800D-33D804F9C022}" destId="{4DB8B429-1488-4DEB-B1D3-AC3C70AE1547}" srcOrd="2" destOrd="0" presId="urn:microsoft.com/office/officeart/2018/2/layout/IconVerticalSolidList"/>
    <dgm:cxn modelId="{435BC3B1-788F-4DA6-B955-6E80A282EBA3}" type="presParOf" srcId="{87C69A68-9EDC-47DD-800D-33D804F9C022}" destId="{4A0F43B9-0746-455F-923C-1AFA83779854}" srcOrd="3" destOrd="0" presId="urn:microsoft.com/office/officeart/2018/2/layout/IconVerticalSolidList"/>
    <dgm:cxn modelId="{FD1601B8-2AE3-444C-90CF-B412C4EF21EE}" type="presParOf" srcId="{6A14AEB0-84A8-4069-A064-9FA7D510228E}" destId="{8805A26B-88EC-4070-AC64-F90C0D586960}" srcOrd="11" destOrd="0" presId="urn:microsoft.com/office/officeart/2018/2/layout/IconVerticalSolidList"/>
    <dgm:cxn modelId="{4CFE3EE9-98BC-4A54-88E5-3FA12E6D51D8}" type="presParOf" srcId="{6A14AEB0-84A8-4069-A064-9FA7D510228E}" destId="{954CE106-4B9E-427F-8083-30330B734DC9}" srcOrd="12" destOrd="0" presId="urn:microsoft.com/office/officeart/2018/2/layout/IconVerticalSolidList"/>
    <dgm:cxn modelId="{ACC8495E-2D9C-44C7-AF6D-75EEBB9F6B1A}" type="presParOf" srcId="{954CE106-4B9E-427F-8083-30330B734DC9}" destId="{C16D090F-E0B6-4E85-A0E3-2ECFD5DB3232}" srcOrd="0" destOrd="0" presId="urn:microsoft.com/office/officeart/2018/2/layout/IconVerticalSolidList"/>
    <dgm:cxn modelId="{7C6A30B6-1C14-4AA4-B60B-BAA58E8DDB2E}" type="presParOf" srcId="{954CE106-4B9E-427F-8083-30330B734DC9}" destId="{62D0BD9E-DF10-4819-94C6-7B8B9018FB48}" srcOrd="1" destOrd="0" presId="urn:microsoft.com/office/officeart/2018/2/layout/IconVerticalSolidList"/>
    <dgm:cxn modelId="{F467BB5C-01BE-4003-8FC3-28003AFFDA64}" type="presParOf" srcId="{954CE106-4B9E-427F-8083-30330B734DC9}" destId="{20D4E646-E60E-48D9-B513-2A5CBB90515D}" srcOrd="2" destOrd="0" presId="urn:microsoft.com/office/officeart/2018/2/layout/IconVerticalSolidList"/>
    <dgm:cxn modelId="{455C87A6-970B-4E25-8DF1-8B885F0C1F33}" type="presParOf" srcId="{954CE106-4B9E-427F-8083-30330B734DC9}" destId="{16486581-D5F2-43D5-9A25-F8112F4D47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2602-A2AD-43F5-85FD-6E42559A9AA0}">
      <dsp:nvSpPr>
        <dsp:cNvPr id="0" name=""/>
        <dsp:cNvSpPr/>
      </dsp:nvSpPr>
      <dsp:spPr>
        <a:xfrm>
          <a:off x="8750" y="183177"/>
          <a:ext cx="907199" cy="9071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CE9C-0AD9-450A-ADF0-2AD65035C8AB}">
      <dsp:nvSpPr>
        <dsp:cNvPr id="0" name=""/>
        <dsp:cNvSpPr/>
      </dsp:nvSpPr>
      <dsp:spPr>
        <a:xfrm>
          <a:off x="8750" y="1257934"/>
          <a:ext cx="2591997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Journal articles are roughly 3000 words </a:t>
          </a:r>
          <a:endParaRPr lang="en-US" sz="1400" kern="1200"/>
        </a:p>
      </dsp:txBody>
      <dsp:txXfrm>
        <a:off x="8750" y="1257934"/>
        <a:ext cx="2591997" cy="437399"/>
      </dsp:txXfrm>
    </dsp:sp>
    <dsp:sp modelId="{B6111207-B583-4669-9AF5-92991BAACAC6}">
      <dsp:nvSpPr>
        <dsp:cNvPr id="0" name=""/>
        <dsp:cNvSpPr/>
      </dsp:nvSpPr>
      <dsp:spPr>
        <a:xfrm>
          <a:off x="8750" y="1773267"/>
          <a:ext cx="2591997" cy="230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F7246-42A1-488B-941F-BECB92CD7D77}">
      <dsp:nvSpPr>
        <dsp:cNvPr id="0" name=""/>
        <dsp:cNvSpPr/>
      </dsp:nvSpPr>
      <dsp:spPr>
        <a:xfrm>
          <a:off x="3054347" y="183177"/>
          <a:ext cx="907199" cy="9071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D4695-FB02-4CBC-BE30-C5DBADBEA0B4}">
      <dsp:nvSpPr>
        <dsp:cNvPr id="0" name=""/>
        <dsp:cNvSpPr/>
      </dsp:nvSpPr>
      <dsp:spPr>
        <a:xfrm>
          <a:off x="3054347" y="1257934"/>
          <a:ext cx="2591997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Take the ‘blue pen’ to your report (i.e. edit)</a:t>
          </a:r>
          <a:endParaRPr lang="en-US" sz="1400" kern="1200"/>
        </a:p>
      </dsp:txBody>
      <dsp:txXfrm>
        <a:off x="3054347" y="1257934"/>
        <a:ext cx="2591997" cy="437399"/>
      </dsp:txXfrm>
    </dsp:sp>
    <dsp:sp modelId="{A787D124-EC38-45B0-B330-9773E861BEAA}">
      <dsp:nvSpPr>
        <dsp:cNvPr id="0" name=""/>
        <dsp:cNvSpPr/>
      </dsp:nvSpPr>
      <dsp:spPr>
        <a:xfrm>
          <a:off x="3054347" y="1773267"/>
          <a:ext cx="2591997" cy="230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60051-852E-477A-BF3D-B3BFCDF9A9DF}">
      <dsp:nvSpPr>
        <dsp:cNvPr id="0" name=""/>
        <dsp:cNvSpPr/>
      </dsp:nvSpPr>
      <dsp:spPr>
        <a:xfrm>
          <a:off x="6099944" y="183177"/>
          <a:ext cx="907199" cy="9071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FF0E1-DAB5-47AC-96ED-E0B24FB9CE1E}">
      <dsp:nvSpPr>
        <dsp:cNvPr id="0" name=""/>
        <dsp:cNvSpPr/>
      </dsp:nvSpPr>
      <dsp:spPr>
        <a:xfrm>
          <a:off x="6099944" y="1257934"/>
          <a:ext cx="2591997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Re-organise the report into headings of:</a:t>
          </a:r>
          <a:endParaRPr lang="en-US" sz="1400" kern="1200"/>
        </a:p>
      </dsp:txBody>
      <dsp:txXfrm>
        <a:off x="6099944" y="1257934"/>
        <a:ext cx="2591997" cy="437399"/>
      </dsp:txXfrm>
    </dsp:sp>
    <dsp:sp modelId="{71F2A23C-791F-4A7F-89F2-A1524C7F8A12}">
      <dsp:nvSpPr>
        <dsp:cNvPr id="0" name=""/>
        <dsp:cNvSpPr/>
      </dsp:nvSpPr>
      <dsp:spPr>
        <a:xfrm>
          <a:off x="6099944" y="1773267"/>
          <a:ext cx="2591997" cy="230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Introduction</a:t>
          </a:r>
          <a:endParaRPr lang="en-US" sz="1100" b="1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Background (set the context, what’s already known but the gap…)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Aim of article (why it is important!)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Methods</a:t>
          </a:r>
          <a:endParaRPr lang="en-US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Results</a:t>
          </a:r>
          <a:endParaRPr lang="en-US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Discussion</a:t>
          </a:r>
          <a:endParaRPr lang="en-US" sz="1100" b="1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Main observations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What does this study add to the body of knowledge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Limitations and strengths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Conclusion </a:t>
          </a:r>
          <a:endParaRPr lang="en-US" sz="1100" b="1" kern="1200"/>
        </a:p>
      </dsp:txBody>
      <dsp:txXfrm>
        <a:off x="6099944" y="1773267"/>
        <a:ext cx="2591997" cy="2306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17A0D-F78A-45DE-B5E0-694CA628D779}">
      <dsp:nvSpPr>
        <dsp:cNvPr id="0" name=""/>
        <dsp:cNvSpPr/>
      </dsp:nvSpPr>
      <dsp:spPr>
        <a:xfrm>
          <a:off x="0" y="1981"/>
          <a:ext cx="8534400" cy="3247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1BC3E-B5CB-41B6-89CF-8BACD9F197C6}">
      <dsp:nvSpPr>
        <dsp:cNvPr id="0" name=""/>
        <dsp:cNvSpPr/>
      </dsp:nvSpPr>
      <dsp:spPr>
        <a:xfrm>
          <a:off x="98232" y="75047"/>
          <a:ext cx="178779" cy="1786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85B23-659B-454B-83FD-CBFA0809D27F}">
      <dsp:nvSpPr>
        <dsp:cNvPr id="0" name=""/>
        <dsp:cNvSpPr/>
      </dsp:nvSpPr>
      <dsp:spPr>
        <a:xfrm>
          <a:off x="375244" y="1981"/>
          <a:ext cx="8114268" cy="40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60" tIns="42960" rIns="42960" bIns="429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Find a published peer-review article that is similar to yours and see how they have reported their methods, results and discussion </a:t>
          </a:r>
          <a:endParaRPr lang="en-US" sz="1400" kern="1200"/>
        </a:p>
      </dsp:txBody>
      <dsp:txXfrm>
        <a:off x="375244" y="1981"/>
        <a:ext cx="8114268" cy="405919"/>
      </dsp:txXfrm>
    </dsp:sp>
    <dsp:sp modelId="{5EE873F8-CBED-4281-A896-7B1D2D3F6EDD}">
      <dsp:nvSpPr>
        <dsp:cNvPr id="0" name=""/>
        <dsp:cNvSpPr/>
      </dsp:nvSpPr>
      <dsp:spPr>
        <a:xfrm>
          <a:off x="0" y="509381"/>
          <a:ext cx="8534400" cy="3247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13D81-1A69-4CCE-9F73-9C6D4FC9D1EF}">
      <dsp:nvSpPr>
        <dsp:cNvPr id="0" name=""/>
        <dsp:cNvSpPr/>
      </dsp:nvSpPr>
      <dsp:spPr>
        <a:xfrm>
          <a:off x="98232" y="582446"/>
          <a:ext cx="178779" cy="1786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DAB75-9A68-4069-A94F-A3BA6DE6E928}">
      <dsp:nvSpPr>
        <dsp:cNvPr id="0" name=""/>
        <dsp:cNvSpPr/>
      </dsp:nvSpPr>
      <dsp:spPr>
        <a:xfrm>
          <a:off x="375244" y="509381"/>
          <a:ext cx="8114268" cy="40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60" tIns="42960" rIns="42960" bIns="429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Find a second one… a third one….This will give you an idea of what is looked for in the article. </a:t>
          </a:r>
          <a:endParaRPr lang="en-US" sz="1400" kern="1200"/>
        </a:p>
      </dsp:txBody>
      <dsp:txXfrm>
        <a:off x="375244" y="509381"/>
        <a:ext cx="8114268" cy="405919"/>
      </dsp:txXfrm>
    </dsp:sp>
    <dsp:sp modelId="{41E29499-820C-445E-BB53-23D30DBF5CE5}">
      <dsp:nvSpPr>
        <dsp:cNvPr id="0" name=""/>
        <dsp:cNvSpPr/>
      </dsp:nvSpPr>
      <dsp:spPr>
        <a:xfrm>
          <a:off x="0" y="1016781"/>
          <a:ext cx="8534400" cy="3247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B40DA-7A7D-46D9-A37B-746843E4E047}">
      <dsp:nvSpPr>
        <dsp:cNvPr id="0" name=""/>
        <dsp:cNvSpPr/>
      </dsp:nvSpPr>
      <dsp:spPr>
        <a:xfrm>
          <a:off x="98232" y="1089846"/>
          <a:ext cx="178779" cy="1786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8BFEC-9A1F-4B9C-BB6E-FF260AAA28A2}">
      <dsp:nvSpPr>
        <dsp:cNvPr id="0" name=""/>
        <dsp:cNvSpPr/>
      </dsp:nvSpPr>
      <dsp:spPr>
        <a:xfrm>
          <a:off x="375244" y="1016781"/>
          <a:ext cx="8114268" cy="40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60" tIns="42960" rIns="42960" bIns="429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Think: </a:t>
          </a:r>
          <a:r>
            <a:rPr lang="en-GB" sz="1400" kern="1200"/>
            <a:t>What is the purpose of each section? What makes each section effective?  </a:t>
          </a:r>
          <a:endParaRPr lang="en-US" sz="1400" kern="1200"/>
        </a:p>
      </dsp:txBody>
      <dsp:txXfrm>
        <a:off x="375244" y="1016781"/>
        <a:ext cx="8114268" cy="405919"/>
      </dsp:txXfrm>
    </dsp:sp>
    <dsp:sp modelId="{2ED83FB0-570F-442B-A935-D8F982BCFF89}">
      <dsp:nvSpPr>
        <dsp:cNvPr id="0" name=""/>
        <dsp:cNvSpPr/>
      </dsp:nvSpPr>
      <dsp:spPr>
        <a:xfrm>
          <a:off x="0" y="1524181"/>
          <a:ext cx="8534400" cy="3247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D5C87-B8EC-478F-918D-740245F6CEA5}">
      <dsp:nvSpPr>
        <dsp:cNvPr id="0" name=""/>
        <dsp:cNvSpPr/>
      </dsp:nvSpPr>
      <dsp:spPr>
        <a:xfrm>
          <a:off x="98232" y="1597246"/>
          <a:ext cx="178779" cy="1786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84F66-F7E0-4834-AFC4-D38E755DEF5E}">
      <dsp:nvSpPr>
        <dsp:cNvPr id="0" name=""/>
        <dsp:cNvSpPr/>
      </dsp:nvSpPr>
      <dsp:spPr>
        <a:xfrm>
          <a:off x="375244" y="1524181"/>
          <a:ext cx="8114268" cy="40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60" tIns="42960" rIns="42960" bIns="429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Once you have a draft, make your decision on the journal you’re writing for</a:t>
          </a:r>
          <a:endParaRPr lang="en-US" sz="1400" kern="1200"/>
        </a:p>
      </dsp:txBody>
      <dsp:txXfrm>
        <a:off x="375244" y="1524181"/>
        <a:ext cx="8114268" cy="405919"/>
      </dsp:txXfrm>
    </dsp:sp>
    <dsp:sp modelId="{350FC4D9-5F9E-43BC-8DE0-233751C098B4}">
      <dsp:nvSpPr>
        <dsp:cNvPr id="0" name=""/>
        <dsp:cNvSpPr/>
      </dsp:nvSpPr>
      <dsp:spPr>
        <a:xfrm>
          <a:off x="0" y="2031580"/>
          <a:ext cx="8534400" cy="3247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A293C-611C-4559-865F-F4138A8F26FB}">
      <dsp:nvSpPr>
        <dsp:cNvPr id="0" name=""/>
        <dsp:cNvSpPr/>
      </dsp:nvSpPr>
      <dsp:spPr>
        <a:xfrm>
          <a:off x="98232" y="2104646"/>
          <a:ext cx="178779" cy="1786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D5809-E1C7-45C2-AA16-896AD0DC9E38}">
      <dsp:nvSpPr>
        <dsp:cNvPr id="0" name=""/>
        <dsp:cNvSpPr/>
      </dsp:nvSpPr>
      <dsp:spPr>
        <a:xfrm>
          <a:off x="375244" y="2031580"/>
          <a:ext cx="8114268" cy="40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60" tIns="42960" rIns="42960" bIns="429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Download their author submissions guidelines and </a:t>
          </a:r>
          <a:r>
            <a:rPr lang="en-GB" sz="1400" b="1" kern="1200"/>
            <a:t>follow them exactly</a:t>
          </a:r>
          <a:r>
            <a:rPr lang="en-GB" sz="1400" kern="1200"/>
            <a:t>! </a:t>
          </a:r>
          <a:endParaRPr lang="en-US" sz="1400" kern="1200"/>
        </a:p>
      </dsp:txBody>
      <dsp:txXfrm>
        <a:off x="375244" y="2031580"/>
        <a:ext cx="8114268" cy="405919"/>
      </dsp:txXfrm>
    </dsp:sp>
    <dsp:sp modelId="{7720BBDE-FD89-4B3C-9192-EACBE9F75371}">
      <dsp:nvSpPr>
        <dsp:cNvPr id="0" name=""/>
        <dsp:cNvSpPr/>
      </dsp:nvSpPr>
      <dsp:spPr>
        <a:xfrm>
          <a:off x="0" y="2538980"/>
          <a:ext cx="8534400" cy="3247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7B750-87C3-4C0B-A428-B5BDD8F0CA07}">
      <dsp:nvSpPr>
        <dsp:cNvPr id="0" name=""/>
        <dsp:cNvSpPr/>
      </dsp:nvSpPr>
      <dsp:spPr>
        <a:xfrm>
          <a:off x="98232" y="2612046"/>
          <a:ext cx="178779" cy="17860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F43B9-0746-455F-923C-1AFA83779854}">
      <dsp:nvSpPr>
        <dsp:cNvPr id="0" name=""/>
        <dsp:cNvSpPr/>
      </dsp:nvSpPr>
      <dsp:spPr>
        <a:xfrm>
          <a:off x="375244" y="2538980"/>
          <a:ext cx="8114268" cy="40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60" tIns="42960" rIns="42960" bIns="429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Note if you must follow any known guidelines – e.g. CONSORT for RCTs, Squire for quality improvement – see </a:t>
          </a:r>
          <a:r>
            <a:rPr lang="en-GB" sz="1400" kern="1200">
              <a:hlinkClick xmlns:r="http://schemas.openxmlformats.org/officeDocument/2006/relationships" r:id="rId13"/>
            </a:rPr>
            <a:t>Reporting guidelines | EQUATOR Network</a:t>
          </a:r>
          <a:endParaRPr lang="en-GB" sz="1400" kern="1200"/>
        </a:p>
      </dsp:txBody>
      <dsp:txXfrm>
        <a:off x="375244" y="2538980"/>
        <a:ext cx="8114268" cy="405919"/>
      </dsp:txXfrm>
    </dsp:sp>
    <dsp:sp modelId="{C16D090F-E0B6-4E85-A0E3-2ECFD5DB3232}">
      <dsp:nvSpPr>
        <dsp:cNvPr id="0" name=""/>
        <dsp:cNvSpPr/>
      </dsp:nvSpPr>
      <dsp:spPr>
        <a:xfrm>
          <a:off x="0" y="3046380"/>
          <a:ext cx="8534400" cy="3247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0BD9E-DF10-4819-94C6-7B8B9018FB48}">
      <dsp:nvSpPr>
        <dsp:cNvPr id="0" name=""/>
        <dsp:cNvSpPr/>
      </dsp:nvSpPr>
      <dsp:spPr>
        <a:xfrm>
          <a:off x="98232" y="3119446"/>
          <a:ext cx="178779" cy="178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86581-D5F2-43D5-9A25-F8112F4D476D}">
      <dsp:nvSpPr>
        <dsp:cNvPr id="0" name=""/>
        <dsp:cNvSpPr/>
      </dsp:nvSpPr>
      <dsp:spPr>
        <a:xfrm>
          <a:off x="375244" y="3046380"/>
          <a:ext cx="8114268" cy="40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60" tIns="42960" rIns="42960" bIns="429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There are AI tools that can help with the preparation – e.g. </a:t>
          </a:r>
          <a:r>
            <a:rPr lang="en-GB" sz="1400" kern="1200" err="1">
              <a:hlinkClick xmlns:r="http://schemas.openxmlformats.org/officeDocument/2006/relationships" r:id="rId14"/>
            </a:rPr>
            <a:t>PaperPal</a:t>
          </a:r>
          <a:r>
            <a:rPr lang="en-GB" sz="1400" kern="1200"/>
            <a:t> – and journals like BMJ use </a:t>
          </a:r>
          <a:r>
            <a:rPr lang="en-GB" sz="1400" kern="1200">
              <a:hlinkClick xmlns:r="http://schemas.openxmlformats.org/officeDocument/2006/relationships" r:id="rId15"/>
            </a:rPr>
            <a:t>Penelope.ai</a:t>
          </a:r>
          <a:r>
            <a:rPr lang="en-GB" sz="1400" kern="1200"/>
            <a:t> </a:t>
          </a:r>
        </a:p>
      </dsp:txBody>
      <dsp:txXfrm>
        <a:off x="375244" y="3046380"/>
        <a:ext cx="8114268" cy="405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DA5B0-E365-41C3-B5C3-26E9DB0D6CA0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101C1-79B9-43E2-995C-57B0A3A37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9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80" algn="l" defTabSz="6855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60" algn="l" defTabSz="6855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340" algn="l" defTabSz="6855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120" algn="l" defTabSz="6855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900" algn="l" defTabSz="6855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80" algn="l" defTabSz="6855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60" algn="l" defTabSz="6855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240" algn="l" defTabSz="6855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Arguing a single novel point: </a:t>
            </a:r>
          </a:p>
          <a:p>
            <a:r>
              <a:rPr lang="en-US" sz="1200"/>
              <a:t>Locally (rather than globally) determined COVID control targets make it hard to fairly assess needs for vaccines across countries, leading to a fragmented and inequitable global vaccine allocation through COVAX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56F02-D75B-432D-8547-0490783C50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21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Arguing a single novel point with detailed analysis and exploration:</a:t>
            </a:r>
          </a:p>
          <a:p>
            <a:r>
              <a:rPr lang="en-US"/>
              <a:t>New drugs have increased the potential benefits of CKD screening but the evidence base on cost-effectiveness must be developed, outlining specific research and policy questions which need answering to develop the evidence for national CKD screening </a:t>
            </a:r>
            <a:r>
              <a:rPr lang="en-US" err="1"/>
              <a:t>programme</a:t>
            </a:r>
            <a:endParaRPr lang="en-US" sz="16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56F02-D75B-432D-8547-0490783C50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6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Searched open-access databases of 35 HTA agencies from 18 countries for reports from 2008 to 2018. Classified interventions according to WHO Classification to </a:t>
            </a:r>
            <a:r>
              <a:rPr lang="en-US"/>
              <a:t>understand whether HTA looked at PHIs, where, when, and how</a:t>
            </a:r>
            <a:endParaRPr lang="en-US" sz="12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56F02-D75B-432D-8547-0490783C50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0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Collated COVID vaccination policies (open access) from all US States and compared how different groups were being prioritized for vaccines. Compared priority positioning with that of CDC guidance through a simple ranking approach to reveal population groups most frequently prioritized higher, lower, or not mentioned in national guidance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56F02-D75B-432D-8547-0490783C50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8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Developed question while working on COVID response and based on media controversy around stopping vaccine rollouts. Obtained open-access national level data on COVID vaccine uptake and vaccine supply, compared trends over time in different countries to understand impact of policy change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56F02-D75B-432D-8547-0490783C50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8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101C1-79B9-43E2-995C-57B0A3A379C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8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101C1-79B9-43E2-995C-57B0A3A379C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7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D7C5C-B0AF-539F-299F-A6E4DD1EA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A0D5C-9113-6DE8-BF18-C3C27F2C6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884EAC-20BE-37B7-298F-262E55C58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86F66-56D5-59AD-42BD-5532BB847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101C1-79B9-43E2-995C-57B0A3A379C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8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101C1-79B9-43E2-995C-57B0A3A379C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7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FC5F-EA78-2EF6-EDCD-7726B0216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00" y="1175145"/>
            <a:ext cx="8424098" cy="1791253"/>
          </a:xfrm>
        </p:spPr>
        <p:txBody>
          <a:bodyPr anchor="b"/>
          <a:lstStyle>
            <a:lvl1pPr algn="ctr">
              <a:defRPr sz="3375">
                <a:solidFill>
                  <a:srgbClr val="00827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37E92-1425-A7B2-A1C1-F7B5DF3A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200" y="3035477"/>
            <a:ext cx="8424098" cy="1242205"/>
          </a:xfrm>
        </p:spPr>
        <p:txBody>
          <a:bodyPr/>
          <a:lstStyle>
            <a:lvl1pPr marL="0" indent="0" algn="ctr">
              <a:buNone/>
              <a:defRPr sz="1350">
                <a:solidFill>
                  <a:srgbClr val="674786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AAFD-830D-8551-1B4D-1C4A14A7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3A5CDD5-3493-9EC1-2F11-07414DC29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0" y="318738"/>
            <a:ext cx="1908000" cy="836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4A489-734E-05CB-6FF7-23C94C7503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3599"/>
            <a:ext cx="8424098" cy="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4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DBE30F8C-7199-7BFC-68D7-075D62E47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4"/>
            <a:ext cx="9145412" cy="5144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CFC5F-EA78-2EF6-EDCD-7726B0216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01" y="1175145"/>
            <a:ext cx="5646968" cy="1791253"/>
          </a:xfrm>
        </p:spPr>
        <p:txBody>
          <a:bodyPr anchor="b"/>
          <a:lstStyle>
            <a:lvl1pPr algn="l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37E92-1425-A7B2-A1C1-F7B5DF3A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201" y="3035477"/>
            <a:ext cx="5646968" cy="1242205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AAFD-830D-8551-1B4D-1C4A14A7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F4A489-734E-05CB-6FF7-23C94C7503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3599"/>
            <a:ext cx="8424098" cy="6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16523-3D07-D64D-86EC-CD9D7950BE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210" y="273929"/>
            <a:ext cx="1460893" cy="6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0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F65CC-B056-6140-28F2-25367BBC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D92E-CA02-D37C-43C9-F04B783D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4021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3379F-7FD7-CA47-6597-F838412FD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FEB66-A4EA-7CA6-EA9E-A9CEA546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6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8A04-FC9B-FD83-4484-DCA4C176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F842C-FB8A-6D42-5563-EA1D32799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234FD-4E67-F67C-D13A-AA496B7CE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0D784-6FA6-E573-09E5-944D9D2B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/>
          <a:lstStyle/>
          <a:p>
            <a:fld id="{2DA7AB41-4CC8-4C35-AAF5-A67AE20A7D4E}" type="datetime1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0D24C-6410-2610-BD9B-DE178544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C3192-B664-EC75-136B-31004BE3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C117-A3CC-0EB3-057F-E8F4CC7F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931"/>
            <a:ext cx="7886700" cy="99447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BC06A-0040-02A4-C385-572BDDFA6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D84FD-4FB3-234A-0169-C4D126D7D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5FECF-CD66-B8CD-43BF-767A0DD7E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F129D-F4D8-64E6-8478-1B848DF6C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5CBCA-BACF-461C-EBE6-A8252A47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/>
          <a:lstStyle/>
          <a:p>
            <a:fld id="{881287A9-E159-4D0C-9F0F-DD7DEB9B4432}" type="datetime1">
              <a:rPr lang="en-GB" smtClean="0"/>
              <a:t>26/06/2025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B5165-1AAF-4E4E-835A-53207D14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F6834-16DB-FFCB-B099-6D4C6FD8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7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C436-6C56-9E2F-6B4A-4EF6674C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D2C9A-E246-CD97-A57A-CCD7C255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/>
          <a:lstStyle/>
          <a:p>
            <a:fld id="{68C953FD-198B-4EF9-8F0A-F7870E8C54AA}" type="datetime1">
              <a:rPr lang="en-GB" smtClean="0"/>
              <a:t>26/06/2025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BE21C-AD67-AF2B-9A48-AA76729B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EADF1-F5A8-F718-56E9-71391647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6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2C05-084E-B847-E9F9-53FFC424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8"/>
            <a:ext cx="2949178" cy="120052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BABF0-423B-1337-4C6A-4C425CDB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800"/>
            <a:ext cx="4629150" cy="365634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4CBDC-9C16-8B82-8071-9E8FB482C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05F27-7643-3563-3EEB-475C4A2A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/>
          <a:lstStyle/>
          <a:p>
            <a:fld id="{792E14DA-ADE3-402C-A352-A3F0B8192210}" type="datetime1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DDFE3-DEE3-9781-9427-351537E4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7B68-71E0-3C4C-85FB-3C203D3D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75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9FA6-33C4-F835-9D63-48B9245D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8"/>
            <a:ext cx="2949178" cy="120052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63309-0CBD-AA2C-4C0D-E3B8E075F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800"/>
            <a:ext cx="4629150" cy="365634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C4CE8-BA1F-3D15-FF11-313F6AEE0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E5B26-DE0B-E220-2E0E-B13ABFB6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/>
          <a:lstStyle/>
          <a:p>
            <a:fld id="{42A2E768-66E0-4C8C-8E23-634565CF06EA}" type="datetime1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164A-55ED-D63C-2939-61EB1C53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BCC97-4601-E931-A885-4A63B811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23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B338-38A8-3436-5466-634DDE53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8775C-FBF2-4326-376C-E4F905709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90D07-632B-3462-2917-5EC991BE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/>
          <a:lstStyle/>
          <a:p>
            <a:fld id="{C6E61511-BC5D-4246-BF63-999EF0F4BEFB}" type="datetime1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1FA9C-CD02-E2BD-1F8F-B268BC9B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14E4B-60C7-0DA8-82BD-BA423200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7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4BCC83-EBD3-66EE-7DE1-8939B67CB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1D76B-C0ED-57F7-AE3D-C1F4AD8DC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9FDD-8AD2-BF09-DBF5-CCB2136B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/>
          <a:lstStyle/>
          <a:p>
            <a:fld id="{CBAE63B3-C9F2-4CA8-99D6-FEC4FF716C17}" type="datetime1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CE0D5-70E0-E9BC-5FA3-9A28B0D7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09344-F5E5-C880-1AA1-B81FB64A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9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FC5F-EA78-2EF6-EDCD-7726B0216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619" y="1175145"/>
            <a:ext cx="5382680" cy="1791253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rgbClr val="00827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37E92-1425-A7B2-A1C1-F7B5DF3A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0619" y="3035477"/>
            <a:ext cx="5382680" cy="76766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674786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AAFD-830D-8551-1B4D-1C4A14A7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3A5CDD5-3493-9EC1-2F11-07414DC29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0" y="318738"/>
            <a:ext cx="1908000" cy="836745"/>
          </a:xfrm>
          <a:prstGeom prst="rect">
            <a:avLst/>
          </a:prstGeom>
        </p:spPr>
      </p:pic>
      <p:pic>
        <p:nvPicPr>
          <p:cNvPr id="12" name="Picture 11" descr="A person holding a stethoscope&#10;&#10;Description automatically generated with low confidence">
            <a:extLst>
              <a:ext uri="{FF2B5EF4-FFF2-40B4-BE49-F238E27FC236}">
                <a16:creationId xmlns:a16="http://schemas.microsoft.com/office/drawing/2014/main" id="{A4B38389-46D5-6734-391C-8894F7A9A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33274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4A489-734E-05CB-6FF7-23C94C7503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3599"/>
            <a:ext cx="8424098" cy="648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F5A650-0C5C-8792-FA0B-61549BC1E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1388" y="3962400"/>
            <a:ext cx="5381625" cy="63976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67478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54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0B63800-463E-234D-A18D-60B93BDF18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1011" y="1898783"/>
            <a:ext cx="9446021" cy="3383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8705D-D306-3044-AB3E-9550C37B4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2296" y="2167011"/>
            <a:ext cx="259028" cy="2423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45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92C6AA0-D312-F948-810E-C69B2B694E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69845" y="2786095"/>
            <a:ext cx="259028" cy="242367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45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8A7E03B-C183-C14E-B0EC-E46E29C594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15157" y="3447009"/>
            <a:ext cx="259028" cy="2423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45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8901E7A-AF26-CA4A-A3BC-A89E9216B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5867" y="4091190"/>
            <a:ext cx="259028" cy="24236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45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</p:spTree>
    <p:extLst>
      <p:ext uri="{BB962C8B-B14F-4D97-AF65-F5344CB8AC3E}">
        <p14:creationId xmlns:p14="http://schemas.microsoft.com/office/powerpoint/2010/main" val="165887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FC5F-EA78-2EF6-EDCD-7726B0216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619" y="1175145"/>
            <a:ext cx="5382680" cy="1791253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rgbClr val="00827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37E92-1425-A7B2-A1C1-F7B5DF3A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0619" y="3035477"/>
            <a:ext cx="5382680" cy="76766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674786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AAFD-830D-8551-1B4D-1C4A14A7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3A5CDD5-3493-9EC1-2F11-07414DC29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0" y="318738"/>
            <a:ext cx="1908000" cy="836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B38389-46D5-6734-391C-8894F7A9A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8" y="1588"/>
            <a:ext cx="31877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4A489-734E-05CB-6FF7-23C94C7503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3599"/>
            <a:ext cx="8424098" cy="648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F5A650-0C5C-8792-FA0B-61549BC1E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1388" y="3962400"/>
            <a:ext cx="5381625" cy="63976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67478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91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FC5F-EA78-2EF6-EDCD-7726B0216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619" y="1175145"/>
            <a:ext cx="5382680" cy="1791253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rgbClr val="00827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37E92-1425-A7B2-A1C1-F7B5DF3A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0619" y="3035477"/>
            <a:ext cx="5382680" cy="76766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674786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AAFD-830D-8551-1B4D-1C4A14A7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3A5CDD5-3493-9EC1-2F11-07414DC29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0" y="318738"/>
            <a:ext cx="1908000" cy="836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B38389-46D5-6734-391C-8894F7A9A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" y="1588"/>
            <a:ext cx="3306535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4A489-734E-05CB-6FF7-23C94C7503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3599"/>
            <a:ext cx="8424098" cy="648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F5A650-0C5C-8792-FA0B-61549BC1E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1388" y="3962400"/>
            <a:ext cx="5381625" cy="63976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67478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21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FC5F-EA78-2EF6-EDCD-7726B0216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619" y="1175145"/>
            <a:ext cx="5382680" cy="1791253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rgbClr val="00827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37E92-1425-A7B2-A1C1-F7B5DF3A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0619" y="3035477"/>
            <a:ext cx="5382680" cy="76766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674786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AAFD-830D-8551-1B4D-1C4A14A7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3A5CDD5-3493-9EC1-2F11-07414DC29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0" y="318738"/>
            <a:ext cx="1908000" cy="836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B38389-46D5-6734-391C-8894F7A9A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1588"/>
            <a:ext cx="33147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4A489-734E-05CB-6FF7-23C94C7503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3599"/>
            <a:ext cx="8424098" cy="648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F5A650-0C5C-8792-FA0B-61549BC1E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1388" y="3962400"/>
            <a:ext cx="5381625" cy="63976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67478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38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FC5F-EA78-2EF6-EDCD-7726B0216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619" y="1175145"/>
            <a:ext cx="5382680" cy="1791253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rgbClr val="00827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37E92-1425-A7B2-A1C1-F7B5DF3A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0619" y="3035477"/>
            <a:ext cx="5382680" cy="76766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674786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AAFD-830D-8551-1B4D-1C4A14A7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3A5CDD5-3493-9EC1-2F11-07414DC29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0" y="318738"/>
            <a:ext cx="1908000" cy="836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B38389-46D5-6734-391C-8894F7A9A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0" y="1588"/>
            <a:ext cx="32004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4A489-734E-05CB-6FF7-23C94C7503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3599"/>
            <a:ext cx="8424098" cy="648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F5A650-0C5C-8792-FA0B-61549BC1E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1388" y="3962400"/>
            <a:ext cx="5381625" cy="63976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67478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77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FC5F-EA78-2EF6-EDCD-7726B0216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619" y="1175145"/>
            <a:ext cx="5382680" cy="1791253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rgbClr val="00827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37E92-1425-A7B2-A1C1-F7B5DF3A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0619" y="3035477"/>
            <a:ext cx="5382680" cy="76766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674786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AAFD-830D-8551-1B4D-1C4A14A7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3A5CDD5-3493-9EC1-2F11-07414DC29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0" y="318738"/>
            <a:ext cx="1908000" cy="836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B38389-46D5-6734-391C-8894F7A9A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0" y="1588"/>
            <a:ext cx="32004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4A489-734E-05CB-6FF7-23C94C7503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3599"/>
            <a:ext cx="8424098" cy="648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F5A650-0C5C-8792-FA0B-61549BC1E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1388" y="3962400"/>
            <a:ext cx="5381625" cy="63976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67478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64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8A0F-65D6-2572-8354-2BA33C14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6" y="273930"/>
            <a:ext cx="7266038" cy="82728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DE1DB-CD78-AC94-1B65-9704BFDA0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1179871"/>
            <a:ext cx="8534400" cy="34542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437E8-536D-F459-1FB6-61B04F28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B740122-2AC1-164D-AEEE-27E508CE7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14" y="273929"/>
            <a:ext cx="1460893" cy="640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9F265B-1C27-A09B-DB24-F1C14DC67B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3599"/>
            <a:ext cx="8424098" cy="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1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48DB87-2DFE-169F-BCC7-4EC5A279CD82}"/>
              </a:ext>
            </a:extLst>
          </p:cNvPr>
          <p:cNvSpPr/>
          <p:nvPr userDrawn="1"/>
        </p:nvSpPr>
        <p:spPr>
          <a:xfrm>
            <a:off x="5879804" y="2294306"/>
            <a:ext cx="3264195" cy="2849195"/>
          </a:xfrm>
          <a:prstGeom prst="rect">
            <a:avLst/>
          </a:prstGeom>
          <a:solidFill>
            <a:srgbClr val="17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08A0F-65D6-2572-8354-2BA33C14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104" y="273930"/>
            <a:ext cx="3792782" cy="82728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DE1DB-CD78-AC94-1B65-9704BFDA0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1179871"/>
            <a:ext cx="4945626" cy="34542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437E8-536D-F459-1FB6-61B04F28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6C14B9-4BCC-4290-A28B-A81B592B674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B740122-2AC1-164D-AEEE-27E508CE7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0" y="273929"/>
            <a:ext cx="1460893" cy="6404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09212-EE5C-96D4-18D7-043FC7522CEA}"/>
              </a:ext>
            </a:extLst>
          </p:cNvPr>
          <p:cNvSpPr/>
          <p:nvPr userDrawn="1"/>
        </p:nvSpPr>
        <p:spPr>
          <a:xfrm>
            <a:off x="5879805" y="1"/>
            <a:ext cx="3264196" cy="2206752"/>
          </a:xfrm>
          <a:prstGeom prst="rect">
            <a:avLst/>
          </a:prstGeom>
          <a:solidFill>
            <a:srgbClr val="17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F265B-1C27-A09B-DB24-F1C14DC67B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3599"/>
            <a:ext cx="8424098" cy="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17B59-3780-140F-5178-3A74C949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6" y="273931"/>
            <a:ext cx="72660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3566-0E30-83E1-1702-703CBCE1E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94" y="1369642"/>
            <a:ext cx="85344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8ABE1-6CA2-2D7F-34E2-8DD9DDC50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768736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14B9-4BCC-4290-A28B-A81B592B6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79" r:id="rId3"/>
    <p:sldLayoutId id="2147483673" r:id="rId4"/>
    <p:sldLayoutId id="2147483675" r:id="rId5"/>
    <p:sldLayoutId id="2147483676" r:id="rId6"/>
    <p:sldLayoutId id="2147483674" r:id="rId7"/>
    <p:sldLayoutId id="2147483650" r:id="rId8"/>
    <p:sldLayoutId id="2147483677" r:id="rId9"/>
    <p:sldLayoutId id="2147483678" r:id="rId10"/>
    <p:sldLayoutId id="2147483655" r:id="rId11"/>
    <p:sldLayoutId id="2147483651" r:id="rId12"/>
    <p:sldLayoutId id="2147483652" r:id="rId13"/>
    <p:sldLayoutId id="2147483653" r:id="rId14"/>
    <p:sldLayoutId id="2147483654" r:id="rId15"/>
    <p:sldLayoutId id="2147483656" r:id="rId16"/>
    <p:sldLayoutId id="2147483657" r:id="rId17"/>
    <p:sldLayoutId id="2147483658" r:id="rId18"/>
    <p:sldLayoutId id="2147483659" r:id="rId19"/>
    <p:sldLayoutId id="2147483680" r:id="rId20"/>
    <p:sldLayoutId id="2147483681" r:id="rId2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andsworthccg-my.sharepoint.com/personal/catherine_heffernan_swlondon_nhs_uk/Documents/Presentations/delphi/HCW%20seasonal%20influenza%20vaccination%20report_final.docx?web=1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106B-4EB8-5406-A9C3-57543A01C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61266"/>
            <a:ext cx="6858000" cy="116002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chemeClr val="tx2"/>
                </a:solidFill>
                <a:latin typeface="Poppins"/>
                <a:ea typeface="Lato Heavy" charset="0"/>
                <a:cs typeface="Poppins"/>
              </a:rPr>
              <a:t>Writing for publication: making your work visible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65BA2-963F-A971-34F4-42DACD88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58294"/>
            <a:ext cx="6858000" cy="108585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/>
              <a:t>Dr Vageesh Jain MBBS MPH FFPH</a:t>
            </a:r>
            <a:endParaRPr lang="en-US" sz="1400">
              <a:ea typeface="Calibri"/>
              <a:cs typeface="Calibri"/>
            </a:endParaRPr>
          </a:p>
          <a:p>
            <a:pPr algn="ctr"/>
            <a:r>
              <a:rPr lang="en-US" sz="1400"/>
              <a:t>Consultant in Public Health Medicine</a:t>
            </a:r>
            <a:endParaRPr lang="en-US" sz="1400">
              <a:ea typeface="Calibri"/>
              <a:cs typeface="Calibri"/>
            </a:endParaRPr>
          </a:p>
          <a:p>
            <a:pPr algn="ctr"/>
            <a:r>
              <a:rPr lang="en-US" sz="1400"/>
              <a:t>NHS South West London ICB</a:t>
            </a:r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48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9FA10-325D-990C-8EC7-F906C0F7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Reviews: tips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B0A8E-E941-C3FD-9BEF-ABE5A01E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28270"/>
            <a:r>
              <a:rPr lang="en-US" sz="1600"/>
              <a:t>Understand evidence-base prior to deciding best type of review</a:t>
            </a:r>
            <a:endParaRPr lang="en-US" sz="1600">
              <a:ea typeface="Calibri"/>
              <a:cs typeface="Calibri"/>
            </a:endParaRPr>
          </a:p>
          <a:p>
            <a:pPr indent="-128270"/>
            <a:endParaRPr lang="en-US" sz="1600"/>
          </a:p>
          <a:p>
            <a:pPr indent="-128270"/>
            <a:r>
              <a:rPr lang="en-US" sz="1600"/>
              <a:t>Focus on rapid review if time is tight and/or aiming to summarize policy documents</a:t>
            </a:r>
            <a:endParaRPr lang="en-US" sz="1600">
              <a:ea typeface="Calibri"/>
              <a:cs typeface="Calibri"/>
            </a:endParaRPr>
          </a:p>
          <a:p>
            <a:pPr indent="-128270"/>
            <a:endParaRPr lang="en-US" sz="1600"/>
          </a:p>
          <a:p>
            <a:pPr indent="-128270"/>
            <a:r>
              <a:rPr lang="en-US" sz="1600"/>
              <a:t>Focus on systematic review for (typically) high quality evidence, if more time/capacity:</a:t>
            </a:r>
            <a:endParaRPr lang="en-US" sz="1600">
              <a:ea typeface="Calibri"/>
              <a:cs typeface="Calibri"/>
            </a:endParaRPr>
          </a:p>
          <a:p>
            <a:pPr marL="256540" lvl="1" indent="-128270"/>
            <a:r>
              <a:rPr lang="en-US" sz="1600"/>
              <a:t>Focused question with well thought out ‘key terms’ for search</a:t>
            </a:r>
            <a:endParaRPr lang="en-US" sz="1600">
              <a:ea typeface="Calibri"/>
              <a:cs typeface="Calibri"/>
            </a:endParaRPr>
          </a:p>
          <a:p>
            <a:pPr marL="256540" lvl="1" indent="-128270"/>
            <a:r>
              <a:rPr lang="en-US" sz="1600"/>
              <a:t>Decide on inclusion/exclusion criteria </a:t>
            </a:r>
          </a:p>
          <a:p>
            <a:pPr marL="256540" lvl="1" indent="-128270"/>
            <a:r>
              <a:rPr lang="en-US" sz="1600"/>
              <a:t>At least 3-4 existing similar studies to appraise</a:t>
            </a:r>
            <a:endParaRPr lang="en-US" sz="1600">
              <a:ea typeface="Calibri"/>
              <a:cs typeface="Calibri"/>
            </a:endParaRPr>
          </a:p>
          <a:p>
            <a:pPr marL="256540" lvl="1" indent="-128270"/>
            <a:r>
              <a:rPr lang="en-US" sz="1600"/>
              <a:t>For meta-analysis, need papers that can be legitimately pooled </a:t>
            </a:r>
            <a:endParaRPr lang="en-US" sz="1600">
              <a:ea typeface="Calibri"/>
              <a:cs typeface="Calibri"/>
            </a:endParaRPr>
          </a:p>
          <a:p>
            <a:pPr marL="256540" lvl="1" indent="-128270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563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7CB0-F86C-9F6B-D5AB-4CC04D9B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Original research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E4E8F-76D9-EFAE-E9FF-E58A3837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28270"/>
            <a:r>
              <a:rPr lang="en-US" sz="1600"/>
              <a:t>Decide on evidence gap being addressed, after reviewing existing literature and speaking to experts</a:t>
            </a:r>
            <a:endParaRPr lang="en-US" sz="1600">
              <a:ea typeface="Calibri"/>
              <a:cs typeface="Calibri"/>
            </a:endParaRPr>
          </a:p>
          <a:p>
            <a:pPr indent="-128270"/>
            <a:endParaRPr lang="en-US" sz="1600"/>
          </a:p>
          <a:p>
            <a:pPr indent="-128270"/>
            <a:r>
              <a:rPr lang="en-US" sz="1600"/>
              <a:t>Specify research question with clear intervention (or e.g. condition of study) and outcome [PICO]</a:t>
            </a:r>
            <a:endParaRPr lang="en-US" sz="1600">
              <a:ea typeface="Calibri"/>
              <a:cs typeface="Calibri"/>
            </a:endParaRPr>
          </a:p>
          <a:p>
            <a:pPr indent="-128270"/>
            <a:endParaRPr lang="en-US" sz="1600"/>
          </a:p>
          <a:p>
            <a:pPr indent="-128270"/>
            <a:r>
              <a:rPr lang="en-US" sz="1600"/>
              <a:t>Identify sources of data or data collection methods</a:t>
            </a:r>
            <a:endParaRPr lang="en-US" sz="1600">
              <a:ea typeface="Calibri"/>
              <a:cs typeface="Calibri"/>
            </a:endParaRPr>
          </a:p>
          <a:p>
            <a:pPr indent="-128270"/>
            <a:endParaRPr lang="en-US" sz="1600"/>
          </a:p>
          <a:p>
            <a:pPr indent="-128270"/>
            <a:r>
              <a:rPr lang="en-US" sz="1600"/>
              <a:t>Conduct analysis (multiple stages depending on method)</a:t>
            </a:r>
            <a:endParaRPr lang="en-US" sz="1600">
              <a:ea typeface="Calibri"/>
              <a:cs typeface="Calibri"/>
            </a:endParaRPr>
          </a:p>
          <a:p>
            <a:pPr indent="-128270"/>
            <a:endParaRPr lang="en-US" sz="1600"/>
          </a:p>
          <a:p>
            <a:pPr indent="-128270"/>
            <a:r>
              <a:rPr lang="en-US" sz="1600"/>
              <a:t>Write up should be framed against key findings</a:t>
            </a:r>
            <a:endParaRPr lang="en-US" sz="1600">
              <a:ea typeface="Calibri"/>
              <a:cs typeface="Calibri"/>
            </a:endParaRPr>
          </a:p>
          <a:p>
            <a:pPr indent="-128270"/>
            <a:endParaRPr lang="en-US" sz="1600"/>
          </a:p>
          <a:p>
            <a:pPr indent="-128270"/>
            <a:r>
              <a:rPr lang="en-US" sz="1600"/>
              <a:t>Keep writing concise, scientific, don’t speculate</a:t>
            </a:r>
            <a:endParaRPr lang="en-US" sz="1600">
              <a:ea typeface="Calibri"/>
              <a:cs typeface="Calibri"/>
            </a:endParaRPr>
          </a:p>
          <a:p>
            <a:pPr indent="-128270"/>
            <a:endParaRPr lang="en-US">
              <a:ea typeface="Calibri" panose="020F0502020204030204"/>
              <a:cs typeface="Calibri" panose="020F0502020204030204"/>
            </a:endParaRPr>
          </a:p>
          <a:p>
            <a:pPr indent="-128270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325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08FA-1DE6-73BB-1FC6-A63B2E69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78372"/>
            <a:ext cx="7886700" cy="994172"/>
          </a:xfrm>
        </p:spPr>
        <p:txBody>
          <a:bodyPr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Converting practice into evidence: Examples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C9BC-0CD0-4312-4177-51227C71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Example 1: Editorial </a:t>
            </a:r>
            <a:endParaRPr lang="en-US"/>
          </a:p>
        </p:txBody>
      </p:sp>
      <p:pic>
        <p:nvPicPr>
          <p:cNvPr id="5" name="Content Placeholder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F61F4002-CE44-52A8-FD6E-48741F2A6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1074" y="1710932"/>
            <a:ext cx="5395723" cy="2005356"/>
          </a:xfrm>
        </p:spPr>
      </p:pic>
    </p:spTree>
    <p:extLst>
      <p:ext uri="{BB962C8B-B14F-4D97-AF65-F5344CB8AC3E}">
        <p14:creationId xmlns:p14="http://schemas.microsoft.com/office/powerpoint/2010/main" val="121856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42A1-84F8-55B9-724B-57091575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Example 2: Analysis</a:t>
            </a:r>
            <a:endParaRPr lang="en-US"/>
          </a:p>
        </p:txBody>
      </p:sp>
      <p:pic>
        <p:nvPicPr>
          <p:cNvPr id="4" name="Content Placeholder 4" descr="A screenshot of a medical research page&#10;&#10;AI-generated content may be incorrect.">
            <a:extLst>
              <a:ext uri="{FF2B5EF4-FFF2-40B4-BE49-F238E27FC236}">
                <a16:creationId xmlns:a16="http://schemas.microsoft.com/office/drawing/2014/main" id="{F1C45508-3B7E-0AD8-9BBA-A3C6530E3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0233" y="1377443"/>
            <a:ext cx="4880877" cy="2574217"/>
          </a:xfrm>
        </p:spPr>
      </p:pic>
    </p:spTree>
    <p:extLst>
      <p:ext uri="{BB962C8B-B14F-4D97-AF65-F5344CB8AC3E}">
        <p14:creationId xmlns:p14="http://schemas.microsoft.com/office/powerpoint/2010/main" val="251226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DBDC-2D0C-AA55-D7B0-DF216358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Example 3: Mapping Review</a:t>
            </a:r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271C51A-5230-2130-FB06-600040846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0111" y="1504245"/>
            <a:ext cx="5319317" cy="2156184"/>
          </a:xfrm>
        </p:spPr>
      </p:pic>
    </p:spTree>
    <p:extLst>
      <p:ext uri="{BB962C8B-B14F-4D97-AF65-F5344CB8AC3E}">
        <p14:creationId xmlns:p14="http://schemas.microsoft.com/office/powerpoint/2010/main" val="80599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60AD-CA02-0BF5-037C-6AABB12C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Example 4: Rapid Review</a:t>
            </a:r>
            <a:endParaRPr lang="en-US"/>
          </a:p>
        </p:txBody>
      </p:sp>
      <p:pic>
        <p:nvPicPr>
          <p:cNvPr id="5" name="Content Placeholder 4" descr="A screenshot of a medical research page&#10;&#10;AI-generated content may be incorrect.">
            <a:extLst>
              <a:ext uri="{FF2B5EF4-FFF2-40B4-BE49-F238E27FC236}">
                <a16:creationId xmlns:a16="http://schemas.microsoft.com/office/drawing/2014/main" id="{59AF62EB-AD48-52D9-98FC-30CBBF3D3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8079" y="1556750"/>
            <a:ext cx="5475183" cy="2054727"/>
          </a:xfrm>
        </p:spPr>
      </p:pic>
    </p:spTree>
    <p:extLst>
      <p:ext uri="{BB962C8B-B14F-4D97-AF65-F5344CB8AC3E}">
        <p14:creationId xmlns:p14="http://schemas.microsoft.com/office/powerpoint/2010/main" val="99413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A2C0-9CCF-0AFA-511C-CADFACC9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Example 5: Original Research</a:t>
            </a:r>
            <a:endParaRPr lang="en-US"/>
          </a:p>
        </p:txBody>
      </p:sp>
      <p:pic>
        <p:nvPicPr>
          <p:cNvPr id="5" name="Content Placeholder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4D82165A-D655-99ED-B318-32D2CD01C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0690" y="1477812"/>
            <a:ext cx="5860513" cy="2201169"/>
          </a:xfrm>
        </p:spPr>
      </p:pic>
    </p:spTree>
    <p:extLst>
      <p:ext uri="{BB962C8B-B14F-4D97-AF65-F5344CB8AC3E}">
        <p14:creationId xmlns:p14="http://schemas.microsoft.com/office/powerpoint/2010/main" val="362869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4C2C-5642-C0BF-E99C-7416740C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Thank you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F376A-1DFD-0C75-6566-D1278B665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Email: vageesh.jain@swlondon.nhs.uk</a:t>
            </a:r>
            <a:endParaRPr lang="en-US" sz="1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73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9E7F-D898-CC6C-3DE0-B681B441C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b="1"/>
              <a:t>Getting Published: an example</a:t>
            </a:r>
            <a:endParaRPr lang="en-US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314C7-CF6D-628C-3B3E-F0AF2009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19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BC1F636-7CAD-33CA-2865-18C0A9775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0619" y="3664955"/>
            <a:ext cx="5382680" cy="767667"/>
          </a:xfrm>
        </p:spPr>
        <p:txBody>
          <a:bodyPr/>
          <a:lstStyle/>
          <a:p>
            <a:r>
              <a:rPr lang="en-GB"/>
              <a:t>Dr Catherine Heffernan, SWL ICB, </a:t>
            </a:r>
            <a:r>
              <a:rPr lang="en-GB" err="1"/>
              <a:t>LaPHRN</a:t>
            </a:r>
            <a:r>
              <a:rPr lang="en-GB"/>
              <a:t>,  June 2025</a:t>
            </a:r>
          </a:p>
        </p:txBody>
      </p:sp>
    </p:spTree>
    <p:extLst>
      <p:ext uri="{BB962C8B-B14F-4D97-AF65-F5344CB8AC3E}">
        <p14:creationId xmlns:p14="http://schemas.microsoft.com/office/powerpoint/2010/main" val="108488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BFE63-108D-B260-10D5-1C67347A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E44B-64BC-78E6-3ED5-74C6952D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Why publish?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8B5361-54C1-8296-EF17-CA6D6D097A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4331" y="1180704"/>
          <a:ext cx="8534400" cy="194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295138136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60457697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Pros</a:t>
                      </a:r>
                    </a:p>
                  </a:txBody>
                  <a:tcPr marL="74213" marR="74213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Cons</a:t>
                      </a:r>
                    </a:p>
                  </a:txBody>
                  <a:tcPr marL="74213" marR="74213" marT="34290" marB="34290"/>
                </a:tc>
                <a:extLst>
                  <a:ext uri="{0D108BD9-81ED-4DB2-BD59-A6C34878D82A}">
                    <a16:rowId xmlns:a16="http://schemas.microsoft.com/office/drawing/2014/main" val="13159274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Professional reputation and credentials</a:t>
                      </a:r>
                    </a:p>
                  </a:txBody>
                  <a:tcPr marL="74213" marR="74213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Time consuming and opportunity cost</a:t>
                      </a:r>
                    </a:p>
                  </a:txBody>
                  <a:tcPr marL="74213" marR="74213" marT="34290" marB="34290"/>
                </a:tc>
                <a:extLst>
                  <a:ext uri="{0D108BD9-81ED-4DB2-BD59-A6C34878D82A}">
                    <a16:rowId xmlns:a16="http://schemas.microsoft.com/office/drawing/2014/main" val="325295356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Learning</a:t>
                      </a:r>
                    </a:p>
                  </a:txBody>
                  <a:tcPr marL="74213" marR="74213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Frustrating and laborious</a:t>
                      </a:r>
                    </a:p>
                  </a:txBody>
                  <a:tcPr marL="74213" marR="74213" marT="34290" marB="34290"/>
                </a:tc>
                <a:extLst>
                  <a:ext uri="{0D108BD9-81ED-4DB2-BD59-A6C34878D82A}">
                    <a16:rowId xmlns:a16="http://schemas.microsoft.com/office/drawing/2014/main" val="3140464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Generating evidence: useful for everyone</a:t>
                      </a:r>
                    </a:p>
                  </a:txBody>
                  <a:tcPr marL="74213" marR="74213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Can be difficult to navigate processes</a:t>
                      </a:r>
                    </a:p>
                  </a:txBody>
                  <a:tcPr marL="74213" marR="74213" marT="34290" marB="34290"/>
                </a:tc>
                <a:extLst>
                  <a:ext uri="{0D108BD9-81ED-4DB2-BD59-A6C34878D82A}">
                    <a16:rowId xmlns:a16="http://schemas.microsoft.com/office/drawing/2014/main" val="34743369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Organizational/team visibility</a:t>
                      </a:r>
                    </a:p>
                  </a:txBody>
                  <a:tcPr marL="74213" marR="74213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Limited local/real world impact</a:t>
                      </a:r>
                    </a:p>
                  </a:txBody>
                  <a:tcPr marL="74213" marR="74213" marT="34290" marB="34290"/>
                </a:tc>
                <a:extLst>
                  <a:ext uri="{0D108BD9-81ED-4DB2-BD59-A6C34878D82A}">
                    <a16:rowId xmlns:a16="http://schemas.microsoft.com/office/drawing/2014/main" val="1376899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Validating your work (peer-review)</a:t>
                      </a:r>
                    </a:p>
                  </a:txBody>
                  <a:tcPr marL="74213" marR="74213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Support on skills/networks often missing</a:t>
                      </a:r>
                    </a:p>
                  </a:txBody>
                  <a:tcPr marL="74213" marR="74213" marT="34290" marB="34290"/>
                </a:tc>
                <a:extLst>
                  <a:ext uri="{0D108BD9-81ED-4DB2-BD59-A6C34878D82A}">
                    <a16:rowId xmlns:a16="http://schemas.microsoft.com/office/drawing/2014/main" val="269958555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Individual impact</a:t>
                      </a:r>
                    </a:p>
                  </a:txBody>
                  <a:tcPr marL="74213" marR="74213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74213" marR="74213" marT="34290" marB="34290"/>
                </a:tc>
                <a:extLst>
                  <a:ext uri="{0D108BD9-81ED-4DB2-BD59-A6C34878D82A}">
                    <a16:rowId xmlns:a16="http://schemas.microsoft.com/office/drawing/2014/main" val="206910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776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70C145-606D-02A1-288C-CACE63FD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Writing up your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911EEB-181E-7C7C-1802-0E3FB2BB2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kern="100">
                <a:ea typeface="Aptos" panose="020B0004020202020204" pitchFamily="34" charset="0"/>
              </a:rPr>
              <a:t>Start with the board paper or report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kern="100">
                <a:ea typeface="Aptos" panose="020B0004020202020204" pitchFamily="34" charset="0"/>
              </a:rPr>
              <a:t>Think of the audience who would be interested in this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kern="100">
                <a:ea typeface="Aptos" panose="020B0004020202020204" pitchFamily="34" charset="0"/>
              </a:rPr>
              <a:t>You can submit your work first to a conference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275" kern="100">
                <a:ea typeface="Aptos" panose="020B0004020202020204" pitchFamily="34" charset="0"/>
              </a:rPr>
              <a:t>writing up the abstract is good practice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275" kern="100">
                <a:ea typeface="Aptos" panose="020B0004020202020204" pitchFamily="34" charset="0"/>
              </a:rPr>
              <a:t>if you’re successful as a presenter, you’ll get feedback that will improve your work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275" kern="100">
                <a:ea typeface="Aptos" panose="020B0004020202020204" pitchFamily="34" charset="0"/>
              </a:rPr>
              <a:t>doing a poster will help make your work concise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500" kern="100">
              <a:effectLst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2500" kern="100">
              <a:effectLst/>
              <a:ea typeface="Aptos" panose="020B000402020202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CEFA2-01ED-A983-7F4C-072FDB0B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14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0BD37-97CD-12E2-0A39-9D31E177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644B42-1E2F-CA88-CAFB-3A00839B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6" y="273930"/>
            <a:ext cx="7266038" cy="514574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7030A0"/>
                </a:solidFill>
              </a:rPr>
              <a:t>Writing up your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C89CB-CA9B-24E5-CC76-FEB57FD6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768736"/>
            <a:ext cx="2057400" cy="2739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6C14B9-4BCC-4290-A28B-A81B592B674D}" type="slidenum">
              <a:rPr lang="en-GB" smtClean="0"/>
              <a:pPr>
                <a:spcAft>
                  <a:spcPts val="600"/>
                </a:spcAft>
              </a:pPr>
              <a:t>21</a:t>
            </a:fld>
            <a:endParaRPr lang="en-GB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9BABAC8-BCAB-6AEA-6338-848675797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441391"/>
              </p:ext>
            </p:extLst>
          </p:nvPr>
        </p:nvGraphicFramePr>
        <p:xfrm>
          <a:off x="363793" y="505691"/>
          <a:ext cx="8700693" cy="4263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1332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D0ED-D1D7-A676-3A61-D681FC4F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6" y="273930"/>
            <a:ext cx="7266038" cy="827284"/>
          </a:xfrm>
        </p:spPr>
        <p:txBody>
          <a:bodyPr anchor="ctr">
            <a:normAutofit/>
          </a:bodyPr>
          <a:lstStyle/>
          <a:p>
            <a:r>
              <a:rPr lang="en-GB"/>
              <a:t>Writing up your work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DBF35-BDD0-AE75-6C12-22DEAAC8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768736"/>
            <a:ext cx="2057400" cy="2739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6C14B9-4BCC-4290-A28B-A81B592B674D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285268E-9572-D21F-3F07-3713E6ED10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033978"/>
              </p:ext>
            </p:extLst>
          </p:nvPr>
        </p:nvGraphicFramePr>
        <p:xfrm>
          <a:off x="363794" y="1179871"/>
          <a:ext cx="8534400" cy="345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0593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2C1C0-6795-E799-CDB7-02930B17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2D6B-95A3-D864-EFC4-06A98026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62830"/>
            <a:ext cx="3293804" cy="468191"/>
          </a:xfrm>
        </p:spPr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Example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EF05FF-3EE2-1473-1F74-8EE2E25C32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62830"/>
            <a:ext cx="4525617" cy="50644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5AAA9-B67E-39B9-CD72-756DE853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23</a:t>
            </a:fld>
            <a:endParaRPr lang="en-GB"/>
          </a:p>
        </p:txBody>
      </p:sp>
      <p:pic>
        <p:nvPicPr>
          <p:cNvPr id="13" name="Content Placeholder 12">
            <a:hlinkClick r:id="rId3"/>
            <a:extLst>
              <a:ext uri="{FF2B5EF4-FFF2-40B4-BE49-F238E27FC236}">
                <a16:creationId xmlns:a16="http://schemas.microsoft.com/office/drawing/2014/main" id="{1CC87262-0695-081B-2734-FFEBBC3A6D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4094" y="654323"/>
            <a:ext cx="3886200" cy="225688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713FEF-DC30-159C-EFE6-5E7727E65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31" y="2961003"/>
            <a:ext cx="4006321" cy="19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3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6733-7DF4-3F01-AB1A-CC8682EA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24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65A07-DFEC-0730-DB92-3092A3C9F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0"/>
            <a:ext cx="3578175" cy="5145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88C37F-17EB-D0EF-433C-40130D8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187" y="0"/>
            <a:ext cx="42271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3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92FC42-EF18-BFF9-2A2B-277A8240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25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BC2A4-5E4E-5541-A27B-1C8761F5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0" y="226495"/>
            <a:ext cx="3608112" cy="3181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F833B9-8F5A-C3BF-2F2F-4AD3F8DD0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738" y="0"/>
            <a:ext cx="3647374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79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47161B-FBFC-11E0-17BC-0BD8D54B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26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E2C1F-DFC7-4C97-18ED-354470EB8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120"/>
            <a:ext cx="4134678" cy="339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3777B-1BEF-0138-6025-BFEA6B29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357" y="0"/>
            <a:ext cx="4377193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63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8E8C35-1244-01F3-AE8B-5BE6CE9F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27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A72C1-1FE6-23B0-C0D6-A48B3513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" y="0"/>
            <a:ext cx="3923283" cy="5145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D66B3-C418-508B-1016-0528227A4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39" y="0"/>
            <a:ext cx="3703774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84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D861BA-455F-7DC4-E84F-2AB97D9D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28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2CAD6-1ACE-D14C-0696-962A5893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88" y="185530"/>
            <a:ext cx="3437272" cy="4857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8F3D66-0074-47DD-733B-940F9FE8C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3306763"/>
            <a:ext cx="51435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66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A017D-C2CD-1EE1-818F-1A7FA2DE1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A018-3375-C482-B5B3-FBD0AF64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62830"/>
            <a:ext cx="3293804" cy="468191"/>
          </a:xfrm>
        </p:spPr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8B8828-3993-CC54-0399-47544A8702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0422" y="668924"/>
            <a:ext cx="3770882" cy="44133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16A27-09B0-EDFE-682C-2E3F020D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29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2CC3F-AE31-6FDE-52E3-F98D697F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0"/>
            <a:ext cx="4499113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703061-0BDD-C840-90B5-00280021CB13}"/>
              </a:ext>
            </a:extLst>
          </p:cNvPr>
          <p:cNvSpPr/>
          <p:nvPr/>
        </p:nvSpPr>
        <p:spPr>
          <a:xfrm flipV="1">
            <a:off x="1191" y="794"/>
            <a:ext cx="9141619" cy="1302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/>
          </a:p>
        </p:txBody>
      </p:sp>
      <p:sp>
        <p:nvSpPr>
          <p:cNvPr id="23" name="CuadroTexto 350">
            <a:extLst>
              <a:ext uri="{FF2B5EF4-FFF2-40B4-BE49-F238E27FC236}">
                <a16:creationId xmlns:a16="http://schemas.microsoft.com/office/drawing/2014/main" id="{13AAE9FB-6282-B143-956E-D1CCA484786E}"/>
              </a:ext>
            </a:extLst>
          </p:cNvPr>
          <p:cNvSpPr txBox="1"/>
          <p:nvPr/>
        </p:nvSpPr>
        <p:spPr>
          <a:xfrm>
            <a:off x="1935726" y="474256"/>
            <a:ext cx="5099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Types of publication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DB5CAA-246A-A647-8A4E-52212973D4C4}"/>
              </a:ext>
            </a:extLst>
          </p:cNvPr>
          <p:cNvSpPr txBox="1"/>
          <p:nvPr/>
        </p:nvSpPr>
        <p:spPr>
          <a:xfrm>
            <a:off x="518869" y="3267616"/>
            <a:ext cx="2182082" cy="1227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ts val="1530"/>
              </a:lnSpc>
              <a:buFontTx/>
              <a:buChar char="-"/>
            </a:pPr>
            <a:r>
              <a:rPr lang="en-US" sz="105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Short (e.g. &lt;800 words)</a:t>
            </a:r>
          </a:p>
          <a:p>
            <a:pPr marL="214313" indent="-214313">
              <a:lnSpc>
                <a:spcPts val="1530"/>
              </a:lnSpc>
              <a:buFontTx/>
              <a:buChar char="-"/>
            </a:pPr>
            <a:r>
              <a:rPr lang="en-US" sz="105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Often invited but can pitch to editors</a:t>
            </a:r>
          </a:p>
          <a:p>
            <a:pPr marL="214313" indent="-214313">
              <a:lnSpc>
                <a:spcPts val="1530"/>
              </a:lnSpc>
              <a:buFontTx/>
              <a:buChar char="-"/>
            </a:pPr>
            <a:r>
              <a:rPr lang="en-US" sz="105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High impact/well-read although concise and opinionated</a:t>
            </a:r>
          </a:p>
        </p:txBody>
      </p:sp>
      <p:sp>
        <p:nvSpPr>
          <p:cNvPr id="31" name="CuadroTexto 351">
            <a:extLst>
              <a:ext uri="{FF2B5EF4-FFF2-40B4-BE49-F238E27FC236}">
                <a16:creationId xmlns:a16="http://schemas.microsoft.com/office/drawing/2014/main" id="{F414BE70-AA77-0F41-891A-9E59D8651F0D}"/>
              </a:ext>
            </a:extLst>
          </p:cNvPr>
          <p:cNvSpPr txBox="1"/>
          <p:nvPr/>
        </p:nvSpPr>
        <p:spPr>
          <a:xfrm>
            <a:off x="741879" y="2918604"/>
            <a:ext cx="189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Editorial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0E5FAB-84C8-1E44-946E-780A9DC71BE5}"/>
              </a:ext>
            </a:extLst>
          </p:cNvPr>
          <p:cNvSpPr txBox="1"/>
          <p:nvPr/>
        </p:nvSpPr>
        <p:spPr>
          <a:xfrm>
            <a:off x="3377380" y="3267615"/>
            <a:ext cx="2389238" cy="1419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ts val="1530"/>
              </a:lnSpc>
              <a:buFontTx/>
              <a:buChar char="-"/>
            </a:pPr>
            <a:r>
              <a:rPr lang="en-US" sz="105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Arguing a clear single point</a:t>
            </a:r>
          </a:p>
          <a:p>
            <a:pPr marL="214313" indent="-214313">
              <a:lnSpc>
                <a:spcPts val="1530"/>
              </a:lnSpc>
              <a:buFontTx/>
              <a:buChar char="-"/>
            </a:pPr>
            <a:r>
              <a:rPr lang="en-US" sz="105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Medium length (e.g. 1-2000 words)</a:t>
            </a:r>
          </a:p>
          <a:p>
            <a:pPr marL="214313" indent="-214313">
              <a:lnSpc>
                <a:spcPts val="1530"/>
              </a:lnSpc>
              <a:buFontTx/>
              <a:buChar char="-"/>
            </a:pPr>
            <a:r>
              <a:rPr lang="en-US" sz="105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Often relevant to policy/practice</a:t>
            </a:r>
          </a:p>
          <a:p>
            <a:pPr marL="214313" indent="-214313">
              <a:lnSpc>
                <a:spcPts val="1530"/>
              </a:lnSpc>
              <a:buFontTx/>
              <a:buChar char="-"/>
            </a:pPr>
            <a:r>
              <a:rPr lang="en-US" sz="105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Don’t need to show new data</a:t>
            </a:r>
          </a:p>
          <a:p>
            <a:pPr marL="214313" indent="-214313">
              <a:lnSpc>
                <a:spcPts val="1530"/>
              </a:lnSpc>
              <a:buFontTx/>
              <a:buChar char="-"/>
            </a:pPr>
            <a:r>
              <a:rPr lang="en-US" sz="105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be more creative e.g. frameworks, challenging thinking</a:t>
            </a:r>
          </a:p>
        </p:txBody>
      </p:sp>
      <p:sp>
        <p:nvSpPr>
          <p:cNvPr id="34" name="CuadroTexto 351">
            <a:extLst>
              <a:ext uri="{FF2B5EF4-FFF2-40B4-BE49-F238E27FC236}">
                <a16:creationId xmlns:a16="http://schemas.microsoft.com/office/drawing/2014/main" id="{7576008A-D3F4-294F-9A67-390AC3C92A39}"/>
              </a:ext>
            </a:extLst>
          </p:cNvPr>
          <p:cNvSpPr txBox="1"/>
          <p:nvPr/>
        </p:nvSpPr>
        <p:spPr>
          <a:xfrm>
            <a:off x="3575433" y="2918604"/>
            <a:ext cx="1898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Analysis/commentary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9DD673-EF7E-9D40-A375-775934CC8304}"/>
              </a:ext>
            </a:extLst>
          </p:cNvPr>
          <p:cNvSpPr txBox="1"/>
          <p:nvPr/>
        </p:nvSpPr>
        <p:spPr>
          <a:xfrm>
            <a:off x="6336958" y="3267615"/>
            <a:ext cx="2288174" cy="1227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ts val="1530"/>
              </a:lnSpc>
              <a:buFontTx/>
              <a:buChar char="-"/>
            </a:pPr>
            <a:r>
              <a:rPr lang="en-US" sz="105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Reviews, case reports, case control, cohort, prevalence, quasi-experimental, trials</a:t>
            </a:r>
          </a:p>
          <a:p>
            <a:pPr marL="214313" indent="-214313">
              <a:lnSpc>
                <a:spcPts val="1530"/>
              </a:lnSpc>
              <a:buFontTx/>
              <a:buChar char="-"/>
            </a:pPr>
            <a:r>
              <a:rPr lang="en-US" sz="105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Usually &lt;3-3500 words</a:t>
            </a:r>
          </a:p>
          <a:p>
            <a:pPr marL="214313" indent="-214313">
              <a:lnSpc>
                <a:spcPts val="1530"/>
              </a:lnSpc>
              <a:buFontTx/>
              <a:buChar char="-"/>
            </a:pPr>
            <a:r>
              <a:rPr lang="en-US" sz="105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Qualitative or quantitative but presenting something new</a:t>
            </a:r>
          </a:p>
        </p:txBody>
      </p:sp>
      <p:sp>
        <p:nvSpPr>
          <p:cNvPr id="37" name="CuadroTexto 351">
            <a:extLst>
              <a:ext uri="{FF2B5EF4-FFF2-40B4-BE49-F238E27FC236}">
                <a16:creationId xmlns:a16="http://schemas.microsoft.com/office/drawing/2014/main" id="{4A3EFDEA-6E62-2A4C-8F8F-E0577175AD2C}"/>
              </a:ext>
            </a:extLst>
          </p:cNvPr>
          <p:cNvSpPr txBox="1"/>
          <p:nvPr/>
        </p:nvSpPr>
        <p:spPr>
          <a:xfrm>
            <a:off x="6546762" y="2918604"/>
            <a:ext cx="157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1C4D6-4615-E806-1A50-8254C267D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039057"/>
            <a:ext cx="744621" cy="744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804D8-E760-F415-9EC2-ACDD4343A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864" y="1972232"/>
            <a:ext cx="878271" cy="878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487145-E783-CDC8-6669-670012808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222" y="2039057"/>
            <a:ext cx="697645" cy="6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01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78B27-D2CB-D494-299C-466055BC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40A16-2A46-DBBA-378A-3A48B2D7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7" y="0"/>
            <a:ext cx="3912808" cy="5145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000BF3-ACF7-F6B1-80D3-A3DA99C9F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130" y="0"/>
            <a:ext cx="4870683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93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7F006-7BE0-AD11-3761-0D33EA17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31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06EA4-4D14-8848-4EF0-15B0BC6E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3096" cy="5145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01463-E35E-C794-12E2-2A4A1AA54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609" y="0"/>
            <a:ext cx="4671391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543DF-A24C-E5C1-CC22-E9602428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32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7D175-1523-B3A3-9ABA-1A43DF55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6" y="0"/>
            <a:ext cx="4480344" cy="5145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63965E-0AB9-16F4-17F4-6B9B17DC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656" y="0"/>
            <a:ext cx="4480344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92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1CB0-62C5-669F-7588-A705FDA3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6" y="273930"/>
            <a:ext cx="7266038" cy="827284"/>
          </a:xfrm>
        </p:spPr>
        <p:txBody>
          <a:bodyPr anchor="ctr">
            <a:normAutofit/>
          </a:bodyPr>
          <a:lstStyle/>
          <a:p>
            <a:r>
              <a:rPr lang="en-GB"/>
              <a:t>Over to you…</a:t>
            </a:r>
          </a:p>
        </p:txBody>
      </p:sp>
      <p:pic>
        <p:nvPicPr>
          <p:cNvPr id="2052" name="Picture 4" descr="Image result for image ressearch discussion">
            <a:extLst>
              <a:ext uri="{FF2B5EF4-FFF2-40B4-BE49-F238E27FC236}">
                <a16:creationId xmlns:a16="http://schemas.microsoft.com/office/drawing/2014/main" id="{6BD86FE6-F830-3261-7FB4-A01F200D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3928" y="1179871"/>
            <a:ext cx="3754132" cy="345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1A610-F477-76FC-6EDC-4FAC4F49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768736"/>
            <a:ext cx="2057400" cy="2739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6C14B9-4BCC-4290-A28B-A81B592B674D}" type="slidenum">
              <a:rPr lang="en-GB" smtClean="0"/>
              <a:pPr>
                <a:spcAft>
                  <a:spcPts val="600"/>
                </a:spcAft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47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081E5-E596-DA4D-6D55-F6F45DA2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Build your Article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9BD7-37DB-12AE-64C5-E65B3F19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GB" sz="2000"/>
              <a:t>Choose a topic and outline your article using the IMRAD structure: </a:t>
            </a:r>
          </a:p>
          <a:p>
            <a:pPr lvl="1"/>
            <a:r>
              <a:rPr lang="en-GB" sz="2000"/>
              <a:t>Introduction: What is the problem? Why does it matter? </a:t>
            </a:r>
          </a:p>
          <a:p>
            <a:pPr lvl="1"/>
            <a:r>
              <a:rPr lang="en-GB" sz="2000"/>
              <a:t>Methods: What did you do? </a:t>
            </a:r>
          </a:p>
          <a:p>
            <a:pPr lvl="1"/>
            <a:r>
              <a:rPr lang="en-GB" sz="2000"/>
              <a:t>Results: What did you find? </a:t>
            </a:r>
          </a:p>
          <a:p>
            <a:pPr lvl="1"/>
            <a:r>
              <a:rPr lang="en-GB" sz="2000"/>
              <a:t>Discussion: What does it mean?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D7713-C995-B9F9-01C5-CCD58CE58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GB" sz="2000"/>
              <a:t>Exchange outlines with a peer and provide feedback using the checklist below:</a:t>
            </a:r>
          </a:p>
          <a:p>
            <a:pPr lvl="1"/>
            <a:r>
              <a:rPr lang="en-GB" sz="2000"/>
              <a:t>Is the research question clear? </a:t>
            </a:r>
          </a:p>
          <a:p>
            <a:pPr lvl="1"/>
            <a:r>
              <a:rPr lang="en-GB" sz="2000"/>
              <a:t>Are the methods appropriate? </a:t>
            </a:r>
          </a:p>
          <a:p>
            <a:pPr lvl="1"/>
            <a:r>
              <a:rPr lang="en-GB" sz="2000"/>
              <a:t>Are the results logically presented?</a:t>
            </a:r>
          </a:p>
          <a:p>
            <a:pPr lvl="1"/>
            <a:r>
              <a:rPr lang="en-GB" sz="2000"/>
              <a:t>Does the discussion reflect on implications and limitations?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2FC0-CCF0-ABC3-75BC-FDEF140D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261923-9BEA-693A-73B8-38D7D8EA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E5B2D-1C1D-3BAB-BBAE-C0C57C85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4B9-4BCC-4290-A28B-A81B592B674D}" type="slidenum">
              <a:rPr lang="en-GB" smtClean="0"/>
              <a:t>35</a:t>
            </a:fld>
            <a:endParaRPr lang="en-GB"/>
          </a:p>
        </p:txBody>
      </p:sp>
      <p:pic>
        <p:nvPicPr>
          <p:cNvPr id="11" name="image_0">
            <a:extLst>
              <a:ext uri="{FF2B5EF4-FFF2-40B4-BE49-F238E27FC236}">
                <a16:creationId xmlns:a16="http://schemas.microsoft.com/office/drawing/2014/main" id="{DA186745-8B9E-EFEE-BF3A-028EC9D08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29" y="1599575"/>
            <a:ext cx="2724150" cy="272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36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1A13-D3BF-EA2F-E236-D80B1FF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489"/>
            <a:ext cx="7886700" cy="35677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Editorials and Analyses: Medical/PH Journals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7ED676-D7DB-95CE-3CAE-59701FB94A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323" y="493220"/>
          <a:ext cx="8967355" cy="448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506">
                  <a:extLst>
                    <a:ext uri="{9D8B030D-6E8A-4147-A177-3AD203B41FA5}">
                      <a16:colId xmlns:a16="http://schemas.microsoft.com/office/drawing/2014/main" val="3295138136"/>
                    </a:ext>
                  </a:extLst>
                </a:gridCol>
                <a:gridCol w="1793660">
                  <a:extLst>
                    <a:ext uri="{9D8B030D-6E8A-4147-A177-3AD203B41FA5}">
                      <a16:colId xmlns:a16="http://schemas.microsoft.com/office/drawing/2014/main" val="1949098463"/>
                    </a:ext>
                  </a:extLst>
                </a:gridCol>
                <a:gridCol w="3761189">
                  <a:extLst>
                    <a:ext uri="{9D8B030D-6E8A-4147-A177-3AD203B41FA5}">
                      <a16:colId xmlns:a16="http://schemas.microsoft.com/office/drawing/2014/main" val="604576975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Journal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Focus Area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Notes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59274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NEJM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Medicine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Perspective and Editorial pieces, often commissioned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295356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900"/>
                        <a:t>JAMA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Medicine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Viewpoints and Opinion pieces on policy, ethics, and clinical issues (incl JAMA Health Forum)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046436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r>
                        <a:rPr lang="en-US" sz="900"/>
                        <a:t>Nature Medicine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Medicine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Perspectives, News &amp; Views &amp; Comment, often by invitation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9616241"/>
                  </a:ext>
                </a:extLst>
              </a:tr>
              <a:tr h="245938">
                <a:tc>
                  <a:txBody>
                    <a:bodyPr/>
                    <a:lstStyle/>
                    <a:p>
                      <a:r>
                        <a:rPr lang="en-US" sz="900"/>
                        <a:t>Annals of Internal Medicine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Medicine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Commentaries, On Being a Doctor, and 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</a:rPr>
                        <a:t>Health Policy essays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989906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900"/>
                        <a:t>Lancet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Medicine/Public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Publishes Comment, Viewpoint, and Correspondence articles, including unsolicited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5718817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r>
                        <a:rPr lang="en-US" sz="900"/>
                        <a:t>BMJ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Medicine/Public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Publishes 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</a:rPr>
                        <a:t>Analysis</a:t>
                      </a:r>
                      <a:r>
                        <a:rPr lang="en-US" sz="900"/>
                        <a:t>, BMJ Opinion, and Personal View articles, unsolicited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68997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PLOS Medicine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Medicine/Public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Commentary, Debate, and Analysis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910587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AJPH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Publishes Commentaries, Editorials, and 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</a:rPr>
                        <a:t>Policy Analysis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120146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EJPH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Editorials and Commentaries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743477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Health Policy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Public Health Policy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Editorials and Commentaries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10897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Journal of Health Economics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Health Economics &amp; Policy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Research and Review only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353297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Milbank Quarterly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Health Economics &amp; Policy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Policy Analysis, Synthesis, and Commentary articles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86478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Health Affairs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Health Economics &amp; Policy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Commentary, 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</a:rPr>
                        <a:t>Analysis</a:t>
                      </a:r>
                      <a:r>
                        <a:rPr lang="en-US" sz="900"/>
                        <a:t> on Health Policy, Narrative and Briefs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7240794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BMC 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Matters Arising, 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</a:rPr>
                        <a:t>Case Studies, Debates</a:t>
                      </a:r>
                      <a:r>
                        <a:rPr lang="en-US" sz="900"/>
                        <a:t>, and Commentary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6890932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Journal of 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Editorials and Commentary pieces( incl </a:t>
                      </a:r>
                      <a:r>
                        <a:rPr lang="en-US" sz="900" err="1"/>
                        <a:t>Cherkov</a:t>
                      </a:r>
                      <a:r>
                        <a:rPr lang="en-US" sz="900"/>
                        <a:t> Corner – Arts)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667216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Journal of Urban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Urban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Editorials, 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</a:rPr>
                        <a:t>Case Studies </a:t>
                      </a:r>
                      <a:r>
                        <a:rPr lang="en-US" sz="900"/>
                        <a:t>and Commentary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596964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Journal of Epidemiology &amp; Community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Epidemiology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Accepts Theory and Methods, Editorials, 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</a:rPr>
                        <a:t>Gallery</a:t>
                      </a:r>
                      <a:r>
                        <a:rPr lang="en-US" sz="900"/>
                        <a:t>, Commentary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339225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International Journal of 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Accepts Editorials and Commentary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42605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IJERPH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Environment/Public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Accepts Editorials, Commentary, 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</a:rPr>
                        <a:t>Case Reports, Concept Papers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20599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23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sky, outdoor, city, sunset&#10;&#10;Description automatically generated">
            <a:extLst>
              <a:ext uri="{FF2B5EF4-FFF2-40B4-BE49-F238E27FC236}">
                <a16:creationId xmlns:a16="http://schemas.microsoft.com/office/drawing/2014/main" id="{ED5DEFA6-2FD2-7546-B9EB-5183428619C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5" b="7844"/>
          <a:stretch/>
        </p:blipFill>
        <p:spPr>
          <a:xfrm>
            <a:off x="1" y="1898992"/>
            <a:ext cx="9141620" cy="327431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D00BA3-7639-FA41-9195-BD163B5EBC45}"/>
              </a:ext>
            </a:extLst>
          </p:cNvPr>
          <p:cNvSpPr/>
          <p:nvPr/>
        </p:nvSpPr>
        <p:spPr>
          <a:xfrm>
            <a:off x="1191" y="1898991"/>
            <a:ext cx="9141619" cy="324530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89EA1C-F206-0143-BBC5-F21022D7B72C}"/>
              </a:ext>
            </a:extLst>
          </p:cNvPr>
          <p:cNvSpPr/>
          <p:nvPr/>
        </p:nvSpPr>
        <p:spPr>
          <a:xfrm>
            <a:off x="4572001" y="1690802"/>
            <a:ext cx="2152718" cy="3453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/>
          </a:p>
        </p:txBody>
      </p:sp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2623657" y="393382"/>
            <a:ext cx="3896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Path to publication</a:t>
            </a:r>
          </a:p>
        </p:txBody>
      </p:sp>
      <p:sp>
        <p:nvSpPr>
          <p:cNvPr id="6" name="CuadroTexto 350">
            <a:extLst>
              <a:ext uri="{FF2B5EF4-FFF2-40B4-BE49-F238E27FC236}">
                <a16:creationId xmlns:a16="http://schemas.microsoft.com/office/drawing/2014/main" id="{8AD2983E-D591-E443-9BB2-4494207430EF}"/>
              </a:ext>
            </a:extLst>
          </p:cNvPr>
          <p:cNvSpPr txBox="1"/>
          <p:nvPr/>
        </p:nvSpPr>
        <p:spPr>
          <a:xfrm>
            <a:off x="524751" y="2278472"/>
            <a:ext cx="1579462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25" b="1">
                <a:solidFill>
                  <a:schemeClr val="bg1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B5DBC-14DC-134F-9718-D272DCBB189C}"/>
              </a:ext>
            </a:extLst>
          </p:cNvPr>
          <p:cNvSpPr txBox="1"/>
          <p:nvPr/>
        </p:nvSpPr>
        <p:spPr>
          <a:xfrm>
            <a:off x="278339" y="3710311"/>
            <a:ext cx="1994014" cy="10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Definition</a:t>
            </a:r>
          </a:p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Establish group if needed</a:t>
            </a:r>
          </a:p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Review previous literature</a:t>
            </a:r>
          </a:p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 is the main point?</a:t>
            </a:r>
          </a:p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 are the subheadings?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id="{B3FB0433-90AF-B34A-A542-47254409958D}"/>
              </a:ext>
            </a:extLst>
          </p:cNvPr>
          <p:cNvSpPr txBox="1"/>
          <p:nvPr/>
        </p:nvSpPr>
        <p:spPr>
          <a:xfrm>
            <a:off x="524751" y="3152090"/>
            <a:ext cx="1579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>
                <a:solidFill>
                  <a:schemeClr val="bg1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Question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id="{25629FDF-E755-BF47-9ADB-454346411CE8}"/>
              </a:ext>
            </a:extLst>
          </p:cNvPr>
          <p:cNvSpPr txBox="1"/>
          <p:nvPr/>
        </p:nvSpPr>
        <p:spPr>
          <a:xfrm>
            <a:off x="2658632" y="2270700"/>
            <a:ext cx="1579462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25" b="1">
                <a:solidFill>
                  <a:schemeClr val="bg1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6BB7F-CCA4-0F40-AD32-E8E1DEABA946}"/>
              </a:ext>
            </a:extLst>
          </p:cNvPr>
          <p:cNvSpPr txBox="1"/>
          <p:nvPr/>
        </p:nvSpPr>
        <p:spPr>
          <a:xfrm>
            <a:off x="2549500" y="3710522"/>
            <a:ext cx="1796237" cy="10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Research/analysis</a:t>
            </a:r>
          </a:p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Make sure methods fit chosen article type</a:t>
            </a:r>
          </a:p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Tailor writing style (e.g. opinionated vs. factual)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id="{2177F7D8-279A-4F4A-B585-21C67CD5F91B}"/>
              </a:ext>
            </a:extLst>
          </p:cNvPr>
          <p:cNvSpPr txBox="1"/>
          <p:nvPr/>
        </p:nvSpPr>
        <p:spPr>
          <a:xfrm>
            <a:off x="2681650" y="3150753"/>
            <a:ext cx="1579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>
                <a:solidFill>
                  <a:schemeClr val="bg1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Writing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id="{81A9E447-F9FE-4E44-8053-2C7B322F56D5}"/>
              </a:ext>
            </a:extLst>
          </p:cNvPr>
          <p:cNvSpPr txBox="1"/>
          <p:nvPr/>
        </p:nvSpPr>
        <p:spPr>
          <a:xfrm>
            <a:off x="4868109" y="2283069"/>
            <a:ext cx="1579462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25" b="1">
                <a:solidFill>
                  <a:schemeClr val="bg1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33C9-FB31-4349-A7F1-FC58E91730C0}"/>
              </a:ext>
            </a:extLst>
          </p:cNvPr>
          <p:cNvSpPr txBox="1"/>
          <p:nvPr/>
        </p:nvSpPr>
        <p:spPr>
          <a:xfrm>
            <a:off x="4764457" y="3742262"/>
            <a:ext cx="1579462" cy="649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Journal submission</a:t>
            </a:r>
          </a:p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Peer-review and editing</a:t>
            </a:r>
          </a:p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Acceptance 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id="{3DCCBA54-04B8-E54C-AE8C-F0E2AFE36F83}"/>
              </a:ext>
            </a:extLst>
          </p:cNvPr>
          <p:cNvSpPr txBox="1"/>
          <p:nvPr/>
        </p:nvSpPr>
        <p:spPr>
          <a:xfrm>
            <a:off x="4877958" y="3149673"/>
            <a:ext cx="1579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>
                <a:solidFill>
                  <a:schemeClr val="bg1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Publish</a:t>
            </a:r>
          </a:p>
        </p:txBody>
      </p:sp>
      <p:sp>
        <p:nvSpPr>
          <p:cNvPr id="19" name="CuadroTexto 350">
            <a:extLst>
              <a:ext uri="{FF2B5EF4-FFF2-40B4-BE49-F238E27FC236}">
                <a16:creationId xmlns:a16="http://schemas.microsoft.com/office/drawing/2014/main" id="{71A007E5-B56E-E449-9717-4557072E3F2F}"/>
              </a:ext>
            </a:extLst>
          </p:cNvPr>
          <p:cNvSpPr txBox="1"/>
          <p:nvPr/>
        </p:nvSpPr>
        <p:spPr>
          <a:xfrm>
            <a:off x="7049637" y="2278472"/>
            <a:ext cx="1579462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25" b="1">
                <a:solidFill>
                  <a:schemeClr val="bg1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4ED485-D6C6-E74A-AE3D-23023EBE7591}"/>
              </a:ext>
            </a:extLst>
          </p:cNvPr>
          <p:cNvSpPr txBox="1"/>
          <p:nvPr/>
        </p:nvSpPr>
        <p:spPr>
          <a:xfrm>
            <a:off x="7035607" y="3745606"/>
            <a:ext cx="1579462" cy="842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Expert networks</a:t>
            </a:r>
          </a:p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Non-expert networks</a:t>
            </a:r>
          </a:p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Within organization</a:t>
            </a:r>
          </a:p>
          <a:p>
            <a:pPr>
              <a:lnSpc>
                <a:spcPts val="1530"/>
              </a:lnSpc>
            </a:pPr>
            <a:r>
              <a:rPr lang="en-US"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Outside organization</a:t>
            </a:r>
          </a:p>
        </p:txBody>
      </p:sp>
      <p:sp>
        <p:nvSpPr>
          <p:cNvPr id="21" name="CuadroTexto 351">
            <a:extLst>
              <a:ext uri="{FF2B5EF4-FFF2-40B4-BE49-F238E27FC236}">
                <a16:creationId xmlns:a16="http://schemas.microsoft.com/office/drawing/2014/main" id="{47FEF3EF-6411-324A-AECA-445910958553}"/>
              </a:ext>
            </a:extLst>
          </p:cNvPr>
          <p:cNvSpPr txBox="1"/>
          <p:nvPr/>
        </p:nvSpPr>
        <p:spPr>
          <a:xfrm>
            <a:off x="7039788" y="3150753"/>
            <a:ext cx="1579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>
                <a:solidFill>
                  <a:schemeClr val="bg1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Disseminate</a:t>
            </a:r>
          </a:p>
        </p:txBody>
      </p:sp>
    </p:spTree>
    <p:extLst>
      <p:ext uri="{BB962C8B-B14F-4D97-AF65-F5344CB8AC3E}">
        <p14:creationId xmlns:p14="http://schemas.microsoft.com/office/powerpoint/2010/main" val="73969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D2EB298-AD14-A143-8DFF-19FE328291FF}"/>
              </a:ext>
            </a:extLst>
          </p:cNvPr>
          <p:cNvSpPr/>
          <p:nvPr/>
        </p:nvSpPr>
        <p:spPr>
          <a:xfrm>
            <a:off x="4588511" y="1222355"/>
            <a:ext cx="4554299" cy="6359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E405B0-3AC5-004A-97B3-A18A99B4F785}"/>
              </a:ext>
            </a:extLst>
          </p:cNvPr>
          <p:cNvSpPr/>
          <p:nvPr/>
        </p:nvSpPr>
        <p:spPr>
          <a:xfrm>
            <a:off x="4588511" y="1928795"/>
            <a:ext cx="4554299" cy="635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1FDFE4-052A-F54C-9F3C-224FD50DCFF6}"/>
              </a:ext>
            </a:extLst>
          </p:cNvPr>
          <p:cNvSpPr/>
          <p:nvPr/>
        </p:nvSpPr>
        <p:spPr>
          <a:xfrm>
            <a:off x="4588511" y="2635234"/>
            <a:ext cx="4554299" cy="6359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17C8D9-CB4D-0540-97CD-E7FF0FE44213}"/>
              </a:ext>
            </a:extLst>
          </p:cNvPr>
          <p:cNvSpPr/>
          <p:nvPr/>
        </p:nvSpPr>
        <p:spPr>
          <a:xfrm>
            <a:off x="4588511" y="3341674"/>
            <a:ext cx="4554299" cy="635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337150-74C3-134B-AA32-1B8A0B94844D}"/>
              </a:ext>
            </a:extLst>
          </p:cNvPr>
          <p:cNvSpPr/>
          <p:nvPr/>
        </p:nvSpPr>
        <p:spPr>
          <a:xfrm>
            <a:off x="3203485" y="1222356"/>
            <a:ext cx="2755242" cy="2755242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/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id="{ED54A5C9-E44C-5C4D-BFC6-633EAEAD2295}"/>
              </a:ext>
            </a:extLst>
          </p:cNvPr>
          <p:cNvSpPr txBox="1"/>
          <p:nvPr/>
        </p:nvSpPr>
        <p:spPr>
          <a:xfrm>
            <a:off x="484785" y="1284865"/>
            <a:ext cx="2484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General tips for publication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19BB84-AEC4-4843-BA38-AC6402244970}"/>
              </a:ext>
            </a:extLst>
          </p:cNvPr>
          <p:cNvSpPr/>
          <p:nvPr/>
        </p:nvSpPr>
        <p:spPr>
          <a:xfrm>
            <a:off x="5726493" y="1392865"/>
            <a:ext cx="3234520" cy="2092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0" b="1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Be selective, aim high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E20BDF-EB2B-5E4C-B514-9F4EBC26FA3E}"/>
              </a:ext>
            </a:extLst>
          </p:cNvPr>
          <p:cNvSpPr/>
          <p:nvPr/>
        </p:nvSpPr>
        <p:spPr>
          <a:xfrm>
            <a:off x="5990635" y="2108257"/>
            <a:ext cx="3070238" cy="2092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0" b="1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Appraise existing evidence early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0B03B1-2CFE-8446-936B-7CEF848BE236}"/>
              </a:ext>
            </a:extLst>
          </p:cNvPr>
          <p:cNvSpPr/>
          <p:nvPr/>
        </p:nvSpPr>
        <p:spPr>
          <a:xfrm>
            <a:off x="5990635" y="2803153"/>
            <a:ext cx="2938469" cy="2092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0" b="1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A few key messages, no jargon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582298-4AA8-C54C-B177-D11DE698F787}"/>
              </a:ext>
            </a:extLst>
          </p:cNvPr>
          <p:cNvSpPr/>
          <p:nvPr/>
        </p:nvSpPr>
        <p:spPr>
          <a:xfrm>
            <a:off x="5842610" y="3509593"/>
            <a:ext cx="3002286" cy="2092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0" b="1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Collaborate with experts</a:t>
            </a:r>
          </a:p>
        </p:txBody>
      </p:sp>
      <p:pic>
        <p:nvPicPr>
          <p:cNvPr id="4100" name="Picture 4" descr="Exam stress: top tips to guide your students through tough times - Blog |  EAIE">
            <a:extLst>
              <a:ext uri="{FF2B5EF4-FFF2-40B4-BE49-F238E27FC236}">
                <a16:creationId xmlns:a16="http://schemas.microsoft.com/office/drawing/2014/main" id="{D1DEDA18-FD20-919C-1967-95ED99DFF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77" y="1832968"/>
            <a:ext cx="2221469" cy="14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11F5E-07F7-304D-2B52-FDA54AF3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Analysis/commentary: tips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B3DE3-FC09-522D-8C8D-CDB277595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28270"/>
            <a:r>
              <a:rPr lang="en-US" sz="1800"/>
              <a:t>Writing needs to be persuasive and engaging</a:t>
            </a:r>
            <a:endParaRPr lang="en-US" sz="1800">
              <a:ea typeface="Calibri"/>
              <a:cs typeface="Calibri"/>
            </a:endParaRPr>
          </a:p>
          <a:p>
            <a:pPr indent="-128270"/>
            <a:endParaRPr lang="en-US" sz="1800"/>
          </a:p>
          <a:p>
            <a:pPr indent="-128270"/>
            <a:r>
              <a:rPr lang="en-US" sz="1800"/>
              <a:t>Less factual although needs to be a little balanced </a:t>
            </a:r>
            <a:endParaRPr lang="en-US" sz="1800">
              <a:ea typeface="Calibri"/>
              <a:cs typeface="Calibri"/>
            </a:endParaRPr>
          </a:p>
          <a:p>
            <a:pPr indent="-128270"/>
            <a:endParaRPr lang="en-US" sz="1800"/>
          </a:p>
          <a:p>
            <a:pPr indent="-128270"/>
            <a:r>
              <a:rPr lang="en-US" sz="1800"/>
              <a:t>Focus on the headline</a:t>
            </a:r>
            <a:endParaRPr lang="en-US" sz="1800">
              <a:ea typeface="Calibri"/>
              <a:cs typeface="Calibri"/>
            </a:endParaRPr>
          </a:p>
          <a:p>
            <a:pPr indent="-128270"/>
            <a:endParaRPr lang="en-US" sz="1800"/>
          </a:p>
          <a:p>
            <a:pPr indent="-128270"/>
            <a:r>
              <a:rPr lang="en-US" sz="1800"/>
              <a:t>Start with concise 1</a:t>
            </a:r>
            <a:r>
              <a:rPr lang="en-US" sz="1800" baseline="30000"/>
              <a:t>st</a:t>
            </a:r>
            <a:r>
              <a:rPr lang="en-US" sz="1800"/>
              <a:t> para explaining headline</a:t>
            </a:r>
            <a:endParaRPr lang="en-US" sz="1800">
              <a:ea typeface="Calibri"/>
              <a:cs typeface="Calibri"/>
            </a:endParaRPr>
          </a:p>
          <a:p>
            <a:pPr indent="-128270"/>
            <a:endParaRPr lang="en-US" sz="1800"/>
          </a:p>
          <a:p>
            <a:pPr indent="-128270"/>
            <a:r>
              <a:rPr lang="en-US" sz="1800"/>
              <a:t>Develop argument through subheadings and examples/refs</a:t>
            </a:r>
            <a:endParaRPr lang="en-US" sz="1800">
              <a:ea typeface="Calibri"/>
              <a:cs typeface="Calibri"/>
            </a:endParaRPr>
          </a:p>
          <a:p>
            <a:pPr indent="-128270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075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D8A6-C53F-BF5E-D029-1FD773B7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Analysis/commentary: examples</a:t>
            </a:r>
            <a:endParaRPr lang="en-US" sz="2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E6873-6535-D792-D979-EB5D049B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7" y="2398490"/>
            <a:ext cx="7459869" cy="728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A1C0A-D717-8360-15F3-3817DFC29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437522"/>
            <a:ext cx="7486928" cy="728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72DAB-85F1-5CE2-4305-22F04BD14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1500397"/>
            <a:ext cx="6932018" cy="7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7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2D6D-A148-5AD2-18B0-9BBFE352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07703"/>
            <a:ext cx="7886700" cy="619775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08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17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25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34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42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51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9595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6680" algn="l" defTabSz="51417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Reviews: types</a:t>
            </a:r>
            <a:endParaRPr lang="en-US" sz="27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84A1215-8412-48EB-5C20-4DF2B4D2D0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0163" y="1154063"/>
          <a:ext cx="8603675" cy="3674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35">
                  <a:extLst>
                    <a:ext uri="{9D8B030D-6E8A-4147-A177-3AD203B41FA5}">
                      <a16:colId xmlns:a16="http://schemas.microsoft.com/office/drawing/2014/main" val="1126562705"/>
                    </a:ext>
                  </a:extLst>
                </a:gridCol>
                <a:gridCol w="1635529">
                  <a:extLst>
                    <a:ext uri="{9D8B030D-6E8A-4147-A177-3AD203B41FA5}">
                      <a16:colId xmlns:a16="http://schemas.microsoft.com/office/drawing/2014/main" val="3442116624"/>
                    </a:ext>
                  </a:extLst>
                </a:gridCol>
                <a:gridCol w="1805941">
                  <a:extLst>
                    <a:ext uri="{9D8B030D-6E8A-4147-A177-3AD203B41FA5}">
                      <a16:colId xmlns:a16="http://schemas.microsoft.com/office/drawing/2014/main" val="1028860181"/>
                    </a:ext>
                  </a:extLst>
                </a:gridCol>
                <a:gridCol w="1720735">
                  <a:extLst>
                    <a:ext uri="{9D8B030D-6E8A-4147-A177-3AD203B41FA5}">
                      <a16:colId xmlns:a16="http://schemas.microsoft.com/office/drawing/2014/main" val="4105135203"/>
                    </a:ext>
                  </a:extLst>
                </a:gridCol>
                <a:gridCol w="1720735">
                  <a:extLst>
                    <a:ext uri="{9D8B030D-6E8A-4147-A177-3AD203B41FA5}">
                      <a16:colId xmlns:a16="http://schemas.microsoft.com/office/drawing/2014/main" val="14737533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100"/>
                        <a:t>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Method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Search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Appraisal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When?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6367268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1100" b="1"/>
                        <a:t>Critical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Narrative/conceptual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Identifies most significant papers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 formal quality assessment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To explore/critique or build on existing research theory or concepts underpinning practice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9102614"/>
                  </a:ext>
                </a:extLst>
              </a:tr>
              <a:tr h="635036">
                <a:tc>
                  <a:txBody>
                    <a:bodyPr/>
                    <a:lstStyle/>
                    <a:p>
                      <a:r>
                        <a:rPr lang="en-US" sz="1100" b="1"/>
                        <a:t>Rapid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Narrative &amp; tabular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Completeness of searching depends on time/scope constraints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Time-limited/light touch quality assessment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To evaluate policies, grey literature, and direction of effect in literature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9420441"/>
                  </a:ext>
                </a:extLst>
              </a:tr>
              <a:tr h="709205">
                <a:tc>
                  <a:txBody>
                    <a:bodyPr/>
                    <a:lstStyle/>
                    <a:p>
                      <a:r>
                        <a:rPr lang="en-US" sz="1100" b="1"/>
                        <a:t>Scoping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Narrative &amp; tabular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Completeness of searching depends on time/scope constraints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 formal quality assessment, summarizes field of research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To understand quantity and quality of literature, and specify needs for future reviews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9563044"/>
                  </a:ext>
                </a:extLst>
              </a:tr>
              <a:tr h="753182">
                <a:tc>
                  <a:txBody>
                    <a:bodyPr/>
                    <a:lstStyle/>
                    <a:p>
                      <a:r>
                        <a:rPr lang="en-US" sz="1100" b="1"/>
                        <a:t>Systematic (+/- meta-analysis)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Narrative &amp; tabular/graphical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Comprehensive searching, multiple databases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Quality assessment, according to guidelines (e.g. STROBE, CONSORT)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To aggregate multiple studies and small samples to provide recommendations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53832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b="1"/>
                        <a:t>Umbrella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Tabular/graphical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Search for other reviews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Quality assessment of reviews or studies within reviews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To summarize multiple other reviews e.g. if many or conflicting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737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57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SBrand_Jul22">
      <a:dk1>
        <a:sysClr val="windowText" lastClr="000000"/>
      </a:dk1>
      <a:lt1>
        <a:sysClr val="window" lastClr="FFFFFF"/>
      </a:lt1>
      <a:dk2>
        <a:srgbClr val="00827B"/>
      </a:dk2>
      <a:lt2>
        <a:srgbClr val="E7E6E6"/>
      </a:lt2>
      <a:accent1>
        <a:srgbClr val="00B7E3"/>
      </a:accent1>
      <a:accent2>
        <a:srgbClr val="C4DA00"/>
      </a:accent2>
      <a:accent3>
        <a:srgbClr val="FFAA00"/>
      </a:accent3>
      <a:accent4>
        <a:srgbClr val="FF6F61"/>
      </a:accent4>
      <a:accent5>
        <a:srgbClr val="00C5B0"/>
      </a:accent5>
      <a:accent6>
        <a:srgbClr val="FF67BA"/>
      </a:accent6>
      <a:hlink>
        <a:srgbClr val="674786"/>
      </a:hlink>
      <a:folHlink>
        <a:srgbClr val="5A5A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DDCA032-E728-499F-A4AE-8B3CED13A880}" vid="{31F813DB-BD07-4714-857A-0FA563039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f912a0-326b-47de-9c32-28939edcbfdd" xsi:nil="true"/>
    <lcf76f155ced4ddcb4097134ff3c332f xmlns="47a082dd-3e62-4f03-8ffd-204dc3800fd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FEF7C9BC6474479024DE2FBDE2F64C" ma:contentTypeVersion="13" ma:contentTypeDescription="Create a new document." ma:contentTypeScope="" ma:versionID="885638de9a98f1b01bb5392f7f8387b4">
  <xsd:schema xmlns:xsd="http://www.w3.org/2001/XMLSchema" xmlns:xs="http://www.w3.org/2001/XMLSchema" xmlns:p="http://schemas.microsoft.com/office/2006/metadata/properties" xmlns:ns2="47a082dd-3e62-4f03-8ffd-204dc3800fd1" xmlns:ns3="eff912a0-326b-47de-9c32-28939edcbfdd" targetNamespace="http://schemas.microsoft.com/office/2006/metadata/properties" ma:root="true" ma:fieldsID="99e6c5020cacefe6c6516d21caed9873" ns2:_="" ns3:_="">
    <xsd:import namespace="47a082dd-3e62-4f03-8ffd-204dc3800fd1"/>
    <xsd:import namespace="eff912a0-326b-47de-9c32-28939edcb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082dd-3e62-4f03-8ffd-204dc3800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cba98b6-714c-4194-959a-78c2e2b344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912a0-326b-47de-9c32-28939edcb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0921687-90e2-4772-be47-addaafac34d5}" ma:internalName="TaxCatchAll" ma:showField="CatchAllData" ma:web="eff912a0-326b-47de-9c32-28939edcb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8596DC-0F51-4814-B51A-B74B2AC86F4F}">
  <ds:schemaRefs>
    <ds:schemaRef ds:uri="47a082dd-3e62-4f03-8ffd-204dc3800fd1"/>
    <ds:schemaRef ds:uri="eff912a0-326b-47de-9c32-28939edcbf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2366FF-DC23-4EA4-9E78-34E83E32247C}">
  <ds:schemaRefs>
    <ds:schemaRef ds:uri="47a082dd-3e62-4f03-8ffd-204dc3800fd1"/>
    <ds:schemaRef ds:uri="eff912a0-326b-47de-9c32-28939edcbf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187AC9-B533-497D-BA33-C0F4C9D24D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35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Writing for publication: making your work visible</vt:lpstr>
      <vt:lpstr>Why publish?</vt:lpstr>
      <vt:lpstr>PowerPoint Presentation</vt:lpstr>
      <vt:lpstr>Editorials and Analyses: Medical/PH Journals</vt:lpstr>
      <vt:lpstr>PowerPoint Presentation</vt:lpstr>
      <vt:lpstr>PowerPoint Presentation</vt:lpstr>
      <vt:lpstr>Analysis/commentary: tips</vt:lpstr>
      <vt:lpstr>Analysis/commentary: examples</vt:lpstr>
      <vt:lpstr>Reviews: types</vt:lpstr>
      <vt:lpstr>Reviews: tips</vt:lpstr>
      <vt:lpstr>Original research</vt:lpstr>
      <vt:lpstr>Converting practice into evidence: Examples</vt:lpstr>
      <vt:lpstr>Example 1: Editorial </vt:lpstr>
      <vt:lpstr>Example 2: Analysis</vt:lpstr>
      <vt:lpstr>Example 3: Mapping Review</vt:lpstr>
      <vt:lpstr>Example 4: Rapid Review</vt:lpstr>
      <vt:lpstr>Example 5: Original Research</vt:lpstr>
      <vt:lpstr>Thank you</vt:lpstr>
      <vt:lpstr>Getting Published: an example</vt:lpstr>
      <vt:lpstr>Writing up your work</vt:lpstr>
      <vt:lpstr>Writing up your work</vt:lpstr>
      <vt:lpstr>Writing up your work 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Over to you…</vt:lpstr>
      <vt:lpstr>Build your Article Framework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West London ICS brand colours</dc:title>
  <dc:creator>Kim Boyle</dc:creator>
  <cp:revision>2</cp:revision>
  <cp:lastPrinted>2024-09-04T12:45:36Z</cp:lastPrinted>
  <dcterms:created xsi:type="dcterms:W3CDTF">2022-11-17T11:20:23Z</dcterms:created>
  <dcterms:modified xsi:type="dcterms:W3CDTF">2025-06-26T20:26:47Z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0x0101006BFEF7C9BC6474479024DE2FBDE2F64C</vt:lpwstr>
  </property>
  <property fmtid="{D5CDD505-2E9C-101B-9397-08002B2CF9AE}" pid="3" name="MediaServiceImageTags">
    <vt:lpwstr/>
  </property>
</Properties>
</file>