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361" r:id="rId2"/>
    <p:sldId id="398" r:id="rId3"/>
    <p:sldId id="453" r:id="rId4"/>
    <p:sldId id="452" r:id="rId5"/>
    <p:sldId id="445" r:id="rId6"/>
    <p:sldId id="421" r:id="rId7"/>
    <p:sldId id="422" r:id="rId8"/>
    <p:sldId id="458" r:id="rId9"/>
    <p:sldId id="307" r:id="rId10"/>
    <p:sldId id="308" r:id="rId11"/>
    <p:sldId id="309" r:id="rId12"/>
    <p:sldId id="311" r:id="rId13"/>
    <p:sldId id="312" r:id="rId14"/>
    <p:sldId id="313" r:id="rId15"/>
    <p:sldId id="314" r:id="rId16"/>
    <p:sldId id="269" r:id="rId17"/>
    <p:sldId id="460" r:id="rId18"/>
    <p:sldId id="459" r:id="rId19"/>
    <p:sldId id="462" r:id="rId20"/>
    <p:sldId id="461" r:id="rId21"/>
    <p:sldId id="305" r:id="rId22"/>
    <p:sldId id="455" r:id="rId23"/>
    <p:sldId id="463" r:id="rId24"/>
    <p:sldId id="457" r:id="rId25"/>
    <p:sldId id="425" r:id="rId26"/>
    <p:sldId id="426" r:id="rId27"/>
    <p:sldId id="427" r:id="rId28"/>
    <p:sldId id="454" r:id="rId29"/>
    <p:sldId id="431" r:id="rId30"/>
    <p:sldId id="432" r:id="rId31"/>
    <p:sldId id="435" r:id="rId32"/>
    <p:sldId id="433" r:id="rId33"/>
    <p:sldId id="434" r:id="rId34"/>
    <p:sldId id="428" r:id="rId35"/>
    <p:sldId id="430" r:id="rId36"/>
    <p:sldId id="429" r:id="rId37"/>
    <p:sldId id="436" r:id="rId38"/>
    <p:sldId id="437" r:id="rId39"/>
    <p:sldId id="438" r:id="rId40"/>
    <p:sldId id="439" r:id="rId41"/>
    <p:sldId id="405"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31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49D14-ADC4-FC31-A184-1119666690BB}" v="622" dt="2026-04-28T16:15:05.754"/>
    <p1510:client id="{6238C545-C88D-3719-11AD-D71308205520}" v="52" dt="2026-04-30T11:09:47.235"/>
    <p1510:client id="{EA0C75D7-04A2-4EA0-2141-62C93508B840}" v="354" dt="2026-04-30T10:13:28.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62F9A-035C-45EA-9A60-9B2B04C62F46}" type="datetimeFigureOut">
              <a:t>5/1/2026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50C30-D549-469A-A199-A2F0EB21D89A}" type="slidenum">
              <a:t>‹#›</a:t>
            </a:fld>
            <a:endParaRPr lang="en-US"/>
          </a:p>
        </p:txBody>
      </p:sp>
    </p:spTree>
    <p:extLst>
      <p:ext uri="{BB962C8B-B14F-4D97-AF65-F5344CB8AC3E}">
        <p14:creationId xmlns:p14="http://schemas.microsoft.com/office/powerpoint/2010/main" val="70806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Its important to remind ourselves why we do research. </a:t>
            </a:r>
          </a:p>
          <a:p>
            <a:r>
              <a:rPr lang="en-GB" sz="1200" b="1" kern="1200">
                <a:solidFill>
                  <a:schemeClr val="tx1"/>
                </a:solidFill>
                <a:effectLst/>
                <a:latin typeface="+mn-lt"/>
                <a:ea typeface="+mn-ea"/>
                <a:cs typeface="+mn-cs"/>
              </a:rPr>
              <a:t>Research benefits society – it helps us to be innovative and to know how to do things better, so we can improve people’s lives, and drive prosperity. Here is the McKinsey 2020 report calculating the cost benefits of improving health.</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To improve the effectiveness of our workforce and our services we need research evidence. </a:t>
            </a:r>
          </a:p>
          <a:p>
            <a:r>
              <a:rPr lang="en-GB" sz="1200" kern="1200">
                <a:solidFill>
                  <a:schemeClr val="tx1"/>
                </a:solidFill>
                <a:effectLst/>
                <a:latin typeface="+mn-lt"/>
                <a:ea typeface="+mn-ea"/>
                <a:cs typeface="+mn-cs"/>
              </a:rPr>
              <a:t>So we need to become </a:t>
            </a:r>
            <a:r>
              <a:rPr lang="en-GB" sz="1200" b="1" kern="1200">
                <a:solidFill>
                  <a:schemeClr val="tx1"/>
                </a:solidFill>
                <a:effectLst/>
                <a:latin typeface="+mn-lt"/>
                <a:ea typeface="+mn-ea"/>
                <a:cs typeface="+mn-cs"/>
              </a:rPr>
              <a:t>more</a:t>
            </a:r>
            <a:r>
              <a:rPr lang="en-GB" sz="1200" kern="1200">
                <a:solidFill>
                  <a:schemeClr val="tx1"/>
                </a:solidFill>
                <a:effectLst/>
                <a:latin typeface="+mn-lt"/>
                <a:ea typeface="+mn-ea"/>
                <a:cs typeface="+mn-cs"/>
              </a:rPr>
              <a:t> research intensive, improve the </a:t>
            </a:r>
            <a:r>
              <a:rPr lang="en-GB" sz="1200" b="1" kern="1200">
                <a:solidFill>
                  <a:schemeClr val="tx1"/>
                </a:solidFill>
                <a:effectLst/>
                <a:latin typeface="+mn-lt"/>
                <a:ea typeface="+mn-ea"/>
                <a:cs typeface="+mn-cs"/>
              </a:rPr>
              <a:t>quality</a:t>
            </a:r>
            <a:r>
              <a:rPr lang="en-GB" sz="1200" kern="1200">
                <a:solidFill>
                  <a:schemeClr val="tx1"/>
                </a:solidFill>
                <a:effectLst/>
                <a:latin typeface="+mn-lt"/>
                <a:ea typeface="+mn-ea"/>
                <a:cs typeface="+mn-cs"/>
              </a:rPr>
              <a:t> of our research, increase the </a:t>
            </a:r>
            <a:r>
              <a:rPr lang="en-GB" sz="1200" b="1" kern="1200">
                <a:solidFill>
                  <a:schemeClr val="tx1"/>
                </a:solidFill>
                <a:effectLst/>
                <a:latin typeface="+mn-lt"/>
                <a:ea typeface="+mn-ea"/>
                <a:cs typeface="+mn-cs"/>
              </a:rPr>
              <a:t>quantity</a:t>
            </a:r>
            <a:r>
              <a:rPr lang="en-GB" sz="1200" kern="1200">
                <a:solidFill>
                  <a:schemeClr val="tx1"/>
                </a:solidFill>
                <a:effectLst/>
                <a:latin typeface="+mn-lt"/>
                <a:ea typeface="+mn-ea"/>
                <a:cs typeface="+mn-cs"/>
              </a:rPr>
              <a:t> of that quality and increase our research </a:t>
            </a:r>
            <a:r>
              <a:rPr lang="en-GB" sz="1200" b="1" kern="1200">
                <a:solidFill>
                  <a:schemeClr val="tx1"/>
                </a:solidFill>
                <a:effectLst/>
                <a:latin typeface="+mn-lt"/>
                <a:ea typeface="+mn-ea"/>
                <a:cs typeface="+mn-cs"/>
              </a:rPr>
              <a:t>capability</a:t>
            </a:r>
            <a:r>
              <a:rPr lang="en-GB" sz="1200" kern="1200">
                <a:solidFill>
                  <a:schemeClr val="tx1"/>
                </a:solidFill>
                <a:effectLst/>
                <a:latin typeface="+mn-lt"/>
                <a:ea typeface="+mn-ea"/>
                <a:cs typeface="+mn-cs"/>
              </a:rPr>
              <a:t>. We are looking to continually improve what we do – so we can keep improving our benefits to society. We need approaches and processes that help us to drive forward this ambition forward. </a:t>
            </a:r>
          </a:p>
          <a:p>
            <a:endParaRPr lang="en-GB" b="0" i="0">
              <a:solidFill>
                <a:srgbClr val="212121"/>
              </a:solidFill>
              <a:effectLst/>
              <a:latin typeface="BlinkMacSystemFont"/>
            </a:endParaRPr>
          </a:p>
          <a:p>
            <a:r>
              <a:rPr lang="en-GB">
                <a:solidFill>
                  <a:srgbClr val="212121"/>
                </a:solidFill>
                <a:latin typeface="BlinkMacSystemFont"/>
              </a:rPr>
              <a:t>‘</a:t>
            </a:r>
            <a:r>
              <a:rPr lang="en-GB" b="0" i="0">
                <a:solidFill>
                  <a:srgbClr val="212121"/>
                </a:solidFill>
                <a:effectLst/>
                <a:latin typeface="BlinkMacSystemFont"/>
              </a:rPr>
              <a:t>We found that occupational therapy is the only spending category where additional spending has a statistically significant association with lower readmission rates for all three medical </a:t>
            </a:r>
            <a:r>
              <a:rPr lang="en-GB" b="0" i="0" err="1">
                <a:solidFill>
                  <a:srgbClr val="212121"/>
                </a:solidFill>
                <a:effectLst/>
                <a:latin typeface="BlinkMacSystemFont"/>
              </a:rPr>
              <a:t>conditions:heart</a:t>
            </a:r>
            <a:r>
              <a:rPr lang="en-GB" b="0" i="0">
                <a:solidFill>
                  <a:srgbClr val="212121"/>
                </a:solidFill>
                <a:effectLst/>
                <a:latin typeface="BlinkMacSystemFont"/>
              </a:rPr>
              <a:t> failure, pneumonia, and acute myocardial infarction.</a:t>
            </a:r>
          </a:p>
          <a:p>
            <a:endParaRPr lang="en-GB">
              <a:solidFill>
                <a:srgbClr val="212121"/>
              </a:solidFill>
              <a:latin typeface="BlinkMacSystemFont"/>
            </a:endParaRPr>
          </a:p>
          <a:p>
            <a:r>
              <a:rPr lang="en-GB" b="0" i="0">
                <a:solidFill>
                  <a:srgbClr val="212121"/>
                </a:solidFill>
                <a:effectLst/>
                <a:latin typeface="BlinkMacSystemFont"/>
              </a:rPr>
              <a:t> One possible explanation is that occupational therapy places a unique and immediate focus on patients' functional and social needs, which can be important drivers of readmission if left unaddressed.’</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AE26E2-EA42-4663-8610-D5962690C1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402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715b215485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715b215485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3717bd1ea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3717bd1ea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715b215485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g3715b215485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a:extLst>
            <a:ext uri="{FF2B5EF4-FFF2-40B4-BE49-F238E27FC236}">
              <a16:creationId xmlns:a16="http://schemas.microsoft.com/office/drawing/2014/main" id="{476D5D5D-12B2-9748-F082-296E160BD8D0}"/>
            </a:ext>
          </a:extLst>
        </p:cNvPr>
        <p:cNvGrpSpPr/>
        <p:nvPr/>
      </p:nvGrpSpPr>
      <p:grpSpPr>
        <a:xfrm>
          <a:off x="0" y="0"/>
          <a:ext cx="0" cy="0"/>
          <a:chOff x="0" y="0"/>
          <a:chExt cx="0" cy="0"/>
        </a:xfrm>
      </p:grpSpPr>
      <p:sp>
        <p:nvSpPr>
          <p:cNvPr id="536" name="Google Shape;536;g3715b215485_0_407:notes">
            <a:extLst>
              <a:ext uri="{FF2B5EF4-FFF2-40B4-BE49-F238E27FC236}">
                <a16:creationId xmlns:a16="http://schemas.microsoft.com/office/drawing/2014/main" id="{5C55237A-362A-0CDC-9340-CB00F4B4A9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715b215485_0_407:notes">
            <a:extLst>
              <a:ext uri="{FF2B5EF4-FFF2-40B4-BE49-F238E27FC236}">
                <a16:creationId xmlns:a16="http://schemas.microsoft.com/office/drawing/2014/main" id="{7431212E-733B-BD37-6D56-52C1F4FFD1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012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a:extLst>
            <a:ext uri="{FF2B5EF4-FFF2-40B4-BE49-F238E27FC236}">
              <a16:creationId xmlns:a16="http://schemas.microsoft.com/office/drawing/2014/main" id="{9F4F7499-3D33-2BBD-7E42-E15FBD9FEF70}"/>
            </a:ext>
          </a:extLst>
        </p:cNvPr>
        <p:cNvGrpSpPr/>
        <p:nvPr/>
      </p:nvGrpSpPr>
      <p:grpSpPr>
        <a:xfrm>
          <a:off x="0" y="0"/>
          <a:ext cx="0" cy="0"/>
          <a:chOff x="0" y="0"/>
          <a:chExt cx="0" cy="0"/>
        </a:xfrm>
      </p:grpSpPr>
      <p:sp>
        <p:nvSpPr>
          <p:cNvPr id="544" name="Google Shape;544;g39c6217f5d7_0_102:notes">
            <a:extLst>
              <a:ext uri="{FF2B5EF4-FFF2-40B4-BE49-F238E27FC236}">
                <a16:creationId xmlns:a16="http://schemas.microsoft.com/office/drawing/2014/main" id="{D318B62C-06D5-14CA-FD68-A9584EB13E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39c6217f5d7_0_102:notes">
            <a:extLst>
              <a:ext uri="{FF2B5EF4-FFF2-40B4-BE49-F238E27FC236}">
                <a16:creationId xmlns:a16="http://schemas.microsoft.com/office/drawing/2014/main" id="{9AAFBB1A-5731-4974-DF27-6BFEDEAFB2A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RE</a:t>
            </a:r>
            <a:endParaRPr>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46" name="Google Shape;546;g39c6217f5d7_0_102:notes">
            <a:extLst>
              <a:ext uri="{FF2B5EF4-FFF2-40B4-BE49-F238E27FC236}">
                <a16:creationId xmlns:a16="http://schemas.microsoft.com/office/drawing/2014/main" id="{ABADE637-B406-CEC1-9DAF-25A6879EED4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65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AD648C00-7942-8040-AFB6-E79ED14200CA}"/>
            </a:ext>
          </a:extLst>
        </p:cNvPr>
        <p:cNvGrpSpPr/>
        <p:nvPr/>
      </p:nvGrpSpPr>
      <p:grpSpPr>
        <a:xfrm>
          <a:off x="0" y="0"/>
          <a:ext cx="0" cy="0"/>
          <a:chOff x="0" y="0"/>
          <a:chExt cx="0" cy="0"/>
        </a:xfrm>
      </p:grpSpPr>
      <p:sp>
        <p:nvSpPr>
          <p:cNvPr id="508" name="Google Shape;508;g3715b215485_0_384:notes">
            <a:extLst>
              <a:ext uri="{FF2B5EF4-FFF2-40B4-BE49-F238E27FC236}">
                <a16:creationId xmlns:a16="http://schemas.microsoft.com/office/drawing/2014/main" id="{15ADA9B9-485C-9ABB-AEBE-EB2529B01C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715b215485_0_384:notes">
            <a:extLst>
              <a:ext uri="{FF2B5EF4-FFF2-40B4-BE49-F238E27FC236}">
                <a16:creationId xmlns:a16="http://schemas.microsoft.com/office/drawing/2014/main" id="{88AC41AA-6A85-08F0-5367-567B43349C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69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a:extLst>
            <a:ext uri="{FF2B5EF4-FFF2-40B4-BE49-F238E27FC236}">
              <a16:creationId xmlns:a16="http://schemas.microsoft.com/office/drawing/2014/main" id="{1C6BC737-F440-C440-A695-4BA598841E69}"/>
            </a:ext>
          </a:extLst>
        </p:cNvPr>
        <p:cNvGrpSpPr/>
        <p:nvPr/>
      </p:nvGrpSpPr>
      <p:grpSpPr>
        <a:xfrm>
          <a:off x="0" y="0"/>
          <a:ext cx="0" cy="0"/>
          <a:chOff x="0" y="0"/>
          <a:chExt cx="0" cy="0"/>
        </a:xfrm>
      </p:grpSpPr>
      <p:sp>
        <p:nvSpPr>
          <p:cNvPr id="514" name="Google Shape;514;g3715b215485_0_389:notes">
            <a:extLst>
              <a:ext uri="{FF2B5EF4-FFF2-40B4-BE49-F238E27FC236}">
                <a16:creationId xmlns:a16="http://schemas.microsoft.com/office/drawing/2014/main" id="{982B5A7D-70EB-0B9A-697F-5DD3DAEEA4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3715b215485_0_389:notes">
            <a:extLst>
              <a:ext uri="{FF2B5EF4-FFF2-40B4-BE49-F238E27FC236}">
                <a16:creationId xmlns:a16="http://schemas.microsoft.com/office/drawing/2014/main" id="{8267D25B-1B15-B64A-2966-27673FCD81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70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715b215485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715b215485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www.researchgate.net</a:t>
            </a:r>
            <a:r>
              <a:rPr lang="en-US" dirty="0"/>
              <a:t>/</a:t>
            </a:r>
            <a:r>
              <a:rPr lang="en-US" dirty="0" err="1"/>
              <a:t>signup.SignUp.html</a:t>
            </a:r>
            <a:r>
              <a:rPr lang="en-US"/>
              <a:t> </a:t>
            </a:r>
          </a:p>
        </p:txBody>
      </p:sp>
      <p:sp>
        <p:nvSpPr>
          <p:cNvPr id="4" name="Slide Number Placeholder 3"/>
          <p:cNvSpPr>
            <a:spLocks noGrp="1"/>
          </p:cNvSpPr>
          <p:nvPr>
            <p:ph type="sldNum" sz="quarter" idx="10"/>
          </p:nvPr>
        </p:nvSpPr>
        <p:spPr/>
        <p:txBody>
          <a:bodyPr/>
          <a:lstStyle/>
          <a:p>
            <a:fld id="{639D47C4-0E52-074B-81C1-B57685A47217}" type="slidenum">
              <a:rPr lang="en-US" smtClean="0"/>
              <a:t>31</a:t>
            </a:fld>
            <a:endParaRPr lang="en-US"/>
          </a:p>
        </p:txBody>
      </p:sp>
    </p:spTree>
    <p:extLst>
      <p:ext uri="{BB962C8B-B14F-4D97-AF65-F5344CB8AC3E}">
        <p14:creationId xmlns:p14="http://schemas.microsoft.com/office/powerpoint/2010/main" val="3995579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www.researchgate.net</a:t>
            </a:r>
            <a:r>
              <a:rPr lang="en-US" dirty="0"/>
              <a:t>/</a:t>
            </a:r>
            <a:r>
              <a:rPr lang="en-US" dirty="0" err="1"/>
              <a:t>signup.SignUp.html</a:t>
            </a:r>
            <a:r>
              <a:rPr lang="en-US" dirty="0"/>
              <a:t> </a:t>
            </a:r>
          </a:p>
        </p:txBody>
      </p:sp>
      <p:sp>
        <p:nvSpPr>
          <p:cNvPr id="4" name="Slide Number Placeholder 3"/>
          <p:cNvSpPr>
            <a:spLocks noGrp="1"/>
          </p:cNvSpPr>
          <p:nvPr>
            <p:ph type="sldNum" sz="quarter" idx="10"/>
          </p:nvPr>
        </p:nvSpPr>
        <p:spPr/>
        <p:txBody>
          <a:bodyPr/>
          <a:lstStyle/>
          <a:p>
            <a:fld id="{639D47C4-0E52-074B-81C1-B57685A47217}" type="slidenum">
              <a:rPr lang="en-US" smtClean="0"/>
              <a:t>33</a:t>
            </a:fld>
            <a:endParaRPr lang="en-US"/>
          </a:p>
        </p:txBody>
      </p:sp>
    </p:spTree>
    <p:extLst>
      <p:ext uri="{BB962C8B-B14F-4D97-AF65-F5344CB8AC3E}">
        <p14:creationId xmlns:p14="http://schemas.microsoft.com/office/powerpoint/2010/main" val="3995579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Community Specialist teams research from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Ageing Research Centre (ARC) at University of Limerick, ARC later (in slide21) and also Katie Robinson (slide 18) – Katie is Co-Lead of the ARC</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important to remind ourselves why we do research. </a:t>
            </a:r>
          </a:p>
          <a:p>
            <a:r>
              <a:rPr lang="en-GB" sz="1200" b="1" kern="1200" dirty="0">
                <a:solidFill>
                  <a:schemeClr val="tx1"/>
                </a:solidFill>
                <a:effectLst/>
                <a:latin typeface="+mn-lt"/>
                <a:ea typeface="+mn-ea"/>
                <a:cs typeface="+mn-cs"/>
              </a:rPr>
              <a:t>Research benefits society – it helps us to be innovative and to know how to do things better, so we can improve people’s lives, and drive prosperity. Here is the McKinsey 2020 report calculating the cost benefits of improving health.</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improve the effectiveness of our workforce and our services we need research evidence. </a:t>
            </a:r>
          </a:p>
          <a:p>
            <a:r>
              <a:rPr lang="en-GB" sz="1200" kern="1200" dirty="0">
                <a:solidFill>
                  <a:schemeClr val="tx1"/>
                </a:solidFill>
                <a:effectLst/>
                <a:latin typeface="+mn-lt"/>
                <a:ea typeface="+mn-ea"/>
                <a:cs typeface="+mn-cs"/>
              </a:rPr>
              <a:t>So we need to become </a:t>
            </a:r>
            <a:r>
              <a:rPr lang="en-GB" sz="1200" b="1" kern="1200" dirty="0">
                <a:solidFill>
                  <a:schemeClr val="tx1"/>
                </a:solidFill>
                <a:effectLst/>
                <a:latin typeface="+mn-lt"/>
                <a:ea typeface="+mn-ea"/>
                <a:cs typeface="+mn-cs"/>
              </a:rPr>
              <a:t>more</a:t>
            </a:r>
            <a:r>
              <a:rPr lang="en-GB" sz="1200" kern="1200" dirty="0">
                <a:solidFill>
                  <a:schemeClr val="tx1"/>
                </a:solidFill>
                <a:effectLst/>
                <a:latin typeface="+mn-lt"/>
                <a:ea typeface="+mn-ea"/>
                <a:cs typeface="+mn-cs"/>
              </a:rPr>
              <a:t> research intensive, improve the </a:t>
            </a:r>
            <a:r>
              <a:rPr lang="en-GB" sz="1200" b="1" kern="1200" dirty="0">
                <a:solidFill>
                  <a:schemeClr val="tx1"/>
                </a:solidFill>
                <a:effectLst/>
                <a:latin typeface="+mn-lt"/>
                <a:ea typeface="+mn-ea"/>
                <a:cs typeface="+mn-cs"/>
              </a:rPr>
              <a:t>quality</a:t>
            </a:r>
            <a:r>
              <a:rPr lang="en-GB" sz="1200" kern="1200" dirty="0">
                <a:solidFill>
                  <a:schemeClr val="tx1"/>
                </a:solidFill>
                <a:effectLst/>
                <a:latin typeface="+mn-lt"/>
                <a:ea typeface="+mn-ea"/>
                <a:cs typeface="+mn-cs"/>
              </a:rPr>
              <a:t> of our research, increase the </a:t>
            </a:r>
            <a:r>
              <a:rPr lang="en-GB" sz="1200" b="1" kern="1200" dirty="0">
                <a:solidFill>
                  <a:schemeClr val="tx1"/>
                </a:solidFill>
                <a:effectLst/>
                <a:latin typeface="+mn-lt"/>
                <a:ea typeface="+mn-ea"/>
                <a:cs typeface="+mn-cs"/>
              </a:rPr>
              <a:t>quantity</a:t>
            </a:r>
            <a:r>
              <a:rPr lang="en-GB" sz="1200" kern="1200" dirty="0">
                <a:solidFill>
                  <a:schemeClr val="tx1"/>
                </a:solidFill>
                <a:effectLst/>
                <a:latin typeface="+mn-lt"/>
                <a:ea typeface="+mn-ea"/>
                <a:cs typeface="+mn-cs"/>
              </a:rPr>
              <a:t> of that quality and increase our research </a:t>
            </a:r>
            <a:r>
              <a:rPr lang="en-GB" sz="1200" b="1" kern="1200" dirty="0">
                <a:solidFill>
                  <a:schemeClr val="tx1"/>
                </a:solidFill>
                <a:effectLst/>
                <a:latin typeface="+mn-lt"/>
                <a:ea typeface="+mn-ea"/>
                <a:cs typeface="+mn-cs"/>
              </a:rPr>
              <a:t>capability</a:t>
            </a:r>
            <a:r>
              <a:rPr lang="en-GB" sz="1200" kern="1200" dirty="0">
                <a:solidFill>
                  <a:schemeClr val="tx1"/>
                </a:solidFill>
                <a:effectLst/>
                <a:latin typeface="+mn-lt"/>
                <a:ea typeface="+mn-ea"/>
                <a:cs typeface="+mn-cs"/>
              </a:rPr>
              <a:t>. We are looking to continually improve what we do – so we can keep improving our benefits to society. We need approaches and processes that help us to drive forward this ambition forward. </a:t>
            </a:r>
          </a:p>
          <a:p>
            <a:endParaRPr lang="en-GB" b="0" i="0" dirty="0">
              <a:solidFill>
                <a:srgbClr val="212121"/>
              </a:solidFill>
              <a:effectLst/>
              <a:latin typeface="BlinkMacSystemFont"/>
            </a:endParaRPr>
          </a:p>
          <a:p>
            <a:r>
              <a:rPr lang="en-GB" dirty="0">
                <a:solidFill>
                  <a:srgbClr val="212121"/>
                </a:solidFill>
                <a:latin typeface="BlinkMacSystemFont"/>
              </a:rPr>
              <a:t>‘</a:t>
            </a:r>
            <a:r>
              <a:rPr lang="en-GB" b="0" i="0" dirty="0">
                <a:solidFill>
                  <a:srgbClr val="212121"/>
                </a:solidFill>
                <a:effectLst/>
                <a:latin typeface="BlinkMacSystemFont"/>
              </a:rPr>
              <a:t>We found that occupational therapy is the only spending category where additional spending has a statistically significant association with lower readmission rates for all three medical </a:t>
            </a:r>
            <a:r>
              <a:rPr lang="en-GB" b="0" i="0" dirty="0" err="1">
                <a:solidFill>
                  <a:srgbClr val="212121"/>
                </a:solidFill>
                <a:effectLst/>
                <a:latin typeface="BlinkMacSystemFont"/>
              </a:rPr>
              <a:t>conditions:heart</a:t>
            </a:r>
            <a:r>
              <a:rPr lang="en-GB" b="0" i="0" dirty="0">
                <a:solidFill>
                  <a:srgbClr val="212121"/>
                </a:solidFill>
                <a:effectLst/>
                <a:latin typeface="BlinkMacSystemFont"/>
              </a:rPr>
              <a:t> failure, pneumonia, and acute myocardial infarction.</a:t>
            </a:r>
          </a:p>
          <a:p>
            <a:endParaRPr lang="en-GB" dirty="0">
              <a:solidFill>
                <a:srgbClr val="212121"/>
              </a:solidFill>
              <a:latin typeface="BlinkMacSystemFont"/>
            </a:endParaRPr>
          </a:p>
          <a:p>
            <a:r>
              <a:rPr lang="en-GB" b="0" i="0" dirty="0">
                <a:solidFill>
                  <a:srgbClr val="212121"/>
                </a:solidFill>
                <a:effectLst/>
                <a:latin typeface="BlinkMacSystemFont"/>
              </a:rPr>
              <a:t> One possible explanation is that occupational therapy places a unique and immediate focus on patients' functional and social needs, which can be important drivers of readmission if left unaddressed.’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AE26E2-EA42-4663-8610-D5962690C1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352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205a3ac0eb_0_9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3205a3ac0eb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715b215485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715b215485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715b215485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3715b215485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877cf39d5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3877cf39d52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g3877cf39d52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715b215485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715b215485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715b215485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715b215485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9c6217f5d7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39c6217f5d7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RE</a:t>
            </a:r>
            <a:endParaRPr>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46" name="Google Shape;546;g39c6217f5d7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205a3ac0eb_0_9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3205a3ac0eb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715b215485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715b215485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715b215485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715b215485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Its important to remind ourselves why we do research. </a:t>
            </a:r>
          </a:p>
          <a:p>
            <a:r>
              <a:rPr lang="en-GB" sz="1200" b="1" kern="1200">
                <a:solidFill>
                  <a:schemeClr val="tx1"/>
                </a:solidFill>
                <a:effectLst/>
                <a:latin typeface="+mn-lt"/>
                <a:ea typeface="+mn-ea"/>
                <a:cs typeface="+mn-cs"/>
              </a:rPr>
              <a:t>Research benefits society – it helps us to be innovative and to know how to do things better, so we can improve people’s lives, and drive prosperity. Here is the McKinsey 2020 report calculating the cost benefits of improving health.</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To improve the effectiveness of our workforce and our services we need research evidence. </a:t>
            </a:r>
          </a:p>
          <a:p>
            <a:r>
              <a:rPr lang="en-GB" sz="1200" kern="1200">
                <a:solidFill>
                  <a:schemeClr val="tx1"/>
                </a:solidFill>
                <a:effectLst/>
                <a:latin typeface="+mn-lt"/>
                <a:ea typeface="+mn-ea"/>
                <a:cs typeface="+mn-cs"/>
              </a:rPr>
              <a:t>So we need to become </a:t>
            </a:r>
            <a:r>
              <a:rPr lang="en-GB" sz="1200" b="1" kern="1200">
                <a:solidFill>
                  <a:schemeClr val="tx1"/>
                </a:solidFill>
                <a:effectLst/>
                <a:latin typeface="+mn-lt"/>
                <a:ea typeface="+mn-ea"/>
                <a:cs typeface="+mn-cs"/>
              </a:rPr>
              <a:t>more</a:t>
            </a:r>
            <a:r>
              <a:rPr lang="en-GB" sz="1200" kern="1200">
                <a:solidFill>
                  <a:schemeClr val="tx1"/>
                </a:solidFill>
                <a:effectLst/>
                <a:latin typeface="+mn-lt"/>
                <a:ea typeface="+mn-ea"/>
                <a:cs typeface="+mn-cs"/>
              </a:rPr>
              <a:t> research intensive, improve the </a:t>
            </a:r>
            <a:r>
              <a:rPr lang="en-GB" sz="1200" b="1" kern="1200">
                <a:solidFill>
                  <a:schemeClr val="tx1"/>
                </a:solidFill>
                <a:effectLst/>
                <a:latin typeface="+mn-lt"/>
                <a:ea typeface="+mn-ea"/>
                <a:cs typeface="+mn-cs"/>
              </a:rPr>
              <a:t>quality</a:t>
            </a:r>
            <a:r>
              <a:rPr lang="en-GB" sz="1200" kern="1200">
                <a:solidFill>
                  <a:schemeClr val="tx1"/>
                </a:solidFill>
                <a:effectLst/>
                <a:latin typeface="+mn-lt"/>
                <a:ea typeface="+mn-ea"/>
                <a:cs typeface="+mn-cs"/>
              </a:rPr>
              <a:t> of our research, increase the </a:t>
            </a:r>
            <a:r>
              <a:rPr lang="en-GB" sz="1200" b="1" kern="1200">
                <a:solidFill>
                  <a:schemeClr val="tx1"/>
                </a:solidFill>
                <a:effectLst/>
                <a:latin typeface="+mn-lt"/>
                <a:ea typeface="+mn-ea"/>
                <a:cs typeface="+mn-cs"/>
              </a:rPr>
              <a:t>quantity</a:t>
            </a:r>
            <a:r>
              <a:rPr lang="en-GB" sz="1200" kern="1200">
                <a:solidFill>
                  <a:schemeClr val="tx1"/>
                </a:solidFill>
                <a:effectLst/>
                <a:latin typeface="+mn-lt"/>
                <a:ea typeface="+mn-ea"/>
                <a:cs typeface="+mn-cs"/>
              </a:rPr>
              <a:t> of that quality and increase our research </a:t>
            </a:r>
            <a:r>
              <a:rPr lang="en-GB" sz="1200" b="1" kern="1200">
                <a:solidFill>
                  <a:schemeClr val="tx1"/>
                </a:solidFill>
                <a:effectLst/>
                <a:latin typeface="+mn-lt"/>
                <a:ea typeface="+mn-ea"/>
                <a:cs typeface="+mn-cs"/>
              </a:rPr>
              <a:t>capability</a:t>
            </a:r>
            <a:r>
              <a:rPr lang="en-GB" sz="1200" kern="1200">
                <a:solidFill>
                  <a:schemeClr val="tx1"/>
                </a:solidFill>
                <a:effectLst/>
                <a:latin typeface="+mn-lt"/>
                <a:ea typeface="+mn-ea"/>
                <a:cs typeface="+mn-cs"/>
              </a:rPr>
              <a:t>. We are looking to continually improve what we do – so we can keep improving our benefits to society. We need approaches and processes that help us to drive forward this ambition forward. </a:t>
            </a:r>
          </a:p>
          <a:p>
            <a:endParaRPr lang="en-GB" b="0" i="0">
              <a:solidFill>
                <a:srgbClr val="212121"/>
              </a:solidFill>
              <a:effectLst/>
              <a:latin typeface="BlinkMacSystemFont"/>
            </a:endParaRPr>
          </a:p>
          <a:p>
            <a:r>
              <a:rPr lang="en-GB">
                <a:solidFill>
                  <a:srgbClr val="212121"/>
                </a:solidFill>
                <a:latin typeface="BlinkMacSystemFont"/>
              </a:rPr>
              <a:t>‘</a:t>
            </a:r>
            <a:r>
              <a:rPr lang="en-GB" b="0" i="0">
                <a:solidFill>
                  <a:srgbClr val="212121"/>
                </a:solidFill>
                <a:effectLst/>
                <a:latin typeface="BlinkMacSystemFont"/>
              </a:rPr>
              <a:t>We found that occupational therapy is the only spending category where additional spending has a statistically significant association with lower readmission rates for all three medical </a:t>
            </a:r>
            <a:r>
              <a:rPr lang="en-GB" b="0" i="0" err="1">
                <a:solidFill>
                  <a:srgbClr val="212121"/>
                </a:solidFill>
                <a:effectLst/>
                <a:latin typeface="BlinkMacSystemFont"/>
              </a:rPr>
              <a:t>conditions:heart</a:t>
            </a:r>
            <a:r>
              <a:rPr lang="en-GB" b="0" i="0">
                <a:solidFill>
                  <a:srgbClr val="212121"/>
                </a:solidFill>
                <a:effectLst/>
                <a:latin typeface="BlinkMacSystemFont"/>
              </a:rPr>
              <a:t> failure, pneumonia, and acute myocardial infarction.</a:t>
            </a:r>
          </a:p>
          <a:p>
            <a:endParaRPr lang="en-GB">
              <a:solidFill>
                <a:srgbClr val="212121"/>
              </a:solidFill>
              <a:latin typeface="BlinkMacSystemFont"/>
            </a:endParaRPr>
          </a:p>
          <a:p>
            <a:r>
              <a:rPr lang="en-GB" b="0" i="0">
                <a:solidFill>
                  <a:srgbClr val="212121"/>
                </a:solidFill>
                <a:effectLst/>
                <a:latin typeface="BlinkMacSystemFont"/>
              </a:rPr>
              <a:t> One possible explanation is that occupational therapy places a unique and immediate focus on patients' functional and social needs, which can be important drivers of readmission if left unaddressed.’</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AE26E2-EA42-4663-8610-D5962690C1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3552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715b215485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3715b215485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205a3ac0eb_0_16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3205a3ac0eb_0_1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715b215485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715b215485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205a3ac0eb_0_16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g3205a3ac0eb_0_1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715b215485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3715b215485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9ba377eb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39ba377eb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715b215485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3715b215485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715b215485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715b215485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715b215485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715b215485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715b215485_0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3715b215485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Its important to remind ourselves why we do research. </a:t>
            </a:r>
          </a:p>
          <a:p>
            <a:r>
              <a:rPr lang="en-GB" sz="1200" b="1" kern="1200">
                <a:solidFill>
                  <a:schemeClr val="tx1"/>
                </a:solidFill>
                <a:effectLst/>
                <a:latin typeface="+mn-lt"/>
                <a:ea typeface="+mn-ea"/>
                <a:cs typeface="+mn-cs"/>
              </a:rPr>
              <a:t>Research benefits society – it helps us to be innovative and to know how to do things better, so we can improve people’s lives, and drive prosperity. Here is the McKinsey 2020 report calculating the cost benefits of improving health.</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To improve the effectiveness of our workforce and our services we need research evidence. </a:t>
            </a:r>
          </a:p>
          <a:p>
            <a:r>
              <a:rPr lang="en-GB" sz="1200" kern="1200">
                <a:solidFill>
                  <a:schemeClr val="tx1"/>
                </a:solidFill>
                <a:effectLst/>
                <a:latin typeface="+mn-lt"/>
                <a:ea typeface="+mn-ea"/>
                <a:cs typeface="+mn-cs"/>
              </a:rPr>
              <a:t>So we need to become </a:t>
            </a:r>
            <a:r>
              <a:rPr lang="en-GB" sz="1200" b="1" kern="1200">
                <a:solidFill>
                  <a:schemeClr val="tx1"/>
                </a:solidFill>
                <a:effectLst/>
                <a:latin typeface="+mn-lt"/>
                <a:ea typeface="+mn-ea"/>
                <a:cs typeface="+mn-cs"/>
              </a:rPr>
              <a:t>more</a:t>
            </a:r>
            <a:r>
              <a:rPr lang="en-GB" sz="1200" kern="1200">
                <a:solidFill>
                  <a:schemeClr val="tx1"/>
                </a:solidFill>
                <a:effectLst/>
                <a:latin typeface="+mn-lt"/>
                <a:ea typeface="+mn-ea"/>
                <a:cs typeface="+mn-cs"/>
              </a:rPr>
              <a:t> research intensive, improve the </a:t>
            </a:r>
            <a:r>
              <a:rPr lang="en-GB" sz="1200" b="1" kern="1200">
                <a:solidFill>
                  <a:schemeClr val="tx1"/>
                </a:solidFill>
                <a:effectLst/>
                <a:latin typeface="+mn-lt"/>
                <a:ea typeface="+mn-ea"/>
                <a:cs typeface="+mn-cs"/>
              </a:rPr>
              <a:t>quality</a:t>
            </a:r>
            <a:r>
              <a:rPr lang="en-GB" sz="1200" kern="1200">
                <a:solidFill>
                  <a:schemeClr val="tx1"/>
                </a:solidFill>
                <a:effectLst/>
                <a:latin typeface="+mn-lt"/>
                <a:ea typeface="+mn-ea"/>
                <a:cs typeface="+mn-cs"/>
              </a:rPr>
              <a:t> of our research, increase the </a:t>
            </a:r>
            <a:r>
              <a:rPr lang="en-GB" sz="1200" b="1" kern="1200">
                <a:solidFill>
                  <a:schemeClr val="tx1"/>
                </a:solidFill>
                <a:effectLst/>
                <a:latin typeface="+mn-lt"/>
                <a:ea typeface="+mn-ea"/>
                <a:cs typeface="+mn-cs"/>
              </a:rPr>
              <a:t>quantity</a:t>
            </a:r>
            <a:r>
              <a:rPr lang="en-GB" sz="1200" kern="1200">
                <a:solidFill>
                  <a:schemeClr val="tx1"/>
                </a:solidFill>
                <a:effectLst/>
                <a:latin typeface="+mn-lt"/>
                <a:ea typeface="+mn-ea"/>
                <a:cs typeface="+mn-cs"/>
              </a:rPr>
              <a:t> of that quality and increase our research </a:t>
            </a:r>
            <a:r>
              <a:rPr lang="en-GB" sz="1200" b="1" kern="1200">
                <a:solidFill>
                  <a:schemeClr val="tx1"/>
                </a:solidFill>
                <a:effectLst/>
                <a:latin typeface="+mn-lt"/>
                <a:ea typeface="+mn-ea"/>
                <a:cs typeface="+mn-cs"/>
              </a:rPr>
              <a:t>capability</a:t>
            </a:r>
            <a:r>
              <a:rPr lang="en-GB" sz="1200" kern="1200">
                <a:solidFill>
                  <a:schemeClr val="tx1"/>
                </a:solidFill>
                <a:effectLst/>
                <a:latin typeface="+mn-lt"/>
                <a:ea typeface="+mn-ea"/>
                <a:cs typeface="+mn-cs"/>
              </a:rPr>
              <a:t>. We are looking to continually improve what we do – so we can keep improving our benefits to society. We need approaches and processes that help us to drive forward this ambition forward.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AE26E2-EA42-4663-8610-D5962690C18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01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205a3ac0eb_0_17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g3205a3ac0eb_0_1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715b215485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715b215485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715b215485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3715b215485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715b215485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715b215485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715b215485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715b215485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75359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28604"/>
            <a:ext cx="10972800" cy="928694"/>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714488"/>
            <a:ext cx="10972800" cy="46434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72033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28605"/>
            <a:ext cx="10972800" cy="968491"/>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60242577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665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3DEBF3A-CE0E-3E4F-9CC8-CA32162BEBF6}" type="datetimeFigureOut">
              <a:rPr lang="en-US" smtClean="0"/>
              <a:t>5/1/2026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8184DD-8656-2D45-B103-FEA53DEE9F76}" type="slidenum">
              <a:rPr lang="en-US" smtClean="0"/>
              <a:t>‹#›</a:t>
            </a:fld>
            <a:endParaRPr lang="en-US"/>
          </a:p>
        </p:txBody>
      </p:sp>
    </p:spTree>
    <p:extLst>
      <p:ext uri="{BB962C8B-B14F-4D97-AF65-F5344CB8AC3E}">
        <p14:creationId xmlns:p14="http://schemas.microsoft.com/office/powerpoint/2010/main" val="2516721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Big Picture">
    <p:spTree>
      <p:nvGrpSpPr>
        <p:cNvPr id="1" name=""/>
        <p:cNvGrpSpPr/>
        <p:nvPr/>
      </p:nvGrpSpPr>
      <p:grpSpPr>
        <a:xfrm>
          <a:off x="0" y="0"/>
          <a:ext cx="0" cy="0"/>
          <a:chOff x="0" y="0"/>
          <a:chExt cx="0" cy="0"/>
        </a:xfrm>
      </p:grpSpPr>
      <p:sp>
        <p:nvSpPr>
          <p:cNvPr id="11" name="Rectangle 10"/>
          <p:cNvSpPr/>
          <p:nvPr userDrawn="1"/>
        </p:nvSpPr>
        <p:spPr>
          <a:xfrm>
            <a:off x="11915228" y="3"/>
            <a:ext cx="28696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11"/>
          <p:cNvSpPr/>
          <p:nvPr userDrawn="1"/>
        </p:nvSpPr>
        <p:spPr>
          <a:xfrm flipH="1">
            <a:off x="11623364" y="0"/>
            <a:ext cx="2918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ectangle 12"/>
          <p:cNvSpPr/>
          <p:nvPr userDrawn="1"/>
        </p:nvSpPr>
        <p:spPr>
          <a:xfrm flipH="1">
            <a:off x="11351293" y="0"/>
            <a:ext cx="291864" cy="6858000"/>
          </a:xfrm>
          <a:prstGeom prst="rect">
            <a:avLst/>
          </a:prstGeom>
          <a:solidFill>
            <a:srgbClr val="18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Picture Placeholder 5"/>
          <p:cNvSpPr>
            <a:spLocks noGrp="1"/>
          </p:cNvSpPr>
          <p:nvPr>
            <p:ph type="pic" sz="quarter" idx="10"/>
          </p:nvPr>
        </p:nvSpPr>
        <p:spPr>
          <a:xfrm>
            <a:off x="3" y="0"/>
            <a:ext cx="11351295" cy="6858000"/>
          </a:xfrm>
        </p:spPr>
        <p:txBody>
          <a:bodyPr/>
          <a:lstStyle/>
          <a:p>
            <a:r>
              <a:rPr lang="en-US"/>
              <a:t>Click icon to add picture</a:t>
            </a:r>
            <a:endParaRPr lang="en-GB"/>
          </a:p>
        </p:txBody>
      </p:sp>
    </p:spTree>
    <p:extLst>
      <p:ext uri="{BB962C8B-B14F-4D97-AF65-F5344CB8AC3E}">
        <p14:creationId xmlns:p14="http://schemas.microsoft.com/office/powerpoint/2010/main" val="27615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87793" y="269776"/>
            <a:ext cx="10791433" cy="1143000"/>
          </a:xfrm>
        </p:spPr>
        <p:txBody>
          <a:bodyPr/>
          <a:lstStyle/>
          <a:p>
            <a:r>
              <a:rPr lang="en-US"/>
              <a:t>Click to edit Master title style</a:t>
            </a:r>
            <a:endParaRPr lang="en-GB"/>
          </a:p>
        </p:txBody>
      </p:sp>
      <p:sp>
        <p:nvSpPr>
          <p:cNvPr id="5" name="Date Placeholder 4"/>
          <p:cNvSpPr>
            <a:spLocks noGrp="1"/>
          </p:cNvSpPr>
          <p:nvPr>
            <p:ph type="dt" sz="half" idx="10"/>
          </p:nvPr>
        </p:nvSpPr>
        <p:spPr>
          <a:xfrm>
            <a:off x="9351460" y="269777"/>
            <a:ext cx="1727763" cy="365125"/>
          </a:xfrm>
        </p:spPr>
        <p:txBody>
          <a:bodyPr/>
          <a:lstStyle/>
          <a:p>
            <a:fld id="{F618F212-E481-44F7-B42C-806BFC6E29C3}" type="datetime4">
              <a:rPr lang="en-GB" smtClean="0"/>
              <a:t>01 May 2026</a:t>
            </a:fld>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1" name="Picture Placeholder 10"/>
          <p:cNvSpPr>
            <a:spLocks noGrp="1"/>
          </p:cNvSpPr>
          <p:nvPr>
            <p:ph type="pic" sz="quarter" idx="14"/>
          </p:nvPr>
        </p:nvSpPr>
        <p:spPr>
          <a:xfrm>
            <a:off x="283656" y="2286743"/>
            <a:ext cx="2400000" cy="1656184"/>
          </a:xfrm>
        </p:spPr>
        <p:txBody>
          <a:bodyPr/>
          <a:lstStyle/>
          <a:p>
            <a:r>
              <a:rPr lang="en-US"/>
              <a:t>Click icon to add picture</a:t>
            </a:r>
            <a:endParaRPr lang="en-GB" dirty="0"/>
          </a:p>
        </p:txBody>
      </p:sp>
      <p:sp>
        <p:nvSpPr>
          <p:cNvPr id="18" name="Text Placeholder 17"/>
          <p:cNvSpPr>
            <a:spLocks noGrp="1"/>
          </p:cNvSpPr>
          <p:nvPr>
            <p:ph type="body" sz="quarter" idx="19"/>
          </p:nvPr>
        </p:nvSpPr>
        <p:spPr>
          <a:xfrm>
            <a:off x="283656" y="4217650"/>
            <a:ext cx="2400000" cy="1655763"/>
          </a:xfrm>
        </p:spPr>
        <p:txBody>
          <a:bodyPr>
            <a:normAutofit/>
          </a:bodyPr>
          <a:lstStyle>
            <a:lvl1pPr>
              <a:spcBef>
                <a:spcPts val="0"/>
              </a:spcBef>
              <a:spcAft>
                <a:spcPts val="450"/>
              </a:spcAft>
              <a:defRPr sz="825">
                <a:solidFill>
                  <a:schemeClr val="accent1"/>
                </a:solidFill>
              </a:defRPr>
            </a:lvl1pPr>
            <a:lvl2pPr marL="0" indent="0">
              <a:spcBef>
                <a:spcPts val="0"/>
              </a:spcBef>
              <a:spcAft>
                <a:spcPts val="450"/>
              </a:spcAft>
              <a:buNone/>
              <a:defRPr sz="675" spc="23" baseline="0">
                <a:solidFill>
                  <a:schemeClr val="tx2"/>
                </a:solidFill>
              </a:defRPr>
            </a:lvl2pPr>
            <a:lvl3pPr marL="0" indent="0">
              <a:spcBef>
                <a:spcPts val="0"/>
              </a:spcBef>
              <a:spcAft>
                <a:spcPts val="450"/>
              </a:spcAft>
              <a:buNone/>
              <a:defRPr sz="675">
                <a:solidFill>
                  <a:schemeClr val="accent2"/>
                </a:solidFill>
              </a:defRPr>
            </a:lvl3pPr>
            <a:lvl4pPr>
              <a:defRPr sz="675"/>
            </a:lvl4pPr>
            <a:lvl5pPr>
              <a:defRPr sz="675"/>
            </a:lvl5pPr>
          </a:lstStyle>
          <a:p>
            <a:pPr lvl="0"/>
            <a:r>
              <a:rPr lang="en-US"/>
              <a:t>Click to edit Master text styles</a:t>
            </a:r>
          </a:p>
          <a:p>
            <a:pPr lvl="1"/>
            <a:r>
              <a:rPr lang="en-US"/>
              <a:t>Second level</a:t>
            </a:r>
          </a:p>
          <a:p>
            <a:pPr lvl="2"/>
            <a:r>
              <a:rPr lang="en-US"/>
              <a:t>Third level</a:t>
            </a:r>
          </a:p>
        </p:txBody>
      </p:sp>
      <p:sp>
        <p:nvSpPr>
          <p:cNvPr id="3" name="Footer Placeholder 2"/>
          <p:cNvSpPr>
            <a:spLocks noGrp="1"/>
          </p:cNvSpPr>
          <p:nvPr>
            <p:ph type="ftr" sz="quarter" idx="24"/>
          </p:nvPr>
        </p:nvSpPr>
        <p:spPr/>
        <p:txBody>
          <a:bodyPr/>
          <a:lstStyle/>
          <a:p>
            <a:r>
              <a:rPr lang="en-GB"/>
              <a:t>Presentation Title</a:t>
            </a:r>
            <a:endParaRPr lang="en-GB" dirty="0"/>
          </a:p>
        </p:txBody>
      </p:sp>
      <p:sp>
        <p:nvSpPr>
          <p:cNvPr id="16" name="Picture Placeholder 10"/>
          <p:cNvSpPr>
            <a:spLocks noGrp="1"/>
          </p:cNvSpPr>
          <p:nvPr>
            <p:ph type="pic" sz="quarter" idx="25"/>
          </p:nvPr>
        </p:nvSpPr>
        <p:spPr>
          <a:xfrm>
            <a:off x="3075625" y="2286743"/>
            <a:ext cx="2400000" cy="1656184"/>
          </a:xfrm>
        </p:spPr>
        <p:txBody>
          <a:bodyPr/>
          <a:lstStyle/>
          <a:p>
            <a:r>
              <a:rPr lang="en-US"/>
              <a:t>Click icon to add picture</a:t>
            </a:r>
            <a:endParaRPr lang="en-GB" dirty="0"/>
          </a:p>
        </p:txBody>
      </p:sp>
      <p:sp>
        <p:nvSpPr>
          <p:cNvPr id="17" name="Text Placeholder 17"/>
          <p:cNvSpPr>
            <a:spLocks noGrp="1"/>
          </p:cNvSpPr>
          <p:nvPr>
            <p:ph type="body" sz="quarter" idx="26"/>
          </p:nvPr>
        </p:nvSpPr>
        <p:spPr>
          <a:xfrm>
            <a:off x="3075625" y="4217650"/>
            <a:ext cx="2400000" cy="1655763"/>
          </a:xfrm>
        </p:spPr>
        <p:txBody>
          <a:bodyPr>
            <a:normAutofit/>
          </a:bodyPr>
          <a:lstStyle>
            <a:lvl1pPr>
              <a:spcBef>
                <a:spcPts val="0"/>
              </a:spcBef>
              <a:spcAft>
                <a:spcPts val="450"/>
              </a:spcAft>
              <a:defRPr sz="825">
                <a:solidFill>
                  <a:schemeClr val="accent1"/>
                </a:solidFill>
              </a:defRPr>
            </a:lvl1pPr>
            <a:lvl2pPr marL="0" indent="0">
              <a:spcBef>
                <a:spcPts val="0"/>
              </a:spcBef>
              <a:spcAft>
                <a:spcPts val="450"/>
              </a:spcAft>
              <a:buNone/>
              <a:defRPr sz="675" spc="23" baseline="0">
                <a:solidFill>
                  <a:schemeClr val="tx2"/>
                </a:solidFill>
              </a:defRPr>
            </a:lvl2pPr>
            <a:lvl3pPr marL="0" indent="0">
              <a:spcBef>
                <a:spcPts val="0"/>
              </a:spcBef>
              <a:spcAft>
                <a:spcPts val="450"/>
              </a:spcAft>
              <a:buNone/>
              <a:defRPr sz="675">
                <a:solidFill>
                  <a:schemeClr val="accent2"/>
                </a:solidFill>
              </a:defRPr>
            </a:lvl3pPr>
            <a:lvl4pPr>
              <a:defRPr sz="675"/>
            </a:lvl4pPr>
            <a:lvl5pPr>
              <a:defRPr sz="675"/>
            </a:lvl5pPr>
          </a:lstStyle>
          <a:p>
            <a:pPr lvl="0"/>
            <a:r>
              <a:rPr lang="en-US"/>
              <a:t>Click to edit Master text styles</a:t>
            </a:r>
          </a:p>
          <a:p>
            <a:pPr lvl="1"/>
            <a:r>
              <a:rPr lang="en-US"/>
              <a:t>Second level</a:t>
            </a:r>
          </a:p>
          <a:p>
            <a:pPr lvl="2"/>
            <a:r>
              <a:rPr lang="en-US"/>
              <a:t>Third level</a:t>
            </a:r>
          </a:p>
        </p:txBody>
      </p:sp>
      <p:sp>
        <p:nvSpPr>
          <p:cNvPr id="23" name="Picture Placeholder 10"/>
          <p:cNvSpPr>
            <a:spLocks noGrp="1"/>
          </p:cNvSpPr>
          <p:nvPr>
            <p:ph type="pic" sz="quarter" idx="27"/>
          </p:nvPr>
        </p:nvSpPr>
        <p:spPr>
          <a:xfrm>
            <a:off x="5867595" y="2286743"/>
            <a:ext cx="2400000" cy="1656184"/>
          </a:xfrm>
        </p:spPr>
        <p:txBody>
          <a:bodyPr/>
          <a:lstStyle/>
          <a:p>
            <a:r>
              <a:rPr lang="en-US"/>
              <a:t>Click icon to add picture</a:t>
            </a:r>
            <a:endParaRPr lang="en-GB" dirty="0"/>
          </a:p>
        </p:txBody>
      </p:sp>
      <p:sp>
        <p:nvSpPr>
          <p:cNvPr id="24" name="Text Placeholder 17"/>
          <p:cNvSpPr>
            <a:spLocks noGrp="1"/>
          </p:cNvSpPr>
          <p:nvPr>
            <p:ph type="body" sz="quarter" idx="28"/>
          </p:nvPr>
        </p:nvSpPr>
        <p:spPr>
          <a:xfrm>
            <a:off x="5867596" y="4217650"/>
            <a:ext cx="2400000" cy="1655763"/>
          </a:xfrm>
        </p:spPr>
        <p:txBody>
          <a:bodyPr>
            <a:normAutofit/>
          </a:bodyPr>
          <a:lstStyle>
            <a:lvl1pPr>
              <a:spcBef>
                <a:spcPts val="0"/>
              </a:spcBef>
              <a:spcAft>
                <a:spcPts val="450"/>
              </a:spcAft>
              <a:defRPr sz="825">
                <a:solidFill>
                  <a:schemeClr val="accent1"/>
                </a:solidFill>
              </a:defRPr>
            </a:lvl1pPr>
            <a:lvl2pPr marL="0" indent="0">
              <a:spcBef>
                <a:spcPts val="0"/>
              </a:spcBef>
              <a:spcAft>
                <a:spcPts val="450"/>
              </a:spcAft>
              <a:buNone/>
              <a:defRPr sz="675" spc="23" baseline="0">
                <a:solidFill>
                  <a:schemeClr val="tx2"/>
                </a:solidFill>
              </a:defRPr>
            </a:lvl2pPr>
            <a:lvl3pPr marL="0" indent="0">
              <a:spcBef>
                <a:spcPts val="0"/>
              </a:spcBef>
              <a:spcAft>
                <a:spcPts val="450"/>
              </a:spcAft>
              <a:buNone/>
              <a:defRPr sz="675">
                <a:solidFill>
                  <a:schemeClr val="accent2"/>
                </a:solidFill>
              </a:defRPr>
            </a:lvl3pPr>
            <a:lvl4pPr>
              <a:defRPr sz="675"/>
            </a:lvl4pPr>
            <a:lvl5pPr>
              <a:defRPr sz="675"/>
            </a:lvl5pPr>
          </a:lstStyle>
          <a:p>
            <a:pPr lvl="0"/>
            <a:r>
              <a:rPr lang="en-US"/>
              <a:t>Click to edit Master text styles</a:t>
            </a:r>
          </a:p>
          <a:p>
            <a:pPr lvl="1"/>
            <a:r>
              <a:rPr lang="en-US"/>
              <a:t>Second level</a:t>
            </a:r>
          </a:p>
          <a:p>
            <a:pPr lvl="2"/>
            <a:r>
              <a:rPr lang="en-US"/>
              <a:t>Third level</a:t>
            </a:r>
          </a:p>
        </p:txBody>
      </p:sp>
      <p:sp>
        <p:nvSpPr>
          <p:cNvPr id="25" name="Picture Placeholder 10"/>
          <p:cNvSpPr>
            <a:spLocks noGrp="1"/>
          </p:cNvSpPr>
          <p:nvPr>
            <p:ph type="pic" sz="quarter" idx="29"/>
          </p:nvPr>
        </p:nvSpPr>
        <p:spPr>
          <a:xfrm>
            <a:off x="8659564" y="2286743"/>
            <a:ext cx="2400000" cy="1656184"/>
          </a:xfrm>
        </p:spPr>
        <p:txBody>
          <a:bodyPr/>
          <a:lstStyle/>
          <a:p>
            <a:r>
              <a:rPr lang="en-US"/>
              <a:t>Click icon to add picture</a:t>
            </a:r>
            <a:endParaRPr lang="en-GB" dirty="0"/>
          </a:p>
        </p:txBody>
      </p:sp>
      <p:sp>
        <p:nvSpPr>
          <p:cNvPr id="26" name="Text Placeholder 17"/>
          <p:cNvSpPr>
            <a:spLocks noGrp="1"/>
          </p:cNvSpPr>
          <p:nvPr>
            <p:ph type="body" sz="quarter" idx="30"/>
          </p:nvPr>
        </p:nvSpPr>
        <p:spPr>
          <a:xfrm>
            <a:off x="8659564" y="4217650"/>
            <a:ext cx="2400000" cy="1655763"/>
          </a:xfrm>
        </p:spPr>
        <p:txBody>
          <a:bodyPr>
            <a:normAutofit/>
          </a:bodyPr>
          <a:lstStyle>
            <a:lvl1pPr>
              <a:spcBef>
                <a:spcPts val="0"/>
              </a:spcBef>
              <a:spcAft>
                <a:spcPts val="450"/>
              </a:spcAft>
              <a:defRPr sz="825">
                <a:solidFill>
                  <a:schemeClr val="accent1"/>
                </a:solidFill>
              </a:defRPr>
            </a:lvl1pPr>
            <a:lvl2pPr marL="0" indent="0">
              <a:spcBef>
                <a:spcPts val="0"/>
              </a:spcBef>
              <a:spcAft>
                <a:spcPts val="450"/>
              </a:spcAft>
              <a:buNone/>
              <a:defRPr sz="675" spc="23" baseline="0">
                <a:solidFill>
                  <a:schemeClr val="tx2"/>
                </a:solidFill>
              </a:defRPr>
            </a:lvl2pPr>
            <a:lvl3pPr marL="0" indent="0">
              <a:spcBef>
                <a:spcPts val="0"/>
              </a:spcBef>
              <a:spcAft>
                <a:spcPts val="450"/>
              </a:spcAft>
              <a:buNone/>
              <a:defRPr sz="675">
                <a:solidFill>
                  <a:schemeClr val="accent2"/>
                </a:solidFill>
              </a:defRPr>
            </a:lvl3pPr>
            <a:lvl4pPr>
              <a:defRPr sz="675"/>
            </a:lvl4pPr>
            <a:lvl5pPr>
              <a:defRPr sz="675"/>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0579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2"/>
          <p:cNvSpPr txBox="1">
            <a:spLocks noGrp="1"/>
          </p:cNvSpPr>
          <p:nvPr>
            <p:ph type="subTitle" idx="1"/>
          </p:nvPr>
        </p:nvSpPr>
        <p:spPr>
          <a:xfrm>
            <a:off x="1524000" y="3474617"/>
            <a:ext cx="9144000" cy="1655763"/>
          </a:xfrm>
          <a:prstGeom prst="rect">
            <a:avLst/>
          </a:prstGeom>
          <a:noFill/>
          <a:ln>
            <a:noFill/>
          </a:ln>
        </p:spPr>
        <p:txBody>
          <a:bodyPr spcFirstLastPara="1" wrap="square" lIns="91425" tIns="45700" rIns="91425" bIns="45700" anchor="t" anchorCtr="0"/>
          <a:lstStyle>
            <a:lvl1pPr lvl="0" algn="ctr">
              <a:lnSpc>
                <a:spcPct val="90000"/>
              </a:lnSpc>
              <a:spcBef>
                <a:spcPts val="1333"/>
              </a:spcBef>
              <a:spcAft>
                <a:spcPts val="0"/>
              </a:spcAft>
              <a:buClr>
                <a:schemeClr val="lt1"/>
              </a:buClr>
              <a:buSzPts val="2400"/>
              <a:buNone/>
              <a:defRPr sz="3200">
                <a:solidFill>
                  <a:schemeClr val="lt1"/>
                </a:solidFill>
                <a:latin typeface="Arial"/>
                <a:ea typeface="Arial"/>
                <a:cs typeface="Arial"/>
                <a:sym typeface="Arial"/>
              </a:defRPr>
            </a:lvl1pPr>
            <a:lvl2pPr lvl="1" algn="ctr">
              <a:lnSpc>
                <a:spcPct val="90000"/>
              </a:lnSpc>
              <a:spcBef>
                <a:spcPts val="667"/>
              </a:spcBef>
              <a:spcAft>
                <a:spcPts val="0"/>
              </a:spcAft>
              <a:buClr>
                <a:schemeClr val="dk1"/>
              </a:buClr>
              <a:buSzPts val="2000"/>
              <a:buNone/>
              <a:defRPr sz="2667"/>
            </a:lvl2pPr>
            <a:lvl3pPr lvl="2" algn="ctr">
              <a:lnSpc>
                <a:spcPct val="90000"/>
              </a:lnSpc>
              <a:spcBef>
                <a:spcPts val="667"/>
              </a:spcBef>
              <a:spcAft>
                <a:spcPts val="0"/>
              </a:spcAft>
              <a:buClr>
                <a:schemeClr val="dk1"/>
              </a:buClr>
              <a:buSzPts val="1800"/>
              <a:buNone/>
              <a:defRPr sz="2400"/>
            </a:lvl3pPr>
            <a:lvl4pPr lvl="3" algn="ctr">
              <a:lnSpc>
                <a:spcPct val="90000"/>
              </a:lnSpc>
              <a:spcBef>
                <a:spcPts val="667"/>
              </a:spcBef>
              <a:spcAft>
                <a:spcPts val="0"/>
              </a:spcAft>
              <a:buClr>
                <a:schemeClr val="dk1"/>
              </a:buClr>
              <a:buSzPts val="1600"/>
              <a:buNone/>
              <a:defRPr sz="2133"/>
            </a:lvl4pPr>
            <a:lvl5pPr lvl="4" algn="ctr">
              <a:lnSpc>
                <a:spcPct val="90000"/>
              </a:lnSpc>
              <a:spcBef>
                <a:spcPts val="667"/>
              </a:spcBef>
              <a:spcAft>
                <a:spcPts val="0"/>
              </a:spcAft>
              <a:buClr>
                <a:schemeClr val="dk1"/>
              </a:buClr>
              <a:buSzPts val="1600"/>
              <a:buNone/>
              <a:defRPr sz="2133"/>
            </a:lvl5pPr>
            <a:lvl6pPr lvl="5" algn="ctr">
              <a:lnSpc>
                <a:spcPct val="90000"/>
              </a:lnSpc>
              <a:spcBef>
                <a:spcPts val="667"/>
              </a:spcBef>
              <a:spcAft>
                <a:spcPts val="0"/>
              </a:spcAft>
              <a:buClr>
                <a:schemeClr val="dk1"/>
              </a:buClr>
              <a:buSzPts val="1600"/>
              <a:buNone/>
              <a:defRPr sz="2133"/>
            </a:lvl6pPr>
            <a:lvl7pPr lvl="6" algn="ctr">
              <a:lnSpc>
                <a:spcPct val="90000"/>
              </a:lnSpc>
              <a:spcBef>
                <a:spcPts val="667"/>
              </a:spcBef>
              <a:spcAft>
                <a:spcPts val="0"/>
              </a:spcAft>
              <a:buClr>
                <a:schemeClr val="dk1"/>
              </a:buClr>
              <a:buSzPts val="1600"/>
              <a:buNone/>
              <a:defRPr sz="2133"/>
            </a:lvl7pPr>
            <a:lvl8pPr lvl="7" algn="ctr">
              <a:lnSpc>
                <a:spcPct val="90000"/>
              </a:lnSpc>
              <a:spcBef>
                <a:spcPts val="667"/>
              </a:spcBef>
              <a:spcAft>
                <a:spcPts val="0"/>
              </a:spcAft>
              <a:buClr>
                <a:schemeClr val="dk1"/>
              </a:buClr>
              <a:buSzPts val="1600"/>
              <a:buNone/>
              <a:defRPr sz="2133"/>
            </a:lvl8pPr>
            <a:lvl9pPr lvl="8" algn="ctr">
              <a:lnSpc>
                <a:spcPct val="90000"/>
              </a:lnSpc>
              <a:spcBef>
                <a:spcPts val="667"/>
              </a:spcBef>
              <a:spcAft>
                <a:spcPts val="0"/>
              </a:spcAft>
              <a:buClr>
                <a:schemeClr val="dk1"/>
              </a:buClr>
              <a:buSzPts val="1600"/>
              <a:buNone/>
              <a:defRPr sz="2133"/>
            </a:lvl9pPr>
          </a:lstStyle>
          <a:p>
            <a:endParaRPr/>
          </a:p>
        </p:txBody>
      </p:sp>
      <p:sp>
        <p:nvSpPr>
          <p:cNvPr id="14" name="Google Shape;14;p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chemeClr val="lt1"/>
                </a:solidFill>
                <a:latin typeface="Calibri"/>
                <a:ea typeface="Calibri"/>
                <a:cs typeface="Calibri"/>
                <a:sym typeface="Calibri"/>
              </a:defRPr>
            </a:lvl1pPr>
            <a:lvl2pPr marL="0" lvl="1" indent="0" algn="r">
              <a:spcBef>
                <a:spcPts val="0"/>
              </a:spcBef>
              <a:buNone/>
              <a:defRPr sz="1600" b="0" i="0" u="none" strike="noStrike" cap="none">
                <a:solidFill>
                  <a:schemeClr val="lt1"/>
                </a:solidFill>
                <a:latin typeface="Calibri"/>
                <a:ea typeface="Calibri"/>
                <a:cs typeface="Calibri"/>
                <a:sym typeface="Calibri"/>
              </a:defRPr>
            </a:lvl2pPr>
            <a:lvl3pPr marL="0" lvl="2" indent="0" algn="r">
              <a:spcBef>
                <a:spcPts val="0"/>
              </a:spcBef>
              <a:buNone/>
              <a:defRPr sz="1600" b="0" i="0" u="none" strike="noStrike" cap="none">
                <a:solidFill>
                  <a:schemeClr val="lt1"/>
                </a:solidFill>
                <a:latin typeface="Calibri"/>
                <a:ea typeface="Calibri"/>
                <a:cs typeface="Calibri"/>
                <a:sym typeface="Calibri"/>
              </a:defRPr>
            </a:lvl3pPr>
            <a:lvl4pPr marL="0" lvl="3" indent="0" algn="r">
              <a:spcBef>
                <a:spcPts val="0"/>
              </a:spcBef>
              <a:buNone/>
              <a:defRPr sz="1600" b="0" i="0" u="none" strike="noStrike" cap="none">
                <a:solidFill>
                  <a:schemeClr val="lt1"/>
                </a:solidFill>
                <a:latin typeface="Calibri"/>
                <a:ea typeface="Calibri"/>
                <a:cs typeface="Calibri"/>
                <a:sym typeface="Calibri"/>
              </a:defRPr>
            </a:lvl4pPr>
            <a:lvl5pPr marL="0" lvl="4" indent="0" algn="r">
              <a:spcBef>
                <a:spcPts val="0"/>
              </a:spcBef>
              <a:buNone/>
              <a:defRPr sz="1600" b="0" i="0" u="none" strike="noStrike" cap="none">
                <a:solidFill>
                  <a:schemeClr val="lt1"/>
                </a:solidFill>
                <a:latin typeface="Calibri"/>
                <a:ea typeface="Calibri"/>
                <a:cs typeface="Calibri"/>
                <a:sym typeface="Calibri"/>
              </a:defRPr>
            </a:lvl5pPr>
            <a:lvl6pPr marL="0" lvl="5" indent="0" algn="r">
              <a:spcBef>
                <a:spcPts val="0"/>
              </a:spcBef>
              <a:buNone/>
              <a:defRPr sz="1600" b="0" i="0" u="none" strike="noStrike" cap="none">
                <a:solidFill>
                  <a:schemeClr val="lt1"/>
                </a:solidFill>
                <a:latin typeface="Calibri"/>
                <a:ea typeface="Calibri"/>
                <a:cs typeface="Calibri"/>
                <a:sym typeface="Calibri"/>
              </a:defRPr>
            </a:lvl6pPr>
            <a:lvl7pPr marL="0" lvl="6" indent="0" algn="r">
              <a:spcBef>
                <a:spcPts val="0"/>
              </a:spcBef>
              <a:buNone/>
              <a:defRPr sz="1600" b="0" i="0" u="none" strike="noStrike" cap="none">
                <a:solidFill>
                  <a:schemeClr val="lt1"/>
                </a:solidFill>
                <a:latin typeface="Calibri"/>
                <a:ea typeface="Calibri"/>
                <a:cs typeface="Calibri"/>
                <a:sym typeface="Calibri"/>
              </a:defRPr>
            </a:lvl7pPr>
            <a:lvl8pPr marL="0" lvl="7" indent="0" algn="r">
              <a:spcBef>
                <a:spcPts val="0"/>
              </a:spcBef>
              <a:buNone/>
              <a:defRPr sz="1600" b="0" i="0" u="none" strike="noStrike" cap="none">
                <a:solidFill>
                  <a:schemeClr val="lt1"/>
                </a:solidFill>
                <a:latin typeface="Calibri"/>
                <a:ea typeface="Calibri"/>
                <a:cs typeface="Calibri"/>
                <a:sym typeface="Calibri"/>
              </a:defRPr>
            </a:lvl8pPr>
            <a:lvl9pPr marL="0" lvl="8" indent="0" algn="r">
              <a:spcBef>
                <a:spcPts val="0"/>
              </a:spcBef>
              <a:buNone/>
              <a:defRPr sz="16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6" name="Google Shape;16;p2"/>
          <p:cNvPicPr preferRelativeResize="0"/>
          <p:nvPr/>
        </p:nvPicPr>
        <p:blipFill rotWithShape="1">
          <a:blip r:embed="rId3">
            <a:alphaModFix/>
          </a:blip>
          <a:srcRect l="35446" b="23513"/>
          <a:stretch/>
        </p:blipFill>
        <p:spPr>
          <a:xfrm>
            <a:off x="2" y="5139117"/>
            <a:ext cx="1934308" cy="1718884"/>
          </a:xfrm>
          <a:prstGeom prst="rect">
            <a:avLst/>
          </a:prstGeom>
          <a:noFill/>
          <a:ln>
            <a:noFill/>
          </a:ln>
        </p:spPr>
      </p:pic>
      <p:pic>
        <p:nvPicPr>
          <p:cNvPr id="17" name="Google Shape;17;p2"/>
          <p:cNvPicPr preferRelativeResize="0"/>
          <p:nvPr/>
        </p:nvPicPr>
        <p:blipFill rotWithShape="1">
          <a:blip r:embed="rId4">
            <a:alphaModFix/>
          </a:blip>
          <a:srcRect/>
          <a:stretch/>
        </p:blipFill>
        <p:spPr>
          <a:xfrm rot="16200000">
            <a:off x="10383102" y="1076127"/>
            <a:ext cx="1351700" cy="1351700"/>
          </a:xfrm>
          <a:prstGeom prst="rect">
            <a:avLst/>
          </a:prstGeom>
          <a:noFill/>
          <a:ln>
            <a:noFill/>
          </a:ln>
        </p:spPr>
      </p:pic>
      <p:pic>
        <p:nvPicPr>
          <p:cNvPr id="18" name="Google Shape;18;p2"/>
          <p:cNvPicPr preferRelativeResize="0"/>
          <p:nvPr/>
        </p:nvPicPr>
        <p:blipFill rotWithShape="1">
          <a:blip r:embed="rId5">
            <a:alphaModFix/>
          </a:blip>
          <a:srcRect t="5" r="8043" b="-142997"/>
          <a:stretch/>
        </p:blipFill>
        <p:spPr>
          <a:xfrm>
            <a:off x="457420" y="1053301"/>
            <a:ext cx="11211477" cy="45719"/>
          </a:xfrm>
          <a:prstGeom prst="rect">
            <a:avLst/>
          </a:prstGeom>
          <a:noFill/>
          <a:ln>
            <a:noFill/>
          </a:ln>
        </p:spPr>
      </p:pic>
      <p:sp>
        <p:nvSpPr>
          <p:cNvPr id="19" name="Google Shape;19;p2"/>
          <p:cNvSpPr txBox="1">
            <a:spLocks noGrp="1"/>
          </p:cNvSpPr>
          <p:nvPr>
            <p:ph type="ctrTitle"/>
          </p:nvPr>
        </p:nvSpPr>
        <p:spPr>
          <a:xfrm>
            <a:off x="914400" y="1394924"/>
            <a:ext cx="10363200" cy="1795008"/>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lt1"/>
              </a:buClr>
              <a:buSzPts val="4400"/>
              <a:buFont typeface="Arial"/>
              <a:buNone/>
              <a:defRPr sz="5867">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5" name="Picture 4">
            <a:extLst>
              <a:ext uri="{FF2B5EF4-FFF2-40B4-BE49-F238E27FC236}">
                <a16:creationId xmlns:a16="http://schemas.microsoft.com/office/drawing/2014/main" id="{C6F180DE-EED6-0A4E-882C-9208ACE4AF29}"/>
              </a:ext>
            </a:extLst>
          </p:cNvPr>
          <p:cNvPicPr>
            <a:picLocks noChangeAspect="1"/>
          </p:cNvPicPr>
          <p:nvPr userDrawn="1"/>
        </p:nvPicPr>
        <p:blipFill>
          <a:blip r:embed="rId6"/>
          <a:stretch>
            <a:fillRect/>
          </a:stretch>
        </p:blipFill>
        <p:spPr>
          <a:xfrm>
            <a:off x="298752" y="434887"/>
            <a:ext cx="5960533" cy="622300"/>
          </a:xfrm>
          <a:prstGeom prst="rect">
            <a:avLst/>
          </a:prstGeom>
        </p:spPr>
      </p:pic>
    </p:spTree>
    <p:extLst>
      <p:ext uri="{BB962C8B-B14F-4D97-AF65-F5344CB8AC3E}">
        <p14:creationId xmlns:p14="http://schemas.microsoft.com/office/powerpoint/2010/main" val="2518935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6"/>
        <p:cNvGrpSpPr/>
        <p:nvPr/>
      </p:nvGrpSpPr>
      <p:grpSpPr>
        <a:xfrm>
          <a:off x="0" y="0"/>
          <a:ext cx="0" cy="0"/>
          <a:chOff x="0" y="0"/>
          <a:chExt cx="0" cy="0"/>
        </a:xfrm>
      </p:grpSpPr>
      <p:pic>
        <p:nvPicPr>
          <p:cNvPr id="67" name="Google Shape;67;p1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8" name="Google Shape;68;p15"/>
          <p:cNvPicPr preferRelativeResize="0"/>
          <p:nvPr/>
        </p:nvPicPr>
        <p:blipFill rotWithShape="1">
          <a:blip r:embed="rId3">
            <a:alphaModFix/>
          </a:blip>
          <a:srcRect r="6603" b="-36687"/>
          <a:stretch/>
        </p:blipFill>
        <p:spPr>
          <a:xfrm>
            <a:off x="402423" y="868934"/>
            <a:ext cx="11387159" cy="45719"/>
          </a:xfrm>
          <a:prstGeom prst="rect">
            <a:avLst/>
          </a:prstGeom>
          <a:noFill/>
          <a:ln>
            <a:noFill/>
          </a:ln>
        </p:spPr>
      </p:pic>
      <p:sp>
        <p:nvSpPr>
          <p:cNvPr id="69" name="Google Shape;69;p15"/>
          <p:cNvSpPr txBox="1">
            <a:spLocks noGrp="1"/>
          </p:cNvSpPr>
          <p:nvPr>
            <p:ph type="title"/>
          </p:nvPr>
        </p:nvSpPr>
        <p:spPr>
          <a:xfrm>
            <a:off x="838200" y="2488688"/>
            <a:ext cx="9403200" cy="11336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193E72"/>
              </a:buClr>
              <a:buSzPts val="3600"/>
              <a:buFont typeface="Arial"/>
              <a:buNone/>
              <a:defRPr sz="4800">
                <a:solidFill>
                  <a:srgbClr val="193E7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5"/>
          <p:cNvSpPr txBox="1">
            <a:spLocks noGrp="1"/>
          </p:cNvSpPr>
          <p:nvPr>
            <p:ph type="sldNum" idx="12"/>
          </p:nvPr>
        </p:nvSpPr>
        <p:spPr>
          <a:xfrm>
            <a:off x="8610600" y="6356352"/>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pic>
        <p:nvPicPr>
          <p:cNvPr id="71" name="Google Shape;71;p15"/>
          <p:cNvPicPr preferRelativeResize="0"/>
          <p:nvPr/>
        </p:nvPicPr>
        <p:blipFill rotWithShape="1">
          <a:blip r:embed="rId4">
            <a:alphaModFix/>
          </a:blip>
          <a:srcRect/>
          <a:stretch/>
        </p:blipFill>
        <p:spPr>
          <a:xfrm>
            <a:off x="402426" y="318525"/>
            <a:ext cx="3690473" cy="368800"/>
          </a:xfrm>
          <a:prstGeom prst="rect">
            <a:avLst/>
          </a:prstGeom>
          <a:noFill/>
          <a:ln>
            <a:noFill/>
          </a:ln>
        </p:spPr>
      </p:pic>
      <p:pic>
        <p:nvPicPr>
          <p:cNvPr id="72" name="Google Shape;72;p15"/>
          <p:cNvPicPr preferRelativeResize="0"/>
          <p:nvPr/>
        </p:nvPicPr>
        <p:blipFill rotWithShape="1">
          <a:blip r:embed="rId5">
            <a:alphaModFix/>
          </a:blip>
          <a:srcRect/>
          <a:stretch/>
        </p:blipFill>
        <p:spPr>
          <a:xfrm rot="1927308">
            <a:off x="10464019" y="1601145"/>
            <a:ext cx="1081453" cy="540729"/>
          </a:xfrm>
          <a:prstGeom prst="rect">
            <a:avLst/>
          </a:prstGeom>
          <a:noFill/>
          <a:ln>
            <a:noFill/>
          </a:ln>
        </p:spPr>
      </p:pic>
      <p:pic>
        <p:nvPicPr>
          <p:cNvPr id="73" name="Google Shape;73;p15"/>
          <p:cNvPicPr preferRelativeResize="0"/>
          <p:nvPr/>
        </p:nvPicPr>
        <p:blipFill rotWithShape="1">
          <a:blip r:embed="rId6">
            <a:alphaModFix/>
          </a:blip>
          <a:srcRect/>
          <a:stretch/>
        </p:blipFill>
        <p:spPr>
          <a:xfrm>
            <a:off x="0" y="5141461"/>
            <a:ext cx="2582981" cy="1716543"/>
          </a:xfrm>
          <a:prstGeom prst="rect">
            <a:avLst/>
          </a:prstGeom>
          <a:noFill/>
          <a:ln>
            <a:noFill/>
          </a:ln>
        </p:spPr>
      </p:pic>
    </p:spTree>
    <p:extLst>
      <p:ext uri="{BB962C8B-B14F-4D97-AF65-F5344CB8AC3E}">
        <p14:creationId xmlns:p14="http://schemas.microsoft.com/office/powerpoint/2010/main" val="206528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26" name="Shape 2"/>
          <p:cNvSpPr>
            <a:spLocks noChangeArrowheads="1"/>
          </p:cNvSpPr>
          <p:nvPr/>
        </p:nvSpPr>
        <p:spPr bwMode="auto">
          <a:xfrm>
            <a:off x="0" y="904875"/>
            <a:ext cx="284163" cy="703263"/>
          </a:xfrm>
          <a:prstGeom prst="rect">
            <a:avLst/>
          </a:prstGeom>
          <a:solidFill>
            <a:srgbClr val="0F80CA"/>
          </a:solidFill>
          <a:ln>
            <a:noFill/>
          </a:ln>
          <a:extLst>
            <a:ext uri="{91240B29-F687-4f45-9708-019B960494DF}">
              <a14:hiddenLine xmlns="" xmlns:a14="http://schemas.microsoft.com/office/drawing/2010/main" w="12700">
                <a:solidFill>
                  <a:srgbClr val="000000"/>
                </a:solidFill>
                <a:miter lim="400000"/>
                <a:headEnd/>
                <a:tailEnd/>
              </a14:hiddenLine>
            </a:ext>
          </a:extLst>
        </p:spPr>
        <p:txBody>
          <a:bodyPr lIns="45718" tIns="45718" rIns="45718" bIns="45718" anchor="ctr"/>
          <a:lstStyle/>
          <a:p>
            <a:pPr algn="ctr" hangingPunct="0"/>
            <a:endParaRPr lang="en-US" sz="1800" b="0">
              <a:latin typeface="Calibri" charset="0"/>
              <a:cs typeface="Calibri" charset="0"/>
              <a:sym typeface="Calibri" charset="0"/>
            </a:endParaRPr>
          </a:p>
        </p:txBody>
      </p:sp>
      <p:sp>
        <p:nvSpPr>
          <p:cNvPr id="1027" name="Shape 4"/>
          <p:cNvSpPr>
            <a:spLocks noGrp="1"/>
          </p:cNvSpPr>
          <p:nvPr>
            <p:ph type="title"/>
          </p:nvPr>
        </p:nvSpPr>
        <p:spPr bwMode="auto">
          <a:xfrm>
            <a:off x="444500" y="904875"/>
            <a:ext cx="10515600" cy="754063"/>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45718" tIns="45718" rIns="45718" bIns="45718" numCol="1" anchor="t" anchorCtr="0" compatLnSpc="1">
            <a:prstTxWarp prst="textNoShape">
              <a:avLst/>
            </a:prstTxWarp>
          </a:bodyPr>
          <a:lstStyle/>
          <a:p>
            <a:pPr lvl="0"/>
            <a:r>
              <a:rPr lang="en-US">
                <a:sym typeface="Arial" charset="0"/>
              </a:rPr>
              <a:t>Title Text</a:t>
            </a:r>
          </a:p>
        </p:txBody>
      </p:sp>
      <p:sp>
        <p:nvSpPr>
          <p:cNvPr id="1028" name="Shape 5"/>
          <p:cNvSpPr>
            <a:spLocks noGrp="1"/>
          </p:cNvSpPr>
          <p:nvPr>
            <p:ph type="body" idx="1"/>
          </p:nvPr>
        </p:nvSpPr>
        <p:spPr bwMode="auto">
          <a:xfrm>
            <a:off x="444500" y="1901825"/>
            <a:ext cx="5064125" cy="4351338"/>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square" lIns="45718" tIns="45718" rIns="45718" bIns="45718" numCol="1" anchor="t" anchorCtr="0" compatLnSpc="1">
            <a:prstTxWarp prst="textNoShape">
              <a:avLst/>
            </a:prstTxWarp>
          </a:bodyPr>
          <a:lstStyle/>
          <a:p>
            <a:pPr lvl="0"/>
            <a:r>
              <a:rPr lang="en-US">
                <a:sym typeface="Arial" charset="0"/>
              </a:rPr>
              <a:t>Body Level One</a:t>
            </a:r>
          </a:p>
          <a:p>
            <a:pPr lvl="1"/>
            <a:r>
              <a:rPr lang="en-US">
                <a:sym typeface="Arial" charset="0"/>
              </a:rPr>
              <a:t>Body Level Two</a:t>
            </a:r>
          </a:p>
          <a:p>
            <a:pPr lvl="2"/>
            <a:r>
              <a:rPr lang="en-US">
                <a:sym typeface="Arial" charset="0"/>
              </a:rPr>
              <a:t>Body Level Three</a:t>
            </a:r>
          </a:p>
          <a:p>
            <a:pPr lvl="3"/>
            <a:r>
              <a:rPr lang="en-US">
                <a:sym typeface="Arial" charset="0"/>
              </a:rPr>
              <a:t>Body Level Four</a:t>
            </a:r>
          </a:p>
          <a:p>
            <a:pPr lvl="4"/>
            <a:r>
              <a:rPr lang="en-US">
                <a:sym typeface="Arial" charset="0"/>
              </a:rPr>
              <a:t>Body Level Five</a:t>
            </a:r>
          </a:p>
        </p:txBody>
      </p:sp>
      <p:sp>
        <p:nvSpPr>
          <p:cNvPr id="1029" name="Shape 6"/>
          <p:cNvSpPr>
            <a:spLocks noGrp="1"/>
          </p:cNvSpPr>
          <p:nvPr>
            <p:ph type="sldNum" sz="quarter" idx="2"/>
          </p:nvPr>
        </p:nvSpPr>
        <p:spPr bwMode="auto">
          <a:xfrm>
            <a:off x="8464550" y="6221413"/>
            <a:ext cx="273050" cy="269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vert="horz" wrap="none" lIns="45718" tIns="45718" rIns="45718" bIns="45718" numCol="1" anchor="ctr" anchorCtr="0" compatLnSpc="1">
            <a:prstTxWarp prst="textNoShape">
              <a:avLst/>
            </a:prstTxWarp>
            <a:spAutoFit/>
          </a:bodyPr>
          <a:lstStyle>
            <a:lvl1pPr algn="r" hangingPunct="0">
              <a:defRPr sz="1200" b="0">
                <a:solidFill>
                  <a:srgbClr val="888888"/>
                </a:solidFill>
                <a:latin typeface="Calibri" charset="0"/>
                <a:cs typeface="Calibri" charset="0"/>
                <a:sym typeface="Calibri" charset="0"/>
              </a:defRPr>
            </a:lvl1pPr>
          </a:lstStyle>
          <a:p>
            <a:fld id="{421CEE38-7211-2049-B4A2-B7F934BB8D5C}" type="slidenum">
              <a:rPr lang="en-US"/>
              <a:pPr/>
              <a:t>‹#›</a:t>
            </a:fld>
            <a:endParaRPr lang="en-US"/>
          </a:p>
        </p:txBody>
      </p:sp>
      <p:pic>
        <p:nvPicPr>
          <p:cNvPr id="7" name="Picture 6"/>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bwMode="auto">
          <a:xfrm>
            <a:off x="450399" y="225425"/>
            <a:ext cx="2063062" cy="165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hape 2">
            <a:extLst>
              <a:ext uri="{FF2B5EF4-FFF2-40B4-BE49-F238E27FC236}">
                <a16:creationId xmlns:a16="http://schemas.microsoft.com/office/drawing/2014/main" id="{FB9D0A72-06AA-CF44-E5D2-4497B32B24D8}"/>
              </a:ext>
            </a:extLst>
          </p:cNvPr>
          <p:cNvSpPr>
            <a:spLocks noChangeArrowheads="1"/>
          </p:cNvSpPr>
          <p:nvPr userDrawn="1"/>
        </p:nvSpPr>
        <p:spPr bwMode="auto">
          <a:xfrm>
            <a:off x="0" y="904874"/>
            <a:ext cx="284163" cy="703263"/>
          </a:xfrm>
          <a:prstGeom prst="rect">
            <a:avLst/>
          </a:prstGeom>
          <a:solidFill>
            <a:srgbClr val="60B22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nchor="ctr"/>
          <a:lstStyle/>
          <a:p>
            <a:pPr algn="ctr" hangingPunct="0"/>
            <a:endParaRPr lang="en-US" sz="1800" b="0">
              <a:latin typeface="Calibri" charset="0"/>
              <a:cs typeface="Calibri" charset="0"/>
              <a:sym typeface="Calibri" charset="0"/>
            </a:endParaRPr>
          </a:p>
        </p:txBody>
      </p:sp>
    </p:spTree>
    <p:extLst>
      <p:ext uri="{BB962C8B-B14F-4D97-AF65-F5344CB8AC3E}">
        <p14:creationId xmlns:p14="http://schemas.microsoft.com/office/powerpoint/2010/main" val="10845358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algn="l" rtl="0" eaLnBrk="1" fontAlgn="base" hangingPunct="1">
        <a:lnSpc>
          <a:spcPct val="90000"/>
        </a:lnSpc>
        <a:spcBef>
          <a:spcPct val="0"/>
        </a:spcBef>
        <a:spcAft>
          <a:spcPct val="0"/>
        </a:spcAft>
        <a:defRPr sz="4400" b="1">
          <a:solidFill>
            <a:schemeClr val="bg1"/>
          </a:solidFill>
          <a:latin typeface="Arial"/>
          <a:ea typeface="ＭＳ Ｐゴシック" charset="0"/>
          <a:cs typeface="Arial"/>
          <a:sym typeface="Arial" charset="0"/>
        </a:defRPr>
      </a:lvl1pPr>
      <a:lvl2pPr algn="l" rtl="0" eaLnBrk="1" fontAlgn="base" hangingPunct="1">
        <a:lnSpc>
          <a:spcPct val="90000"/>
        </a:lnSpc>
        <a:spcBef>
          <a:spcPct val="0"/>
        </a:spcBef>
        <a:spcAft>
          <a:spcPct val="0"/>
        </a:spcAft>
        <a:defRPr sz="4400" b="1">
          <a:solidFill>
            <a:srgbClr val="FFFFFF"/>
          </a:solidFill>
          <a:latin typeface="Arial"/>
          <a:ea typeface="ＭＳ Ｐゴシック" charset="0"/>
          <a:cs typeface="Arial"/>
          <a:sym typeface="Arial" charset="0"/>
        </a:defRPr>
      </a:lvl2pPr>
      <a:lvl3pPr algn="l" rtl="0" eaLnBrk="1" fontAlgn="base" hangingPunct="1">
        <a:lnSpc>
          <a:spcPct val="90000"/>
        </a:lnSpc>
        <a:spcBef>
          <a:spcPct val="0"/>
        </a:spcBef>
        <a:spcAft>
          <a:spcPct val="0"/>
        </a:spcAft>
        <a:defRPr sz="4400" b="1">
          <a:solidFill>
            <a:srgbClr val="FFFFFF"/>
          </a:solidFill>
          <a:latin typeface="Arial"/>
          <a:ea typeface="ＭＳ Ｐゴシック" charset="0"/>
          <a:cs typeface="Arial"/>
          <a:sym typeface="Arial" charset="0"/>
        </a:defRPr>
      </a:lvl3pPr>
      <a:lvl4pPr algn="l" rtl="0" eaLnBrk="1" fontAlgn="base" hangingPunct="1">
        <a:lnSpc>
          <a:spcPct val="90000"/>
        </a:lnSpc>
        <a:spcBef>
          <a:spcPct val="0"/>
        </a:spcBef>
        <a:spcAft>
          <a:spcPct val="0"/>
        </a:spcAft>
        <a:defRPr sz="4400" b="1">
          <a:solidFill>
            <a:srgbClr val="FFFFFF"/>
          </a:solidFill>
          <a:latin typeface="Arial"/>
          <a:ea typeface="ＭＳ Ｐゴシック" charset="0"/>
          <a:cs typeface="Arial"/>
          <a:sym typeface="Arial" charset="0"/>
        </a:defRPr>
      </a:lvl4pPr>
      <a:lvl5pPr algn="l" rtl="0" eaLnBrk="1" fontAlgn="base" hangingPunct="1">
        <a:lnSpc>
          <a:spcPct val="90000"/>
        </a:lnSpc>
        <a:spcBef>
          <a:spcPct val="0"/>
        </a:spcBef>
        <a:spcAft>
          <a:spcPct val="0"/>
        </a:spcAft>
        <a:defRPr sz="4400" b="1">
          <a:solidFill>
            <a:srgbClr val="FFFFFF"/>
          </a:solidFill>
          <a:latin typeface="Arial"/>
          <a:ea typeface="ＭＳ Ｐゴシック" charset="0"/>
          <a:cs typeface="Arial"/>
          <a:sym typeface="Arial" charset="0"/>
        </a:defRPr>
      </a:lvl5pPr>
      <a:lvl6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6pPr>
      <a:lvl7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7pPr>
      <a:lvl8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8pPr>
      <a:lvl9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9pPr>
    </p:titleStyle>
    <p:bodyStyle>
      <a:lvl1pPr marL="228600" indent="-228600" algn="l" rtl="0" eaLnBrk="1" fontAlgn="base" hangingPunct="1">
        <a:lnSpc>
          <a:spcPct val="90000"/>
        </a:lnSpc>
        <a:spcBef>
          <a:spcPts val="1000"/>
        </a:spcBef>
        <a:spcAft>
          <a:spcPct val="0"/>
        </a:spcAft>
        <a:buSzPct val="100000"/>
        <a:buFont typeface="Helvetica" charset="0"/>
        <a:buChar char="–"/>
        <a:defRPr sz="2800">
          <a:solidFill>
            <a:schemeClr val="bg1"/>
          </a:solidFill>
          <a:latin typeface="Arial"/>
          <a:ea typeface="ＭＳ Ｐゴシック" charset="0"/>
          <a:cs typeface="Arial"/>
          <a:sym typeface="Arial" charset="0"/>
        </a:defRPr>
      </a:lvl1pPr>
      <a:lvl2pPr marL="723900" indent="-266700" algn="l" rtl="0" eaLnBrk="1" fontAlgn="base" hangingPunct="1">
        <a:lnSpc>
          <a:spcPct val="90000"/>
        </a:lnSpc>
        <a:spcBef>
          <a:spcPts val="1000"/>
        </a:spcBef>
        <a:spcAft>
          <a:spcPct val="0"/>
        </a:spcAft>
        <a:buSzPct val="100000"/>
        <a:buFont typeface="Helvetica" charset="0"/>
        <a:buChar char="•"/>
        <a:defRPr sz="2800">
          <a:solidFill>
            <a:schemeClr val="bg1"/>
          </a:solidFill>
          <a:latin typeface="Arial"/>
          <a:ea typeface="Arial"/>
          <a:cs typeface="Arial"/>
          <a:sym typeface="Arial" charset="0"/>
        </a:defRPr>
      </a:lvl2pPr>
      <a:lvl3pPr marL="1233488" indent="-319088" algn="l" rtl="0" eaLnBrk="1" fontAlgn="base" hangingPunct="1">
        <a:lnSpc>
          <a:spcPct val="90000"/>
        </a:lnSpc>
        <a:spcBef>
          <a:spcPts val="1000"/>
        </a:spcBef>
        <a:spcAft>
          <a:spcPct val="0"/>
        </a:spcAft>
        <a:buSzPct val="100000"/>
        <a:buFont typeface="Helvetica" charset="0"/>
        <a:buChar char="•"/>
        <a:defRPr sz="2800">
          <a:solidFill>
            <a:schemeClr val="bg1"/>
          </a:solidFill>
          <a:latin typeface="Arial"/>
          <a:ea typeface="Arial"/>
          <a:cs typeface="Arial"/>
          <a:sym typeface="Arial" charset="0"/>
        </a:defRPr>
      </a:lvl3pPr>
      <a:lvl4pPr marL="1727200" indent="-355600" algn="l" rtl="0" eaLnBrk="1" fontAlgn="base" hangingPunct="1">
        <a:lnSpc>
          <a:spcPct val="90000"/>
        </a:lnSpc>
        <a:spcBef>
          <a:spcPts val="1000"/>
        </a:spcBef>
        <a:spcAft>
          <a:spcPct val="0"/>
        </a:spcAft>
        <a:buSzPct val="100000"/>
        <a:buFont typeface="Helvetica" charset="0"/>
        <a:buChar char="•"/>
        <a:defRPr sz="2800">
          <a:solidFill>
            <a:schemeClr val="bg1"/>
          </a:solidFill>
          <a:latin typeface="Arial"/>
          <a:ea typeface="Arial"/>
          <a:cs typeface="Arial"/>
          <a:sym typeface="Arial" charset="0"/>
        </a:defRPr>
      </a:lvl4pPr>
      <a:lvl5pPr marL="2184400" indent="-355600" algn="l" rtl="0" eaLnBrk="1" fontAlgn="base" hangingPunct="1">
        <a:lnSpc>
          <a:spcPct val="90000"/>
        </a:lnSpc>
        <a:spcBef>
          <a:spcPts val="1000"/>
        </a:spcBef>
        <a:spcAft>
          <a:spcPct val="0"/>
        </a:spcAft>
        <a:buSzPct val="100000"/>
        <a:buFont typeface="Helvetica" charset="0"/>
        <a:buChar char="•"/>
        <a:defRPr sz="2800">
          <a:solidFill>
            <a:schemeClr val="bg1"/>
          </a:solidFill>
          <a:latin typeface="Arial"/>
          <a:ea typeface="Arial"/>
          <a:cs typeface="Arial"/>
          <a:sym typeface="Arial" charset="0"/>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ihr.ac.uk/career-development/research-career-funding-programmes/supporting-career-development/opportunities-infrastructure/find-academic-career-development-lead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pcr.nihr.ac.uk/traine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sscr.nihr.ac.uk/capacity/" TargetMode="External"/><Relationship Id="rId4" Type="http://schemas.openxmlformats.org/officeDocument/2006/relationships/hyperlink" Target="https://sphr.nihr.ac.uk/trainin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nihr.ac.uk/career-development/research-career-funding-programmes/predoctoral/predoctoral-award/approved-regulatory-bodi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nihr.ac.uk/career-development/research-career-funding-programmes/supporting-career-development/health-and-care-professional-internship-programme"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s://www.nihr.ac.uk/career-development/research-career-funding-programmes/supporting-career-development/insight-programm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nihr.ac.uk/documents/contacting-your-regional-insight-programme/36327"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nihr.ac.uk/get-involved/public-involvemen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ellcome.org/research-funding/schemes/doctoral-programmes-healthcare-professionals" TargetMode="External"/><Relationship Id="rId2" Type="http://schemas.openxmlformats.org/officeDocument/2006/relationships/hyperlink" Target="https://www.nihr.ac.uk/events"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bing.com/videos/riverview/relatedvideo?q=NIHR+narrative+CV&amp;ru=%2fsearch%3fq%3dNIHR%2bnarrative%2bCV%26FORM%3dHDRSC1&amp;mmscn=vwrc&amp;mid=DD864C54234FD8D96F83DD864C54234FD8D96F83&amp;FORM=WRVORC&amp;ntb=1&amp;msockid=41003d49431d11f1a13181a2f0853b99" TargetMode="Externa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dvance-he.ac.uk/equality-charters/athena-swan-charter"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s://www.nihr.ac.uk/career-development/research-career-funding-programmes/supporting-career-development/insight-programm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nihr.ac.uk/documents/contacting-your-regional-insight-programme/36327"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nihr.ac.uk/career-development/research-career-funding-programmes/predoctoral/predoctoral-award/approved-regulatory-bodi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nihr.ac.uk/career-development/research-career-funding-programmes/supporting-career-development/health-and-care-professional-internship-programme" TargetMode="Externa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hyperlink" Target="https://www.nihr.ac.uk/heenihr-ica-programme-approved-regulatory-bodie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nihr.ac.uk/predoctoral-award-approved-regulatory-bodie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A6480-72D6-4156-FD58-BD13545A6C55}"/>
              </a:ext>
            </a:extLst>
          </p:cNvPr>
          <p:cNvSpPr>
            <a:spLocks noGrp="1"/>
          </p:cNvSpPr>
          <p:nvPr>
            <p:ph type="title"/>
          </p:nvPr>
        </p:nvSpPr>
        <p:spPr>
          <a:xfrm>
            <a:off x="609600" y="1252627"/>
            <a:ext cx="10972800" cy="928694"/>
          </a:xfrm>
        </p:spPr>
        <p:txBody>
          <a:bodyPr/>
          <a:lstStyle/>
          <a:p>
            <a:pPr algn="ctr"/>
            <a:r>
              <a:rPr lang="en-GB" sz="2400">
                <a:solidFill>
                  <a:srgbClr val="261B36"/>
                </a:solidFill>
              </a:rPr>
              <a:t>Building Research Careers in Health and Social Care</a:t>
            </a:r>
            <a:endParaRPr lang="en-US"/>
          </a:p>
          <a:p>
            <a:pPr algn="ctr"/>
            <a:endParaRPr lang="en-GB" dirty="0"/>
          </a:p>
        </p:txBody>
      </p:sp>
      <p:sp>
        <p:nvSpPr>
          <p:cNvPr id="3" name="Content Placeholder 2">
            <a:extLst>
              <a:ext uri="{FF2B5EF4-FFF2-40B4-BE49-F238E27FC236}">
                <a16:creationId xmlns:a16="http://schemas.microsoft.com/office/drawing/2014/main" id="{D7B0856E-5269-BE15-3485-534790AE3CD4}"/>
              </a:ext>
            </a:extLst>
          </p:cNvPr>
          <p:cNvSpPr>
            <a:spLocks noGrp="1"/>
          </p:cNvSpPr>
          <p:nvPr>
            <p:ph idx="1"/>
          </p:nvPr>
        </p:nvSpPr>
        <p:spPr>
          <a:xfrm>
            <a:off x="609600" y="3209924"/>
            <a:ext cx="10972800" cy="3148033"/>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ea typeface="ＭＳ Ｐゴシック"/>
                <a:hlinkClick r:id="" action="ppaction://noaction"/>
              </a:rPr>
              <a:t>Prof Cilla Harries</a:t>
            </a:r>
            <a:endParaRPr lang="en-GB" dirty="0">
              <a:hlinkClick r:id="" action="ppaction://noaction"/>
            </a:endParaRPr>
          </a:p>
          <a:p>
            <a:pPr marL="0" indent="0">
              <a:buNone/>
            </a:pPr>
            <a:r>
              <a:rPr lang="en-GB" dirty="0">
                <a:ea typeface="ＭＳ Ｐゴシック"/>
              </a:rPr>
              <a:t>Head of Graduate Research School and Researcher Development, Kingston University</a:t>
            </a:r>
            <a:endParaRPr lang="en-GB" dirty="0" err="1"/>
          </a:p>
        </p:txBody>
      </p:sp>
      <p:pic>
        <p:nvPicPr>
          <p:cNvPr id="4" name="Picture 3" descr="A group of people connecting puzzle pieces&#10;&#10;AI-generated content may be incorrect.">
            <a:extLst>
              <a:ext uri="{FF2B5EF4-FFF2-40B4-BE49-F238E27FC236}">
                <a16:creationId xmlns:a16="http://schemas.microsoft.com/office/drawing/2014/main" id="{C060CBAB-6BB3-C321-0364-E59BAC463495}"/>
              </a:ext>
            </a:extLst>
          </p:cNvPr>
          <p:cNvPicPr>
            <a:picLocks noChangeAspect="1"/>
          </p:cNvPicPr>
          <p:nvPr/>
        </p:nvPicPr>
        <p:blipFill>
          <a:blip r:embed="rId2"/>
          <a:stretch>
            <a:fillRect/>
          </a:stretch>
        </p:blipFill>
        <p:spPr>
          <a:xfrm>
            <a:off x="4139442" y="1821277"/>
            <a:ext cx="3514725" cy="3429000"/>
          </a:xfrm>
          <a:prstGeom prst="rect">
            <a:avLst/>
          </a:prstGeom>
        </p:spPr>
      </p:pic>
      <p:pic>
        <p:nvPicPr>
          <p:cNvPr id="5" name="Picture 4" descr="A group of buildings with lights&#10;&#10;AI-generated content may be incorrect.">
            <a:extLst>
              <a:ext uri="{FF2B5EF4-FFF2-40B4-BE49-F238E27FC236}">
                <a16:creationId xmlns:a16="http://schemas.microsoft.com/office/drawing/2014/main" id="{E5CB0A1D-902D-74EC-2087-3FC1C3DD1684}"/>
              </a:ext>
            </a:extLst>
          </p:cNvPr>
          <p:cNvPicPr>
            <a:picLocks noChangeAspect="1"/>
          </p:cNvPicPr>
          <p:nvPr/>
        </p:nvPicPr>
        <p:blipFill>
          <a:blip r:embed="rId3"/>
          <a:stretch>
            <a:fillRect/>
          </a:stretch>
        </p:blipFill>
        <p:spPr>
          <a:xfrm>
            <a:off x="9790814" y="144537"/>
            <a:ext cx="2259419" cy="933672"/>
          </a:xfrm>
          <a:prstGeom prst="rect">
            <a:avLst/>
          </a:prstGeom>
        </p:spPr>
      </p:pic>
      <p:pic>
        <p:nvPicPr>
          <p:cNvPr id="8" name="Picture 7" descr="A black and white sign&#10;&#10;AI-generated content may be incorrect.">
            <a:extLst>
              <a:ext uri="{FF2B5EF4-FFF2-40B4-BE49-F238E27FC236}">
                <a16:creationId xmlns:a16="http://schemas.microsoft.com/office/drawing/2014/main" id="{CE64C90C-34F1-8382-271F-4F6348512BAF}"/>
              </a:ext>
            </a:extLst>
          </p:cNvPr>
          <p:cNvPicPr>
            <a:picLocks noChangeAspect="1"/>
          </p:cNvPicPr>
          <p:nvPr/>
        </p:nvPicPr>
        <p:blipFill>
          <a:blip r:embed="rId4"/>
          <a:stretch>
            <a:fillRect/>
          </a:stretch>
        </p:blipFill>
        <p:spPr>
          <a:xfrm>
            <a:off x="7382761" y="141434"/>
            <a:ext cx="2131385" cy="1108222"/>
          </a:xfrm>
          <a:prstGeom prst="rect">
            <a:avLst/>
          </a:prstGeom>
        </p:spPr>
      </p:pic>
      <p:pic>
        <p:nvPicPr>
          <p:cNvPr id="9" name="Picture 8" descr="A green and yellow circle with white text&#10;&#10;AI-generated content may be incorrect.">
            <a:extLst>
              <a:ext uri="{FF2B5EF4-FFF2-40B4-BE49-F238E27FC236}">
                <a16:creationId xmlns:a16="http://schemas.microsoft.com/office/drawing/2014/main" id="{25575F44-6F8B-8EAD-D339-5ED279FB101B}"/>
              </a:ext>
            </a:extLst>
          </p:cNvPr>
          <p:cNvPicPr>
            <a:picLocks noChangeAspect="1"/>
          </p:cNvPicPr>
          <p:nvPr/>
        </p:nvPicPr>
        <p:blipFill>
          <a:blip r:embed="rId5"/>
          <a:stretch>
            <a:fillRect/>
          </a:stretch>
        </p:blipFill>
        <p:spPr>
          <a:xfrm>
            <a:off x="5769935" y="195816"/>
            <a:ext cx="1219200" cy="990600"/>
          </a:xfrm>
          <a:prstGeom prst="rect">
            <a:avLst/>
          </a:prstGeom>
        </p:spPr>
      </p:pic>
    </p:spTree>
    <p:extLst>
      <p:ext uri="{BB962C8B-B14F-4D97-AF65-F5344CB8AC3E}">
        <p14:creationId xmlns:p14="http://schemas.microsoft.com/office/powerpoint/2010/main" val="117088953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07"/>
          <p:cNvSpPr txBox="1">
            <a:spLocks noGrp="1"/>
          </p:cNvSpPr>
          <p:nvPr>
            <p:ph type="title"/>
          </p:nvPr>
        </p:nvSpPr>
        <p:spPr>
          <a:xfrm>
            <a:off x="271933" y="71500"/>
            <a:ext cx="10515600" cy="6008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933"/>
              <a:t>Infrastructure and Capacity Building Structures</a:t>
            </a:r>
            <a:endParaRPr sz="2933"/>
          </a:p>
        </p:txBody>
      </p:sp>
      <p:sp>
        <p:nvSpPr>
          <p:cNvPr id="686" name="Google Shape;686;p107"/>
          <p:cNvSpPr txBox="1">
            <a:spLocks noGrp="1"/>
          </p:cNvSpPr>
          <p:nvPr>
            <p:ph type="body" idx="1"/>
          </p:nvPr>
        </p:nvSpPr>
        <p:spPr>
          <a:xfrm>
            <a:off x="379733" y="672300"/>
            <a:ext cx="11061600" cy="5381600"/>
          </a:xfrm>
          <a:prstGeom prst="rect">
            <a:avLst/>
          </a:prstGeom>
        </p:spPr>
        <p:txBody>
          <a:bodyPr spcFirstLastPara="1" wrap="square" lIns="91433" tIns="45700" rIns="91433" bIns="45700" anchor="t"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ct val="100000"/>
              <a:buFont typeface="Arial"/>
              <a:buNone/>
            </a:pPr>
            <a:r>
              <a:rPr lang="en-GB" sz="1733"/>
              <a:t>The Infrastructure and Capacity Building Structures team at the NIHR Academy builds on and adds value to the investment in training and academic career development that is happening throughout the NIHR. </a:t>
            </a:r>
            <a:endParaRPr sz="1733"/>
          </a:p>
          <a:p>
            <a:pPr marL="0" lvl="0" indent="0" algn="l" rtl="0">
              <a:lnSpc>
                <a:spcPct val="115000"/>
              </a:lnSpc>
              <a:spcBef>
                <a:spcPts val="1067"/>
              </a:spcBef>
              <a:spcAft>
                <a:spcPts val="0"/>
              </a:spcAft>
              <a:buClr>
                <a:schemeClr val="dk1"/>
              </a:buClr>
              <a:buSzPct val="108333"/>
              <a:buFont typeface="Arial"/>
              <a:buNone/>
            </a:pPr>
            <a:r>
              <a:rPr lang="en-GB" sz="1600"/>
              <a:t>The parts of the NIHR that have a remit to build research capacity are the: </a:t>
            </a:r>
            <a:endParaRPr sz="1600"/>
          </a:p>
          <a:p>
            <a:pPr marL="0" lvl="0" indent="0" algn="l" rtl="0">
              <a:lnSpc>
                <a:spcPct val="115000"/>
              </a:lnSpc>
              <a:spcBef>
                <a:spcPts val="1067"/>
              </a:spcBef>
              <a:spcAft>
                <a:spcPts val="0"/>
              </a:spcAft>
              <a:buClr>
                <a:srgbClr val="193E72"/>
              </a:buClr>
              <a:buSzPct val="125000"/>
              <a:buFont typeface="Arial"/>
              <a:buNone/>
            </a:pPr>
            <a:r>
              <a:rPr lang="en-GB" sz="1600" b="1"/>
              <a:t>BRCs</a:t>
            </a:r>
            <a:r>
              <a:rPr lang="en-GB" sz="1600"/>
              <a:t> – Biomedical Research Centres (20 centres) </a:t>
            </a:r>
            <a:endParaRPr sz="1600"/>
          </a:p>
          <a:p>
            <a:pPr marL="0" lvl="0" indent="0" algn="l" rtl="0">
              <a:lnSpc>
                <a:spcPct val="115000"/>
              </a:lnSpc>
              <a:spcBef>
                <a:spcPts val="1067"/>
              </a:spcBef>
              <a:spcAft>
                <a:spcPts val="0"/>
              </a:spcAft>
              <a:buClr>
                <a:srgbClr val="193E72"/>
              </a:buClr>
              <a:buSzPct val="125000"/>
              <a:buFont typeface="Arial"/>
              <a:buNone/>
            </a:pPr>
            <a:r>
              <a:rPr lang="en-GB" sz="1600" b="1"/>
              <a:t>PSRCs</a:t>
            </a:r>
            <a:r>
              <a:rPr lang="en-GB" sz="1600"/>
              <a:t> – Patient Safety Research Collaborations (6 centres)</a:t>
            </a:r>
            <a:endParaRPr sz="1600"/>
          </a:p>
          <a:p>
            <a:pPr marL="0" lvl="0" indent="0" algn="l" rtl="0">
              <a:lnSpc>
                <a:spcPct val="115000"/>
              </a:lnSpc>
              <a:spcBef>
                <a:spcPts val="1067"/>
              </a:spcBef>
              <a:spcAft>
                <a:spcPts val="0"/>
              </a:spcAft>
              <a:buClr>
                <a:srgbClr val="193E72"/>
              </a:buClr>
              <a:buSzPct val="125000"/>
              <a:buFont typeface="Arial"/>
              <a:buNone/>
            </a:pPr>
            <a:r>
              <a:rPr lang="en-GB" sz="1600" b="1"/>
              <a:t>ARCs</a:t>
            </a:r>
            <a:r>
              <a:rPr lang="en-GB" sz="1600"/>
              <a:t> – Applied Research Collaborations (15 centres)</a:t>
            </a:r>
            <a:endParaRPr sz="1600"/>
          </a:p>
          <a:p>
            <a:pPr marL="0" lvl="0" indent="0" algn="l" rtl="0">
              <a:lnSpc>
                <a:spcPct val="115000"/>
              </a:lnSpc>
              <a:spcBef>
                <a:spcPts val="1067"/>
              </a:spcBef>
              <a:spcAft>
                <a:spcPts val="0"/>
              </a:spcAft>
              <a:buClr>
                <a:srgbClr val="193E72"/>
              </a:buClr>
              <a:buSzPct val="125000"/>
              <a:buFont typeface="Arial"/>
              <a:buNone/>
            </a:pPr>
            <a:r>
              <a:rPr lang="en-GB" sz="1600" b="1"/>
              <a:t>HRCs</a:t>
            </a:r>
            <a:r>
              <a:rPr lang="en-GB" sz="1600"/>
              <a:t> – HealthTech Research Centres (14 centres)</a:t>
            </a:r>
            <a:endParaRPr sz="1600"/>
          </a:p>
          <a:p>
            <a:pPr marL="0" lvl="0" indent="0" algn="l" rtl="0">
              <a:lnSpc>
                <a:spcPct val="115000"/>
              </a:lnSpc>
              <a:spcBef>
                <a:spcPts val="1067"/>
              </a:spcBef>
              <a:spcAft>
                <a:spcPts val="0"/>
              </a:spcAft>
              <a:buClr>
                <a:srgbClr val="193E72"/>
              </a:buClr>
              <a:buSzPct val="125000"/>
              <a:buFont typeface="Arial"/>
              <a:buNone/>
            </a:pPr>
            <a:r>
              <a:rPr lang="en-GB" sz="1600" b="1"/>
              <a:t>IO </a:t>
            </a:r>
            <a:r>
              <a:rPr lang="en-GB" sz="1600"/>
              <a:t>– Innovation Observatory (1 Horizon Scanning centre)</a:t>
            </a:r>
            <a:endParaRPr sz="1600"/>
          </a:p>
          <a:p>
            <a:pPr marL="0" lvl="0" indent="0" algn="l" rtl="0">
              <a:lnSpc>
                <a:spcPct val="115000"/>
              </a:lnSpc>
              <a:spcBef>
                <a:spcPts val="1067"/>
              </a:spcBef>
              <a:spcAft>
                <a:spcPts val="0"/>
              </a:spcAft>
              <a:buClr>
                <a:srgbClr val="193E72"/>
              </a:buClr>
              <a:buSzPct val="125000"/>
              <a:buFont typeface="Arial"/>
              <a:buNone/>
            </a:pPr>
            <a:r>
              <a:rPr lang="en-GB" sz="1600" b="1"/>
              <a:t>HPRUs</a:t>
            </a:r>
            <a:r>
              <a:rPr lang="en-GB" sz="1600"/>
              <a:t> – Health Protection Research Units (13 units)</a:t>
            </a:r>
            <a:endParaRPr sz="1600"/>
          </a:p>
          <a:p>
            <a:pPr marL="0" lvl="0" indent="0" algn="l" rtl="0">
              <a:lnSpc>
                <a:spcPct val="115000"/>
              </a:lnSpc>
              <a:spcBef>
                <a:spcPts val="1067"/>
              </a:spcBef>
              <a:spcAft>
                <a:spcPts val="0"/>
              </a:spcAft>
              <a:buClr>
                <a:srgbClr val="193E72"/>
              </a:buClr>
              <a:buSzPct val="125000"/>
              <a:buFont typeface="Arial"/>
              <a:buNone/>
            </a:pPr>
            <a:r>
              <a:rPr lang="en-GB" sz="1600" b="1"/>
              <a:t>HPRFAs</a:t>
            </a:r>
            <a:r>
              <a:rPr lang="en-GB" sz="1600"/>
              <a:t> – Health Protection Research Focus Awards (2 awards)</a:t>
            </a:r>
            <a:endParaRPr sz="1600"/>
          </a:p>
          <a:p>
            <a:pPr marL="0" lvl="0" indent="0" algn="l" rtl="0">
              <a:lnSpc>
                <a:spcPct val="115000"/>
              </a:lnSpc>
              <a:spcBef>
                <a:spcPts val="1067"/>
              </a:spcBef>
              <a:spcAft>
                <a:spcPts val="0"/>
              </a:spcAft>
              <a:buClr>
                <a:srgbClr val="193E72"/>
              </a:buClr>
              <a:buSzPct val="125000"/>
              <a:buFont typeface="Arial"/>
              <a:buNone/>
            </a:pPr>
            <a:r>
              <a:rPr lang="en-GB" sz="1600" b="1"/>
              <a:t>SPCR</a:t>
            </a:r>
            <a:r>
              <a:rPr lang="en-GB" sz="1600"/>
              <a:t> – School for Primary Care Research (1 centre, 9 partner sites)</a:t>
            </a:r>
            <a:endParaRPr sz="1600"/>
          </a:p>
          <a:p>
            <a:pPr marL="0" lvl="0" indent="0" algn="l" rtl="0">
              <a:lnSpc>
                <a:spcPct val="115000"/>
              </a:lnSpc>
              <a:spcBef>
                <a:spcPts val="1067"/>
              </a:spcBef>
              <a:spcAft>
                <a:spcPts val="0"/>
              </a:spcAft>
              <a:buClr>
                <a:srgbClr val="193E72"/>
              </a:buClr>
              <a:buSzPct val="125000"/>
              <a:buFont typeface="Arial"/>
              <a:buNone/>
            </a:pPr>
            <a:r>
              <a:rPr lang="en-GB" sz="1600" b="1"/>
              <a:t>SPHR</a:t>
            </a:r>
            <a:r>
              <a:rPr lang="en-GB" sz="1600"/>
              <a:t> – School for Public Health Research (1 centre, 9 partner sites)</a:t>
            </a:r>
            <a:endParaRPr sz="1600"/>
          </a:p>
          <a:p>
            <a:pPr marL="0" lvl="0" indent="0" algn="l" rtl="0">
              <a:lnSpc>
                <a:spcPct val="115000"/>
              </a:lnSpc>
              <a:spcBef>
                <a:spcPts val="1067"/>
              </a:spcBef>
              <a:spcAft>
                <a:spcPts val="0"/>
              </a:spcAft>
              <a:buClr>
                <a:srgbClr val="193E72"/>
              </a:buClr>
              <a:buSzPct val="125000"/>
              <a:buFont typeface="Arial"/>
              <a:buNone/>
            </a:pPr>
            <a:r>
              <a:rPr lang="en-GB" sz="1600" b="1"/>
              <a:t>SSCR</a:t>
            </a:r>
            <a:r>
              <a:rPr lang="en-GB" sz="1600"/>
              <a:t> – School for Social Care Research (1 centre, 7 partner sites) </a:t>
            </a:r>
            <a:endParaRPr sz="1600"/>
          </a:p>
          <a:p>
            <a:pPr marL="0" lvl="0" indent="0" algn="l" rtl="0">
              <a:lnSpc>
                <a:spcPct val="115000"/>
              </a:lnSpc>
              <a:spcBef>
                <a:spcPts val="1067"/>
              </a:spcBef>
              <a:spcAft>
                <a:spcPts val="0"/>
              </a:spcAft>
              <a:buClr>
                <a:srgbClr val="193E72"/>
              </a:buClr>
              <a:buSzPct val="125000"/>
              <a:buFont typeface="Arial"/>
              <a:buNone/>
            </a:pPr>
            <a:r>
              <a:rPr lang="en-GB" sz="1600" b="1"/>
              <a:t>Programme Grants</a:t>
            </a:r>
            <a:r>
              <a:rPr lang="en-GB" sz="1600"/>
              <a:t> (including; Programme Grants for Applied Research, Research Programme for Social Care, Cross-programme Decarbonising the health and social care system, and NIHR International Programmes)</a:t>
            </a:r>
            <a:endParaRPr sz="1600"/>
          </a:p>
          <a:p>
            <a:pPr marL="0" lvl="0" indent="0" algn="l" rtl="0">
              <a:lnSpc>
                <a:spcPct val="115000"/>
              </a:lnSpc>
              <a:spcBef>
                <a:spcPts val="1067"/>
              </a:spcBef>
              <a:spcAft>
                <a:spcPts val="0"/>
              </a:spcAft>
              <a:buClr>
                <a:srgbClr val="193E72"/>
              </a:buClr>
              <a:buSzPct val="125000"/>
              <a:buFont typeface="Arial"/>
              <a:buNone/>
            </a:pPr>
            <a:r>
              <a:rPr lang="en-GB" sz="1600" b="1"/>
              <a:t>MHRGs </a:t>
            </a:r>
            <a:r>
              <a:rPr lang="en-GB" sz="1600"/>
              <a:t>– Mental Health Research Groups (2 sites) </a:t>
            </a:r>
            <a:endParaRPr sz="1600" b="1"/>
          </a:p>
          <a:p>
            <a:pPr marL="0" lvl="0" indent="0" algn="l" rtl="0">
              <a:lnSpc>
                <a:spcPct val="115000"/>
              </a:lnSpc>
              <a:spcBef>
                <a:spcPts val="1067"/>
              </a:spcBef>
              <a:spcAft>
                <a:spcPts val="0"/>
              </a:spcAft>
              <a:buClr>
                <a:srgbClr val="193E72"/>
              </a:buClr>
              <a:buSzPct val="125000"/>
              <a:buFont typeface="Arial"/>
              <a:buNone/>
            </a:pPr>
            <a:r>
              <a:rPr lang="en-GB" sz="1600" b="1"/>
              <a:t>MHRLs </a:t>
            </a:r>
            <a:r>
              <a:rPr lang="en-GB" sz="1600"/>
              <a:t>– Mental Health Research Leaders</a:t>
            </a:r>
            <a:endParaRPr sz="160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08"/>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1850" dirty="0">
                <a:hlinkClick r:id="rId3"/>
              </a:rPr>
              <a:t>Academic Career Development (ACD) Leads</a:t>
            </a:r>
            <a:endParaRPr/>
          </a:p>
        </p:txBody>
      </p:sp>
      <p:sp>
        <p:nvSpPr>
          <p:cNvPr id="692" name="Google Shape;692;p108"/>
          <p:cNvSpPr txBox="1">
            <a:spLocks noGrp="1"/>
          </p:cNvSpPr>
          <p:nvPr>
            <p:ph type="body" idx="1"/>
          </p:nvPr>
        </p:nvSpPr>
        <p:spPr>
          <a:xfrm>
            <a:off x="838200" y="1535065"/>
            <a:ext cx="10515600" cy="4256400"/>
          </a:xfrm>
          <a:prstGeom prst="rect">
            <a:avLst/>
          </a:prstGeom>
        </p:spPr>
        <p:txBody>
          <a:bodyPr spcFirstLastPara="1" wrap="square" lIns="91433" tIns="45700" rIns="91433"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1067"/>
              </a:spcBef>
              <a:spcAft>
                <a:spcPts val="0"/>
              </a:spcAft>
              <a:buClr>
                <a:schemeClr val="dk1"/>
              </a:buClr>
              <a:buSzPct val="57143"/>
              <a:buFont typeface="Arial"/>
              <a:buNone/>
            </a:pPr>
            <a:r>
              <a:rPr lang="en-GB" sz="1867"/>
              <a:t>Each of these centres/units has a named </a:t>
            </a:r>
            <a:r>
              <a:rPr lang="en-GB" sz="1867" b="1"/>
              <a:t>‘Academic Career Development Lead’ </a:t>
            </a:r>
            <a:r>
              <a:rPr lang="en-GB" sz="1867"/>
              <a:t>(formerly known as Training Lead) and invests NIHR funds in </a:t>
            </a:r>
            <a:r>
              <a:rPr lang="en-GB" sz="1867" b="1"/>
              <a:t>research training for individuals within their locality.</a:t>
            </a:r>
            <a:endParaRPr sz="1867"/>
          </a:p>
          <a:p>
            <a:pPr marL="0" lvl="0" indent="0" algn="l" rtl="0">
              <a:lnSpc>
                <a:spcPct val="115000"/>
              </a:lnSpc>
              <a:spcBef>
                <a:spcPts val="1067"/>
              </a:spcBef>
              <a:spcAft>
                <a:spcPts val="0"/>
              </a:spcAft>
              <a:buClr>
                <a:schemeClr val="dk1"/>
              </a:buClr>
              <a:buSzPct val="57143"/>
              <a:buFont typeface="Arial"/>
              <a:buNone/>
            </a:pPr>
            <a:r>
              <a:rPr lang="en-GB" sz="1867" b="1"/>
              <a:t>What do we do with and for Academic Career Development Leads?</a:t>
            </a:r>
            <a:endParaRPr sz="1867"/>
          </a:p>
          <a:p>
            <a:pPr marL="457189" lvl="0" indent="-329769" algn="l" rtl="0">
              <a:lnSpc>
                <a:spcPct val="115000"/>
              </a:lnSpc>
              <a:spcBef>
                <a:spcPts val="533"/>
              </a:spcBef>
              <a:spcAft>
                <a:spcPts val="0"/>
              </a:spcAft>
              <a:buClr>
                <a:srgbClr val="193E72"/>
              </a:buClr>
              <a:buSzPct val="100000"/>
              <a:buChar char="●"/>
            </a:pPr>
            <a:r>
              <a:rPr lang="en-GB" sz="1867"/>
              <a:t>We list them on the NIHR website</a:t>
            </a:r>
            <a:endParaRPr sz="1867"/>
          </a:p>
          <a:p>
            <a:pPr marL="457189" lvl="0" indent="-329769" algn="l" rtl="0">
              <a:lnSpc>
                <a:spcPct val="115000"/>
              </a:lnSpc>
              <a:spcBef>
                <a:spcPts val="0"/>
              </a:spcBef>
              <a:spcAft>
                <a:spcPts val="0"/>
              </a:spcAft>
              <a:buClr>
                <a:srgbClr val="193E72"/>
              </a:buClr>
              <a:buSzPct val="100000"/>
              <a:buChar char="●"/>
            </a:pPr>
            <a:r>
              <a:rPr lang="en-GB" sz="1867"/>
              <a:t>We provide an induction and facilitate meetings </a:t>
            </a:r>
            <a:endParaRPr sz="1867"/>
          </a:p>
          <a:p>
            <a:pPr marL="457189" lvl="0" indent="-329769" algn="l" rtl="0">
              <a:lnSpc>
                <a:spcPct val="115000"/>
              </a:lnSpc>
              <a:spcBef>
                <a:spcPts val="0"/>
              </a:spcBef>
              <a:spcAft>
                <a:spcPts val="0"/>
              </a:spcAft>
              <a:buClr>
                <a:srgbClr val="193E72"/>
              </a:buClr>
              <a:buSzPct val="100000"/>
              <a:buChar char="●"/>
            </a:pPr>
            <a:r>
              <a:rPr lang="en-GB" sz="1867"/>
              <a:t>We contact them with updates about available funding calls and opportunities</a:t>
            </a:r>
            <a:endParaRPr sz="1867"/>
          </a:p>
          <a:p>
            <a:pPr marL="457189" lvl="0" indent="-329769" algn="l" rtl="0">
              <a:lnSpc>
                <a:spcPct val="115000"/>
              </a:lnSpc>
              <a:spcBef>
                <a:spcPts val="0"/>
              </a:spcBef>
              <a:spcAft>
                <a:spcPts val="0"/>
              </a:spcAft>
              <a:buClr>
                <a:srgbClr val="193E72"/>
              </a:buClr>
              <a:buSzPct val="100000"/>
              <a:buChar char="●"/>
            </a:pPr>
            <a:r>
              <a:rPr lang="en-GB" sz="1867"/>
              <a:t>We ask for a local </a:t>
            </a:r>
            <a:r>
              <a:rPr lang="en-GB" sz="1867" b="1"/>
              <a:t>academic career development strategy</a:t>
            </a:r>
            <a:endParaRPr sz="1867"/>
          </a:p>
          <a:p>
            <a:pPr marL="457189" lvl="0" indent="-329769" algn="l" rtl="0">
              <a:lnSpc>
                <a:spcPct val="115000"/>
              </a:lnSpc>
              <a:spcBef>
                <a:spcPts val="0"/>
              </a:spcBef>
              <a:spcAft>
                <a:spcPts val="0"/>
              </a:spcAft>
              <a:buClr>
                <a:srgbClr val="193E72"/>
              </a:buClr>
              <a:buSzPct val="100000"/>
              <a:buChar char="●"/>
            </a:pPr>
            <a:r>
              <a:rPr lang="en-GB" sz="1867"/>
              <a:t>We ask that they complete </a:t>
            </a:r>
            <a:r>
              <a:rPr lang="en-GB" sz="1867" b="1"/>
              <a:t>narrative and data </a:t>
            </a:r>
            <a:r>
              <a:rPr lang="en-GB" sz="1867"/>
              <a:t>sections of annual report on research capacity development</a:t>
            </a:r>
            <a:endParaRPr sz="1867"/>
          </a:p>
          <a:p>
            <a:pPr marL="0" lvl="0" indent="0" algn="l" rtl="0">
              <a:lnSpc>
                <a:spcPct val="115000"/>
              </a:lnSpc>
              <a:spcBef>
                <a:spcPts val="1067"/>
              </a:spcBef>
              <a:spcAft>
                <a:spcPts val="0"/>
              </a:spcAft>
              <a:buClr>
                <a:schemeClr val="dk1"/>
              </a:buClr>
              <a:buSzPct val="57143"/>
              <a:buFont typeface="Arial"/>
              <a:buNone/>
            </a:pPr>
            <a:r>
              <a:rPr lang="en-GB" sz="1867"/>
              <a:t>We bring all the leads together annually at the NIHR Academic Career Development Forum (previously Training Forum). The purpose of this meeting is to </a:t>
            </a:r>
            <a:r>
              <a:rPr lang="en-GB" sz="1867" b="1"/>
              <a:t>share best practice and promote excellence in research capacity development.</a:t>
            </a:r>
            <a:endParaRPr sz="1867"/>
          </a:p>
          <a:p>
            <a:pPr marL="0" lvl="0" indent="0" algn="l" rtl="0">
              <a:lnSpc>
                <a:spcPct val="115000"/>
              </a:lnSpc>
              <a:spcBef>
                <a:spcPts val="1067"/>
              </a:spcBef>
              <a:spcAft>
                <a:spcPts val="0"/>
              </a:spcAft>
              <a:buClr>
                <a:schemeClr val="dk1"/>
              </a:buClr>
              <a:buSzPct val="57143"/>
              <a:buFont typeface="Arial"/>
              <a:buNone/>
            </a:pPr>
            <a:r>
              <a:rPr lang="en-GB" sz="1867"/>
              <a:t>The individuals funded to undertake their research training at each site are NIHR Academy members.</a:t>
            </a:r>
            <a:endParaRPr sz="1733"/>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10"/>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NIHR Schools</a:t>
            </a:r>
            <a:endParaRPr/>
          </a:p>
        </p:txBody>
      </p:sp>
      <p:sp>
        <p:nvSpPr>
          <p:cNvPr id="713" name="Google Shape;713;p110"/>
          <p:cNvSpPr txBox="1">
            <a:spLocks noGrp="1"/>
          </p:cNvSpPr>
          <p:nvPr>
            <p:ph type="body" idx="1"/>
          </p:nvPr>
        </p:nvSpPr>
        <p:spPr>
          <a:xfrm>
            <a:off x="838200" y="1535065"/>
            <a:ext cx="10515600" cy="4256400"/>
          </a:xfrm>
          <a:prstGeom prst="rect">
            <a:avLst/>
          </a:prstGeom>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rgbClr val="193E72"/>
              </a:buClr>
              <a:buSzPts val="1800"/>
              <a:buFont typeface="Arial"/>
              <a:buNone/>
            </a:pPr>
            <a:r>
              <a:rPr lang="en-GB" sz="2000" b="1"/>
              <a:t>NIHR Schools </a:t>
            </a:r>
            <a:r>
              <a:rPr lang="en-GB" sz="2000"/>
              <a:t>offer a number of career development opportunities that may be of interest to individuals in primary care, public health and social care:</a:t>
            </a:r>
            <a:endParaRPr sz="2000"/>
          </a:p>
          <a:p>
            <a:pPr marL="0" lvl="0" indent="0" algn="l" rtl="0">
              <a:spcBef>
                <a:spcPts val="1067"/>
              </a:spcBef>
              <a:spcAft>
                <a:spcPts val="0"/>
              </a:spcAft>
              <a:buClr>
                <a:srgbClr val="193E72"/>
              </a:buClr>
              <a:buSzPts val="1800"/>
              <a:buFont typeface="Arial"/>
              <a:buNone/>
            </a:pPr>
            <a:endParaRPr sz="2000"/>
          </a:p>
          <a:p>
            <a:pPr marL="0" lvl="0" indent="0" algn="l" rtl="0">
              <a:spcBef>
                <a:spcPts val="1067"/>
              </a:spcBef>
              <a:spcAft>
                <a:spcPts val="0"/>
              </a:spcAft>
              <a:buClr>
                <a:srgbClr val="193E72"/>
              </a:buClr>
              <a:buSzPts val="1800"/>
              <a:buFont typeface="Arial"/>
              <a:buNone/>
            </a:pPr>
            <a:r>
              <a:rPr lang="en-GB" sz="2000"/>
              <a:t>NIHR School for Primary Care Research - </a:t>
            </a:r>
            <a:r>
              <a:rPr lang="en-GB" sz="2000">
                <a:uFill>
                  <a:noFill/>
                </a:uFill>
                <a:hlinkClick r:id="rId3"/>
              </a:rPr>
              <a:t>https://www.spcr.nihr.ac.uk/trainees</a:t>
            </a:r>
            <a:endParaRPr sz="2000"/>
          </a:p>
          <a:p>
            <a:pPr marL="0" lvl="0" indent="0" algn="l" rtl="0">
              <a:spcBef>
                <a:spcPts val="1067"/>
              </a:spcBef>
              <a:spcAft>
                <a:spcPts val="0"/>
              </a:spcAft>
              <a:buClr>
                <a:srgbClr val="193E72"/>
              </a:buClr>
              <a:buSzPts val="1800"/>
              <a:buFont typeface="Arial"/>
              <a:buNone/>
            </a:pPr>
            <a:endParaRPr sz="2000"/>
          </a:p>
          <a:p>
            <a:pPr marL="0" lvl="0" indent="0" algn="l" rtl="0">
              <a:spcBef>
                <a:spcPts val="1067"/>
              </a:spcBef>
              <a:spcAft>
                <a:spcPts val="0"/>
              </a:spcAft>
              <a:buClr>
                <a:srgbClr val="193E72"/>
              </a:buClr>
              <a:buSzPts val="1800"/>
              <a:buFont typeface="Arial"/>
              <a:buNone/>
            </a:pPr>
            <a:r>
              <a:rPr lang="en-GB" sz="2000"/>
              <a:t>NIHR School for Public Health Research - </a:t>
            </a:r>
            <a:r>
              <a:rPr lang="en-GB" sz="2000">
                <a:uFill>
                  <a:noFill/>
                </a:uFill>
                <a:hlinkClick r:id="rId4"/>
              </a:rPr>
              <a:t>https://sphr.nihr.ac.uk/training/</a:t>
            </a:r>
            <a:endParaRPr sz="2000"/>
          </a:p>
          <a:p>
            <a:pPr marL="0" lvl="0" indent="0" algn="l" rtl="0">
              <a:spcBef>
                <a:spcPts val="1067"/>
              </a:spcBef>
              <a:spcAft>
                <a:spcPts val="0"/>
              </a:spcAft>
              <a:buClr>
                <a:srgbClr val="193E72"/>
              </a:buClr>
              <a:buSzPts val="1800"/>
              <a:buFont typeface="Arial"/>
              <a:buNone/>
            </a:pPr>
            <a:endParaRPr sz="2000"/>
          </a:p>
          <a:p>
            <a:pPr marL="0" lvl="0" indent="0" algn="l" rtl="0">
              <a:spcBef>
                <a:spcPts val="1067"/>
              </a:spcBef>
              <a:spcAft>
                <a:spcPts val="0"/>
              </a:spcAft>
              <a:buClr>
                <a:srgbClr val="193E72"/>
              </a:buClr>
              <a:buSzPts val="1800"/>
              <a:buFont typeface="Arial"/>
              <a:buNone/>
            </a:pPr>
            <a:r>
              <a:rPr lang="en-GB" sz="2000"/>
              <a:t>NIHR School for Social Care Research - </a:t>
            </a:r>
            <a:r>
              <a:rPr lang="en-GB" sz="2000">
                <a:uFill>
                  <a:noFill/>
                </a:uFill>
                <a:hlinkClick r:id="rId5"/>
              </a:rPr>
              <a:t>https://www.sscr.nihr.ac.uk/capacity/</a:t>
            </a:r>
            <a:endParaRPr sz="1867"/>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11"/>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Capacity Building Structures – NIHR Incubators</a:t>
            </a:r>
            <a:endParaRPr/>
          </a:p>
        </p:txBody>
      </p:sp>
      <p:sp>
        <p:nvSpPr>
          <p:cNvPr id="719" name="Google Shape;719;p111"/>
          <p:cNvSpPr txBox="1">
            <a:spLocks noGrp="1"/>
          </p:cNvSpPr>
          <p:nvPr>
            <p:ph type="body" idx="1"/>
          </p:nvPr>
        </p:nvSpPr>
        <p:spPr>
          <a:xfrm>
            <a:off x="838200" y="1535065"/>
            <a:ext cx="10515600" cy="4256400"/>
          </a:xfrm>
          <a:prstGeom prst="rect">
            <a:avLst/>
          </a:prstGeom>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rgbClr val="002060"/>
              </a:buClr>
              <a:buSzPts val="900"/>
              <a:buFont typeface="Arial"/>
              <a:buNone/>
            </a:pPr>
            <a:r>
              <a:rPr lang="en-GB" sz="1867"/>
              <a:t>NIHR Incubators are intended to help where there is a recognised issue with research capacity that needs a community driven approach to make a difference. </a:t>
            </a:r>
            <a:endParaRPr sz="1867"/>
          </a:p>
          <a:p>
            <a:pPr marL="457189" lvl="0" indent="-338658" algn="l" rtl="0">
              <a:lnSpc>
                <a:spcPct val="115000"/>
              </a:lnSpc>
              <a:spcBef>
                <a:spcPts val="1067"/>
              </a:spcBef>
              <a:spcAft>
                <a:spcPts val="0"/>
              </a:spcAft>
              <a:buClr>
                <a:srgbClr val="193E72"/>
              </a:buClr>
              <a:buSzPts val="1400"/>
              <a:buChar char="●"/>
            </a:pPr>
            <a:r>
              <a:rPr lang="en-GB" sz="1867"/>
              <a:t>Offer the recognition that an area is of strategic importance and that increased research capacity is needed</a:t>
            </a:r>
            <a:endParaRPr sz="1867"/>
          </a:p>
          <a:p>
            <a:pPr marL="457189" lvl="0" indent="-338658" algn="l" rtl="0">
              <a:lnSpc>
                <a:spcPct val="115000"/>
              </a:lnSpc>
              <a:spcBef>
                <a:spcPts val="0"/>
              </a:spcBef>
              <a:spcAft>
                <a:spcPts val="0"/>
              </a:spcAft>
              <a:buClr>
                <a:srgbClr val="193E72"/>
              </a:buClr>
              <a:buSzPts val="1400"/>
              <a:buChar char="●"/>
            </a:pPr>
            <a:r>
              <a:rPr lang="en-GB" sz="1867"/>
              <a:t>They are bespoke to address the needs of specific areas and communities</a:t>
            </a:r>
            <a:endParaRPr sz="1867"/>
          </a:p>
          <a:p>
            <a:pPr marL="457189" lvl="0" indent="-338658" algn="l" rtl="0">
              <a:lnSpc>
                <a:spcPct val="115000"/>
              </a:lnSpc>
              <a:spcBef>
                <a:spcPts val="0"/>
              </a:spcBef>
              <a:spcAft>
                <a:spcPts val="0"/>
              </a:spcAft>
              <a:buClr>
                <a:srgbClr val="193E72"/>
              </a:buClr>
              <a:buSzPts val="1400"/>
              <a:buChar char="●"/>
            </a:pPr>
            <a:r>
              <a:rPr lang="en-GB" sz="1867"/>
              <a:t>To be successful incubators need to be field-led</a:t>
            </a:r>
            <a:endParaRPr sz="1867"/>
          </a:p>
          <a:p>
            <a:pPr marL="457189" lvl="0" indent="-338658" algn="l" rtl="0">
              <a:lnSpc>
                <a:spcPct val="115000"/>
              </a:lnSpc>
              <a:spcBef>
                <a:spcPts val="0"/>
              </a:spcBef>
              <a:spcAft>
                <a:spcPts val="0"/>
              </a:spcAft>
              <a:buClr>
                <a:srgbClr val="193E72"/>
              </a:buClr>
              <a:buSzPts val="1400"/>
              <a:buChar char="●"/>
            </a:pPr>
            <a:r>
              <a:rPr lang="en-GB" sz="1867"/>
              <a:t>They offer the opportunity to explore the challenges experienced by those working in the field. Why is there a capacity issue? </a:t>
            </a:r>
            <a:endParaRPr sz="1867"/>
          </a:p>
          <a:p>
            <a:pPr marL="457189" lvl="0" indent="-338658" algn="l" rtl="0">
              <a:lnSpc>
                <a:spcPct val="115000"/>
              </a:lnSpc>
              <a:spcBef>
                <a:spcPts val="0"/>
              </a:spcBef>
              <a:spcAft>
                <a:spcPts val="0"/>
              </a:spcAft>
              <a:buClr>
                <a:srgbClr val="193E72"/>
              </a:buClr>
              <a:buSzPts val="1400"/>
              <a:buChar char="●"/>
            </a:pPr>
            <a:r>
              <a:rPr lang="en-GB" sz="1867"/>
              <a:t>They aim to encourage early career interest in target disciplines and build identifiable communities and critical mass</a:t>
            </a:r>
            <a:endParaRPr sz="1867"/>
          </a:p>
          <a:p>
            <a:pPr marL="0" lvl="0" indent="0" algn="l" rtl="0">
              <a:lnSpc>
                <a:spcPct val="115000"/>
              </a:lnSpc>
              <a:spcBef>
                <a:spcPts val="0"/>
              </a:spcBef>
              <a:spcAft>
                <a:spcPts val="0"/>
              </a:spcAft>
              <a:buClr>
                <a:schemeClr val="dk1"/>
              </a:buClr>
              <a:buSzPts val="500"/>
              <a:buFont typeface="Arial"/>
              <a:buNone/>
            </a:pPr>
            <a:endParaRPr sz="1867" b="1"/>
          </a:p>
          <a:p>
            <a:pPr marL="0" lvl="0" indent="0" algn="l" rtl="0">
              <a:lnSpc>
                <a:spcPct val="115000"/>
              </a:lnSpc>
              <a:spcBef>
                <a:spcPts val="0"/>
              </a:spcBef>
              <a:spcAft>
                <a:spcPts val="0"/>
              </a:spcAft>
              <a:buClr>
                <a:schemeClr val="dk1"/>
              </a:buClr>
              <a:buSzPts val="500"/>
              <a:buFont typeface="Arial"/>
              <a:buNone/>
            </a:pPr>
            <a:r>
              <a:rPr lang="en-GB" sz="1867"/>
              <a:t>As part of the </a:t>
            </a:r>
            <a:r>
              <a:rPr lang="en-GB" sz="1867" b="1"/>
              <a:t>2026 NIHR Incubator Competition</a:t>
            </a:r>
            <a:r>
              <a:rPr lang="en-GB" sz="1867"/>
              <a:t>, we will have 5 new Incubators.</a:t>
            </a:r>
            <a:endParaRPr sz="2000" b="1"/>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12"/>
          <p:cNvSpPr txBox="1">
            <a:spLocks noGrp="1"/>
          </p:cNvSpPr>
          <p:nvPr>
            <p:ph type="title"/>
          </p:nvPr>
        </p:nvSpPr>
        <p:spPr>
          <a:xfrm>
            <a:off x="838200" y="138360"/>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Capacity Building Structures – NIHR Incubators</a:t>
            </a:r>
            <a:endParaRPr/>
          </a:p>
        </p:txBody>
      </p:sp>
      <p:sp>
        <p:nvSpPr>
          <p:cNvPr id="725" name="Google Shape;725;p112"/>
          <p:cNvSpPr txBox="1"/>
          <p:nvPr/>
        </p:nvSpPr>
        <p:spPr>
          <a:xfrm>
            <a:off x="838200" y="1003967"/>
            <a:ext cx="11112400" cy="493493"/>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84665" marR="0" lvl="0" indent="0" algn="l" rtl="0">
              <a:lnSpc>
                <a:spcPct val="115000"/>
              </a:lnSpc>
              <a:spcBef>
                <a:spcPts val="0"/>
              </a:spcBef>
              <a:spcAft>
                <a:spcPts val="0"/>
              </a:spcAft>
              <a:buClr>
                <a:srgbClr val="000000"/>
              </a:buClr>
              <a:buSzPts val="1500"/>
              <a:buFont typeface="Arial"/>
              <a:buNone/>
            </a:pPr>
            <a:r>
              <a:rPr lang="en-GB" sz="2267" b="0" i="0" u="none" strike="noStrike" cap="none">
                <a:solidFill>
                  <a:srgbClr val="193E72"/>
                </a:solidFill>
                <a:latin typeface="Arial"/>
                <a:ea typeface="Arial"/>
                <a:cs typeface="Arial"/>
                <a:sym typeface="Arial"/>
              </a:rPr>
              <a:t>We currently have 1</a:t>
            </a:r>
            <a:r>
              <a:rPr lang="en-GB" sz="2267">
                <a:solidFill>
                  <a:srgbClr val="193E72"/>
                </a:solidFill>
              </a:rPr>
              <a:t>5</a:t>
            </a:r>
            <a:r>
              <a:rPr lang="en-GB" sz="2267" b="0" i="0" u="none" strike="noStrike" cap="none">
                <a:solidFill>
                  <a:srgbClr val="193E72"/>
                </a:solidFill>
                <a:latin typeface="Arial"/>
                <a:ea typeface="Arial"/>
                <a:cs typeface="Arial"/>
                <a:sym typeface="Arial"/>
              </a:rPr>
              <a:t> live Incubators in the following areas</a:t>
            </a:r>
            <a:r>
              <a:rPr lang="en-GB" sz="2267">
                <a:solidFill>
                  <a:srgbClr val="193E72"/>
                </a:solidFill>
              </a:rPr>
              <a:t>:</a:t>
            </a:r>
            <a:endParaRPr sz="2267">
              <a:solidFill>
                <a:srgbClr val="193E72"/>
              </a:solidFill>
            </a:endParaRPr>
          </a:p>
        </p:txBody>
      </p:sp>
      <p:sp>
        <p:nvSpPr>
          <p:cNvPr id="726" name="Google Shape;726;p112"/>
          <p:cNvSpPr txBox="1"/>
          <p:nvPr/>
        </p:nvSpPr>
        <p:spPr>
          <a:xfrm>
            <a:off x="838200" y="1692100"/>
            <a:ext cx="6010000" cy="422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40256" algn="l" rtl="0">
              <a:lnSpc>
                <a:spcPct val="115000"/>
              </a:lnSpc>
              <a:spcBef>
                <a:spcPts val="0"/>
              </a:spcBef>
              <a:spcAft>
                <a:spcPts val="0"/>
              </a:spcAft>
              <a:buClr>
                <a:srgbClr val="183D71"/>
              </a:buClr>
              <a:buSzPts val="1600"/>
              <a:buChar char="●"/>
            </a:pPr>
            <a:r>
              <a:rPr lang="en-GB" sz="2133">
                <a:solidFill>
                  <a:srgbClr val="193E72"/>
                </a:solidFill>
                <a:highlight>
                  <a:schemeClr val="lt1"/>
                </a:highlight>
              </a:rPr>
              <a:t>Acquired Brain Injury Social Care Network</a:t>
            </a:r>
            <a:endParaRPr sz="2133">
              <a:solidFill>
                <a:srgbClr val="193E72"/>
              </a:solidFill>
              <a:highlight>
                <a:schemeClr val="lt1"/>
              </a:highlight>
            </a:endParaRPr>
          </a:p>
          <a:p>
            <a:pPr marL="609585" lvl="0" indent="-440256" algn="l" rtl="0">
              <a:lnSpc>
                <a:spcPct val="115000"/>
              </a:lnSpc>
              <a:spcBef>
                <a:spcPts val="0"/>
              </a:spcBef>
              <a:spcAft>
                <a:spcPts val="0"/>
              </a:spcAft>
              <a:buClr>
                <a:srgbClr val="193E72"/>
              </a:buClr>
              <a:buSzPts val="1600"/>
              <a:buChar char="●"/>
            </a:pPr>
            <a:r>
              <a:rPr lang="en-GB" sz="2133">
                <a:solidFill>
                  <a:srgbClr val="193E72"/>
                </a:solidFill>
                <a:highlight>
                  <a:schemeClr val="lt1"/>
                </a:highlight>
              </a:rPr>
              <a:t>AI and Digital </a:t>
            </a:r>
            <a:endParaRPr sz="2133">
              <a:solidFill>
                <a:srgbClr val="193E72"/>
              </a:solidFill>
              <a:highlight>
                <a:schemeClr val="lt1"/>
              </a:highlight>
            </a:endParaRPr>
          </a:p>
          <a:p>
            <a:pPr marL="609585" lvl="0" indent="-440256" algn="l" rtl="0">
              <a:lnSpc>
                <a:spcPct val="115000"/>
              </a:lnSpc>
              <a:spcBef>
                <a:spcPts val="0"/>
              </a:spcBef>
              <a:spcAft>
                <a:spcPts val="0"/>
              </a:spcAft>
              <a:buClr>
                <a:srgbClr val="183D71"/>
              </a:buClr>
              <a:buSzPts val="1600"/>
              <a:buChar char="●"/>
            </a:pPr>
            <a:r>
              <a:rPr lang="en-GB" sz="2133">
                <a:solidFill>
                  <a:srgbClr val="183D71"/>
                </a:solidFill>
              </a:rPr>
              <a:t>Applied Health and Care Research Methodology</a:t>
            </a:r>
            <a:endParaRPr sz="2133">
              <a:solidFill>
                <a:srgbClr val="183D71"/>
              </a:solidFill>
            </a:endParaRPr>
          </a:p>
          <a:p>
            <a:pPr marL="609585" lvl="0" indent="-440256" algn="l" rtl="0">
              <a:lnSpc>
                <a:spcPct val="115000"/>
              </a:lnSpc>
              <a:spcBef>
                <a:spcPts val="0"/>
              </a:spcBef>
              <a:spcAft>
                <a:spcPts val="0"/>
              </a:spcAft>
              <a:buClr>
                <a:srgbClr val="183D71"/>
              </a:buClr>
              <a:buSzPts val="1600"/>
              <a:buChar char="●"/>
            </a:pPr>
            <a:r>
              <a:rPr lang="en-GB" sz="2133">
                <a:solidFill>
                  <a:srgbClr val="183D71"/>
                </a:solidFill>
              </a:rPr>
              <a:t>Clinical Education </a:t>
            </a:r>
            <a:endParaRPr sz="2133">
              <a:solidFill>
                <a:srgbClr val="183D71"/>
              </a:solidFill>
            </a:endParaRPr>
          </a:p>
          <a:p>
            <a:pPr marL="609585" lvl="0" indent="-440256" algn="l" rtl="0">
              <a:lnSpc>
                <a:spcPct val="115000"/>
              </a:lnSpc>
              <a:spcBef>
                <a:spcPts val="0"/>
              </a:spcBef>
              <a:spcAft>
                <a:spcPts val="0"/>
              </a:spcAft>
              <a:buClr>
                <a:srgbClr val="183D71"/>
              </a:buClr>
              <a:buSzPts val="1600"/>
              <a:buChar char="●"/>
            </a:pPr>
            <a:r>
              <a:rPr lang="en-GB" sz="2133">
                <a:solidFill>
                  <a:srgbClr val="183D71"/>
                </a:solidFill>
              </a:rPr>
              <a:t>Community Rehabilitation</a:t>
            </a:r>
            <a:endParaRPr sz="2133">
              <a:solidFill>
                <a:srgbClr val="183D71"/>
              </a:solidFill>
            </a:endParaRPr>
          </a:p>
          <a:p>
            <a:pPr marL="609585" lvl="0" indent="-440256" algn="l" rtl="0">
              <a:lnSpc>
                <a:spcPct val="115000"/>
              </a:lnSpc>
              <a:spcBef>
                <a:spcPts val="0"/>
              </a:spcBef>
              <a:spcAft>
                <a:spcPts val="0"/>
              </a:spcAft>
              <a:buClr>
                <a:srgbClr val="193E72"/>
              </a:buClr>
              <a:buSzPts val="1600"/>
              <a:buChar char="●"/>
            </a:pPr>
            <a:r>
              <a:rPr lang="en-GB" sz="2133">
                <a:solidFill>
                  <a:srgbClr val="193E72"/>
                </a:solidFill>
              </a:rPr>
              <a:t>Diagnostic and Therapeutic Radiographers</a:t>
            </a:r>
            <a:endParaRPr sz="2133">
              <a:solidFill>
                <a:srgbClr val="193E72"/>
              </a:solidFill>
            </a:endParaRPr>
          </a:p>
          <a:p>
            <a:pPr marL="609585" lvl="0" indent="-440256" algn="l" rtl="0">
              <a:lnSpc>
                <a:spcPct val="115000"/>
              </a:lnSpc>
              <a:spcBef>
                <a:spcPts val="0"/>
              </a:spcBef>
              <a:spcAft>
                <a:spcPts val="0"/>
              </a:spcAft>
              <a:buClr>
                <a:srgbClr val="193E72"/>
              </a:buClr>
              <a:buSzPts val="1600"/>
              <a:buChar char="●"/>
            </a:pPr>
            <a:r>
              <a:rPr lang="en-GB" sz="2133">
                <a:solidFill>
                  <a:srgbClr val="193E72"/>
                </a:solidFill>
              </a:rPr>
              <a:t>Emergency Care</a:t>
            </a:r>
            <a:endParaRPr sz="2133">
              <a:solidFill>
                <a:srgbClr val="193E72"/>
              </a:solidFill>
            </a:endParaRPr>
          </a:p>
          <a:p>
            <a:pPr marL="609585" lvl="0" indent="-440256" algn="l" rtl="0">
              <a:lnSpc>
                <a:spcPct val="115000"/>
              </a:lnSpc>
              <a:spcBef>
                <a:spcPts val="0"/>
              </a:spcBef>
              <a:spcAft>
                <a:spcPts val="0"/>
              </a:spcAft>
              <a:buClr>
                <a:srgbClr val="193E72"/>
              </a:buClr>
              <a:buSzPts val="1600"/>
              <a:buChar char="●"/>
            </a:pPr>
            <a:r>
              <a:rPr lang="en-GB" sz="2133">
                <a:solidFill>
                  <a:srgbClr val="193E72"/>
                </a:solidFill>
                <a:highlight>
                  <a:schemeClr val="lt1"/>
                </a:highlight>
              </a:rPr>
              <a:t>General Paediatrics</a:t>
            </a:r>
            <a:endParaRPr sz="2133">
              <a:solidFill>
                <a:srgbClr val="193E72"/>
              </a:solidFill>
            </a:endParaRPr>
          </a:p>
          <a:p>
            <a:pPr marL="609585" lvl="0" indent="-440256" algn="l" rtl="0">
              <a:lnSpc>
                <a:spcPct val="115000"/>
              </a:lnSpc>
              <a:spcBef>
                <a:spcPts val="0"/>
              </a:spcBef>
              <a:spcAft>
                <a:spcPts val="0"/>
              </a:spcAft>
              <a:buClr>
                <a:srgbClr val="193E72"/>
              </a:buClr>
              <a:buSzPts val="1600"/>
              <a:buChar char="●"/>
            </a:pPr>
            <a:r>
              <a:rPr lang="en-GB" sz="2133">
                <a:solidFill>
                  <a:srgbClr val="193E72"/>
                </a:solidFill>
                <a:highlight>
                  <a:schemeClr val="lt1"/>
                </a:highlight>
              </a:rPr>
              <a:t>Knowledge Mobilisation for Research Inclusion</a:t>
            </a:r>
            <a:endParaRPr sz="2133">
              <a:solidFill>
                <a:srgbClr val="193E72"/>
              </a:solidFill>
            </a:endParaRPr>
          </a:p>
        </p:txBody>
      </p:sp>
      <p:sp>
        <p:nvSpPr>
          <p:cNvPr id="727" name="Google Shape;727;p112"/>
          <p:cNvSpPr txBox="1"/>
          <p:nvPr/>
        </p:nvSpPr>
        <p:spPr>
          <a:xfrm>
            <a:off x="6848367" y="1692100"/>
            <a:ext cx="5739600" cy="3445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lvl="0" indent="-355591" algn="l" rtl="0">
              <a:lnSpc>
                <a:spcPct val="115000"/>
              </a:lnSpc>
              <a:spcBef>
                <a:spcPts val="0"/>
              </a:spcBef>
              <a:spcAft>
                <a:spcPts val="0"/>
              </a:spcAft>
              <a:buClr>
                <a:srgbClr val="193E72"/>
              </a:buClr>
              <a:buSzPts val="1600"/>
              <a:buChar char="●"/>
            </a:pPr>
            <a:r>
              <a:rPr lang="en-GB" sz="2133">
                <a:solidFill>
                  <a:srgbClr val="193E72"/>
                </a:solidFill>
              </a:rPr>
              <a:t>Mental Health Social Care</a:t>
            </a:r>
            <a:endParaRPr sz="2133">
              <a:solidFill>
                <a:srgbClr val="193E72"/>
              </a:solidFill>
            </a:endParaRPr>
          </a:p>
          <a:p>
            <a:pPr marL="457189" lvl="0" indent="-355591" algn="l" rtl="0">
              <a:lnSpc>
                <a:spcPct val="115000"/>
              </a:lnSpc>
              <a:spcBef>
                <a:spcPts val="0"/>
              </a:spcBef>
              <a:spcAft>
                <a:spcPts val="0"/>
              </a:spcAft>
              <a:buClr>
                <a:srgbClr val="193E72"/>
              </a:buClr>
              <a:buSzPts val="1600"/>
              <a:buChar char="●"/>
            </a:pPr>
            <a:r>
              <a:rPr lang="en-GB" sz="2133">
                <a:solidFill>
                  <a:srgbClr val="193E72"/>
                </a:solidFill>
              </a:rPr>
              <a:t>Paediatric Critical Care</a:t>
            </a:r>
            <a:endParaRPr sz="2133">
              <a:solidFill>
                <a:srgbClr val="193E72"/>
              </a:solidFill>
            </a:endParaRPr>
          </a:p>
          <a:p>
            <a:pPr marL="457189" lvl="0" indent="-355591" algn="l" rtl="0">
              <a:lnSpc>
                <a:spcPct val="115000"/>
              </a:lnSpc>
              <a:spcBef>
                <a:spcPts val="0"/>
              </a:spcBef>
              <a:spcAft>
                <a:spcPts val="0"/>
              </a:spcAft>
              <a:buClr>
                <a:srgbClr val="193E72"/>
              </a:buClr>
              <a:buSzPts val="1600"/>
              <a:buChar char="●"/>
            </a:pPr>
            <a:r>
              <a:rPr lang="en-GB" sz="2133">
                <a:solidFill>
                  <a:srgbClr val="193E72"/>
                </a:solidFill>
                <a:highlight>
                  <a:schemeClr val="lt1"/>
                </a:highlight>
              </a:rPr>
              <a:t>Palliative and End of Life Care</a:t>
            </a:r>
            <a:endParaRPr sz="2133">
              <a:solidFill>
                <a:srgbClr val="193E72"/>
              </a:solidFill>
            </a:endParaRPr>
          </a:p>
          <a:p>
            <a:pPr marL="457189" lvl="0" indent="-355591" algn="l" rtl="0">
              <a:lnSpc>
                <a:spcPct val="115000"/>
              </a:lnSpc>
              <a:spcBef>
                <a:spcPts val="0"/>
              </a:spcBef>
              <a:spcAft>
                <a:spcPts val="0"/>
              </a:spcAft>
              <a:buClr>
                <a:srgbClr val="193E72"/>
              </a:buClr>
              <a:buSzPts val="1600"/>
              <a:buChar char="●"/>
            </a:pPr>
            <a:r>
              <a:rPr lang="en-GB" sz="2133">
                <a:solidFill>
                  <a:srgbClr val="193E72"/>
                </a:solidFill>
              </a:rPr>
              <a:t>Pharmacy Professionals</a:t>
            </a:r>
            <a:endParaRPr sz="2133">
              <a:solidFill>
                <a:srgbClr val="193E72"/>
              </a:solidFill>
            </a:endParaRPr>
          </a:p>
          <a:p>
            <a:pPr marL="457189" lvl="0" indent="-355591" algn="l" rtl="0">
              <a:lnSpc>
                <a:spcPct val="115000"/>
              </a:lnSpc>
              <a:spcBef>
                <a:spcPts val="0"/>
              </a:spcBef>
              <a:spcAft>
                <a:spcPts val="0"/>
              </a:spcAft>
              <a:buClr>
                <a:srgbClr val="193E72"/>
              </a:buClr>
              <a:buSzPts val="1600"/>
              <a:buChar char="●"/>
            </a:pPr>
            <a:r>
              <a:rPr lang="en-GB" sz="2133">
                <a:solidFill>
                  <a:srgbClr val="193E72"/>
                </a:solidFill>
              </a:rPr>
              <a:t>Regulatory Science in AI and Digital Healthcare</a:t>
            </a:r>
            <a:endParaRPr sz="2133">
              <a:solidFill>
                <a:srgbClr val="193E72"/>
              </a:solidFill>
            </a:endParaRPr>
          </a:p>
          <a:p>
            <a:pPr marL="457189" lvl="0" indent="-355591" algn="l" rtl="0">
              <a:lnSpc>
                <a:spcPct val="115000"/>
              </a:lnSpc>
              <a:spcBef>
                <a:spcPts val="0"/>
              </a:spcBef>
              <a:spcAft>
                <a:spcPts val="0"/>
              </a:spcAft>
              <a:buClr>
                <a:srgbClr val="193E72"/>
              </a:buClr>
              <a:buSzPts val="1600"/>
              <a:buChar char="●"/>
            </a:pPr>
            <a:r>
              <a:rPr lang="en-GB" sz="2133">
                <a:solidFill>
                  <a:srgbClr val="193E72"/>
                </a:solidFill>
              </a:rPr>
              <a:t>Race Equity and Diversity in Careers</a:t>
            </a:r>
            <a:endParaRPr sz="2133">
              <a:solidFill>
                <a:srgbClr val="193E72"/>
              </a:solidFill>
            </a:endParaRPr>
          </a:p>
          <a:p>
            <a:pPr marL="0" lvl="0" indent="0" algn="l" rtl="0">
              <a:lnSpc>
                <a:spcPct val="115000"/>
              </a:lnSpc>
              <a:spcBef>
                <a:spcPts val="0"/>
              </a:spcBef>
              <a:spcAft>
                <a:spcPts val="0"/>
              </a:spcAft>
              <a:buNone/>
            </a:pPr>
            <a:endParaRPr sz="2133">
              <a:solidFill>
                <a:srgbClr val="193E72"/>
              </a:solidFill>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13"/>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Examples of activities of the NIHR Incubators</a:t>
            </a:r>
            <a:endParaRPr/>
          </a:p>
        </p:txBody>
      </p:sp>
      <p:sp>
        <p:nvSpPr>
          <p:cNvPr id="733" name="Google Shape;733;p113"/>
          <p:cNvSpPr txBox="1">
            <a:spLocks noGrp="1"/>
          </p:cNvSpPr>
          <p:nvPr>
            <p:ph type="body" idx="1"/>
          </p:nvPr>
        </p:nvSpPr>
        <p:spPr>
          <a:xfrm>
            <a:off x="359875" y="1148575"/>
            <a:ext cx="8883600" cy="2970800"/>
          </a:xfrm>
          <a:prstGeom prst="rect">
            <a:avLst/>
          </a:prstGeom>
          <a:noFill/>
          <a:ln>
            <a:noFill/>
          </a:ln>
        </p:spPr>
        <p:txBody>
          <a:bodyPr spcFirstLastPara="1" wrap="square" lIns="91433" tIns="45700" rIns="91433" bIns="45700" anchor="t" anchorCtr="0">
            <a:normAutofit fontScale="25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lvl="0" indent="-306910" algn="l" rtl="0">
              <a:lnSpc>
                <a:spcPct val="115000"/>
              </a:lnSpc>
              <a:spcBef>
                <a:spcPts val="0"/>
              </a:spcBef>
              <a:spcAft>
                <a:spcPts val="0"/>
              </a:spcAft>
              <a:buSzPct val="100000"/>
              <a:buChar char="●"/>
            </a:pPr>
            <a:r>
              <a:rPr lang="en-GB" sz="5467" b="1"/>
              <a:t>Webinars/launch events</a:t>
            </a:r>
            <a:r>
              <a:rPr lang="en-GB" sz="5467"/>
              <a:t>: to understand community needs</a:t>
            </a:r>
            <a:endParaRPr sz="5467" b="1"/>
          </a:p>
          <a:p>
            <a:pPr marL="457189" lvl="0" indent="-323843" algn="l" rtl="0">
              <a:lnSpc>
                <a:spcPct val="115000"/>
              </a:lnSpc>
              <a:spcBef>
                <a:spcPts val="0"/>
              </a:spcBef>
              <a:spcAft>
                <a:spcPts val="0"/>
              </a:spcAft>
              <a:buSzPct val="100000"/>
              <a:buChar char="●"/>
            </a:pPr>
            <a:r>
              <a:rPr lang="en-GB" sz="5467" b="1"/>
              <a:t>Mental Health Social Care: </a:t>
            </a:r>
            <a:r>
              <a:rPr lang="en-GB" sz="5467"/>
              <a:t>Stepping into Research (STiR) Programme</a:t>
            </a:r>
            <a:endParaRPr sz="5467"/>
          </a:p>
          <a:p>
            <a:pPr marL="457189" lvl="0" indent="-323843" algn="l" rtl="0">
              <a:lnSpc>
                <a:spcPct val="115000"/>
              </a:lnSpc>
              <a:spcBef>
                <a:spcPts val="0"/>
              </a:spcBef>
              <a:spcAft>
                <a:spcPts val="0"/>
              </a:spcAft>
              <a:buSzPct val="100000"/>
              <a:buChar char="●"/>
            </a:pPr>
            <a:r>
              <a:rPr lang="en-GB" sz="5467" b="1"/>
              <a:t>Applied Health and Care Research Methodology</a:t>
            </a:r>
            <a:r>
              <a:rPr lang="en-GB" sz="5467"/>
              <a:t>:</a:t>
            </a:r>
            <a:r>
              <a:rPr lang="en-GB" sz="5467">
                <a:solidFill>
                  <a:srgbClr val="193E72"/>
                </a:solidFill>
              </a:rPr>
              <a:t> NIHR hosted webinars: ‘Discover funding opportunities for qualitative researchers’ and </a:t>
            </a:r>
            <a:r>
              <a:rPr lang="en-GB" sz="5467"/>
              <a:t>‘Discover how qualitative research creates impact’</a:t>
            </a:r>
            <a:endParaRPr sz="5467"/>
          </a:p>
          <a:p>
            <a:pPr marL="457189" lvl="0" indent="-323843" algn="l" rtl="0">
              <a:lnSpc>
                <a:spcPct val="115000"/>
              </a:lnSpc>
              <a:spcBef>
                <a:spcPts val="0"/>
              </a:spcBef>
              <a:spcAft>
                <a:spcPts val="0"/>
              </a:spcAft>
              <a:buSzPct val="100000"/>
              <a:buChar char="●"/>
            </a:pPr>
            <a:r>
              <a:rPr lang="en-GB" sz="5467" b="1"/>
              <a:t>Emergency Care Incubator: </a:t>
            </a:r>
            <a:r>
              <a:rPr lang="en-GB" sz="5467"/>
              <a:t>3rd Emergency Care Incubator Symposium: Connecting Researchers, Advancing Practice.</a:t>
            </a:r>
            <a:r>
              <a:rPr lang="en-GB" sz="5467" b="1"/>
              <a:t> </a:t>
            </a:r>
            <a:endParaRPr sz="5467" b="1"/>
          </a:p>
          <a:p>
            <a:pPr marL="457189" lvl="0" indent="-323843" algn="l" rtl="0">
              <a:lnSpc>
                <a:spcPct val="115000"/>
              </a:lnSpc>
              <a:spcBef>
                <a:spcPts val="0"/>
              </a:spcBef>
              <a:spcAft>
                <a:spcPts val="0"/>
              </a:spcAft>
              <a:buSzPct val="100000"/>
              <a:buChar char="●"/>
            </a:pPr>
            <a:r>
              <a:rPr lang="en-GB" sz="5467" b="1">
                <a:solidFill>
                  <a:srgbClr val="193E72"/>
                </a:solidFill>
              </a:rPr>
              <a:t>Mental Health </a:t>
            </a:r>
            <a:r>
              <a:rPr lang="en-GB" sz="5467" b="1"/>
              <a:t>(previously supported by NIHR):</a:t>
            </a:r>
            <a:r>
              <a:rPr lang="en-GB" sz="5467">
                <a:solidFill>
                  <a:srgbClr val="193E72"/>
                </a:solidFill>
              </a:rPr>
              <a:t> career case studies and ‘research map’, GROW </a:t>
            </a:r>
            <a:r>
              <a:rPr lang="en-GB" sz="5467"/>
              <a:t>R</a:t>
            </a:r>
            <a:r>
              <a:rPr lang="en-GB" sz="5467">
                <a:solidFill>
                  <a:srgbClr val="193E72"/>
                </a:solidFill>
              </a:rPr>
              <a:t>esearcher </a:t>
            </a:r>
            <a:r>
              <a:rPr lang="en-GB" sz="5467"/>
              <a:t>D</a:t>
            </a:r>
            <a:r>
              <a:rPr lang="en-GB" sz="5467">
                <a:solidFill>
                  <a:srgbClr val="193E72"/>
                </a:solidFill>
              </a:rPr>
              <a:t>evelopment </a:t>
            </a:r>
            <a:r>
              <a:rPr lang="en-GB" sz="5467"/>
              <a:t>P</a:t>
            </a:r>
            <a:r>
              <a:rPr lang="en-GB" sz="5467">
                <a:solidFill>
                  <a:srgbClr val="193E72"/>
                </a:solidFill>
              </a:rPr>
              <a:t>rogramme</a:t>
            </a:r>
            <a:endParaRPr sz="5467"/>
          </a:p>
          <a:p>
            <a:pPr marL="457189" lvl="0" indent="-323843" algn="l" rtl="0">
              <a:lnSpc>
                <a:spcPct val="115000"/>
              </a:lnSpc>
              <a:spcBef>
                <a:spcPts val="0"/>
              </a:spcBef>
              <a:spcAft>
                <a:spcPts val="0"/>
              </a:spcAft>
              <a:buClr>
                <a:srgbClr val="193E72"/>
              </a:buClr>
              <a:buSzPct val="100000"/>
              <a:buChar char="●"/>
            </a:pPr>
            <a:r>
              <a:rPr lang="en-GB" sz="5467" b="1">
                <a:solidFill>
                  <a:srgbClr val="193E72"/>
                </a:solidFill>
              </a:rPr>
              <a:t>Nursing and Midwifery (previously </a:t>
            </a:r>
            <a:r>
              <a:rPr lang="en-GB" sz="5467" b="1"/>
              <a:t>supported by NIHR)</a:t>
            </a:r>
            <a:r>
              <a:rPr lang="en-GB" sz="5467"/>
              <a:t>:</a:t>
            </a:r>
            <a:r>
              <a:rPr lang="en-GB" sz="5467">
                <a:solidFill>
                  <a:srgbClr val="193E72"/>
                </a:solidFill>
              </a:rPr>
              <a:t> ‘masterclasses’ for those submitting applications and supervisors; RDS nursing careers advisory pilot</a:t>
            </a:r>
            <a:endParaRPr sz="5467"/>
          </a:p>
          <a:p>
            <a:pPr marL="457189" lvl="0" indent="-332309" algn="l" rtl="0">
              <a:lnSpc>
                <a:spcPct val="115000"/>
              </a:lnSpc>
              <a:spcBef>
                <a:spcPts val="0"/>
              </a:spcBef>
              <a:spcAft>
                <a:spcPts val="0"/>
              </a:spcAft>
              <a:buClr>
                <a:srgbClr val="193E72"/>
              </a:buClr>
              <a:buSzPct val="109756"/>
              <a:buChar char="●"/>
            </a:pPr>
            <a:r>
              <a:rPr lang="en-GB" sz="5467" b="1">
                <a:solidFill>
                  <a:srgbClr val="193E72"/>
                </a:solidFill>
              </a:rPr>
              <a:t>Wessex REACH (previously supported by NIHR</a:t>
            </a:r>
            <a:r>
              <a:rPr lang="en-GB" sz="5467" b="1"/>
              <a:t>)</a:t>
            </a:r>
            <a:r>
              <a:rPr lang="en-GB" sz="5467"/>
              <a:t>:</a:t>
            </a:r>
            <a:r>
              <a:rPr lang="en-GB" sz="5467">
                <a:solidFill>
                  <a:srgbClr val="193E72"/>
                </a:solidFill>
              </a:rPr>
              <a:t> newsletter, small grants </a:t>
            </a:r>
            <a:br>
              <a:rPr lang="en-GB">
                <a:solidFill>
                  <a:srgbClr val="193E72"/>
                </a:solidFill>
              </a:rPr>
            </a:br>
            <a:endParaRPr>
              <a:solidFill>
                <a:srgbClr val="193E72"/>
              </a:solidFill>
            </a:endParaRPr>
          </a:p>
        </p:txBody>
      </p:sp>
      <p:pic>
        <p:nvPicPr>
          <p:cNvPr id="734" name="Google Shape;734;p113"/>
          <p:cNvPicPr preferRelativeResize="0"/>
          <p:nvPr/>
        </p:nvPicPr>
        <p:blipFill rotWithShape="1">
          <a:blip r:embed="rId3">
            <a:alphaModFix/>
          </a:blip>
          <a:srcRect r="2780" b="35563"/>
          <a:stretch/>
        </p:blipFill>
        <p:spPr>
          <a:xfrm>
            <a:off x="9243467" y="657034"/>
            <a:ext cx="2623467" cy="3227767"/>
          </a:xfrm>
          <a:prstGeom prst="rect">
            <a:avLst/>
          </a:prstGeom>
          <a:noFill/>
          <a:ln>
            <a:noFill/>
          </a:ln>
        </p:spPr>
      </p:pic>
      <p:pic>
        <p:nvPicPr>
          <p:cNvPr id="735" name="Google Shape;735;p113"/>
          <p:cNvPicPr preferRelativeResize="0"/>
          <p:nvPr/>
        </p:nvPicPr>
        <p:blipFill rotWithShape="1">
          <a:blip r:embed="rId4">
            <a:alphaModFix/>
          </a:blip>
          <a:srcRect t="3091"/>
          <a:stretch/>
        </p:blipFill>
        <p:spPr>
          <a:xfrm>
            <a:off x="7082352" y="3896000"/>
            <a:ext cx="4850808" cy="2137000"/>
          </a:xfrm>
          <a:prstGeom prst="rect">
            <a:avLst/>
          </a:prstGeom>
          <a:noFill/>
          <a:ln>
            <a:noFill/>
          </a:ln>
        </p:spPr>
      </p:pic>
      <p:pic>
        <p:nvPicPr>
          <p:cNvPr id="736" name="Google Shape;736;p113"/>
          <p:cNvPicPr preferRelativeResize="0"/>
          <p:nvPr/>
        </p:nvPicPr>
        <p:blipFill>
          <a:blip r:embed="rId5">
            <a:alphaModFix/>
          </a:blip>
          <a:stretch>
            <a:fillRect/>
          </a:stretch>
        </p:blipFill>
        <p:spPr>
          <a:xfrm>
            <a:off x="4016500" y="3896000"/>
            <a:ext cx="2800667" cy="2137000"/>
          </a:xfrm>
          <a:prstGeom prst="rect">
            <a:avLst/>
          </a:prstGeom>
          <a:noFill/>
          <a:ln>
            <a:noFill/>
          </a:ln>
        </p:spPr>
      </p:pic>
      <p:pic>
        <p:nvPicPr>
          <p:cNvPr id="737" name="Google Shape;737;p113"/>
          <p:cNvPicPr preferRelativeResize="0"/>
          <p:nvPr/>
        </p:nvPicPr>
        <p:blipFill>
          <a:blip r:embed="rId6">
            <a:alphaModFix/>
          </a:blip>
          <a:stretch>
            <a:fillRect/>
          </a:stretch>
        </p:blipFill>
        <p:spPr>
          <a:xfrm>
            <a:off x="285867" y="3884801"/>
            <a:ext cx="3465440" cy="2060700"/>
          </a:xfrm>
          <a:prstGeom prst="rect">
            <a:avLst/>
          </a:prstGeom>
          <a:noFill/>
          <a:ln>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8"/>
          <p:cNvSpPr txBox="1">
            <a:spLocks noGrp="1"/>
          </p:cNvSpPr>
          <p:nvPr>
            <p:ph type="title"/>
          </p:nvPr>
        </p:nvSpPr>
        <p:spPr>
          <a:xfrm>
            <a:off x="628651" y="273845"/>
            <a:ext cx="7886800" cy="649200"/>
          </a:xfrm>
          <a:prstGeom prst="rect">
            <a:avLst/>
          </a:prstGeom>
          <a:noFill/>
          <a:ln>
            <a:noFill/>
          </a:ln>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rgbClr val="193E72"/>
              </a:buClr>
              <a:buSzPts val="2400"/>
              <a:buFont typeface="Arial"/>
              <a:buNone/>
            </a:pPr>
            <a:r>
              <a:rPr lang="en-GB"/>
              <a:t>Current awards and programmes </a:t>
            </a:r>
            <a:endParaRPr/>
          </a:p>
        </p:txBody>
      </p:sp>
      <p:pic>
        <p:nvPicPr>
          <p:cNvPr id="442" name="Google Shape;442;p68" descr="A detailed flowchart outlines career development pathways in health research, categorized by career stage: &quot;Initial Experience,&quot; &quot;Pre PhD,&quot; &quot;PhD,&quot; &quot;Beyond PhD,&quot; and &quot;Chair.&quot;&#10;&#10;Under &quot;Initial Experience,&quot; options include &quot;Internship&quot; (health and care professionals, social care, public health, methodologists, new medical schools) and &quot;INSIGHT programme&quot; (regional based engagement and masters programmes).&#10;&#10;&quot;Pre PhD&quot; offers &quot;Predoctoral Award&quot; (reviewed by methodology, primary care, health and care professionals, local authority, social care, and public health committees) and &quot;Academic Clinical Fellowship&quot; (doctors and dentists).&#10;&#10;The &quot;PhD&quot; stage features &quot;Doctoral Award&quot; (reviewed by doctoral, health and care professionals, local authority, social care, and public health committees).&#10;&#10;&quot;Beyond PhD&quot; includes &quot;Postdoctoral Award&quot; (reviewed by postdoctoral, health and care professionals, local authority, social care, and public health committees), &quot;Global Health Advanced Fellowship,&quot; &quot;Clinical Lectureship&quot; (doctors and dentists), and &quot;Senior Clinical and Practitioner Research Award.&quot;&#10;&#10;The &quot;Chair&quot; stage offers &quot;Research Professorship&quot; (reviewed by committee for all backgrounds, global health committee) and &quot;Senior Investigator&quot; (reviewed by nurses, midwives and AHPs, social care and public health, medical committees).&#10;&#10;Additional sections cover &quot;Additional support for your career development&quot; (Pre-application Support Fund, Short Placement Award for Research Collaboration, Development and Skills Enhancement Award), &quot;Capacity building initiatives across NIHR&quot; (Within NIHR Biomedical Research Centres, Applied Research Collaborations, Patient Safety Research Collaborations, Health Protection Research Units, NIHR Schools of Primary Care, Social Care and Public Health and Global Health Programmes), and &quot;Research programmes and team awards&quot; (Team Science Award, NIHR Research programmes)."/>
          <p:cNvPicPr preferRelativeResize="0"/>
          <p:nvPr/>
        </p:nvPicPr>
        <p:blipFill rotWithShape="1">
          <a:blip r:embed="rId3">
            <a:alphaModFix/>
          </a:blip>
          <a:srcRect l="1224" t="10613" r="2381" b="2112"/>
          <a:stretch/>
        </p:blipFill>
        <p:spPr>
          <a:xfrm>
            <a:off x="1961167" y="960468"/>
            <a:ext cx="8099499" cy="5033465"/>
          </a:xfrm>
          <a:prstGeom prst="rect">
            <a:avLst/>
          </a:prstGeom>
          <a:noFill/>
          <a:ln>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8">
          <a:extLst>
            <a:ext uri="{FF2B5EF4-FFF2-40B4-BE49-F238E27FC236}">
              <a16:creationId xmlns:a16="http://schemas.microsoft.com/office/drawing/2014/main" id="{BBA8DE69-4443-D8C8-F609-3AB630718941}"/>
            </a:ext>
          </a:extLst>
        </p:cNvPr>
        <p:cNvGrpSpPr/>
        <p:nvPr/>
      </p:nvGrpSpPr>
      <p:grpSpPr>
        <a:xfrm>
          <a:off x="0" y="0"/>
          <a:ext cx="0" cy="0"/>
          <a:chOff x="0" y="0"/>
          <a:chExt cx="0" cy="0"/>
        </a:xfrm>
      </p:grpSpPr>
      <p:sp>
        <p:nvSpPr>
          <p:cNvPr id="539" name="Google Shape;539;p83">
            <a:extLst>
              <a:ext uri="{FF2B5EF4-FFF2-40B4-BE49-F238E27FC236}">
                <a16:creationId xmlns:a16="http://schemas.microsoft.com/office/drawing/2014/main" id="{6744D775-0E6C-46F9-5C98-981027523B43}"/>
              </a:ext>
            </a:extLst>
          </p:cNvPr>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Health &amp; Care Professional Internship Programme</a:t>
            </a:r>
            <a:endParaRPr/>
          </a:p>
        </p:txBody>
      </p:sp>
      <p:sp>
        <p:nvSpPr>
          <p:cNvPr id="540" name="Google Shape;540;p83">
            <a:extLst>
              <a:ext uri="{FF2B5EF4-FFF2-40B4-BE49-F238E27FC236}">
                <a16:creationId xmlns:a16="http://schemas.microsoft.com/office/drawing/2014/main" id="{94C6032F-4F52-C959-A7F6-B19CC05541C6}"/>
              </a:ext>
            </a:extLst>
          </p:cNvPr>
          <p:cNvSpPr txBox="1">
            <a:spLocks noGrp="1"/>
          </p:cNvSpPr>
          <p:nvPr>
            <p:ph type="body" idx="1"/>
          </p:nvPr>
        </p:nvSpPr>
        <p:spPr>
          <a:xfrm>
            <a:off x="645800" y="1103500"/>
            <a:ext cx="8010000" cy="4668400"/>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The Programme funds research internships open to Health and Care Professionals (excluding doctors and dentists) registered with an </a:t>
            </a:r>
            <a:r>
              <a:rPr lang="en-GB" sz="1600" u="sng">
                <a:solidFill>
                  <a:schemeClr val="hlink"/>
                </a:solidFill>
                <a:hlinkClick r:id="rId3"/>
              </a:rPr>
              <a:t>approved regulatory body</a:t>
            </a:r>
            <a:r>
              <a:rPr lang="en-GB" sz="1600"/>
              <a:t>.</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These are managed by organisations across 12 regions in England, with 23 internships available per a year within each region. </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Research internships give health and care professionals the opportunity to develop research knowledge and skills that can enhance practice, build research delivery expertise or begin a practitioner academic career.</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The programme plays an important role in increasing the awareness of research amongst health and care professionals, and where appropriate, provides individuals with a strong foundation on which to build a research related career.</a:t>
            </a:r>
            <a:endParaRPr sz="1600"/>
          </a:p>
          <a:p>
            <a:pPr marL="0" lvl="0" indent="0" algn="l" rtl="0">
              <a:lnSpc>
                <a:spcPct val="115000"/>
              </a:lnSpc>
              <a:spcBef>
                <a:spcPts val="0"/>
              </a:spcBef>
              <a:spcAft>
                <a:spcPts val="0"/>
              </a:spcAft>
              <a:buNone/>
            </a:pPr>
            <a:endParaRPr sz="1600"/>
          </a:p>
        </p:txBody>
      </p:sp>
      <p:pic>
        <p:nvPicPr>
          <p:cNvPr id="541" name="Google Shape;541;p83">
            <a:extLst>
              <a:ext uri="{FF2B5EF4-FFF2-40B4-BE49-F238E27FC236}">
                <a16:creationId xmlns:a16="http://schemas.microsoft.com/office/drawing/2014/main" id="{9B4CA35A-0A45-08CC-78C3-2A180A9EC09E}"/>
              </a:ext>
            </a:extLst>
          </p:cNvPr>
          <p:cNvPicPr preferRelativeResize="0"/>
          <p:nvPr/>
        </p:nvPicPr>
        <p:blipFill rotWithShape="1">
          <a:blip r:embed="rId4">
            <a:alphaModFix/>
          </a:blip>
          <a:srcRect r="7749" b="2353"/>
          <a:stretch/>
        </p:blipFill>
        <p:spPr>
          <a:xfrm>
            <a:off x="8544501" y="1394812"/>
            <a:ext cx="3546649" cy="4263301"/>
          </a:xfrm>
          <a:prstGeom prst="rect">
            <a:avLst/>
          </a:prstGeom>
          <a:noFill/>
          <a:ln>
            <a:noFill/>
          </a:ln>
        </p:spPr>
      </p:pic>
      <p:pic>
        <p:nvPicPr>
          <p:cNvPr id="542" name="Google Shape;542;p83">
            <a:extLst>
              <a:ext uri="{FF2B5EF4-FFF2-40B4-BE49-F238E27FC236}">
                <a16:creationId xmlns:a16="http://schemas.microsoft.com/office/drawing/2014/main" id="{7F80381A-E33A-E1AC-6027-D8FE5EFAA542}"/>
              </a:ext>
            </a:extLst>
          </p:cNvPr>
          <p:cNvPicPr preferRelativeResize="0"/>
          <p:nvPr/>
        </p:nvPicPr>
        <p:blipFill rotWithShape="1">
          <a:blip r:embed="rId5">
            <a:alphaModFix/>
          </a:blip>
          <a:srcRect l="6323" b="5276"/>
          <a:stretch/>
        </p:blipFill>
        <p:spPr>
          <a:xfrm>
            <a:off x="10689026" y="547800"/>
            <a:ext cx="1402124" cy="1629149"/>
          </a:xfrm>
          <a:prstGeom prst="rect">
            <a:avLst/>
          </a:prstGeom>
          <a:noFill/>
          <a:ln>
            <a:noFill/>
          </a:ln>
        </p:spPr>
      </p:pic>
    </p:spTree>
    <p:extLst>
      <p:ext uri="{BB962C8B-B14F-4D97-AF65-F5344CB8AC3E}">
        <p14:creationId xmlns:p14="http://schemas.microsoft.com/office/powerpoint/2010/main" val="148914434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7">
          <a:extLst>
            <a:ext uri="{FF2B5EF4-FFF2-40B4-BE49-F238E27FC236}">
              <a16:creationId xmlns:a16="http://schemas.microsoft.com/office/drawing/2014/main" id="{27171E66-80AA-4537-F388-B1C175F98B83}"/>
            </a:ext>
          </a:extLst>
        </p:cNvPr>
        <p:cNvGrpSpPr/>
        <p:nvPr/>
      </p:nvGrpSpPr>
      <p:grpSpPr>
        <a:xfrm>
          <a:off x="0" y="0"/>
          <a:ext cx="0" cy="0"/>
          <a:chOff x="0" y="0"/>
          <a:chExt cx="0" cy="0"/>
        </a:xfrm>
      </p:grpSpPr>
      <p:pic>
        <p:nvPicPr>
          <p:cNvPr id="548" name="Google Shape;548;p84">
            <a:extLst>
              <a:ext uri="{FF2B5EF4-FFF2-40B4-BE49-F238E27FC236}">
                <a16:creationId xmlns:a16="http://schemas.microsoft.com/office/drawing/2014/main" id="{4E6BBCC4-B3DB-4390-F309-27828B75EF6C}"/>
              </a:ext>
            </a:extLst>
          </p:cNvPr>
          <p:cNvPicPr preferRelativeResize="0"/>
          <p:nvPr/>
        </p:nvPicPr>
        <p:blipFill rotWithShape="1">
          <a:blip r:embed="rId3">
            <a:alphaModFix/>
          </a:blip>
          <a:srcRect r="7749" b="2353"/>
          <a:stretch/>
        </p:blipFill>
        <p:spPr>
          <a:xfrm>
            <a:off x="8544501" y="1394812"/>
            <a:ext cx="3546649" cy="4263301"/>
          </a:xfrm>
          <a:prstGeom prst="rect">
            <a:avLst/>
          </a:prstGeom>
          <a:noFill/>
          <a:ln>
            <a:noFill/>
          </a:ln>
        </p:spPr>
      </p:pic>
      <p:sp>
        <p:nvSpPr>
          <p:cNvPr id="549" name="Google Shape;549;p84">
            <a:extLst>
              <a:ext uri="{FF2B5EF4-FFF2-40B4-BE49-F238E27FC236}">
                <a16:creationId xmlns:a16="http://schemas.microsoft.com/office/drawing/2014/main" id="{BC2C4E19-694E-E0EC-9BA2-34D186FEDCD4}"/>
              </a:ext>
            </a:extLst>
          </p:cNvPr>
          <p:cNvSpPr/>
          <p:nvPr/>
        </p:nvSpPr>
        <p:spPr>
          <a:xfrm>
            <a:off x="5978820" y="3275112"/>
            <a:ext cx="234400" cy="3076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r>
              <a:rPr lang="en-GB" sz="1467" b="0" i="0" u="none" strike="noStrike" cap="none">
                <a:solidFill>
                  <a:srgbClr val="000000"/>
                </a:solidFill>
                <a:latin typeface="Arial"/>
                <a:ea typeface="Arial"/>
                <a:cs typeface="Arial"/>
                <a:sym typeface="Arial"/>
              </a:rPr>
              <a:t> </a:t>
            </a:r>
            <a:endParaRPr sz="1467" b="0" i="0" u="none" strike="noStrike" cap="none">
              <a:solidFill>
                <a:srgbClr val="000000"/>
              </a:solidFill>
              <a:latin typeface="Arial"/>
              <a:ea typeface="Arial"/>
              <a:cs typeface="Arial"/>
              <a:sym typeface="Arial"/>
            </a:endParaRPr>
          </a:p>
        </p:txBody>
      </p:sp>
      <p:sp>
        <p:nvSpPr>
          <p:cNvPr id="550" name="Google Shape;550;p84">
            <a:extLst>
              <a:ext uri="{FF2B5EF4-FFF2-40B4-BE49-F238E27FC236}">
                <a16:creationId xmlns:a16="http://schemas.microsoft.com/office/drawing/2014/main" id="{F31EA15F-6CC5-C018-80FC-1D88699C1ECB}"/>
              </a:ext>
            </a:extLst>
          </p:cNvPr>
          <p:cNvSpPr txBox="1">
            <a:spLocks noGrp="1"/>
          </p:cNvSpPr>
          <p:nvPr>
            <p:ph type="title"/>
          </p:nvPr>
        </p:nvSpPr>
        <p:spPr>
          <a:xfrm>
            <a:off x="380867" y="419260"/>
            <a:ext cx="10925600" cy="307600"/>
          </a:xfrm>
          <a:prstGeom prst="rect">
            <a:avLst/>
          </a:prstGeom>
          <a:noFill/>
          <a:ln>
            <a:noFill/>
          </a:ln>
        </p:spPr>
        <p:txBody>
          <a:bodyPr spcFirstLastPara="1" wrap="square" lIns="91433" tIns="45700" rIns="91433" bIns="45700" anchor="ctr"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ct val="45833"/>
              <a:buFont typeface="Arial"/>
              <a:buNone/>
            </a:pPr>
            <a:r>
              <a:rPr lang="en-GB"/>
              <a:t>Health &amp; Care Professional Internship Programme</a:t>
            </a:r>
            <a:endParaRPr/>
          </a:p>
          <a:p>
            <a:pPr marL="0" lvl="0" indent="0" algn="l" rtl="0">
              <a:lnSpc>
                <a:spcPct val="90000"/>
              </a:lnSpc>
              <a:spcBef>
                <a:spcPts val="0"/>
              </a:spcBef>
              <a:spcAft>
                <a:spcPts val="0"/>
              </a:spcAft>
              <a:buClr>
                <a:srgbClr val="193E72"/>
              </a:buClr>
              <a:buSzPct val="117391"/>
              <a:buFont typeface="Arial"/>
              <a:buNone/>
            </a:pPr>
            <a:endParaRPr sz="3067" b="1"/>
          </a:p>
        </p:txBody>
      </p:sp>
      <p:pic>
        <p:nvPicPr>
          <p:cNvPr id="551" name="Google Shape;551;p84">
            <a:extLst>
              <a:ext uri="{FF2B5EF4-FFF2-40B4-BE49-F238E27FC236}">
                <a16:creationId xmlns:a16="http://schemas.microsoft.com/office/drawing/2014/main" id="{67AD2C19-2617-5A29-A8CD-527384EEFF69}"/>
              </a:ext>
            </a:extLst>
          </p:cNvPr>
          <p:cNvPicPr preferRelativeResize="0"/>
          <p:nvPr/>
        </p:nvPicPr>
        <p:blipFill rotWithShape="1">
          <a:blip r:embed="rId4">
            <a:alphaModFix/>
          </a:blip>
          <a:srcRect l="6323" b="5276"/>
          <a:stretch/>
        </p:blipFill>
        <p:spPr>
          <a:xfrm>
            <a:off x="10689026" y="547800"/>
            <a:ext cx="1402124" cy="1629149"/>
          </a:xfrm>
          <a:prstGeom prst="rect">
            <a:avLst/>
          </a:prstGeom>
          <a:noFill/>
          <a:ln>
            <a:noFill/>
          </a:ln>
        </p:spPr>
      </p:pic>
      <p:graphicFrame>
        <p:nvGraphicFramePr>
          <p:cNvPr id="552" name="Google Shape;552;p84">
            <a:extLst>
              <a:ext uri="{FF2B5EF4-FFF2-40B4-BE49-F238E27FC236}">
                <a16:creationId xmlns:a16="http://schemas.microsoft.com/office/drawing/2014/main" id="{008A2983-0A14-5A54-B958-5773283A6A00}"/>
              </a:ext>
            </a:extLst>
          </p:cNvPr>
          <p:cNvGraphicFramePr/>
          <p:nvPr/>
        </p:nvGraphicFramePr>
        <p:xfrm>
          <a:off x="380863" y="778817"/>
          <a:ext cx="8359201" cy="4572854"/>
        </p:xfrm>
        <a:graphic>
          <a:graphicData uri="http://schemas.openxmlformats.org/drawingml/2006/table">
            <a:tbl>
              <a:tblPr>
                <a:noFill/>
              </a:tblPr>
              <a:tblGrid>
                <a:gridCol w="299367">
                  <a:extLst>
                    <a:ext uri="{9D8B030D-6E8A-4147-A177-3AD203B41FA5}">
                      <a16:colId xmlns:a16="http://schemas.microsoft.com/office/drawing/2014/main" val="20000"/>
                    </a:ext>
                  </a:extLst>
                </a:gridCol>
                <a:gridCol w="1865300">
                  <a:extLst>
                    <a:ext uri="{9D8B030D-6E8A-4147-A177-3AD203B41FA5}">
                      <a16:colId xmlns:a16="http://schemas.microsoft.com/office/drawing/2014/main" val="20001"/>
                    </a:ext>
                  </a:extLst>
                </a:gridCol>
                <a:gridCol w="1999967">
                  <a:extLst>
                    <a:ext uri="{9D8B030D-6E8A-4147-A177-3AD203B41FA5}">
                      <a16:colId xmlns:a16="http://schemas.microsoft.com/office/drawing/2014/main" val="20002"/>
                    </a:ext>
                  </a:extLst>
                </a:gridCol>
                <a:gridCol w="4194567">
                  <a:extLst>
                    <a:ext uri="{9D8B030D-6E8A-4147-A177-3AD203B41FA5}">
                      <a16:colId xmlns:a16="http://schemas.microsoft.com/office/drawing/2014/main" val="20003"/>
                    </a:ext>
                  </a:extLst>
                </a:gridCol>
              </a:tblGrid>
              <a:tr h="363733">
                <a:tc>
                  <a:txBody>
                    <a:bodyPr/>
                    <a:lstStyle/>
                    <a:p>
                      <a:pPr marL="0" marR="0" lvl="0" indent="0" algn="ctr" rtl="0">
                        <a:lnSpc>
                          <a:spcPct val="115000"/>
                        </a:lnSpc>
                        <a:spcBef>
                          <a:spcPts val="0"/>
                        </a:spcBef>
                        <a:spcAft>
                          <a:spcPts val="0"/>
                        </a:spcAft>
                        <a:buClr>
                          <a:srgbClr val="000000"/>
                        </a:buClr>
                        <a:buSzPts val="1100"/>
                        <a:buFont typeface="Arial"/>
                        <a:buNone/>
                      </a:pPr>
                      <a:endParaRPr sz="1500" b="1" u="none" strike="noStrike" cap="none">
                        <a:solidFill>
                          <a:srgbClr val="FFFFFF"/>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solidFill>
                      <a:srgbClr val="002060"/>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GB" sz="1500" b="1" u="none" strike="noStrike" cap="none">
                          <a:solidFill>
                            <a:srgbClr val="FFFFFF"/>
                          </a:solidFill>
                        </a:rPr>
                        <a:t>Region</a:t>
                      </a:r>
                      <a:endParaRPr sz="1500" b="1" u="none" strike="noStrike" cap="none">
                        <a:solidFill>
                          <a:srgbClr val="FFFFFF"/>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solidFill>
                      <a:srgbClr val="002060"/>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GB" sz="1500" b="1" u="none" strike="noStrike" cap="none">
                          <a:solidFill>
                            <a:srgbClr val="FFFFFF"/>
                          </a:solidFill>
                        </a:rPr>
                        <a:t>Programme Lead</a:t>
                      </a:r>
                      <a:endParaRPr sz="1500" b="1" u="none" strike="noStrike" cap="none">
                        <a:solidFill>
                          <a:srgbClr val="FFFFFF"/>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solidFill>
                      <a:srgbClr val="002060"/>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GB" sz="1500" b="1" u="none" strike="noStrike" cap="none">
                          <a:solidFill>
                            <a:srgbClr val="FFFFFF"/>
                          </a:solidFill>
                        </a:rPr>
                        <a:t>Lead Institution</a:t>
                      </a:r>
                      <a:endParaRPr sz="1500" b="1" u="none" strike="noStrike" cap="none">
                        <a:solidFill>
                          <a:srgbClr val="FFFFFF"/>
                        </a:solidFill>
                        <a:highlight>
                          <a:srgbClr val="0000FF"/>
                        </a:highlight>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40808">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A</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North East and North Cumbria</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Simon Hackett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Cumbria, Northumberland, Tyne and Wear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8033">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B</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Yorkshire and Humber</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Carole Burnett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Leeds Teaching Hospitals NHS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8033">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C</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North West</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Jo-Anne Simpson</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NHS R&amp;D North West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D</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East Midlands</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Louise Bramley</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Nottingham University Hospitals NHS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E</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West Midlands</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Andrew Finney</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Midlands Partnership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F</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East of England</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Claire Whitehouse</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James Paget University Hospitals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G</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North London</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Hortensia Gimeno</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Barts Health NHS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H</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South London</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Joanne Cull</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Guy's and St Thomas'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440808">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I</a:t>
                      </a:r>
                      <a:endParaRPr sz="1200" b="1"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South Central</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Sarah Williams</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Hampshire and Isle of Wight Healthcare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J</a:t>
                      </a:r>
                      <a:endParaRPr sz="1200" b="1"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South East</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Julie MacInnes</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Sussex Partnership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440808">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K</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South West Central</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Nicola Manning</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University Hospitals Bristol and Weston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L</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South West Peninsula</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Catherine Pittman</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University Hospitals Plymouth NHS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553" name="Google Shape;553;p84">
            <a:extLst>
              <a:ext uri="{FF2B5EF4-FFF2-40B4-BE49-F238E27FC236}">
                <a16:creationId xmlns:a16="http://schemas.microsoft.com/office/drawing/2014/main" id="{73762265-1006-6D70-2C26-69757128AA53}"/>
              </a:ext>
            </a:extLst>
          </p:cNvPr>
          <p:cNvSpPr txBox="1"/>
          <p:nvPr/>
        </p:nvSpPr>
        <p:spPr>
          <a:xfrm>
            <a:off x="405633" y="5369500"/>
            <a:ext cx="8334400" cy="63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1467">
                <a:solidFill>
                  <a:srgbClr val="183E72"/>
                </a:solidFill>
              </a:rPr>
              <a:t>Get in touch with your regional programme to find out more about the internships available and round timings. See our webpage </a:t>
            </a:r>
            <a:r>
              <a:rPr lang="en-GB" sz="1600" u="sng">
                <a:solidFill>
                  <a:srgbClr val="2EA9B0"/>
                </a:solidFill>
                <a:hlinkClick r:id="rId5">
                  <a:extLst>
                    <a:ext uri="{A12FA001-AC4F-418D-AE19-62706E023703}">
                      <ahyp:hlinkClr xmlns:ahyp="http://schemas.microsoft.com/office/drawing/2018/hyperlinkcolor" val="tx"/>
                    </a:ext>
                  </a:extLst>
                </a:hlinkClick>
              </a:rPr>
              <a:t>here</a:t>
            </a:r>
            <a:endParaRPr sz="1467">
              <a:solidFill>
                <a:srgbClr val="2EA9B0"/>
              </a:solidFill>
            </a:endParaRPr>
          </a:p>
        </p:txBody>
      </p:sp>
    </p:spTree>
    <p:extLst>
      <p:ext uri="{BB962C8B-B14F-4D97-AF65-F5344CB8AC3E}">
        <p14:creationId xmlns:p14="http://schemas.microsoft.com/office/powerpoint/2010/main" val="14280456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0">
          <a:extLst>
            <a:ext uri="{FF2B5EF4-FFF2-40B4-BE49-F238E27FC236}">
              <a16:creationId xmlns:a16="http://schemas.microsoft.com/office/drawing/2014/main" id="{ED6F4D62-3E69-CD30-0651-18D383A07359}"/>
            </a:ext>
          </a:extLst>
        </p:cNvPr>
        <p:cNvGrpSpPr/>
        <p:nvPr/>
      </p:nvGrpSpPr>
      <p:grpSpPr>
        <a:xfrm>
          <a:off x="0" y="0"/>
          <a:ext cx="0" cy="0"/>
          <a:chOff x="0" y="0"/>
          <a:chExt cx="0" cy="0"/>
        </a:xfrm>
      </p:grpSpPr>
      <p:sp>
        <p:nvSpPr>
          <p:cNvPr id="511" name="Google Shape;511;p79">
            <a:extLst>
              <a:ext uri="{FF2B5EF4-FFF2-40B4-BE49-F238E27FC236}">
                <a16:creationId xmlns:a16="http://schemas.microsoft.com/office/drawing/2014/main" id="{DB6013BD-3F80-ADD5-901C-08E248054434}"/>
              </a:ext>
            </a:extLst>
          </p:cNvPr>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INSIGHT: Inspiring Students into Research</a:t>
            </a:r>
            <a:endParaRPr/>
          </a:p>
        </p:txBody>
      </p:sp>
      <p:sp>
        <p:nvSpPr>
          <p:cNvPr id="512" name="Google Shape;512;p79">
            <a:extLst>
              <a:ext uri="{FF2B5EF4-FFF2-40B4-BE49-F238E27FC236}">
                <a16:creationId xmlns:a16="http://schemas.microsoft.com/office/drawing/2014/main" id="{20C3DC1E-89E1-EF18-E116-11E9A083A190}"/>
              </a:ext>
            </a:extLst>
          </p:cNvPr>
          <p:cNvSpPr txBox="1">
            <a:spLocks noGrp="1"/>
          </p:cNvSpPr>
          <p:nvPr>
            <p:ph type="body" idx="1"/>
          </p:nvPr>
        </p:nvSpPr>
        <p:spPr>
          <a:xfrm>
            <a:off x="838200" y="1535065"/>
            <a:ext cx="10515600" cy="4256400"/>
          </a:xfrm>
          <a:prstGeom prst="rect">
            <a:avLst/>
          </a:prstGeom>
        </p:spPr>
        <p:txBody>
          <a:bodyPr spcFirstLastPara="1" wrap="square" lIns="91433" tIns="45700" rIns="91433"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ct val="100000"/>
              <a:buFont typeface="Arial"/>
              <a:buNone/>
            </a:pPr>
            <a:r>
              <a:rPr lang="en-GB" sz="1733"/>
              <a:t>The INSIGHT Programme aims to attract students and recent graduates into the full range of research careers from research delivery to academic.This includes careers combining research and practice.</a:t>
            </a:r>
            <a:endParaRPr sz="2000"/>
          </a:p>
          <a:p>
            <a:pPr marL="0" lvl="0" indent="0" algn="l" rtl="0">
              <a:lnSpc>
                <a:spcPct val="115000"/>
              </a:lnSpc>
              <a:spcBef>
                <a:spcPts val="0"/>
              </a:spcBef>
              <a:spcAft>
                <a:spcPts val="0"/>
              </a:spcAft>
              <a:buClr>
                <a:schemeClr val="dk1"/>
              </a:buClr>
              <a:buSzPct val="100000"/>
              <a:buFont typeface="Arial"/>
              <a:buNone/>
            </a:pPr>
            <a:endParaRPr sz="800"/>
          </a:p>
          <a:p>
            <a:pPr marL="0" lvl="0" indent="0" algn="l" rtl="0">
              <a:lnSpc>
                <a:spcPct val="115000"/>
              </a:lnSpc>
              <a:spcBef>
                <a:spcPts val="0"/>
              </a:spcBef>
              <a:spcAft>
                <a:spcPts val="0"/>
              </a:spcAft>
              <a:buClr>
                <a:schemeClr val="dk1"/>
              </a:buClr>
              <a:buSzPct val="100000"/>
              <a:buFont typeface="Arial"/>
              <a:buNone/>
            </a:pPr>
            <a:r>
              <a:rPr lang="en-GB" sz="1733"/>
              <a:t>It is open to students and early career professionals from:</a:t>
            </a:r>
            <a:endParaRPr sz="1733"/>
          </a:p>
          <a:p>
            <a:pPr marL="457189" lvl="0" indent="-321937" algn="l" rtl="0">
              <a:lnSpc>
                <a:spcPct val="115000"/>
              </a:lnSpc>
              <a:spcBef>
                <a:spcPts val="0"/>
              </a:spcBef>
              <a:spcAft>
                <a:spcPts val="0"/>
              </a:spcAft>
              <a:buClr>
                <a:srgbClr val="193E72"/>
              </a:buClr>
              <a:buSzPct val="100000"/>
              <a:buChar char="-"/>
            </a:pPr>
            <a:r>
              <a:rPr lang="en-GB" sz="1733"/>
              <a:t>Registered Health and Care Professions (not including doctors or dentists)</a:t>
            </a:r>
            <a:endParaRPr sz="1733"/>
          </a:p>
          <a:p>
            <a:pPr marL="457189" lvl="0" indent="-321937" algn="l" rtl="0">
              <a:lnSpc>
                <a:spcPct val="115000"/>
              </a:lnSpc>
              <a:spcBef>
                <a:spcPts val="0"/>
              </a:spcBef>
              <a:spcAft>
                <a:spcPts val="0"/>
              </a:spcAft>
              <a:buClr>
                <a:srgbClr val="193E72"/>
              </a:buClr>
              <a:buSzPct val="100000"/>
              <a:buChar char="-"/>
            </a:pPr>
            <a:r>
              <a:rPr lang="en-GB" sz="1733"/>
              <a:t>Public Health Professions</a:t>
            </a:r>
            <a:endParaRPr sz="1733"/>
          </a:p>
          <a:p>
            <a:pPr marL="457189" lvl="0" indent="-321937" algn="l" rtl="0">
              <a:lnSpc>
                <a:spcPct val="115000"/>
              </a:lnSpc>
              <a:spcBef>
                <a:spcPts val="0"/>
              </a:spcBef>
              <a:spcAft>
                <a:spcPts val="0"/>
              </a:spcAft>
              <a:buClr>
                <a:srgbClr val="193E72"/>
              </a:buClr>
              <a:buSzPct val="100000"/>
              <a:buChar char="-"/>
            </a:pPr>
            <a:r>
              <a:rPr lang="en-GB" sz="1733"/>
              <a:t>Social Work Professions</a:t>
            </a:r>
            <a:endParaRPr sz="1733"/>
          </a:p>
          <a:p>
            <a:pPr marL="0" lvl="0" indent="0" algn="l" rtl="0">
              <a:lnSpc>
                <a:spcPct val="115000"/>
              </a:lnSpc>
              <a:spcBef>
                <a:spcPts val="0"/>
              </a:spcBef>
              <a:spcAft>
                <a:spcPts val="0"/>
              </a:spcAft>
              <a:buClr>
                <a:schemeClr val="dk1"/>
              </a:buClr>
              <a:buSzPct val="100000"/>
              <a:buFont typeface="Arial"/>
              <a:buNone/>
            </a:pPr>
            <a:endParaRPr sz="800"/>
          </a:p>
          <a:p>
            <a:pPr marL="0" lvl="0" indent="0" algn="l" rtl="0">
              <a:lnSpc>
                <a:spcPct val="115000"/>
              </a:lnSpc>
              <a:spcBef>
                <a:spcPts val="0"/>
              </a:spcBef>
              <a:spcAft>
                <a:spcPts val="0"/>
              </a:spcAft>
              <a:buClr>
                <a:schemeClr val="dk1"/>
              </a:buClr>
              <a:buSzPct val="100000"/>
              <a:buFont typeface="Arial"/>
              <a:buNone/>
            </a:pPr>
            <a:r>
              <a:rPr lang="en-GB" sz="1733"/>
              <a:t>It funds Higher Education Institutions (HEIs) across 12 regional INSIGHT</a:t>
            </a:r>
            <a:r>
              <a:rPr lang="en-GB" sz="1733" b="1"/>
              <a:t> </a:t>
            </a:r>
            <a:r>
              <a:rPr lang="en-GB" sz="1733"/>
              <a:t>Programmes in England to deliver:</a:t>
            </a:r>
            <a:endParaRPr sz="1733"/>
          </a:p>
          <a:p>
            <a:pPr marL="0" lvl="0" indent="0" algn="l" rtl="0">
              <a:lnSpc>
                <a:spcPct val="115000"/>
              </a:lnSpc>
              <a:spcBef>
                <a:spcPts val="0"/>
              </a:spcBef>
              <a:spcAft>
                <a:spcPts val="0"/>
              </a:spcAft>
              <a:buClr>
                <a:schemeClr val="dk1"/>
              </a:buClr>
              <a:buSzPct val="100000"/>
              <a:buFont typeface="Arial"/>
              <a:buNone/>
            </a:pPr>
            <a:endParaRPr sz="800"/>
          </a:p>
          <a:p>
            <a:pPr marL="457189" lvl="0" indent="-321937" algn="l" rtl="0">
              <a:lnSpc>
                <a:spcPct val="115000"/>
              </a:lnSpc>
              <a:spcBef>
                <a:spcPts val="0"/>
              </a:spcBef>
              <a:spcAft>
                <a:spcPts val="0"/>
              </a:spcAft>
              <a:buClr>
                <a:srgbClr val="193E72"/>
              </a:buClr>
              <a:buSzPct val="100000"/>
              <a:buChar char="●"/>
            </a:pPr>
            <a:r>
              <a:rPr lang="en-GB" sz="1733" b="1"/>
              <a:t>Innovative engagement programmes</a:t>
            </a:r>
            <a:r>
              <a:rPr lang="en-GB" sz="1733"/>
              <a:t> to showcase and attract students and recent graduates into the full range of research careers, including careers that combine research and practice.</a:t>
            </a:r>
            <a:endParaRPr sz="1733"/>
          </a:p>
          <a:p>
            <a:pPr marL="457189" lvl="0" indent="-321937" algn="l" rtl="0">
              <a:lnSpc>
                <a:spcPct val="115000"/>
              </a:lnSpc>
              <a:spcBef>
                <a:spcPts val="0"/>
              </a:spcBef>
              <a:spcAft>
                <a:spcPts val="0"/>
              </a:spcAft>
              <a:buClr>
                <a:srgbClr val="193E72"/>
              </a:buClr>
              <a:buSzPct val="100000"/>
              <a:buChar char="●"/>
            </a:pPr>
            <a:r>
              <a:rPr lang="en-GB" sz="1733" b="1"/>
              <a:t>Funded Research Masters Studentships</a:t>
            </a:r>
            <a:r>
              <a:rPr lang="en-GB" sz="1733"/>
              <a:t> to provide valuable training for students and recent graduates who may have had limited exposure to real world research during their training to date. This includes course fees and a stipend to cover up to 30 Masters places per year available within each region (300+ opportunities per year across England). </a:t>
            </a:r>
            <a:endParaRPr sz="1733"/>
          </a:p>
          <a:p>
            <a:pPr marL="457189" lvl="0" indent="0" algn="l" rtl="0">
              <a:lnSpc>
                <a:spcPct val="115000"/>
              </a:lnSpc>
              <a:spcBef>
                <a:spcPts val="0"/>
              </a:spcBef>
              <a:spcAft>
                <a:spcPts val="0"/>
              </a:spcAft>
              <a:buClr>
                <a:schemeClr val="dk1"/>
              </a:buClr>
              <a:buSzPct val="100000"/>
              <a:buFont typeface="Arial"/>
              <a:buNone/>
            </a:pPr>
            <a:endParaRPr sz="800" b="1"/>
          </a:p>
          <a:p>
            <a:pPr marL="0" lvl="0" indent="0" algn="l" rtl="0">
              <a:lnSpc>
                <a:spcPct val="115000"/>
              </a:lnSpc>
              <a:spcBef>
                <a:spcPts val="0"/>
              </a:spcBef>
              <a:spcAft>
                <a:spcPts val="0"/>
              </a:spcAft>
              <a:buClr>
                <a:schemeClr val="dk1"/>
              </a:buClr>
              <a:buSzPct val="100000"/>
              <a:buFont typeface="Arial"/>
              <a:buNone/>
            </a:pPr>
            <a:r>
              <a:rPr lang="en-GB" sz="1733" b="1"/>
              <a:t>Opportunities will be available in 2024, 2025 and 2026. </a:t>
            </a:r>
            <a:r>
              <a:rPr lang="en-GB" sz="1867"/>
              <a:t>Find out more on the</a:t>
            </a:r>
            <a:r>
              <a:rPr lang="en-GB" sz="1867">
                <a:solidFill>
                  <a:srgbClr val="193E72"/>
                </a:solidFill>
              </a:rPr>
              <a:t> </a:t>
            </a:r>
            <a:r>
              <a:rPr lang="en-GB" sz="1867" u="sng">
                <a:solidFill>
                  <a:srgbClr val="193E72"/>
                </a:solidFill>
                <a:hlinkClick r:id="rId3">
                  <a:extLst>
                    <a:ext uri="{A12FA001-AC4F-418D-AE19-62706E023703}">
                      <ahyp:hlinkClr xmlns:ahyp="http://schemas.microsoft.com/office/drawing/2018/hyperlinkcolor" val="tx"/>
                    </a:ext>
                  </a:extLst>
                </a:hlinkClick>
              </a:rPr>
              <a:t>NIHR Webpage</a:t>
            </a:r>
            <a:endParaRPr sz="2267">
              <a:solidFill>
                <a:srgbClr val="193E72"/>
              </a:solidFill>
            </a:endParaRPr>
          </a:p>
        </p:txBody>
      </p:sp>
    </p:spTree>
    <p:extLst>
      <p:ext uri="{BB962C8B-B14F-4D97-AF65-F5344CB8AC3E}">
        <p14:creationId xmlns:p14="http://schemas.microsoft.com/office/powerpoint/2010/main" val="32640807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F020-494F-2468-06A4-0A0D3B951DBF}"/>
              </a:ext>
            </a:extLst>
          </p:cNvPr>
          <p:cNvSpPr>
            <a:spLocks noGrp="1"/>
          </p:cNvSpPr>
          <p:nvPr>
            <p:ph type="title"/>
          </p:nvPr>
        </p:nvSpPr>
        <p:spPr/>
        <p:txBody>
          <a:bodyPr/>
          <a:lstStyle/>
          <a:p>
            <a:r>
              <a:rPr lang="en-US">
                <a:ea typeface="ＭＳ Ｐゴシック"/>
              </a:rPr>
              <a:t>What we will cover</a:t>
            </a:r>
            <a:endParaRPr lang="en-US" dirty="0">
              <a:ea typeface="ＭＳ Ｐゴシック"/>
            </a:endParaRPr>
          </a:p>
        </p:txBody>
      </p:sp>
      <p:sp>
        <p:nvSpPr>
          <p:cNvPr id="3" name="Content Placeholder 2">
            <a:extLst>
              <a:ext uri="{FF2B5EF4-FFF2-40B4-BE49-F238E27FC236}">
                <a16:creationId xmlns:a16="http://schemas.microsoft.com/office/drawing/2014/main" id="{600301A7-F71C-69A8-1F31-A1AB863E3C72}"/>
              </a:ext>
            </a:extLst>
          </p:cNvPr>
          <p:cNvSpPr>
            <a:spLocks noGrp="1"/>
          </p:cNvSpPr>
          <p:nvPr>
            <p:ph idx="1"/>
          </p:nvPr>
        </p:nvSpPr>
        <p:spPr>
          <a:xfrm>
            <a:off x="781050" y="1879133"/>
            <a:ext cx="10801350" cy="4478825"/>
          </a:xfrm>
        </p:spPr>
        <p:txBody>
          <a:bodyPr/>
          <a:lstStyle/>
          <a:p>
            <a:r>
              <a:rPr lang="en-US" sz="2400" b="1">
                <a:solidFill>
                  <a:srgbClr val="585163"/>
                </a:solidFill>
                <a:ea typeface="ＭＳ Ｐゴシック"/>
              </a:rPr>
              <a:t>Introductions</a:t>
            </a:r>
            <a:endParaRPr lang="en-US" sz="2400" b="1">
              <a:solidFill>
                <a:srgbClr val="000000"/>
              </a:solidFill>
            </a:endParaRPr>
          </a:p>
          <a:p>
            <a:endParaRPr lang="en-US" sz="2400" b="1" dirty="0">
              <a:solidFill>
                <a:srgbClr val="585163"/>
              </a:solidFill>
              <a:ea typeface="ＭＳ Ｐゴシック"/>
            </a:endParaRPr>
          </a:p>
          <a:p>
            <a:r>
              <a:rPr lang="en-US" sz="2400" b="1">
                <a:solidFill>
                  <a:srgbClr val="585163"/>
                </a:solidFill>
                <a:ea typeface="ＭＳ Ｐゴシック"/>
              </a:rPr>
              <a:t>Why does Research matter?</a:t>
            </a:r>
            <a:endParaRPr lang="en-US" sz="2400" b="1"/>
          </a:p>
          <a:p>
            <a:r>
              <a:rPr lang="en-US" sz="2400" b="1">
                <a:solidFill>
                  <a:srgbClr val="585163"/>
                </a:solidFill>
                <a:ea typeface="ＭＳ Ｐゴシック"/>
              </a:rPr>
              <a:t>Clinical and Practitioner Academic career pathways</a:t>
            </a:r>
            <a:endParaRPr lang="en-US" sz="2400" b="1"/>
          </a:p>
          <a:p>
            <a:pPr marL="0" indent="0">
              <a:buNone/>
            </a:pPr>
            <a:r>
              <a:rPr lang="en-US" sz="2400" b="1">
                <a:solidFill>
                  <a:srgbClr val="585163"/>
                </a:solidFill>
                <a:ea typeface="ＭＳ Ｐゴシック"/>
              </a:rPr>
              <a:t>Top tips:</a:t>
            </a:r>
            <a:endParaRPr lang="en-US" sz="2400" b="1" dirty="0">
              <a:solidFill>
                <a:srgbClr val="585163"/>
              </a:solidFill>
              <a:ea typeface="ＭＳ Ｐゴシック"/>
            </a:endParaRPr>
          </a:p>
          <a:p>
            <a:r>
              <a:rPr lang="en-US" sz="2400" b="1">
                <a:solidFill>
                  <a:srgbClr val="585163"/>
                </a:solidFill>
                <a:ea typeface="ＭＳ Ｐゴシック"/>
              </a:rPr>
              <a:t>Develop an area of interest/specialism/research</a:t>
            </a:r>
            <a:endParaRPr lang="en-US" sz="2400" b="1"/>
          </a:p>
          <a:p>
            <a:r>
              <a:rPr lang="en-US" sz="2400" b="1">
                <a:solidFill>
                  <a:srgbClr val="585163"/>
                </a:solidFill>
                <a:ea typeface="ＭＳ Ｐゴシック"/>
              </a:rPr>
              <a:t>Be visible/influential/impactful</a:t>
            </a:r>
            <a:endParaRPr lang="en-US" sz="2400" b="1"/>
          </a:p>
          <a:p>
            <a:r>
              <a:rPr lang="en-US" sz="2400" b="1">
                <a:solidFill>
                  <a:srgbClr val="585163"/>
                </a:solidFill>
                <a:ea typeface="ＭＳ Ｐゴシック"/>
              </a:rPr>
              <a:t>Seek out collaborative communities and grasp leadership opportunities</a:t>
            </a:r>
            <a:endParaRPr lang="en-US" sz="2400" b="1"/>
          </a:p>
          <a:p>
            <a:r>
              <a:rPr lang="en-US" sz="2400" b="1">
                <a:solidFill>
                  <a:srgbClr val="585163"/>
                </a:solidFill>
                <a:ea typeface="ＭＳ Ｐゴシック"/>
              </a:rPr>
              <a:t>Give and receive coaching and </a:t>
            </a:r>
            <a:r>
              <a:rPr lang="en-US" sz="2400" b="1">
                <a:solidFill>
                  <a:srgbClr val="585163"/>
                </a:solidFill>
                <a:ea typeface="Calibri"/>
              </a:rPr>
              <a:t>mentorship</a:t>
            </a:r>
            <a:endParaRPr lang="en-US" sz="2400" b="1"/>
          </a:p>
          <a:p>
            <a:r>
              <a:rPr lang="en-US" sz="2400" b="1">
                <a:solidFill>
                  <a:srgbClr val="585163"/>
                </a:solidFill>
                <a:ea typeface="ＭＳ Ｐゴシック"/>
              </a:rPr>
              <a:t>How do we</a:t>
            </a:r>
            <a:r>
              <a:rPr lang="en-US" sz="2400" b="1">
                <a:solidFill>
                  <a:srgbClr val="585163"/>
                </a:solidFill>
                <a:ea typeface="Calibri"/>
              </a:rPr>
              <a:t> make research careers more inclusive and accessible</a:t>
            </a:r>
            <a:endParaRPr lang="en-US" sz="2400" b="1"/>
          </a:p>
          <a:p>
            <a:pPr marL="457200" indent="-457200">
              <a:buAutoNum type="arabicPeriod"/>
            </a:pPr>
            <a:endParaRPr lang="en-US" sz="2400" dirty="0"/>
          </a:p>
          <a:p>
            <a:pPr>
              <a:buAutoNum type="arabicPeriod"/>
            </a:pPr>
            <a:endParaRPr lang="en-US" dirty="0">
              <a:latin typeface="Calibri"/>
              <a:ea typeface="Calibri"/>
              <a:cs typeface="Calibri"/>
            </a:endParaRPr>
          </a:p>
          <a:p>
            <a:pPr>
              <a:buAutoNum type="arabicPeriod"/>
            </a:pPr>
            <a:endParaRPr lang="en-US" dirty="0">
              <a:latin typeface="Calibri"/>
              <a:ea typeface="Calibri"/>
              <a:cs typeface="Calibri"/>
            </a:endParaRPr>
          </a:p>
          <a:p>
            <a:pPr>
              <a:buAutoNum type="arabicPeriod"/>
            </a:pPr>
            <a:endParaRPr lang="en-US" dirty="0">
              <a:ea typeface="ＭＳ Ｐゴシック"/>
            </a:endParaRPr>
          </a:p>
        </p:txBody>
      </p:sp>
    </p:spTree>
    <p:extLst>
      <p:ext uri="{BB962C8B-B14F-4D97-AF65-F5344CB8AC3E}">
        <p14:creationId xmlns:p14="http://schemas.microsoft.com/office/powerpoint/2010/main" val="187998579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6">
          <a:extLst>
            <a:ext uri="{FF2B5EF4-FFF2-40B4-BE49-F238E27FC236}">
              <a16:creationId xmlns:a16="http://schemas.microsoft.com/office/drawing/2014/main" id="{7E73AB5D-426F-1DCE-705F-B5F38F88E3CE}"/>
            </a:ext>
          </a:extLst>
        </p:cNvPr>
        <p:cNvGrpSpPr/>
        <p:nvPr/>
      </p:nvGrpSpPr>
      <p:grpSpPr>
        <a:xfrm>
          <a:off x="0" y="0"/>
          <a:ext cx="0" cy="0"/>
          <a:chOff x="0" y="0"/>
          <a:chExt cx="0" cy="0"/>
        </a:xfrm>
      </p:grpSpPr>
      <p:pic>
        <p:nvPicPr>
          <p:cNvPr id="517" name="Google Shape;517;p80">
            <a:extLst>
              <a:ext uri="{FF2B5EF4-FFF2-40B4-BE49-F238E27FC236}">
                <a16:creationId xmlns:a16="http://schemas.microsoft.com/office/drawing/2014/main" id="{F3681DAC-5132-3EF4-D58E-D183AC31EF08}"/>
              </a:ext>
            </a:extLst>
          </p:cNvPr>
          <p:cNvPicPr preferRelativeResize="0"/>
          <p:nvPr/>
        </p:nvPicPr>
        <p:blipFill rotWithShape="1">
          <a:blip r:embed="rId3">
            <a:alphaModFix/>
          </a:blip>
          <a:srcRect b="2353"/>
          <a:stretch/>
        </p:blipFill>
        <p:spPr>
          <a:xfrm>
            <a:off x="7991375" y="1313026"/>
            <a:ext cx="4252424" cy="4715601"/>
          </a:xfrm>
          <a:prstGeom prst="rect">
            <a:avLst/>
          </a:prstGeom>
          <a:noFill/>
          <a:ln>
            <a:noFill/>
          </a:ln>
        </p:spPr>
      </p:pic>
      <p:sp>
        <p:nvSpPr>
          <p:cNvPr id="518" name="Google Shape;518;p80">
            <a:extLst>
              <a:ext uri="{FF2B5EF4-FFF2-40B4-BE49-F238E27FC236}">
                <a16:creationId xmlns:a16="http://schemas.microsoft.com/office/drawing/2014/main" id="{F8DFCCFA-828E-2EE8-0E60-96EE3F59FA90}"/>
              </a:ext>
            </a:extLst>
          </p:cNvPr>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INSIGHT: Inspiring Students into Research</a:t>
            </a:r>
            <a:endParaRPr/>
          </a:p>
        </p:txBody>
      </p:sp>
      <p:sp>
        <p:nvSpPr>
          <p:cNvPr id="519" name="Google Shape;519;p80">
            <a:extLst>
              <a:ext uri="{FF2B5EF4-FFF2-40B4-BE49-F238E27FC236}">
                <a16:creationId xmlns:a16="http://schemas.microsoft.com/office/drawing/2014/main" id="{020978D5-164E-BF30-C1F7-A17C1D42AB34}"/>
              </a:ext>
            </a:extLst>
          </p:cNvPr>
          <p:cNvSpPr txBox="1">
            <a:spLocks noGrp="1"/>
          </p:cNvSpPr>
          <p:nvPr>
            <p:ph type="body" idx="1"/>
          </p:nvPr>
        </p:nvSpPr>
        <p:spPr>
          <a:xfrm>
            <a:off x="838200" y="1535067"/>
            <a:ext cx="7456800" cy="4466400"/>
          </a:xfrm>
          <a:prstGeom prst="rect">
            <a:avLst/>
          </a:prstGeom>
        </p:spPr>
        <p:txBody>
          <a:bodyPr spcFirstLastPara="1" wrap="square" lIns="91433" tIns="45700" rIns="91433"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ct val="80000"/>
              <a:buFont typeface="Arial"/>
              <a:buNone/>
            </a:pPr>
            <a:r>
              <a:rPr lang="en-GB" sz="1333"/>
              <a:t>Opportunities are advertised by the 12 regional INSIGHT Programmes</a:t>
            </a:r>
            <a:r>
              <a:rPr lang="en-GB" sz="1333" b="1"/>
              <a:t>. </a:t>
            </a:r>
            <a:r>
              <a:rPr lang="en-GB" sz="1333"/>
              <a:t>Contact your regional INSIGHT Programme</a:t>
            </a:r>
            <a:r>
              <a:rPr lang="en-GB" sz="1333" b="1"/>
              <a:t> </a:t>
            </a:r>
            <a:r>
              <a:rPr lang="en-GB" sz="1333" u="sng">
                <a:solidFill>
                  <a:srgbClr val="193E72"/>
                </a:solidFill>
                <a:hlinkClick r:id="rId4">
                  <a:extLst>
                    <a:ext uri="{A12FA001-AC4F-418D-AE19-62706E023703}">
                      <ahyp:hlinkClr xmlns:ahyp="http://schemas.microsoft.com/office/drawing/2018/hyperlinkcolor" val="tx"/>
                    </a:ext>
                  </a:extLst>
                </a:hlinkClick>
              </a:rPr>
              <a:t>here</a:t>
            </a:r>
            <a:endParaRPr sz="1333">
              <a:solidFill>
                <a:srgbClr val="193E72"/>
              </a:solidFill>
            </a:endParaRPr>
          </a:p>
          <a:p>
            <a:pPr marL="0" lvl="0" indent="0" algn="l" rtl="0">
              <a:lnSpc>
                <a:spcPct val="115000"/>
              </a:lnSpc>
              <a:spcBef>
                <a:spcPts val="0"/>
              </a:spcBef>
              <a:spcAft>
                <a:spcPts val="0"/>
              </a:spcAft>
              <a:buClr>
                <a:schemeClr val="dk1"/>
              </a:buClr>
              <a:buSzPct val="100000"/>
              <a:buFont typeface="Arial"/>
              <a:buNone/>
            </a:pPr>
            <a:endParaRPr sz="800" b="1"/>
          </a:p>
          <a:p>
            <a:pPr marL="0" lvl="0" indent="0" algn="l" rtl="0">
              <a:lnSpc>
                <a:spcPct val="115000"/>
              </a:lnSpc>
              <a:spcBef>
                <a:spcPts val="0"/>
              </a:spcBef>
              <a:spcAft>
                <a:spcPts val="0"/>
              </a:spcAft>
              <a:buClr>
                <a:schemeClr val="dk1"/>
              </a:buClr>
              <a:buSzPct val="100000"/>
              <a:buFont typeface="Arial"/>
              <a:buNone/>
            </a:pPr>
            <a:r>
              <a:rPr lang="en-GB" sz="1333"/>
              <a:t>Institutions offering research Masters places within each region are:</a:t>
            </a:r>
            <a:endParaRPr sz="1333"/>
          </a:p>
          <a:p>
            <a:pPr marL="0" lvl="0" indent="0" algn="l" rtl="0">
              <a:lnSpc>
                <a:spcPct val="115000"/>
              </a:lnSpc>
              <a:spcBef>
                <a:spcPts val="0"/>
              </a:spcBef>
              <a:spcAft>
                <a:spcPts val="0"/>
              </a:spcAft>
              <a:buClr>
                <a:schemeClr val="dk1"/>
              </a:buClr>
              <a:buSzPct val="100000"/>
              <a:buFont typeface="Arial"/>
              <a:buNone/>
            </a:pPr>
            <a:endParaRPr sz="800" b="1"/>
          </a:p>
          <a:p>
            <a:pPr marL="457189" lvl="0" indent="-298443" algn="l" rtl="0">
              <a:lnSpc>
                <a:spcPct val="115000"/>
              </a:lnSpc>
              <a:spcBef>
                <a:spcPts val="0"/>
              </a:spcBef>
              <a:spcAft>
                <a:spcPts val="0"/>
              </a:spcAft>
              <a:buClr>
                <a:srgbClr val="193E72"/>
              </a:buClr>
              <a:buSzPct val="100000"/>
              <a:buChar char="•"/>
            </a:pPr>
            <a:r>
              <a:rPr lang="en-GB" sz="1333" b="1"/>
              <a:t>A - North East &amp; North Cumbria: Northumbria University Newcastle, </a:t>
            </a:r>
            <a:r>
              <a:rPr lang="en-GB" sz="1333"/>
              <a:t>Newcastle University, Teesside University &amp; University of Cumbria</a:t>
            </a:r>
            <a:endParaRPr sz="1333"/>
          </a:p>
          <a:p>
            <a:pPr marL="457189" lvl="0" indent="-298443" algn="l" rtl="0">
              <a:lnSpc>
                <a:spcPct val="115000"/>
              </a:lnSpc>
              <a:spcBef>
                <a:spcPts val="0"/>
              </a:spcBef>
              <a:spcAft>
                <a:spcPts val="0"/>
              </a:spcAft>
              <a:buClr>
                <a:srgbClr val="193E72"/>
              </a:buClr>
              <a:buSzPct val="100000"/>
              <a:buChar char="•"/>
            </a:pPr>
            <a:r>
              <a:rPr lang="en-GB" sz="1333" b="1"/>
              <a:t>B - Yorkshire &amp; Humber: University of Leeds</a:t>
            </a:r>
            <a:r>
              <a:rPr lang="en-GB" sz="1333"/>
              <a:t>, University of York, University of Sheffield, University of Bradford &amp; University of Hull</a:t>
            </a:r>
            <a:endParaRPr sz="1333"/>
          </a:p>
          <a:p>
            <a:pPr marL="457189" lvl="0" indent="-298443" algn="l" rtl="0">
              <a:lnSpc>
                <a:spcPct val="115000"/>
              </a:lnSpc>
              <a:spcBef>
                <a:spcPts val="0"/>
              </a:spcBef>
              <a:spcAft>
                <a:spcPts val="0"/>
              </a:spcAft>
              <a:buClr>
                <a:srgbClr val="193E72"/>
              </a:buClr>
              <a:buSzPct val="100000"/>
              <a:buChar char="•"/>
            </a:pPr>
            <a:r>
              <a:rPr lang="en-GB" sz="1333" b="1"/>
              <a:t>C - North West: University of Lancashire</a:t>
            </a:r>
            <a:r>
              <a:rPr lang="en-GB" sz="1333"/>
              <a:t>, University of Manchester, University of Liverpool &amp; Lancaster University</a:t>
            </a:r>
            <a:endParaRPr sz="1333"/>
          </a:p>
          <a:p>
            <a:pPr marL="457189" lvl="0" indent="-298443" algn="l" rtl="0">
              <a:lnSpc>
                <a:spcPct val="115000"/>
              </a:lnSpc>
              <a:spcBef>
                <a:spcPts val="0"/>
              </a:spcBef>
              <a:spcAft>
                <a:spcPts val="0"/>
              </a:spcAft>
              <a:buClr>
                <a:srgbClr val="193E72"/>
              </a:buClr>
              <a:buSzPct val="100000"/>
              <a:buChar char="•"/>
            </a:pPr>
            <a:r>
              <a:rPr lang="en-GB" sz="1333" b="1"/>
              <a:t>D - East Midlands: University of Nottingham </a:t>
            </a:r>
            <a:r>
              <a:rPr lang="en-GB" sz="1333"/>
              <a:t>&amp; De Montfort University</a:t>
            </a:r>
            <a:endParaRPr sz="1333"/>
          </a:p>
          <a:p>
            <a:pPr marL="457189" lvl="0" indent="-298443" algn="l" rtl="0">
              <a:lnSpc>
                <a:spcPct val="115000"/>
              </a:lnSpc>
              <a:spcBef>
                <a:spcPts val="0"/>
              </a:spcBef>
              <a:spcAft>
                <a:spcPts val="0"/>
              </a:spcAft>
              <a:buClr>
                <a:srgbClr val="193E72"/>
              </a:buClr>
              <a:buSzPct val="100000"/>
              <a:buChar char="•"/>
            </a:pPr>
            <a:r>
              <a:rPr lang="en-GB" sz="1333" b="1"/>
              <a:t>E - West Midlands:</a:t>
            </a:r>
            <a:r>
              <a:rPr lang="en-GB" sz="1333"/>
              <a:t> </a:t>
            </a:r>
            <a:r>
              <a:rPr lang="en-GB" sz="1333" b="1"/>
              <a:t>University of Birmingham</a:t>
            </a:r>
            <a:r>
              <a:rPr lang="en-GB" sz="1333"/>
              <a:t>, Aston University, Birmingham City University, Coventry University, Staffordshire University, University of Keele &amp; University of Warwick</a:t>
            </a:r>
            <a:endParaRPr sz="1333"/>
          </a:p>
          <a:p>
            <a:pPr marL="457189" lvl="0" indent="-298443" algn="l" rtl="0">
              <a:lnSpc>
                <a:spcPct val="115000"/>
              </a:lnSpc>
              <a:spcBef>
                <a:spcPts val="0"/>
              </a:spcBef>
              <a:spcAft>
                <a:spcPts val="0"/>
              </a:spcAft>
              <a:buClr>
                <a:srgbClr val="193E72"/>
              </a:buClr>
              <a:buSzPct val="100000"/>
              <a:buChar char="•"/>
            </a:pPr>
            <a:r>
              <a:rPr lang="en-GB" sz="1333" b="1"/>
              <a:t>F - East of England:</a:t>
            </a:r>
            <a:r>
              <a:rPr lang="en-GB" sz="1333"/>
              <a:t> </a:t>
            </a:r>
            <a:r>
              <a:rPr lang="en-GB" sz="1333" b="1"/>
              <a:t>University of Essex </a:t>
            </a:r>
            <a:r>
              <a:rPr lang="en-GB" sz="1333"/>
              <a:t>&amp; University of Hertfordshire</a:t>
            </a:r>
            <a:endParaRPr sz="1333"/>
          </a:p>
          <a:p>
            <a:pPr marL="457189" lvl="0" indent="-298443" algn="l" rtl="0">
              <a:lnSpc>
                <a:spcPct val="115000"/>
              </a:lnSpc>
              <a:spcBef>
                <a:spcPts val="0"/>
              </a:spcBef>
              <a:spcAft>
                <a:spcPts val="0"/>
              </a:spcAft>
              <a:buClr>
                <a:srgbClr val="193E72"/>
              </a:buClr>
              <a:buSzPct val="100000"/>
              <a:buChar char="•"/>
            </a:pPr>
            <a:r>
              <a:rPr lang="en-GB" sz="1333" b="1"/>
              <a:t>G - North London:</a:t>
            </a:r>
            <a:r>
              <a:rPr lang="en-GB" sz="1333"/>
              <a:t> </a:t>
            </a:r>
            <a:r>
              <a:rPr lang="en-GB" sz="1333" b="1"/>
              <a:t>City St George’s, University of London </a:t>
            </a:r>
            <a:r>
              <a:rPr lang="en-GB" sz="1333"/>
              <a:t>&amp; Queen Mary University of London</a:t>
            </a:r>
            <a:endParaRPr sz="1333"/>
          </a:p>
          <a:p>
            <a:pPr marL="457189" lvl="0" indent="-298443" algn="l" rtl="0">
              <a:lnSpc>
                <a:spcPct val="115000"/>
              </a:lnSpc>
              <a:spcBef>
                <a:spcPts val="0"/>
              </a:spcBef>
              <a:spcAft>
                <a:spcPts val="0"/>
              </a:spcAft>
              <a:buClr>
                <a:srgbClr val="193E72"/>
              </a:buClr>
              <a:buSzPct val="100000"/>
              <a:buChar char="•"/>
            </a:pPr>
            <a:r>
              <a:rPr lang="en-GB" sz="1333" b="1"/>
              <a:t>H - South London:</a:t>
            </a:r>
            <a:r>
              <a:rPr lang="en-GB" sz="1333"/>
              <a:t> </a:t>
            </a:r>
            <a:r>
              <a:rPr lang="en-GB" sz="1333" b="1"/>
              <a:t>King's College London</a:t>
            </a:r>
            <a:r>
              <a:rPr lang="en-GB" sz="1333"/>
              <a:t>, London South Bank University, Kingston University &amp; City St. George's, University of London</a:t>
            </a:r>
            <a:endParaRPr sz="1333"/>
          </a:p>
          <a:p>
            <a:pPr marL="457189" lvl="0" indent="-298443" algn="l" rtl="0">
              <a:lnSpc>
                <a:spcPct val="115000"/>
              </a:lnSpc>
              <a:spcBef>
                <a:spcPts val="0"/>
              </a:spcBef>
              <a:spcAft>
                <a:spcPts val="0"/>
              </a:spcAft>
              <a:buClr>
                <a:srgbClr val="193E72"/>
              </a:buClr>
              <a:buSzPct val="100000"/>
              <a:buChar char="•"/>
            </a:pPr>
            <a:r>
              <a:rPr lang="en-GB" sz="1333" b="1"/>
              <a:t>I - South Central:</a:t>
            </a:r>
            <a:r>
              <a:rPr lang="en-GB" sz="1333"/>
              <a:t> </a:t>
            </a:r>
            <a:r>
              <a:rPr lang="en-GB" sz="1333" b="1"/>
              <a:t>University of Southampton</a:t>
            </a:r>
            <a:r>
              <a:rPr lang="en-GB" sz="1333"/>
              <a:t>, Oxford Brookes University, University of Winchester, University of Portsmouth &amp; Solent University</a:t>
            </a:r>
            <a:endParaRPr sz="1333"/>
          </a:p>
          <a:p>
            <a:pPr marL="457189" lvl="0" indent="-298443" algn="l" rtl="0">
              <a:lnSpc>
                <a:spcPct val="115000"/>
              </a:lnSpc>
              <a:spcBef>
                <a:spcPts val="0"/>
              </a:spcBef>
              <a:spcAft>
                <a:spcPts val="0"/>
              </a:spcAft>
              <a:buClr>
                <a:srgbClr val="193E72"/>
              </a:buClr>
              <a:buSzPct val="100000"/>
              <a:buChar char="•"/>
            </a:pPr>
            <a:r>
              <a:rPr lang="en-GB" sz="1333" b="1"/>
              <a:t>J - South East: University of Brighton</a:t>
            </a:r>
            <a:r>
              <a:rPr lang="en-GB" sz="1333"/>
              <a:t>, University of Chichester &amp; University of Kent</a:t>
            </a:r>
            <a:endParaRPr sz="1333"/>
          </a:p>
          <a:p>
            <a:pPr marL="457189" lvl="0" indent="-298443" algn="l" rtl="0">
              <a:lnSpc>
                <a:spcPct val="115000"/>
              </a:lnSpc>
              <a:spcBef>
                <a:spcPts val="0"/>
              </a:spcBef>
              <a:spcAft>
                <a:spcPts val="0"/>
              </a:spcAft>
              <a:buClr>
                <a:srgbClr val="193E72"/>
              </a:buClr>
              <a:buSzPct val="100000"/>
              <a:buChar char="•"/>
            </a:pPr>
            <a:r>
              <a:rPr lang="en-GB" sz="1333" b="1"/>
              <a:t>K - South West Central - University of the West of England </a:t>
            </a:r>
            <a:r>
              <a:rPr lang="en-GB" sz="1333"/>
              <a:t>&amp; Bournemouth University</a:t>
            </a:r>
            <a:endParaRPr sz="1333"/>
          </a:p>
          <a:p>
            <a:pPr marL="457189" lvl="0" indent="-298443" algn="l" rtl="0">
              <a:lnSpc>
                <a:spcPct val="115000"/>
              </a:lnSpc>
              <a:spcBef>
                <a:spcPts val="0"/>
              </a:spcBef>
              <a:spcAft>
                <a:spcPts val="0"/>
              </a:spcAft>
              <a:buClr>
                <a:srgbClr val="193E72"/>
              </a:buClr>
              <a:buSzPct val="100000"/>
              <a:buChar char="•"/>
            </a:pPr>
            <a:r>
              <a:rPr lang="en-GB" sz="1333" b="1"/>
              <a:t>L - South West Peninsula - University of Plymouth</a:t>
            </a:r>
            <a:r>
              <a:rPr lang="en-GB" sz="1333"/>
              <a:t> &amp; University of Exeter</a:t>
            </a:r>
            <a:endParaRPr sz="1733"/>
          </a:p>
        </p:txBody>
      </p:sp>
      <p:pic>
        <p:nvPicPr>
          <p:cNvPr id="520" name="Google Shape;520;p80">
            <a:extLst>
              <a:ext uri="{FF2B5EF4-FFF2-40B4-BE49-F238E27FC236}">
                <a16:creationId xmlns:a16="http://schemas.microsoft.com/office/drawing/2014/main" id="{F31F6844-B069-6071-5B5C-A7397A1F4CF8}"/>
              </a:ext>
            </a:extLst>
          </p:cNvPr>
          <p:cNvPicPr preferRelativeResize="0"/>
          <p:nvPr/>
        </p:nvPicPr>
        <p:blipFill rotWithShape="1">
          <a:blip r:embed="rId5">
            <a:alphaModFix/>
          </a:blip>
          <a:srcRect l="6323" b="5276"/>
          <a:stretch/>
        </p:blipFill>
        <p:spPr>
          <a:xfrm>
            <a:off x="10599326" y="733200"/>
            <a:ext cx="1402124" cy="1629149"/>
          </a:xfrm>
          <a:prstGeom prst="rect">
            <a:avLst/>
          </a:prstGeom>
          <a:noFill/>
          <a:ln>
            <a:noFill/>
          </a:ln>
        </p:spPr>
      </p:pic>
      <p:sp>
        <p:nvSpPr>
          <p:cNvPr id="521" name="Google Shape;521;p80">
            <a:extLst>
              <a:ext uri="{FF2B5EF4-FFF2-40B4-BE49-F238E27FC236}">
                <a16:creationId xmlns:a16="http://schemas.microsoft.com/office/drawing/2014/main" id="{61C23F5F-0674-3BE4-AC38-7E1E5011551C}"/>
              </a:ext>
            </a:extLst>
          </p:cNvPr>
          <p:cNvSpPr txBox="1"/>
          <p:nvPr/>
        </p:nvSpPr>
        <p:spPr>
          <a:xfrm>
            <a:off x="8682267" y="1069100"/>
            <a:ext cx="1627600" cy="571600"/>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Clr>
                <a:srgbClr val="000000"/>
              </a:buClr>
              <a:buSzPts val="900"/>
              <a:buFont typeface="Arial"/>
              <a:buNone/>
            </a:pPr>
            <a:r>
              <a:rPr lang="en-GB" sz="1200" b="1" i="0" u="none" strike="noStrike" cap="none">
                <a:solidFill>
                  <a:srgbClr val="193E72"/>
                </a:solidFill>
                <a:latin typeface="Arial"/>
                <a:ea typeface="Arial"/>
                <a:cs typeface="Arial"/>
                <a:sym typeface="Arial"/>
              </a:rPr>
              <a:t>Bold = Lead Institution </a:t>
            </a: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200"/>
              <a:buFont typeface="Arial"/>
              <a:buNone/>
            </a:pP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200"/>
              <a:buFont typeface="Arial"/>
              <a:buNone/>
            </a:pP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200"/>
              <a:buFont typeface="Arial"/>
              <a:buNone/>
            </a:pP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200"/>
              <a:buFont typeface="Arial"/>
              <a:buNone/>
            </a:pP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500"/>
              <a:buFont typeface="Arial"/>
              <a:buNone/>
            </a:pPr>
            <a:endParaRPr sz="2000" b="1"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500"/>
              <a:buFont typeface="Arial"/>
              <a:buNone/>
            </a:pPr>
            <a:endParaRPr sz="2000" b="1" i="0" u="none" strike="noStrike" cap="none">
              <a:solidFill>
                <a:srgbClr val="193E72"/>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293025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04"/>
          <p:cNvSpPr txBox="1">
            <a:spLocks noGrp="1"/>
          </p:cNvSpPr>
          <p:nvPr>
            <p:ph type="title"/>
          </p:nvPr>
        </p:nvSpPr>
        <p:spPr>
          <a:xfrm>
            <a:off x="838200" y="365133"/>
            <a:ext cx="107924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13"/>
              <a:t>NIHR Local Authority Short Placement Award for Research Collaboration</a:t>
            </a:r>
            <a:endParaRPr/>
          </a:p>
        </p:txBody>
      </p:sp>
      <p:graphicFrame>
        <p:nvGraphicFramePr>
          <p:cNvPr id="669" name="Google Shape;669;p104"/>
          <p:cNvGraphicFramePr/>
          <p:nvPr/>
        </p:nvGraphicFramePr>
        <p:xfrm>
          <a:off x="589394" y="1230749"/>
          <a:ext cx="10824634" cy="4699100"/>
        </p:xfrm>
        <a:graphic>
          <a:graphicData uri="http://schemas.openxmlformats.org/drawingml/2006/table">
            <a:tbl>
              <a:tblPr>
                <a:noFill/>
              </a:tblPr>
              <a:tblGrid>
                <a:gridCol w="1809167">
                  <a:extLst>
                    <a:ext uri="{9D8B030D-6E8A-4147-A177-3AD203B41FA5}">
                      <a16:colId xmlns:a16="http://schemas.microsoft.com/office/drawing/2014/main" val="20000"/>
                    </a:ext>
                  </a:extLst>
                </a:gridCol>
                <a:gridCol w="1538000">
                  <a:extLst>
                    <a:ext uri="{9D8B030D-6E8A-4147-A177-3AD203B41FA5}">
                      <a16:colId xmlns:a16="http://schemas.microsoft.com/office/drawing/2014/main" val="20001"/>
                    </a:ext>
                  </a:extLst>
                </a:gridCol>
                <a:gridCol w="5319300">
                  <a:extLst>
                    <a:ext uri="{9D8B030D-6E8A-4147-A177-3AD203B41FA5}">
                      <a16:colId xmlns:a16="http://schemas.microsoft.com/office/drawing/2014/main" val="20002"/>
                    </a:ext>
                  </a:extLst>
                </a:gridCol>
                <a:gridCol w="2158167">
                  <a:extLst>
                    <a:ext uri="{9D8B030D-6E8A-4147-A177-3AD203B41FA5}">
                      <a16:colId xmlns:a16="http://schemas.microsoft.com/office/drawing/2014/main" val="20003"/>
                    </a:ext>
                  </a:extLst>
                </a:gridCol>
              </a:tblGrid>
              <a:tr h="594200">
                <a:tc>
                  <a:txBody>
                    <a:bodyPr/>
                    <a:lstStyle/>
                    <a:p>
                      <a:pPr marL="0" marR="0" lvl="0" indent="0" algn="ctr" rtl="0">
                        <a:lnSpc>
                          <a:spcPct val="100000"/>
                        </a:lnSpc>
                        <a:spcBef>
                          <a:spcPts val="0"/>
                        </a:spcBef>
                        <a:spcAft>
                          <a:spcPts val="0"/>
                        </a:spcAft>
                        <a:buClr>
                          <a:srgbClr val="000000"/>
                        </a:buClr>
                        <a:buSzPts val="1200"/>
                        <a:buFont typeface="Arial"/>
                        <a:buNone/>
                      </a:pPr>
                      <a:r>
                        <a:rPr lang="en-GB" sz="1500" b="1" u="none" strike="noStrike" cap="none">
                          <a:solidFill>
                            <a:srgbClr val="193E72"/>
                          </a:solidFill>
                          <a:latin typeface="Arial"/>
                          <a:ea typeface="Arial"/>
                          <a:cs typeface="Arial"/>
                          <a:sym typeface="Arial"/>
                        </a:rPr>
                        <a:t>SCHEME</a:t>
                      </a:r>
                      <a:endParaRPr sz="1500" b="1" u="none" strike="noStrike" cap="none">
                        <a:solidFill>
                          <a:srgbClr val="193E72"/>
                        </a:solidFill>
                        <a:latin typeface="Arial"/>
                        <a:ea typeface="Arial"/>
                        <a:cs typeface="Arial"/>
                        <a:sym typeface="Arial"/>
                      </a:endParaRPr>
                    </a:p>
                  </a:txBody>
                  <a:tcPr marL="101733" marR="101733" marT="50867" marB="508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500" b="1" u="none" strike="noStrike" cap="none">
                          <a:solidFill>
                            <a:srgbClr val="193E72"/>
                          </a:solidFill>
                          <a:latin typeface="Arial"/>
                          <a:ea typeface="Arial"/>
                          <a:cs typeface="Arial"/>
                          <a:sym typeface="Arial"/>
                        </a:rPr>
                        <a:t>Award Funding</a:t>
                      </a:r>
                      <a:endParaRPr sz="1500" b="1" u="none" strike="noStrike" cap="none">
                        <a:solidFill>
                          <a:srgbClr val="193E72"/>
                        </a:solidFill>
                        <a:latin typeface="Arial"/>
                        <a:ea typeface="Arial"/>
                        <a:cs typeface="Arial"/>
                        <a:sym typeface="Arial"/>
                      </a:endParaRPr>
                    </a:p>
                  </a:txBody>
                  <a:tcPr marL="101733" marR="101733" marT="50867" marB="508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500" b="1" u="none" strike="noStrike" cap="none">
                          <a:solidFill>
                            <a:srgbClr val="193E72"/>
                          </a:solidFill>
                          <a:latin typeface="Arial"/>
                          <a:ea typeface="Arial"/>
                          <a:cs typeface="Arial"/>
                          <a:sym typeface="Arial"/>
                        </a:rPr>
                        <a:t>What is the scope of the award?</a:t>
                      </a:r>
                      <a:endParaRPr sz="1500" b="1" u="none" strike="noStrike" cap="none">
                        <a:solidFill>
                          <a:srgbClr val="193E72"/>
                        </a:solidFill>
                        <a:latin typeface="Arial"/>
                        <a:ea typeface="Arial"/>
                        <a:cs typeface="Arial"/>
                        <a:sym typeface="Arial"/>
                      </a:endParaRPr>
                    </a:p>
                  </a:txBody>
                  <a:tcPr marL="101733" marR="101733" marT="50867" marB="508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GB" sz="1500" b="1" u="none" strike="noStrike" cap="none">
                          <a:solidFill>
                            <a:srgbClr val="193E72"/>
                          </a:solidFill>
                          <a:latin typeface="Arial"/>
                          <a:ea typeface="Arial"/>
                          <a:cs typeface="Arial"/>
                          <a:sym typeface="Arial"/>
                        </a:rPr>
                        <a:t>When to apply?</a:t>
                      </a:r>
                      <a:endParaRPr sz="1500" b="1" u="none" strike="noStrike" cap="none">
                        <a:solidFill>
                          <a:srgbClr val="193E72"/>
                        </a:solidFill>
                        <a:latin typeface="Arial"/>
                        <a:ea typeface="Arial"/>
                        <a:cs typeface="Arial"/>
                        <a:sym typeface="Arial"/>
                      </a:endParaRPr>
                    </a:p>
                  </a:txBody>
                  <a:tcPr marL="101733" marR="101733" marT="50867" marB="508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104900">
                <a:tc>
                  <a:txBody>
                    <a:bodyPr/>
                    <a:lstStyle/>
                    <a:p>
                      <a:pPr marL="0" marR="0" lvl="0" indent="0" algn="ctr" rtl="0">
                        <a:lnSpc>
                          <a:spcPct val="100000"/>
                        </a:lnSpc>
                        <a:spcBef>
                          <a:spcPts val="0"/>
                        </a:spcBef>
                        <a:spcAft>
                          <a:spcPts val="0"/>
                        </a:spcAft>
                        <a:buClr>
                          <a:srgbClr val="000000"/>
                        </a:buClr>
                        <a:buSzPts val="1100"/>
                        <a:buFont typeface="Arial"/>
                        <a:buNone/>
                      </a:pPr>
                      <a:r>
                        <a:rPr lang="en-GB" sz="1500" b="1" u="none" strike="noStrike" cap="none">
                          <a:solidFill>
                            <a:srgbClr val="193E72"/>
                          </a:solidFill>
                          <a:latin typeface="Arial"/>
                          <a:ea typeface="Arial"/>
                          <a:cs typeface="Arial"/>
                          <a:sym typeface="Arial"/>
                        </a:rPr>
                        <a:t>NIHR Local Authority Short Placement Award for Research Collaboration </a:t>
                      </a:r>
                      <a:endParaRPr sz="1500" u="none" strike="noStrike" cap="none">
                        <a:solidFill>
                          <a:srgbClr val="193E7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500" b="1" u="none" strike="noStrike" cap="none">
                        <a:solidFill>
                          <a:srgbClr val="193E7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500" b="1" u="none" strike="noStrike" cap="none">
                          <a:solidFill>
                            <a:srgbClr val="193E72"/>
                          </a:solidFill>
                          <a:latin typeface="Arial"/>
                          <a:ea typeface="Arial"/>
                          <a:cs typeface="Arial"/>
                          <a:sym typeface="Arial"/>
                        </a:rPr>
                        <a:t>(NIHR LA SPARC)</a:t>
                      </a:r>
                      <a:endParaRPr sz="1500" b="1" u="none" strike="noStrike" cap="none">
                        <a:solidFill>
                          <a:srgbClr val="193E72"/>
                        </a:solidFill>
                        <a:latin typeface="Arial"/>
                        <a:ea typeface="Arial"/>
                        <a:cs typeface="Arial"/>
                        <a:sym typeface="Arial"/>
                      </a:endParaRPr>
                    </a:p>
                  </a:txBody>
                  <a:tcPr marL="101733" marR="101733" marT="50867" marB="508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500" u="none" strike="noStrike" cap="none">
                          <a:solidFill>
                            <a:srgbClr val="193E72"/>
                          </a:solidFill>
                          <a:latin typeface="Arial"/>
                          <a:ea typeface="Arial"/>
                          <a:cs typeface="Arial"/>
                          <a:sym typeface="Arial"/>
                        </a:rPr>
                        <a:t>up to £15,000</a:t>
                      </a:r>
                      <a:endParaRPr sz="1500" u="none" strike="noStrike" cap="none">
                        <a:solidFill>
                          <a:srgbClr val="193E72"/>
                        </a:solidFill>
                        <a:latin typeface="Arial"/>
                        <a:ea typeface="Arial"/>
                        <a:cs typeface="Arial"/>
                        <a:sym typeface="Arial"/>
                      </a:endParaRPr>
                    </a:p>
                  </a:txBody>
                  <a:tcPr marL="101733" marR="101733" marT="50867" marB="508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500" u="none" strike="noStrike" cap="none">
                          <a:solidFill>
                            <a:srgbClr val="193E72"/>
                          </a:solidFill>
                        </a:rPr>
                        <a:t>Opportunity for both individuals working in Local Authority settings and NIHR Academy members to enhance their career and undertake a short placement allowing them to move between NIHR and Local Authority settings in either direction  </a:t>
                      </a:r>
                      <a:endParaRPr sz="1500" u="none" strike="noStrike" cap="none">
                        <a:solidFill>
                          <a:srgbClr val="193E72"/>
                        </a:solidFill>
                      </a:endParaRPr>
                    </a:p>
                    <a:p>
                      <a:pPr marL="0" marR="0" lvl="0" indent="0" algn="l" rtl="0">
                        <a:lnSpc>
                          <a:spcPct val="100000"/>
                        </a:lnSpc>
                        <a:spcBef>
                          <a:spcPts val="0"/>
                        </a:spcBef>
                        <a:spcAft>
                          <a:spcPts val="0"/>
                        </a:spcAft>
                        <a:buClr>
                          <a:srgbClr val="000000"/>
                        </a:buClr>
                        <a:buSzPts val="1200"/>
                        <a:buFont typeface="Arial"/>
                        <a:buNone/>
                      </a:pPr>
                      <a:endParaRPr sz="1500" u="none" strike="noStrike" cap="none">
                        <a:solidFill>
                          <a:srgbClr val="193E72"/>
                        </a:solidFill>
                      </a:endParaRPr>
                    </a:p>
                    <a:p>
                      <a:pPr marL="342900" marR="0" lvl="0" indent="-234950" algn="l" rtl="0">
                        <a:lnSpc>
                          <a:spcPct val="100000"/>
                        </a:lnSpc>
                        <a:spcBef>
                          <a:spcPts val="0"/>
                        </a:spcBef>
                        <a:spcAft>
                          <a:spcPts val="0"/>
                        </a:spcAft>
                        <a:buClr>
                          <a:srgbClr val="193E72"/>
                        </a:buClr>
                        <a:buSzPts val="1100"/>
                        <a:buFont typeface="Arial"/>
                        <a:buChar char="●"/>
                      </a:pPr>
                      <a:r>
                        <a:rPr lang="en-GB" sz="1500" u="none" strike="noStrike" cap="none">
                          <a:solidFill>
                            <a:srgbClr val="193E72"/>
                          </a:solidFill>
                        </a:rPr>
                        <a:t>Further your skills, knowledge and expertise to work at the interface between practice and academia.</a:t>
                      </a:r>
                      <a:endParaRPr sz="1500" u="none" strike="noStrike" cap="none">
                        <a:solidFill>
                          <a:srgbClr val="193E72"/>
                        </a:solidFill>
                      </a:endParaRPr>
                    </a:p>
                    <a:p>
                      <a:pPr marL="342900" marR="0" lvl="0" indent="-234950" algn="l" rtl="0">
                        <a:lnSpc>
                          <a:spcPct val="100000"/>
                        </a:lnSpc>
                        <a:spcBef>
                          <a:spcPts val="0"/>
                        </a:spcBef>
                        <a:spcAft>
                          <a:spcPts val="0"/>
                        </a:spcAft>
                        <a:buClr>
                          <a:srgbClr val="193E72"/>
                        </a:buClr>
                        <a:buSzPts val="1100"/>
                        <a:buFont typeface="Arial"/>
                        <a:buChar char="●"/>
                      </a:pPr>
                      <a:r>
                        <a:rPr lang="en-GB" sz="1500" u="none" strike="noStrike" cap="none">
                          <a:solidFill>
                            <a:srgbClr val="193E72"/>
                          </a:solidFill>
                        </a:rPr>
                        <a:t>Develop bespoke co-produced placements and the abilities and skills to co-produce research that delivers real benefits to people and communities.</a:t>
                      </a:r>
                      <a:endParaRPr sz="1500" u="none" strike="noStrike" cap="none">
                        <a:solidFill>
                          <a:srgbClr val="193E72"/>
                        </a:solidFill>
                      </a:endParaRPr>
                    </a:p>
                    <a:p>
                      <a:pPr marL="342900" marR="0" lvl="0" indent="-234950" algn="l" rtl="0">
                        <a:lnSpc>
                          <a:spcPct val="100000"/>
                        </a:lnSpc>
                        <a:spcBef>
                          <a:spcPts val="0"/>
                        </a:spcBef>
                        <a:spcAft>
                          <a:spcPts val="0"/>
                        </a:spcAft>
                        <a:buClr>
                          <a:srgbClr val="193E72"/>
                        </a:buClr>
                        <a:buSzPts val="1100"/>
                        <a:buFont typeface="Arial"/>
                        <a:buChar char="●"/>
                      </a:pPr>
                      <a:r>
                        <a:rPr lang="en-GB" sz="1500" u="none" strike="noStrike" cap="none">
                          <a:solidFill>
                            <a:srgbClr val="193E72"/>
                          </a:solidFill>
                        </a:rPr>
                        <a:t>Shape mutually beneficial research collaborations/networks &amp; joint ways of working between NIHR and Local Authorities.</a:t>
                      </a:r>
                      <a:endParaRPr sz="1500" u="none" strike="noStrike" cap="none">
                        <a:solidFill>
                          <a:srgbClr val="193E72"/>
                        </a:solidFill>
                      </a:endParaRPr>
                    </a:p>
                    <a:p>
                      <a:pPr marL="342900" marR="0" lvl="0" indent="-234950" algn="l" rtl="0">
                        <a:lnSpc>
                          <a:spcPct val="100000"/>
                        </a:lnSpc>
                        <a:spcBef>
                          <a:spcPts val="0"/>
                        </a:spcBef>
                        <a:spcAft>
                          <a:spcPts val="0"/>
                        </a:spcAft>
                        <a:buClr>
                          <a:srgbClr val="193E72"/>
                        </a:buClr>
                        <a:buSzPts val="1100"/>
                        <a:buFont typeface="Arial"/>
                        <a:buChar char="●"/>
                      </a:pPr>
                      <a:r>
                        <a:rPr lang="en-GB" sz="1500" u="none" strike="noStrike" cap="none">
                          <a:solidFill>
                            <a:srgbClr val="193E72"/>
                          </a:solidFill>
                        </a:rPr>
                        <a:t>Funding now includes salary support and conference fees. </a:t>
                      </a:r>
                      <a:endParaRPr sz="1500" u="none" strike="noStrike" cap="none">
                        <a:solidFill>
                          <a:srgbClr val="193E72"/>
                        </a:solidFill>
                        <a:latin typeface="Arial"/>
                        <a:ea typeface="Arial"/>
                        <a:cs typeface="Arial"/>
                        <a:sym typeface="Arial"/>
                      </a:endParaRPr>
                    </a:p>
                  </a:txBody>
                  <a:tcPr marL="101733" marR="101733" marT="50867" marB="508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1500" b="1" u="none" strike="noStrike" cap="none">
                          <a:solidFill>
                            <a:srgbClr val="193E72"/>
                          </a:solidFill>
                          <a:latin typeface="Arial"/>
                          <a:ea typeface="Arial"/>
                          <a:cs typeface="Arial"/>
                          <a:sym typeface="Arial"/>
                        </a:rPr>
                        <a:t>Annual Competition </a:t>
                      </a:r>
                      <a:endParaRPr sz="1500" u="none" strike="noStrike" cap="none">
                        <a:solidFill>
                          <a:srgbClr val="193E7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500" u="none" strike="noStrike" cap="none">
                        <a:solidFill>
                          <a:srgbClr val="193E7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500" u="none" strike="noStrike" cap="none">
                          <a:solidFill>
                            <a:srgbClr val="193E72"/>
                          </a:solidFill>
                          <a:latin typeface="Arial"/>
                          <a:ea typeface="Arial"/>
                          <a:cs typeface="Arial"/>
                          <a:sym typeface="Arial"/>
                        </a:rPr>
                        <a:t>Launches in September</a:t>
                      </a:r>
                      <a:endParaRPr sz="1500" u="none" strike="noStrike" cap="none">
                        <a:solidFill>
                          <a:srgbClr val="193E7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300" u="none" strike="noStrike" cap="none">
                        <a:solidFill>
                          <a:srgbClr val="193E72"/>
                        </a:solidFill>
                        <a:latin typeface="Arial"/>
                        <a:ea typeface="Arial"/>
                        <a:cs typeface="Arial"/>
                        <a:sym typeface="Arial"/>
                      </a:endParaRPr>
                    </a:p>
                  </a:txBody>
                  <a:tcPr marL="101733" marR="101733" marT="50867" marB="50867"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A662C-74F1-54F0-583C-5AEAB5A58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20A1E-456E-14A4-6B5A-CA5CF400D232}"/>
              </a:ext>
            </a:extLst>
          </p:cNvPr>
          <p:cNvSpPr>
            <a:spLocks noGrp="1"/>
          </p:cNvSpPr>
          <p:nvPr>
            <p:ph type="title"/>
          </p:nvPr>
        </p:nvSpPr>
        <p:spPr/>
        <p:txBody>
          <a:bodyPr/>
          <a:lstStyle/>
          <a:p>
            <a:r>
              <a:rPr lang="en-US" sz="4000" dirty="0">
                <a:solidFill>
                  <a:srgbClr val="585163"/>
                </a:solidFill>
                <a:ea typeface="ＭＳ Ｐゴシック"/>
              </a:rPr>
              <a:t>Clinical and Practitioner Academic career </a:t>
            </a:r>
            <a:r>
              <a:rPr lang="en-US" sz="4000">
                <a:solidFill>
                  <a:srgbClr val="585163"/>
                </a:solidFill>
                <a:ea typeface="ＭＳ Ｐゴシック"/>
              </a:rPr>
              <a:t>pathways</a:t>
            </a:r>
            <a:br>
              <a:rPr lang="en-US" sz="4000" dirty="0">
                <a:solidFill>
                  <a:srgbClr val="585163"/>
                </a:solidFill>
                <a:ea typeface="ＭＳ Ｐゴシック"/>
              </a:rPr>
            </a:br>
            <a:br>
              <a:rPr lang="en-US" sz="4000" dirty="0">
                <a:ea typeface="ＭＳ Ｐゴシック"/>
              </a:rPr>
            </a:br>
            <a:r>
              <a:rPr lang="en-US" sz="4000">
                <a:solidFill>
                  <a:srgbClr val="585163"/>
                </a:solidFill>
                <a:ea typeface="ＭＳ Ｐゴシック"/>
              </a:rPr>
              <a:t>Sign up to the NIHR newsletter </a:t>
            </a:r>
            <a:br>
              <a:rPr lang="en-US" sz="4000" dirty="0">
                <a:solidFill>
                  <a:srgbClr val="585163"/>
                </a:solidFill>
                <a:ea typeface="ＭＳ Ｐゴシック"/>
              </a:rPr>
            </a:br>
            <a:br>
              <a:rPr lang="en-US" sz="4000" dirty="0"/>
            </a:br>
            <a:endParaRPr lang="en-US" sz="4000" dirty="0">
              <a:solidFill>
                <a:srgbClr val="585163"/>
              </a:solidFill>
            </a:endParaRPr>
          </a:p>
        </p:txBody>
      </p:sp>
      <p:sp>
        <p:nvSpPr>
          <p:cNvPr id="3" name="Content Placeholder 2">
            <a:extLst>
              <a:ext uri="{FF2B5EF4-FFF2-40B4-BE49-F238E27FC236}">
                <a16:creationId xmlns:a16="http://schemas.microsoft.com/office/drawing/2014/main" id="{54EFC273-EE70-6D3A-90BD-0E9B61456521}"/>
              </a:ext>
            </a:extLst>
          </p:cNvPr>
          <p:cNvSpPr>
            <a:spLocks noGrp="1"/>
          </p:cNvSpPr>
          <p:nvPr>
            <p:ph idx="1"/>
          </p:nvPr>
        </p:nvSpPr>
        <p:spPr>
          <a:xfrm>
            <a:off x="781050" y="1879133"/>
            <a:ext cx="10801350" cy="4478825"/>
          </a:xfrm>
        </p:spPr>
        <p:txBody>
          <a:bodyPr/>
          <a:lstStyle/>
          <a:p>
            <a:pPr marL="457200" indent="-457200">
              <a:buFont typeface="Wingdings" charset="0"/>
              <a:buChar char="ü"/>
            </a:pPr>
            <a:endParaRPr lang="en-US" sz="2400" dirty="0"/>
          </a:p>
          <a:p>
            <a:pPr>
              <a:buFont typeface="Wingdings" charset="0"/>
              <a:buChar char="ü"/>
            </a:pPr>
            <a:endParaRPr lang="en-US" dirty="0">
              <a:latin typeface="Calibri"/>
              <a:ea typeface="Calibri"/>
              <a:cs typeface="Calibri"/>
            </a:endParaRPr>
          </a:p>
          <a:p>
            <a:pPr>
              <a:buFont typeface="Wingdings" charset="0"/>
              <a:buChar char="ü"/>
            </a:pPr>
            <a:endParaRPr lang="en-US" dirty="0">
              <a:latin typeface="Calibri"/>
              <a:ea typeface="Calibri"/>
              <a:cs typeface="Calibri"/>
            </a:endParaRPr>
          </a:p>
          <a:p>
            <a:pPr>
              <a:buFont typeface="Wingdings" charset="0"/>
              <a:buChar char="ü"/>
            </a:pPr>
            <a:endParaRPr lang="en-US" dirty="0">
              <a:ea typeface="ＭＳ Ｐゴシック"/>
            </a:endParaRPr>
          </a:p>
        </p:txBody>
      </p:sp>
      <p:pic>
        <p:nvPicPr>
          <p:cNvPr id="4" name="Picture 3" descr="A blue and black sign&#10;&#10;AI-generated content may be incorrect.">
            <a:extLst>
              <a:ext uri="{FF2B5EF4-FFF2-40B4-BE49-F238E27FC236}">
                <a16:creationId xmlns:a16="http://schemas.microsoft.com/office/drawing/2014/main" id="{C73DE509-58F5-EA4F-AF24-65117219C0AF}"/>
              </a:ext>
            </a:extLst>
          </p:cNvPr>
          <p:cNvPicPr>
            <a:picLocks noChangeAspect="1"/>
          </p:cNvPicPr>
          <p:nvPr/>
        </p:nvPicPr>
        <p:blipFill>
          <a:blip r:embed="rId2"/>
          <a:stretch>
            <a:fillRect/>
          </a:stretch>
        </p:blipFill>
        <p:spPr>
          <a:xfrm>
            <a:off x="0" y="3884275"/>
            <a:ext cx="12192000" cy="2975649"/>
          </a:xfrm>
          <a:prstGeom prst="rect">
            <a:avLst/>
          </a:prstGeom>
        </p:spPr>
      </p:pic>
      <p:pic>
        <p:nvPicPr>
          <p:cNvPr id="5" name="Picture 4" descr="A qr code with a few black squares&#10;&#10;AI-generated content may be incorrect.">
            <a:extLst>
              <a:ext uri="{FF2B5EF4-FFF2-40B4-BE49-F238E27FC236}">
                <a16:creationId xmlns:a16="http://schemas.microsoft.com/office/drawing/2014/main" id="{38D0595A-E366-EDAA-FB1E-028B6650B7C6}"/>
              </a:ext>
            </a:extLst>
          </p:cNvPr>
          <p:cNvPicPr>
            <a:picLocks noChangeAspect="1"/>
          </p:cNvPicPr>
          <p:nvPr/>
        </p:nvPicPr>
        <p:blipFill>
          <a:blip r:embed="rId3"/>
          <a:stretch>
            <a:fillRect/>
          </a:stretch>
        </p:blipFill>
        <p:spPr>
          <a:xfrm>
            <a:off x="9179044" y="1163667"/>
            <a:ext cx="2733496" cy="2719119"/>
          </a:xfrm>
          <a:prstGeom prst="rect">
            <a:avLst/>
          </a:prstGeom>
        </p:spPr>
      </p:pic>
    </p:spTree>
    <p:extLst>
      <p:ext uri="{BB962C8B-B14F-4D97-AF65-F5344CB8AC3E}">
        <p14:creationId xmlns:p14="http://schemas.microsoft.com/office/powerpoint/2010/main" val="11927064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C998-5340-6E2D-D121-F92ECD41C82E}"/>
              </a:ext>
            </a:extLst>
          </p:cNvPr>
          <p:cNvSpPr>
            <a:spLocks noGrp="1"/>
          </p:cNvSpPr>
          <p:nvPr>
            <p:ph type="title"/>
          </p:nvPr>
        </p:nvSpPr>
        <p:spPr/>
        <p:txBody>
          <a:bodyPr/>
          <a:lstStyle/>
          <a:p>
            <a:r>
              <a:rPr lang="en-GB" dirty="0">
                <a:ea typeface="ＭＳ Ｐゴシック"/>
              </a:rPr>
              <a:t>Public and Patient </a:t>
            </a:r>
            <a:r>
              <a:rPr lang="en-GB" err="1">
                <a:ea typeface="ＭＳ Ｐゴシック"/>
              </a:rPr>
              <a:t>Engament</a:t>
            </a:r>
            <a:r>
              <a:rPr lang="en-GB" dirty="0">
                <a:ea typeface="ＭＳ Ｐゴシック"/>
              </a:rPr>
              <a:t> and </a:t>
            </a:r>
            <a:r>
              <a:rPr lang="en-GB">
                <a:ea typeface="ＭＳ Ｐゴシック"/>
              </a:rPr>
              <a:t>Involvement (PPIE) </a:t>
            </a:r>
            <a:r>
              <a:rPr lang="en-GB" b="0" dirty="0">
                <a:ea typeface="ＭＳ Ｐゴシック"/>
                <a:hlinkClick r:id="rId2"/>
              </a:rPr>
              <a:t>Public involvement in research | NIHR</a:t>
            </a:r>
            <a:endParaRPr lang="en-GB"/>
          </a:p>
        </p:txBody>
      </p:sp>
      <p:pic>
        <p:nvPicPr>
          <p:cNvPr id="4" name="Content Placeholder 3" descr="A screenshot of a computer screen&#10;&#10;AI-generated content may be incorrect.">
            <a:extLst>
              <a:ext uri="{FF2B5EF4-FFF2-40B4-BE49-F238E27FC236}">
                <a16:creationId xmlns:a16="http://schemas.microsoft.com/office/drawing/2014/main" id="{DE68DA97-CEBD-1D14-9EC4-E2BAA2CECE86}"/>
              </a:ext>
            </a:extLst>
          </p:cNvPr>
          <p:cNvPicPr>
            <a:picLocks noGrp="1" noChangeAspect="1"/>
          </p:cNvPicPr>
          <p:nvPr>
            <p:ph idx="1"/>
          </p:nvPr>
        </p:nvPicPr>
        <p:blipFill>
          <a:blip r:embed="rId3"/>
          <a:stretch>
            <a:fillRect/>
          </a:stretch>
        </p:blipFill>
        <p:spPr bwMode="auto">
          <a:xfrm>
            <a:off x="5364185" y="1899215"/>
            <a:ext cx="5619994" cy="4643470"/>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6081370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4D5A-CD3B-3224-104A-B765F032AA93}"/>
              </a:ext>
            </a:extLst>
          </p:cNvPr>
          <p:cNvSpPr>
            <a:spLocks noGrp="1"/>
          </p:cNvSpPr>
          <p:nvPr>
            <p:ph type="title"/>
          </p:nvPr>
        </p:nvSpPr>
        <p:spPr>
          <a:xfrm>
            <a:off x="4839251" y="627386"/>
            <a:ext cx="6312453" cy="509042"/>
          </a:xfrm>
        </p:spPr>
        <p:txBody>
          <a:bodyPr/>
          <a:lstStyle/>
          <a:p>
            <a:r>
              <a:rPr lang="en-GB" dirty="0">
                <a:ea typeface="ＭＳ Ｐゴシック"/>
              </a:rPr>
              <a:t>Follow </a:t>
            </a:r>
            <a:r>
              <a:rPr lang="en-GB">
                <a:ea typeface="ＭＳ Ｐゴシック"/>
              </a:rPr>
              <a:t>social</a:t>
            </a:r>
            <a:r>
              <a:rPr lang="en-GB" dirty="0">
                <a:ea typeface="ＭＳ Ｐゴシック"/>
              </a:rPr>
              <a:t> media for NIHR</a:t>
            </a:r>
            <a:endParaRPr lang="en-GB" dirty="0"/>
          </a:p>
        </p:txBody>
      </p:sp>
      <p:sp>
        <p:nvSpPr>
          <p:cNvPr id="3" name="Content Placeholder 2">
            <a:extLst>
              <a:ext uri="{FF2B5EF4-FFF2-40B4-BE49-F238E27FC236}">
                <a16:creationId xmlns:a16="http://schemas.microsoft.com/office/drawing/2014/main" id="{1CDD2271-81CC-13BA-8C54-68B31B4E98C2}"/>
              </a:ext>
            </a:extLst>
          </p:cNvPr>
          <p:cNvSpPr>
            <a:spLocks noGrp="1"/>
          </p:cNvSpPr>
          <p:nvPr>
            <p:ph idx="1"/>
          </p:nvPr>
        </p:nvSpPr>
        <p:spPr/>
        <p:txBody>
          <a:bodyPr/>
          <a:lstStyle/>
          <a:p>
            <a:r>
              <a:rPr lang="en-GB" dirty="0">
                <a:ea typeface="ＭＳ Ｐゴシック"/>
              </a:rPr>
              <a:t>● LinkedIn: NIHR (National Institute for Health and Care Research) </a:t>
            </a:r>
            <a:endParaRPr lang="en-US" dirty="0">
              <a:ea typeface="ＭＳ Ｐゴシック"/>
            </a:endParaRPr>
          </a:p>
          <a:p>
            <a:endParaRPr lang="en-GB" dirty="0">
              <a:ea typeface="ＭＳ Ｐゴシック"/>
            </a:endParaRPr>
          </a:p>
          <a:p>
            <a:r>
              <a:rPr lang="en-GB" dirty="0">
                <a:ea typeface="ＭＳ Ｐゴシック"/>
              </a:rPr>
              <a:t>● YouTube: </a:t>
            </a:r>
            <a:r>
              <a:rPr lang="en-GB" dirty="0" err="1">
                <a:ea typeface="ＭＳ Ｐゴシック"/>
              </a:rPr>
              <a:t>NIHRtv</a:t>
            </a:r>
            <a:r>
              <a:rPr lang="en-GB" dirty="0">
                <a:ea typeface="ＭＳ Ｐゴシック"/>
              </a:rPr>
              <a:t> </a:t>
            </a:r>
          </a:p>
          <a:p>
            <a:endParaRPr lang="en-GB" dirty="0">
              <a:ea typeface="ＭＳ Ｐゴシック"/>
            </a:endParaRPr>
          </a:p>
          <a:p>
            <a:r>
              <a:rPr lang="en-GB">
                <a:ea typeface="ＭＳ Ｐゴシック"/>
              </a:rPr>
              <a:t>● X: @NIHRresearch </a:t>
            </a:r>
          </a:p>
          <a:p>
            <a:endParaRPr lang="en-GB" dirty="0"/>
          </a:p>
          <a:p>
            <a:r>
              <a:rPr lang="en-GB" dirty="0">
                <a:hlinkClick r:id="rId2"/>
              </a:rPr>
              <a:t>Events | NIHR</a:t>
            </a:r>
          </a:p>
          <a:p>
            <a:r>
              <a:rPr lang="en-GB" dirty="0">
                <a:ea typeface="ＭＳ Ｐゴシック"/>
                <a:hlinkClick r:id="rId3"/>
              </a:rPr>
              <a:t>Doctoral Programmes for Healthcare Professionals | Grant funding | </a:t>
            </a:r>
            <a:r>
              <a:rPr lang="en-GB" dirty="0" err="1">
                <a:ea typeface="ＭＳ Ｐゴシック"/>
                <a:hlinkClick r:id="rId3"/>
              </a:rPr>
              <a:t>Wellcome</a:t>
            </a:r>
            <a:endParaRPr lang="en-GB" dirty="0" err="1">
              <a:ea typeface="ＭＳ Ｐゴシック"/>
            </a:endParaRPr>
          </a:p>
          <a:p>
            <a:r>
              <a:rPr lang="en-GB">
                <a:ea typeface="ＭＳ Ｐゴシック"/>
              </a:rPr>
              <a:t>Professional body, charitable or interest group funding</a:t>
            </a:r>
            <a:endParaRPr lang="en-GB" dirty="0">
              <a:ea typeface="ＭＳ Ｐゴシック"/>
            </a:endParaRPr>
          </a:p>
        </p:txBody>
      </p:sp>
      <p:pic>
        <p:nvPicPr>
          <p:cNvPr id="4" name="Picture 3" descr="A group of people sitting in chairs&#10;&#10;AI-generated content may be incorrect.">
            <a:extLst>
              <a:ext uri="{FF2B5EF4-FFF2-40B4-BE49-F238E27FC236}">
                <a16:creationId xmlns:a16="http://schemas.microsoft.com/office/drawing/2014/main" id="{36D610F7-26E8-7EB8-22A9-39A35AF3C28C}"/>
              </a:ext>
            </a:extLst>
          </p:cNvPr>
          <p:cNvPicPr>
            <a:picLocks noChangeAspect="1"/>
          </p:cNvPicPr>
          <p:nvPr/>
        </p:nvPicPr>
        <p:blipFill>
          <a:blip r:embed="rId4"/>
          <a:stretch>
            <a:fillRect/>
          </a:stretch>
        </p:blipFill>
        <p:spPr>
          <a:xfrm>
            <a:off x="6310795" y="2251868"/>
            <a:ext cx="5545759" cy="2826371"/>
          </a:xfrm>
          <a:prstGeom prst="rect">
            <a:avLst/>
          </a:prstGeom>
        </p:spPr>
      </p:pic>
    </p:spTree>
    <p:extLst>
      <p:ext uri="{BB962C8B-B14F-4D97-AF65-F5344CB8AC3E}">
        <p14:creationId xmlns:p14="http://schemas.microsoft.com/office/powerpoint/2010/main" val="42038007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4601-A9D5-1BCB-D240-357834E9F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B85BF-3C1E-B65C-6F85-B390E9B5D175}"/>
              </a:ext>
            </a:extLst>
          </p:cNvPr>
          <p:cNvSpPr>
            <a:spLocks noGrp="1"/>
          </p:cNvSpPr>
          <p:nvPr>
            <p:ph type="title"/>
          </p:nvPr>
        </p:nvSpPr>
        <p:spPr>
          <a:xfrm>
            <a:off x="2123294" y="1417638"/>
            <a:ext cx="8229600" cy="1143000"/>
          </a:xfrm>
        </p:spPr>
        <p:txBody>
          <a:bodyPr>
            <a:normAutofit fontScale="90000"/>
          </a:bodyPr>
          <a:lstStyle/>
          <a:p>
            <a:r>
              <a:rPr lang="en-US" dirty="0">
                <a:ea typeface="ＭＳ Ｐゴシック"/>
              </a:rPr>
              <a:t>To create research career development opportunities</a:t>
            </a:r>
            <a:br>
              <a:rPr lang="en-US" dirty="0"/>
            </a:br>
            <a:br>
              <a:rPr lang="en-US" dirty="0"/>
            </a:br>
            <a:r>
              <a:rPr lang="en-US" dirty="0">
                <a:ea typeface="ＭＳ Ｐゴシック"/>
              </a:rPr>
              <a:t>You need</a:t>
            </a:r>
            <a:r>
              <a:rPr lang="is-IS" dirty="0">
                <a:ea typeface="ＭＳ Ｐゴシック"/>
              </a:rPr>
              <a:t>….</a:t>
            </a:r>
            <a:endParaRPr lang="en-US" dirty="0">
              <a:ea typeface="ＭＳ Ｐゴシック"/>
            </a:endParaRPr>
          </a:p>
        </p:txBody>
      </p:sp>
      <p:sp>
        <p:nvSpPr>
          <p:cNvPr id="3" name="Content Placeholder 2">
            <a:extLst>
              <a:ext uri="{FF2B5EF4-FFF2-40B4-BE49-F238E27FC236}">
                <a16:creationId xmlns:a16="http://schemas.microsoft.com/office/drawing/2014/main" id="{9E65E177-5163-0E8F-E306-4CCC02FFCB0F}"/>
              </a:ext>
            </a:extLst>
          </p:cNvPr>
          <p:cNvSpPr>
            <a:spLocks noGrp="1"/>
          </p:cNvSpPr>
          <p:nvPr>
            <p:ph idx="1"/>
          </p:nvPr>
        </p:nvSpPr>
        <p:spPr>
          <a:xfrm>
            <a:off x="2123294" y="3313778"/>
            <a:ext cx="8229600" cy="3772824"/>
          </a:xfrm>
        </p:spPr>
        <p:txBody>
          <a:bodyPr/>
          <a:lstStyle/>
          <a:p>
            <a:endParaRPr lang="en-US" dirty="0"/>
          </a:p>
          <a:p>
            <a:r>
              <a:rPr lang="en-US" b="1">
                <a:ea typeface="ＭＳ Ｐゴシック"/>
              </a:rPr>
              <a:t>A research interest - </a:t>
            </a:r>
            <a:endParaRPr lang="en-US" b="1">
              <a:solidFill>
                <a:srgbClr val="000000"/>
              </a:solidFill>
              <a:ea typeface="ＭＳ Ｐゴシック"/>
            </a:endParaRPr>
          </a:p>
          <a:p>
            <a:r>
              <a:rPr lang="en-US" dirty="0">
                <a:ea typeface="ＭＳ Ｐゴシック"/>
              </a:rPr>
              <a:t>Networks and collaborators</a:t>
            </a:r>
          </a:p>
          <a:p>
            <a:r>
              <a:rPr lang="en-US" dirty="0" err="1"/>
              <a:t>Visability</a:t>
            </a:r>
            <a:endParaRPr lang="en-US" dirty="0"/>
          </a:p>
          <a:p>
            <a:r>
              <a:rPr lang="en-US" dirty="0"/>
              <a:t>Mentorship</a:t>
            </a:r>
          </a:p>
          <a:p>
            <a:r>
              <a:rPr lang="en-US" dirty="0">
                <a:ea typeface="ＭＳ Ｐゴシック"/>
              </a:rPr>
              <a:t>Support </a:t>
            </a:r>
            <a:r>
              <a:rPr lang="en-US">
                <a:ea typeface="ＭＳ Ｐゴシック"/>
              </a:rPr>
              <a:t>inclusion and accessibility</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435051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ＭＳ Ｐゴシック"/>
              </a:rPr>
              <a:t> You need  to develop a</a:t>
            </a:r>
            <a:r>
              <a:rPr lang="en-US" dirty="0">
                <a:solidFill>
                  <a:srgbClr val="000000"/>
                </a:solidFill>
                <a:ea typeface="ＭＳ Ｐゴシック"/>
              </a:rPr>
              <a:t> </a:t>
            </a:r>
            <a:r>
              <a:rPr lang="en-US" dirty="0">
                <a:solidFill>
                  <a:srgbClr val="FF0000"/>
                </a:solidFill>
                <a:ea typeface="ＭＳ Ｐゴシック"/>
              </a:rPr>
              <a:t>research interest/</a:t>
            </a:r>
            <a:r>
              <a:rPr lang="en-US" dirty="0" err="1">
                <a:ea typeface="ＭＳ Ｐゴシック"/>
              </a:rPr>
              <a:t>specialim</a:t>
            </a:r>
            <a:r>
              <a:rPr lang="en-US" dirty="0">
                <a:ea typeface="ＭＳ Ｐゴシック"/>
              </a:rPr>
              <a:t> to connect with others</a:t>
            </a:r>
          </a:p>
        </p:txBody>
      </p:sp>
      <p:sp>
        <p:nvSpPr>
          <p:cNvPr id="3" name="Content Placeholder 2"/>
          <p:cNvSpPr>
            <a:spLocks noGrp="1"/>
          </p:cNvSpPr>
          <p:nvPr>
            <p:ph sz="half" idx="2"/>
          </p:nvPr>
        </p:nvSpPr>
        <p:spPr>
          <a:xfrm>
            <a:off x="1981200" y="2174875"/>
            <a:ext cx="3601374" cy="3951288"/>
          </a:xfrm>
        </p:spPr>
        <p:txBody>
          <a:bodyPr>
            <a:normAutofit/>
          </a:bodyPr>
          <a:lstStyle/>
          <a:p>
            <a:r>
              <a:rPr lang="en-US">
                <a:ea typeface="ＭＳ Ｐゴシック"/>
              </a:rPr>
              <a:t>Is your interest </a:t>
            </a:r>
            <a:r>
              <a:rPr lang="en-US" dirty="0">
                <a:ea typeface="ＭＳ Ｐゴシック"/>
              </a:rPr>
              <a:t>fundable?</a:t>
            </a:r>
          </a:p>
          <a:p>
            <a:r>
              <a:rPr lang="en-US" dirty="0"/>
              <a:t>Research investment is all around funders’ priorities</a:t>
            </a:r>
          </a:p>
          <a:p>
            <a:r>
              <a:rPr lang="en-US" dirty="0">
                <a:ea typeface="ＭＳ Ｐゴシック"/>
              </a:rPr>
              <a:t>Be known for something!</a:t>
            </a:r>
            <a:endParaRPr lang="en-US" dirty="0"/>
          </a:p>
        </p:txBody>
      </p:sp>
      <p:pic>
        <p:nvPicPr>
          <p:cNvPr id="6" name="Picture 5" descr="Screen Shot 2021-05-08 at 11.17.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909" y="2398046"/>
            <a:ext cx="4622621" cy="4327334"/>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8904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funds your type of research?</a:t>
            </a:r>
            <a:br>
              <a:rPr lang="en-US" dirty="0"/>
            </a:br>
            <a:endParaRPr lang="en-US" dirty="0"/>
          </a:p>
        </p:txBody>
      </p:sp>
      <p:pic>
        <p:nvPicPr>
          <p:cNvPr id="5" name="Content Placeholder 4" descr="A white and blue text on a white background&#10;&#10;AI-generated content may be incorrect.">
            <a:extLst>
              <a:ext uri="{FF2B5EF4-FFF2-40B4-BE49-F238E27FC236}">
                <a16:creationId xmlns:a16="http://schemas.microsoft.com/office/drawing/2014/main" id="{B3E5E01C-E4E6-FFAC-F6AA-F4EB598AB7E1}"/>
              </a:ext>
            </a:extLst>
          </p:cNvPr>
          <p:cNvPicPr>
            <a:picLocks noGrp="1" noChangeAspect="1"/>
          </p:cNvPicPr>
          <p:nvPr>
            <p:ph sz="half" idx="2"/>
          </p:nvPr>
        </p:nvPicPr>
        <p:blipFill>
          <a:blip r:embed="rId2"/>
          <a:stretch>
            <a:fillRect/>
          </a:stretch>
        </p:blipFill>
        <p:spPr bwMode="auto">
          <a:xfrm>
            <a:off x="547066" y="1712637"/>
            <a:ext cx="3601374" cy="2047254"/>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4" name="Picture 3" descr="Screen Shot 2021-05-08 at 11.37.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416" y="1660885"/>
            <a:ext cx="6224388" cy="4837683"/>
          </a:xfrm>
          <a:prstGeom prst="rect">
            <a:avLst/>
          </a:prstGeom>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94FD99C-B4AF-E381-BFF7-8AC8C54E45D2}"/>
              </a:ext>
            </a:extLst>
          </p:cNvPr>
          <p:cNvPicPr>
            <a:picLocks noChangeAspect="1"/>
          </p:cNvPicPr>
          <p:nvPr/>
        </p:nvPicPr>
        <p:blipFill>
          <a:blip r:embed="rId4"/>
          <a:stretch>
            <a:fillRect/>
          </a:stretch>
        </p:blipFill>
        <p:spPr>
          <a:xfrm>
            <a:off x="546859" y="4076286"/>
            <a:ext cx="3610803" cy="2040559"/>
          </a:xfrm>
          <a:prstGeom prst="rect">
            <a:avLst/>
          </a:prstGeom>
        </p:spPr>
      </p:pic>
    </p:spTree>
    <p:extLst>
      <p:ext uri="{BB962C8B-B14F-4D97-AF65-F5344CB8AC3E}">
        <p14:creationId xmlns:p14="http://schemas.microsoft.com/office/powerpoint/2010/main" val="4139752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3ACA7-7800-6713-A4B4-A2ED12CAF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8B719-BB40-C1E4-CEF3-E83F2515BFBA}"/>
              </a:ext>
            </a:extLst>
          </p:cNvPr>
          <p:cNvSpPr>
            <a:spLocks noGrp="1"/>
          </p:cNvSpPr>
          <p:nvPr>
            <p:ph type="title"/>
          </p:nvPr>
        </p:nvSpPr>
        <p:spPr/>
        <p:txBody>
          <a:bodyPr>
            <a:normAutofit fontScale="90000"/>
          </a:bodyPr>
          <a:lstStyle/>
          <a:p>
            <a:r>
              <a:rPr lang="en-US">
                <a:ea typeface="ＭＳ Ｐゴシック"/>
              </a:rPr>
              <a:t>What is your area of interest and who </a:t>
            </a:r>
            <a:r>
              <a:rPr lang="en-US" dirty="0">
                <a:ea typeface="ＭＳ Ｐゴシック"/>
              </a:rPr>
              <a:t>funds your type of research?</a:t>
            </a:r>
            <a:br>
              <a:rPr lang="en-US" dirty="0"/>
            </a:br>
            <a:endParaRPr lang="en-US" dirty="0"/>
          </a:p>
        </p:txBody>
      </p:sp>
      <p:sp>
        <p:nvSpPr>
          <p:cNvPr id="3" name="Content Placeholder 2">
            <a:extLst>
              <a:ext uri="{FF2B5EF4-FFF2-40B4-BE49-F238E27FC236}">
                <a16:creationId xmlns:a16="http://schemas.microsoft.com/office/drawing/2014/main" id="{26629737-8087-124D-25F8-3C3B36746D66}"/>
              </a:ext>
            </a:extLst>
          </p:cNvPr>
          <p:cNvSpPr>
            <a:spLocks noGrp="1"/>
          </p:cNvSpPr>
          <p:nvPr>
            <p:ph sz="half" idx="2"/>
          </p:nvPr>
        </p:nvSpPr>
        <p:spPr>
          <a:xfrm>
            <a:off x="1981200" y="2174875"/>
            <a:ext cx="3601374" cy="3951288"/>
          </a:xfrm>
        </p:spPr>
        <p:txBody>
          <a:bodyPr>
            <a:normAutofit/>
          </a:bodyPr>
          <a:lstStyle/>
          <a:p>
            <a:pPr marL="0" indent="0">
              <a:buNone/>
            </a:pPr>
            <a:endParaRPr lang="en-US" dirty="0"/>
          </a:p>
        </p:txBody>
      </p:sp>
    </p:spTree>
    <p:extLst>
      <p:ext uri="{BB962C8B-B14F-4D97-AF65-F5344CB8AC3E}">
        <p14:creationId xmlns:p14="http://schemas.microsoft.com/office/powerpoint/2010/main" val="4032927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294" y="1417638"/>
            <a:ext cx="8229600" cy="1143000"/>
          </a:xfrm>
        </p:spPr>
        <p:txBody>
          <a:bodyPr>
            <a:normAutofit fontScale="90000"/>
          </a:bodyPr>
          <a:lstStyle/>
          <a:p>
            <a:r>
              <a:rPr lang="en-US" dirty="0"/>
              <a:t>To create career development opportunities</a:t>
            </a:r>
            <a:br>
              <a:rPr lang="en-US" dirty="0"/>
            </a:br>
            <a:br>
              <a:rPr lang="en-US" dirty="0"/>
            </a:br>
            <a:r>
              <a:rPr lang="en-US" dirty="0"/>
              <a:t>You need</a:t>
            </a:r>
            <a:r>
              <a:rPr lang="is-IS" dirty="0"/>
              <a:t>….</a:t>
            </a:r>
            <a:endParaRPr lang="en-US" dirty="0"/>
          </a:p>
        </p:txBody>
      </p:sp>
      <p:sp>
        <p:nvSpPr>
          <p:cNvPr id="3" name="Content Placeholder 2"/>
          <p:cNvSpPr>
            <a:spLocks noGrp="1"/>
          </p:cNvSpPr>
          <p:nvPr>
            <p:ph idx="1"/>
          </p:nvPr>
        </p:nvSpPr>
        <p:spPr>
          <a:xfrm>
            <a:off x="2123294" y="3039104"/>
            <a:ext cx="8229600" cy="4047498"/>
          </a:xfrm>
        </p:spPr>
        <p:txBody>
          <a:bodyPr/>
          <a:lstStyle/>
          <a:p>
            <a:endParaRPr lang="en-US" dirty="0"/>
          </a:p>
          <a:p>
            <a:r>
              <a:rPr lang="en-US">
                <a:ea typeface="ＭＳ Ｐゴシック"/>
              </a:rPr>
              <a:t>A research interest</a:t>
            </a:r>
          </a:p>
          <a:p>
            <a:r>
              <a:rPr lang="en-US" b="1" dirty="0" err="1"/>
              <a:t>Visability</a:t>
            </a:r>
            <a:endParaRPr lang="en-US" b="1" dirty="0"/>
          </a:p>
          <a:p>
            <a:r>
              <a:rPr lang="en-US">
                <a:ea typeface="ＭＳ Ｐゴシック"/>
              </a:rPr>
              <a:t>Networks and collaborators</a:t>
            </a:r>
            <a:endParaRPr lang="en-US" b="1" dirty="0">
              <a:ea typeface="ＭＳ Ｐゴシック"/>
            </a:endParaRPr>
          </a:p>
          <a:p>
            <a:r>
              <a:rPr lang="en-US">
                <a:ea typeface="ＭＳ Ｐゴシック"/>
              </a:rPr>
              <a:t>Mentorship </a:t>
            </a:r>
            <a:endParaRPr lang="en-US" sz="2400" b="1">
              <a:solidFill>
                <a:srgbClr val="585163"/>
              </a:solidFill>
            </a:endParaRPr>
          </a:p>
          <a:p>
            <a:r>
              <a:rPr lang="en-US" dirty="0"/>
              <a:t>Diversity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936126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23046-05CC-A335-5B85-E93C544EB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62338-9073-4328-F365-9B8BA6482A6B}"/>
              </a:ext>
            </a:extLst>
          </p:cNvPr>
          <p:cNvSpPr>
            <a:spLocks noGrp="1"/>
          </p:cNvSpPr>
          <p:nvPr>
            <p:ph type="title"/>
          </p:nvPr>
        </p:nvSpPr>
        <p:spPr/>
        <p:txBody>
          <a:bodyPr/>
          <a:lstStyle/>
          <a:p>
            <a:r>
              <a:rPr lang="en-US">
                <a:ea typeface="ＭＳ Ｐゴシック"/>
              </a:rPr>
              <a:t>Why does research matter?</a:t>
            </a:r>
            <a:endParaRPr lang="en-US" dirty="0">
              <a:ea typeface="ＭＳ Ｐゴシック"/>
            </a:endParaRPr>
          </a:p>
        </p:txBody>
      </p:sp>
      <p:sp>
        <p:nvSpPr>
          <p:cNvPr id="3" name="Content Placeholder 2">
            <a:extLst>
              <a:ext uri="{FF2B5EF4-FFF2-40B4-BE49-F238E27FC236}">
                <a16:creationId xmlns:a16="http://schemas.microsoft.com/office/drawing/2014/main" id="{3753C4D7-5E44-9228-3E0C-99995F0015AD}"/>
              </a:ext>
            </a:extLst>
          </p:cNvPr>
          <p:cNvSpPr>
            <a:spLocks noGrp="1"/>
          </p:cNvSpPr>
          <p:nvPr>
            <p:ph idx="1"/>
          </p:nvPr>
        </p:nvSpPr>
        <p:spPr>
          <a:xfrm>
            <a:off x="781050" y="1879133"/>
            <a:ext cx="10801350" cy="4478825"/>
          </a:xfrm>
        </p:spPr>
        <p:txBody>
          <a:bodyPr/>
          <a:lstStyle/>
          <a:p>
            <a:pPr marL="0" indent="0">
              <a:buNone/>
            </a:pPr>
            <a:endParaRPr lang="en-US" sz="2400" b="1" dirty="0">
              <a:solidFill>
                <a:srgbClr val="585163"/>
              </a:solidFill>
            </a:endParaRPr>
          </a:p>
          <a:p>
            <a:pPr>
              <a:buFont typeface="Wingdings" charset="0"/>
              <a:buChar char="ü"/>
            </a:pPr>
            <a:endParaRPr lang="en-US" sz="2400" b="1" dirty="0">
              <a:solidFill>
                <a:srgbClr val="585163"/>
              </a:solidFill>
              <a:ea typeface="ＭＳ Ｐゴシック"/>
            </a:endParaRPr>
          </a:p>
          <a:p>
            <a:pPr marL="0" indent="0">
              <a:buNone/>
            </a:pPr>
            <a:r>
              <a:rPr lang="en-US" sz="2400" b="1">
                <a:solidFill>
                  <a:srgbClr val="585163"/>
                </a:solidFill>
                <a:ea typeface="ＭＳ Ｐゴシック"/>
              </a:rPr>
              <a:t>Discuss and share back</a:t>
            </a:r>
            <a:endParaRPr lang="en-US" sz="2400" b="1" dirty="0">
              <a:solidFill>
                <a:srgbClr val="585163"/>
              </a:solidFill>
            </a:endParaRPr>
          </a:p>
          <a:p>
            <a:pPr marL="457200" indent="-457200">
              <a:buFont typeface="Wingdings" charset="0"/>
              <a:buChar char="ü"/>
            </a:pPr>
            <a:endParaRPr lang="en-US" sz="2400" dirty="0"/>
          </a:p>
          <a:p>
            <a:pPr>
              <a:buFont typeface="Wingdings" charset="0"/>
              <a:buChar char="ü"/>
            </a:pPr>
            <a:endParaRPr lang="en-US" dirty="0">
              <a:latin typeface="Calibri"/>
              <a:ea typeface="Calibri"/>
              <a:cs typeface="Calibri"/>
            </a:endParaRPr>
          </a:p>
          <a:p>
            <a:pPr>
              <a:buFont typeface="Wingdings" charset="0"/>
              <a:buChar char="ü"/>
            </a:pPr>
            <a:endParaRPr lang="en-US" dirty="0">
              <a:latin typeface="Calibri"/>
              <a:ea typeface="Calibri"/>
              <a:cs typeface="Calibri"/>
            </a:endParaRPr>
          </a:p>
          <a:p>
            <a:pPr>
              <a:buFont typeface="Wingdings" charset="0"/>
              <a:buChar char="ü"/>
            </a:pPr>
            <a:endParaRPr lang="en-US" dirty="0">
              <a:ea typeface="ＭＳ Ｐゴシック"/>
            </a:endParaRPr>
          </a:p>
        </p:txBody>
      </p:sp>
    </p:spTree>
    <p:extLst>
      <p:ext uri="{BB962C8B-B14F-4D97-AF65-F5344CB8AC3E}">
        <p14:creationId xmlns:p14="http://schemas.microsoft.com/office/powerpoint/2010/main" val="288477519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Visability</a:t>
            </a:r>
            <a:r>
              <a:rPr lang="en-US" dirty="0"/>
              <a:t> - How can people find you?</a:t>
            </a:r>
          </a:p>
        </p:txBody>
      </p:sp>
      <p:sp>
        <p:nvSpPr>
          <p:cNvPr id="3" name="Content Placeholder 2"/>
          <p:cNvSpPr>
            <a:spLocks noGrp="1"/>
          </p:cNvSpPr>
          <p:nvPr>
            <p:ph idx="1"/>
          </p:nvPr>
        </p:nvSpPr>
        <p:spPr/>
        <p:txBody>
          <a:bodyPr/>
          <a:lstStyle/>
          <a:p>
            <a:pPr marL="0" indent="0">
              <a:buNone/>
            </a:pPr>
            <a:endParaRPr lang="en-US" sz="2400" b="1" dirty="0">
              <a:solidFill>
                <a:srgbClr val="585163"/>
              </a:solidFill>
            </a:endParaRPr>
          </a:p>
          <a:p>
            <a:r>
              <a:rPr lang="is-IS">
                <a:ea typeface="ＭＳ Ｐゴシック"/>
              </a:rPr>
              <a:t>Be visible/influential/impactful</a:t>
            </a:r>
            <a:endParaRPr lang="is-IS"/>
          </a:p>
          <a:p>
            <a:r>
              <a:rPr lang="is-IS">
                <a:ea typeface="ＭＳ Ｐゴシック"/>
              </a:rPr>
              <a:t>You need to be visable to collaborate, find common interests, connect, influence...</a:t>
            </a:r>
            <a:endParaRPr lang="is-IS"/>
          </a:p>
          <a:p>
            <a:r>
              <a:rPr lang="is-IS"/>
              <a:t>How can people find you?</a:t>
            </a:r>
            <a:endParaRPr lang="is-IS" dirty="0"/>
          </a:p>
        </p:txBody>
      </p:sp>
    </p:spTree>
    <p:extLst>
      <p:ext uri="{BB962C8B-B14F-4D97-AF65-F5344CB8AC3E}">
        <p14:creationId xmlns:p14="http://schemas.microsoft.com/office/powerpoint/2010/main" val="23541272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How can someone find you?</a:t>
            </a:r>
            <a:br>
              <a:rPr lang="en-US" dirty="0"/>
            </a:br>
            <a:endParaRPr lang="en-US" dirty="0"/>
          </a:p>
        </p:txBody>
      </p:sp>
      <p:sp>
        <p:nvSpPr>
          <p:cNvPr id="15" name="TextBox 14"/>
          <p:cNvSpPr txBox="1"/>
          <p:nvPr/>
        </p:nvSpPr>
        <p:spPr>
          <a:xfrm>
            <a:off x="1843713" y="1349843"/>
            <a:ext cx="2602104" cy="923330"/>
          </a:xfrm>
          <a:prstGeom prst="rect">
            <a:avLst/>
          </a:prstGeom>
          <a:noFill/>
        </p:spPr>
        <p:txBody>
          <a:bodyPr wrap="square" rtlCol="0">
            <a:spAutoFit/>
          </a:bodyPr>
          <a:lstStyle/>
          <a:p>
            <a:r>
              <a:rPr lang="en-US" dirty="0" err="1"/>
              <a:t>Linkedin</a:t>
            </a:r>
            <a:r>
              <a:rPr lang="en-US" dirty="0"/>
              <a:t> for CV and to join relevant groups, direct message </a:t>
            </a:r>
            <a:r>
              <a:rPr lang="en-US" dirty="0" err="1"/>
              <a:t>etc</a:t>
            </a:r>
            <a:endParaRPr lang="en-US" dirty="0"/>
          </a:p>
        </p:txBody>
      </p:sp>
      <p:sp>
        <p:nvSpPr>
          <p:cNvPr id="16" name="TextBox 15"/>
          <p:cNvSpPr txBox="1"/>
          <p:nvPr/>
        </p:nvSpPr>
        <p:spPr>
          <a:xfrm>
            <a:off x="5840119" y="1252157"/>
            <a:ext cx="3898716" cy="923330"/>
          </a:xfrm>
          <a:prstGeom prst="rect">
            <a:avLst/>
          </a:prstGeom>
          <a:noFill/>
        </p:spPr>
        <p:txBody>
          <a:bodyPr wrap="square" rtlCol="0">
            <a:spAutoFit/>
          </a:bodyPr>
          <a:lstStyle/>
          <a:p>
            <a:r>
              <a:rPr lang="en-US" dirty="0" err="1"/>
              <a:t>Uni</a:t>
            </a:r>
            <a:r>
              <a:rPr lang="en-US" dirty="0"/>
              <a:t> employer site for grants/publications so they have your email </a:t>
            </a:r>
          </a:p>
        </p:txBody>
      </p:sp>
      <p:pic>
        <p:nvPicPr>
          <p:cNvPr id="5" name="Picture Placeholder 4" descr="A person smiling for a picture&#10;&#10;AI-generated content may be incorrect.">
            <a:extLst>
              <a:ext uri="{FF2B5EF4-FFF2-40B4-BE49-F238E27FC236}">
                <a16:creationId xmlns:a16="http://schemas.microsoft.com/office/drawing/2014/main" id="{04EBD82D-CE88-FA43-9443-1AB73483BB41}"/>
              </a:ext>
            </a:extLst>
          </p:cNvPr>
          <p:cNvPicPr>
            <a:picLocks noGrp="1" noChangeAspect="1"/>
          </p:cNvPicPr>
          <p:nvPr>
            <p:ph type="pic" sz="quarter" idx="27"/>
          </p:nvPr>
        </p:nvPicPr>
        <p:blipFill>
          <a:blip r:embed="rId3"/>
          <a:srcRect l="-324" r="-31974" b="-96454"/>
          <a:stretch>
            <a:fillRect/>
          </a:stretch>
        </p:blipFill>
        <p:spPr bwMode="auto">
          <a:xfrm>
            <a:off x="5686620" y="2736600"/>
            <a:ext cx="5706370" cy="3865474"/>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pic>
        <p:nvPicPr>
          <p:cNvPr id="10" name="Picture Placeholder 9" descr="A screenshot of a social media profile&#10;&#10;AI-generated content may be incorrect.">
            <a:extLst>
              <a:ext uri="{FF2B5EF4-FFF2-40B4-BE49-F238E27FC236}">
                <a16:creationId xmlns:a16="http://schemas.microsoft.com/office/drawing/2014/main" id="{1384BE18-2670-875F-9D5E-023246953EF7}"/>
              </a:ext>
            </a:extLst>
          </p:cNvPr>
          <p:cNvPicPr>
            <a:picLocks noGrp="1" noChangeAspect="1"/>
          </p:cNvPicPr>
          <p:nvPr>
            <p:ph type="pic" sz="quarter" idx="14"/>
          </p:nvPr>
        </p:nvPicPr>
        <p:blipFill>
          <a:blip r:embed="rId4"/>
          <a:srcRect t="803" b="803"/>
          <a:stretch/>
        </p:blipFill>
        <p:spPr bwMode="auto">
          <a:xfrm>
            <a:off x="1075921" y="2848718"/>
            <a:ext cx="4130170" cy="2865859"/>
          </a:xfrm>
          <a:prstGeom prst="rect">
            <a:avLst/>
          </a:prstGeom>
          <a:noFill/>
          <a:ln>
            <a:noFill/>
          </a:ln>
          <a:extLs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86580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How can someone find you?</a:t>
            </a:r>
            <a:br>
              <a:rPr lang="en-US" dirty="0"/>
            </a:br>
            <a:endParaRPr lang="en-US" dirty="0"/>
          </a:p>
        </p:txBody>
      </p:sp>
      <p:pic>
        <p:nvPicPr>
          <p:cNvPr id="13" name="Picture Placeholder 12" descr="Screen Shot 2021-05-07 at 14.14.49.png"/>
          <p:cNvPicPr>
            <a:picLocks noGrp="1" noChangeAspect="1"/>
          </p:cNvPicPr>
          <p:nvPr>
            <p:ph type="pic" sz="quarter" idx="27"/>
          </p:nvPr>
        </p:nvPicPr>
        <p:blipFill>
          <a:blip r:embed="rId2">
            <a:extLst>
              <a:ext uri="{28A0092B-C50C-407E-A947-70E740481C1C}">
                <a14:useLocalDpi xmlns:a14="http://schemas.microsoft.com/office/drawing/2010/main" val="0"/>
              </a:ext>
            </a:extLst>
          </a:blip>
          <a:srcRect t="-9320" b="-9320"/>
          <a:stretch>
            <a:fillRect/>
          </a:stretch>
        </p:blipFill>
        <p:spPr>
          <a:xfrm>
            <a:off x="5467122" y="2086929"/>
            <a:ext cx="4572861" cy="4207500"/>
          </a:xfrm>
          <a:effectLst>
            <a:outerShdw blurRad="50800" dist="38100" dir="2700000" algn="tl" rotWithShape="0">
              <a:srgbClr val="000000">
                <a:alpha val="43000"/>
              </a:srgbClr>
            </a:outerShdw>
          </a:effectLst>
        </p:spPr>
      </p:pic>
      <p:sp>
        <p:nvSpPr>
          <p:cNvPr id="15" name="TextBox 14"/>
          <p:cNvSpPr txBox="1"/>
          <p:nvPr/>
        </p:nvSpPr>
        <p:spPr>
          <a:xfrm>
            <a:off x="1843713" y="1349844"/>
            <a:ext cx="2602104" cy="646331"/>
          </a:xfrm>
          <a:prstGeom prst="rect">
            <a:avLst/>
          </a:prstGeom>
          <a:noFill/>
        </p:spPr>
        <p:txBody>
          <a:bodyPr wrap="square" lIns="91440" tIns="45720" rIns="91440" bIns="45720" rtlCol="0" anchor="t">
            <a:spAutoFit/>
          </a:bodyPr>
          <a:lstStyle/>
          <a:p>
            <a:r>
              <a:rPr lang="en-US" dirty="0">
                <a:solidFill>
                  <a:schemeClr val="bg1"/>
                </a:solidFill>
              </a:rPr>
              <a:t>Media tend to check on  social media</a:t>
            </a:r>
          </a:p>
        </p:txBody>
      </p:sp>
      <p:sp>
        <p:nvSpPr>
          <p:cNvPr id="16" name="TextBox 15"/>
          <p:cNvSpPr txBox="1"/>
          <p:nvPr/>
        </p:nvSpPr>
        <p:spPr>
          <a:xfrm>
            <a:off x="5840119" y="1252158"/>
            <a:ext cx="3898716" cy="646331"/>
          </a:xfrm>
          <a:prstGeom prst="rect">
            <a:avLst/>
          </a:prstGeom>
          <a:noFill/>
        </p:spPr>
        <p:txBody>
          <a:bodyPr wrap="square" lIns="91440" tIns="45720" rIns="91440" bIns="45720" rtlCol="0" anchor="t">
            <a:spAutoFit/>
          </a:bodyPr>
          <a:lstStyle/>
          <a:p>
            <a:r>
              <a:rPr lang="en-US" dirty="0">
                <a:solidFill>
                  <a:schemeClr val="bg1"/>
                </a:solidFill>
              </a:rPr>
              <a:t>Research leaders may look up your </a:t>
            </a:r>
            <a:r>
              <a:rPr lang="en-US" dirty="0" err="1">
                <a:solidFill>
                  <a:schemeClr val="bg1"/>
                </a:solidFill>
              </a:rPr>
              <a:t>Orcid</a:t>
            </a:r>
            <a:r>
              <a:rPr lang="en-US" dirty="0">
                <a:solidFill>
                  <a:schemeClr val="bg1"/>
                </a:solidFill>
              </a:rPr>
              <a:t> site – new </a:t>
            </a:r>
            <a:r>
              <a:rPr lang="en-US" dirty="0" err="1">
                <a:solidFill>
                  <a:schemeClr val="bg1"/>
                </a:solidFill>
              </a:rPr>
              <a:t>uni</a:t>
            </a:r>
            <a:r>
              <a:rPr lang="en-US" dirty="0">
                <a:solidFill>
                  <a:schemeClr val="bg1"/>
                </a:solidFill>
              </a:rPr>
              <a:t> website profiles</a:t>
            </a:r>
          </a:p>
        </p:txBody>
      </p:sp>
      <p:pic>
        <p:nvPicPr>
          <p:cNvPr id="7" name="Picture Placeholder 6" descr="A close up of a blue background&#10;&#10;AI-generated content may be incorrect.">
            <a:extLst>
              <a:ext uri="{FF2B5EF4-FFF2-40B4-BE49-F238E27FC236}">
                <a16:creationId xmlns:a16="http://schemas.microsoft.com/office/drawing/2014/main" id="{DA1D6AC9-A15F-0D0F-0020-7103CBE2673B}"/>
              </a:ext>
            </a:extLst>
          </p:cNvPr>
          <p:cNvPicPr>
            <a:picLocks noGrp="1" noChangeAspect="1"/>
          </p:cNvPicPr>
          <p:nvPr>
            <p:ph type="pic" sz="quarter" idx="14"/>
          </p:nvPr>
        </p:nvPicPr>
        <p:blipFill>
          <a:blip r:embed="rId3"/>
          <a:srcRect l="-401" r="-2666" b="-141581"/>
          <a:stretch>
            <a:fillRect/>
          </a:stretch>
        </p:blipFill>
        <p:spPr bwMode="auto">
          <a:xfrm>
            <a:off x="1841273" y="2611861"/>
            <a:ext cx="2269909" cy="648135"/>
          </a:xfrm>
          <a:prstGeom prst="rect">
            <a:avLst/>
          </a:prstGeom>
          <a:noFill/>
          <a:ln>
            <a:noFill/>
          </a:ln>
          <a:extLs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Tree>
    <p:extLst>
      <p:ext uri="{BB962C8B-B14F-4D97-AF65-F5344CB8AC3E}">
        <p14:creationId xmlns:p14="http://schemas.microsoft.com/office/powerpoint/2010/main" val="242377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How can someone find you?</a:t>
            </a:r>
            <a:br>
              <a:rPr lang="en-US" dirty="0"/>
            </a:br>
            <a:endParaRPr lang="en-US" dirty="0"/>
          </a:p>
        </p:txBody>
      </p:sp>
      <p:sp>
        <p:nvSpPr>
          <p:cNvPr id="15" name="TextBox 14"/>
          <p:cNvSpPr txBox="1"/>
          <p:nvPr/>
        </p:nvSpPr>
        <p:spPr>
          <a:xfrm>
            <a:off x="1843713" y="1349844"/>
            <a:ext cx="2602104" cy="646331"/>
          </a:xfrm>
          <a:prstGeom prst="rect">
            <a:avLst/>
          </a:prstGeom>
          <a:noFill/>
        </p:spPr>
        <p:txBody>
          <a:bodyPr wrap="square" rtlCol="0">
            <a:spAutoFit/>
          </a:bodyPr>
          <a:lstStyle/>
          <a:p>
            <a:r>
              <a:rPr lang="en-US" dirty="0" err="1"/>
              <a:t>Researchgate</a:t>
            </a:r>
            <a:r>
              <a:rPr lang="en-US" dirty="0"/>
              <a:t> – follow key colleagues </a:t>
            </a:r>
          </a:p>
        </p:txBody>
      </p:sp>
      <p:sp>
        <p:nvSpPr>
          <p:cNvPr id="16" name="TextBox 15"/>
          <p:cNvSpPr txBox="1"/>
          <p:nvPr/>
        </p:nvSpPr>
        <p:spPr>
          <a:xfrm>
            <a:off x="5840119" y="1252158"/>
            <a:ext cx="3898716" cy="646331"/>
          </a:xfrm>
          <a:prstGeom prst="rect">
            <a:avLst/>
          </a:prstGeom>
          <a:noFill/>
        </p:spPr>
        <p:txBody>
          <a:bodyPr wrap="square" rtlCol="0">
            <a:spAutoFit/>
          </a:bodyPr>
          <a:lstStyle/>
          <a:p>
            <a:r>
              <a:rPr lang="en-US" dirty="0"/>
              <a:t>Easy way to show and share publications with networks </a:t>
            </a:r>
          </a:p>
        </p:txBody>
      </p:sp>
      <p:pic>
        <p:nvPicPr>
          <p:cNvPr id="5" name="Picture Placeholder 4" descr="Screen Shot 2021-05-07 at 14.23.53.pn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151" b="-11151"/>
          <a:stretch>
            <a:fillRect/>
          </a:stretch>
        </p:blipFill>
        <p:spPr>
          <a:xfrm>
            <a:off x="1736742" y="2286743"/>
            <a:ext cx="3595253" cy="3308000"/>
          </a:xfrm>
          <a:effectLst>
            <a:outerShdw blurRad="50800" dist="38100" dir="2700000" algn="tl" rotWithShape="0">
              <a:srgbClr val="000000">
                <a:alpha val="43000"/>
              </a:srgbClr>
            </a:outerShdw>
          </a:effectLst>
        </p:spPr>
      </p:pic>
      <p:pic>
        <p:nvPicPr>
          <p:cNvPr id="7" name="Picture Placeholder 6" descr="Screen Shot 2021-05-07 at 14.25.04.png"/>
          <p:cNvPicPr>
            <a:picLocks noGrp="1" noChangeAspect="1"/>
          </p:cNvPicPr>
          <p:nvPr>
            <p:ph type="pic" sz="quarter" idx="27"/>
          </p:nvPr>
        </p:nvPicPr>
        <p:blipFill>
          <a:blip r:embed="rId4">
            <a:extLst>
              <a:ext uri="{28A0092B-C50C-407E-A947-70E740481C1C}">
                <a14:useLocalDpi xmlns:a14="http://schemas.microsoft.com/office/drawing/2010/main" val="0"/>
              </a:ext>
            </a:extLst>
          </a:blip>
          <a:srcRect t="-35262" b="-35262"/>
          <a:stretch>
            <a:fillRect/>
          </a:stretch>
        </p:blipFill>
        <p:spPr>
          <a:xfrm>
            <a:off x="5840119" y="1412776"/>
            <a:ext cx="4545112" cy="4181967"/>
          </a:xfr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808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294" y="1417638"/>
            <a:ext cx="8229600" cy="1143000"/>
          </a:xfrm>
        </p:spPr>
        <p:txBody>
          <a:bodyPr>
            <a:normAutofit fontScale="90000"/>
          </a:bodyPr>
          <a:lstStyle/>
          <a:p>
            <a:r>
              <a:rPr lang="en-US" dirty="0"/>
              <a:t>To create career development opportunities</a:t>
            </a:r>
            <a:br>
              <a:rPr lang="en-US" dirty="0"/>
            </a:br>
            <a:br>
              <a:rPr lang="en-US" dirty="0"/>
            </a:br>
            <a:r>
              <a:rPr lang="en-US" dirty="0"/>
              <a:t>You need</a:t>
            </a:r>
            <a:r>
              <a:rPr lang="is-IS" dirty="0"/>
              <a:t>….</a:t>
            </a:r>
            <a:endParaRPr lang="en-US" dirty="0"/>
          </a:p>
        </p:txBody>
      </p:sp>
      <p:sp>
        <p:nvSpPr>
          <p:cNvPr id="3" name="Content Placeholder 2"/>
          <p:cNvSpPr>
            <a:spLocks noGrp="1"/>
          </p:cNvSpPr>
          <p:nvPr>
            <p:ph idx="1"/>
          </p:nvPr>
        </p:nvSpPr>
        <p:spPr>
          <a:xfrm>
            <a:off x="2123294" y="3313778"/>
            <a:ext cx="8229600" cy="3772824"/>
          </a:xfrm>
        </p:spPr>
        <p:txBody>
          <a:bodyPr/>
          <a:lstStyle/>
          <a:p>
            <a:endParaRPr lang="en-US" dirty="0"/>
          </a:p>
          <a:p>
            <a:r>
              <a:rPr lang="en-US">
                <a:ea typeface="ＭＳ Ｐゴシック"/>
              </a:rPr>
              <a:t>A research interest</a:t>
            </a:r>
          </a:p>
          <a:p>
            <a:r>
              <a:rPr lang="en-US" dirty="0" err="1"/>
              <a:t>Visability</a:t>
            </a:r>
            <a:endParaRPr lang="en-US" dirty="0"/>
          </a:p>
          <a:p>
            <a:r>
              <a:rPr lang="en-US" b="1">
                <a:ea typeface="ＭＳ Ｐゴシック"/>
              </a:rPr>
              <a:t>Networks and collaborators</a:t>
            </a:r>
            <a:endParaRPr lang="en-US" dirty="0">
              <a:ea typeface="ＭＳ Ｐゴシック"/>
            </a:endParaRPr>
          </a:p>
          <a:p>
            <a:r>
              <a:rPr lang="en-US" dirty="0"/>
              <a:t>Mentorship</a:t>
            </a:r>
          </a:p>
          <a:p>
            <a:r>
              <a:rPr lang="en-US">
                <a:ea typeface="ＭＳ Ｐゴシック"/>
              </a:rPr>
              <a:t>Support inclusion and accessibility</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84552031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Networks and collaboration are key</a:t>
            </a:r>
          </a:p>
        </p:txBody>
      </p:sp>
      <p:sp>
        <p:nvSpPr>
          <p:cNvPr id="3" name="Content Placeholder 2"/>
          <p:cNvSpPr>
            <a:spLocks noGrp="1"/>
          </p:cNvSpPr>
          <p:nvPr>
            <p:ph idx="1"/>
          </p:nvPr>
        </p:nvSpPr>
        <p:spPr/>
        <p:txBody>
          <a:bodyPr>
            <a:normAutofit lnSpcReduction="10000"/>
          </a:bodyPr>
          <a:lstStyle/>
          <a:p>
            <a:r>
              <a:rPr lang="en-US" dirty="0"/>
              <a:t>Connect so you can …</a:t>
            </a:r>
          </a:p>
          <a:p>
            <a:endParaRPr lang="en-US" dirty="0"/>
          </a:p>
          <a:p>
            <a:r>
              <a:rPr lang="en-US" dirty="0"/>
              <a:t>Get jobs, learn, gain experience, </a:t>
            </a:r>
          </a:p>
          <a:p>
            <a:r>
              <a:rPr lang="en-US" dirty="0"/>
              <a:t>Contribute to books, publications</a:t>
            </a:r>
          </a:p>
          <a:p>
            <a:r>
              <a:rPr lang="en-US" dirty="0"/>
              <a:t>Apply for grants</a:t>
            </a:r>
          </a:p>
          <a:p>
            <a:r>
              <a:rPr lang="en-US" dirty="0"/>
              <a:t>Support others</a:t>
            </a:r>
          </a:p>
          <a:p>
            <a:r>
              <a:rPr lang="en-US" dirty="0"/>
              <a:t>Be invited to committees, funding panels, consult, advise, review </a:t>
            </a:r>
            <a:r>
              <a:rPr lang="en-US" dirty="0" err="1"/>
              <a:t>etc</a:t>
            </a:r>
            <a:endParaRPr lang="en-US" dirty="0"/>
          </a:p>
          <a:p>
            <a:endParaRPr lang="en-US" dirty="0"/>
          </a:p>
        </p:txBody>
      </p:sp>
      <p:pic>
        <p:nvPicPr>
          <p:cNvPr id="4" name="Picture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5464" y="1600200"/>
            <a:ext cx="2023062" cy="2023062"/>
          </a:xfrm>
          <a:prstGeom prst="rect">
            <a:avLst/>
          </a:prstGeom>
        </p:spPr>
      </p:pic>
    </p:spTree>
    <p:extLst>
      <p:ext uri="{BB962C8B-B14F-4D97-AF65-F5344CB8AC3E}">
        <p14:creationId xmlns:p14="http://schemas.microsoft.com/office/powerpoint/2010/main" val="28463139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does research in your area of interest?</a:t>
            </a:r>
          </a:p>
        </p:txBody>
      </p:sp>
      <p:sp>
        <p:nvSpPr>
          <p:cNvPr id="3" name="Content Placeholder 2"/>
          <p:cNvSpPr>
            <a:spLocks noGrp="1"/>
          </p:cNvSpPr>
          <p:nvPr>
            <p:ph sz="half" idx="2"/>
          </p:nvPr>
        </p:nvSpPr>
        <p:spPr>
          <a:xfrm>
            <a:off x="1981200" y="2174875"/>
            <a:ext cx="7926844" cy="3951288"/>
          </a:xfrm>
        </p:spPr>
        <p:txBody>
          <a:bodyPr>
            <a:normAutofit/>
          </a:bodyPr>
          <a:lstStyle/>
          <a:p>
            <a:r>
              <a:rPr lang="en-US" dirty="0">
                <a:ea typeface="ＭＳ Ｐゴシック"/>
              </a:rPr>
              <a:t>We need communities of practice and  research groups </a:t>
            </a:r>
            <a:r>
              <a:rPr lang="en-US">
                <a:ea typeface="ＭＳ Ｐゴシック"/>
              </a:rPr>
              <a:t>to build</a:t>
            </a:r>
            <a:r>
              <a:rPr lang="en-US" dirty="0">
                <a:ea typeface="ＭＳ Ｐゴシック"/>
              </a:rPr>
              <a:t> research capability and capacity</a:t>
            </a:r>
            <a:endParaRPr lang="en-US" dirty="0"/>
          </a:p>
          <a:p>
            <a:r>
              <a:rPr lang="en-US">
                <a:ea typeface="ＭＳ Ｐゴシック"/>
              </a:rPr>
              <a:t>Seek out collaborative communities and grasp leadership opportunities</a:t>
            </a:r>
            <a:endParaRPr lang="en-US"/>
          </a:p>
          <a:p>
            <a:r>
              <a:rPr lang="en-US">
                <a:ea typeface="ＭＳ Ｐゴシック"/>
              </a:rPr>
              <a:t>Who are your communities or groups?</a:t>
            </a:r>
            <a:endParaRPr lang="en-US" dirty="0"/>
          </a:p>
          <a:p>
            <a:pPr marL="0" indent="0">
              <a:buNone/>
            </a:pPr>
            <a:endParaRPr lang="en-US" dirty="0"/>
          </a:p>
          <a:p>
            <a:pPr marL="0" indent="0">
              <a:buNone/>
            </a:pPr>
            <a:endParaRPr lang="en-US" dirty="0">
              <a:ea typeface="ＭＳ Ｐゴシック"/>
            </a:endParaRPr>
          </a:p>
        </p:txBody>
      </p:sp>
    </p:spTree>
    <p:extLst>
      <p:ext uri="{BB962C8B-B14F-4D97-AF65-F5344CB8AC3E}">
        <p14:creationId xmlns:p14="http://schemas.microsoft.com/office/powerpoint/2010/main" val="3558875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294" y="1417638"/>
            <a:ext cx="8229600" cy="1143000"/>
          </a:xfrm>
        </p:spPr>
        <p:txBody>
          <a:bodyPr>
            <a:normAutofit fontScale="90000"/>
          </a:bodyPr>
          <a:lstStyle/>
          <a:p>
            <a:r>
              <a:rPr lang="en-US" dirty="0"/>
              <a:t>To create career development opportunities</a:t>
            </a:r>
            <a:br>
              <a:rPr lang="en-US" dirty="0"/>
            </a:br>
            <a:br>
              <a:rPr lang="en-US" dirty="0"/>
            </a:br>
            <a:r>
              <a:rPr lang="en-US" dirty="0"/>
              <a:t>You need</a:t>
            </a:r>
            <a:r>
              <a:rPr lang="is-IS" dirty="0"/>
              <a:t>….</a:t>
            </a:r>
            <a:endParaRPr lang="en-US" dirty="0"/>
          </a:p>
        </p:txBody>
      </p:sp>
      <p:sp>
        <p:nvSpPr>
          <p:cNvPr id="3" name="Content Placeholder 2"/>
          <p:cNvSpPr>
            <a:spLocks noGrp="1"/>
          </p:cNvSpPr>
          <p:nvPr>
            <p:ph idx="1"/>
          </p:nvPr>
        </p:nvSpPr>
        <p:spPr>
          <a:xfrm>
            <a:off x="2123294" y="3039104"/>
            <a:ext cx="8229600" cy="4047498"/>
          </a:xfrm>
        </p:spPr>
        <p:txBody>
          <a:bodyPr/>
          <a:lstStyle/>
          <a:p>
            <a:endParaRPr lang="en-US" dirty="0"/>
          </a:p>
          <a:p>
            <a:r>
              <a:rPr lang="en-US" dirty="0"/>
              <a:t>A research interest</a:t>
            </a:r>
          </a:p>
          <a:p>
            <a:r>
              <a:rPr lang="en-US" dirty="0"/>
              <a:t>Networks and collaborators</a:t>
            </a:r>
          </a:p>
          <a:p>
            <a:r>
              <a:rPr lang="en-US" dirty="0" err="1"/>
              <a:t>Visability</a:t>
            </a:r>
            <a:endParaRPr lang="en-US" dirty="0"/>
          </a:p>
          <a:p>
            <a:r>
              <a:rPr lang="en-US" b="1" dirty="0"/>
              <a:t>Mentorship</a:t>
            </a:r>
          </a:p>
          <a:p>
            <a:r>
              <a:rPr lang="en-US"/>
              <a:t>Support inclusion and accessibility</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49483226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231904" y="5829267"/>
            <a:ext cx="864096" cy="215444"/>
          </a:xfrm>
          <a:prstGeom prst="rect">
            <a:avLst/>
          </a:prstGeom>
          <a:noFill/>
        </p:spPr>
        <p:txBody>
          <a:bodyPr wrap="square" rtlCol="0">
            <a:spAutoFit/>
          </a:bodyPr>
          <a:lstStyle/>
          <a:p>
            <a:endParaRPr lang="en-US" sz="800" dirty="0"/>
          </a:p>
        </p:txBody>
      </p:sp>
      <p:sp>
        <p:nvSpPr>
          <p:cNvPr id="14" name="TextBox 13"/>
          <p:cNvSpPr txBox="1"/>
          <p:nvPr/>
        </p:nvSpPr>
        <p:spPr>
          <a:xfrm>
            <a:off x="2567608" y="452671"/>
            <a:ext cx="7344816" cy="4955203"/>
          </a:xfrm>
          <a:prstGeom prst="rect">
            <a:avLst/>
          </a:prstGeom>
          <a:noFill/>
        </p:spPr>
        <p:txBody>
          <a:bodyPr wrap="square" lIns="91440" tIns="45720" rIns="91440" bIns="45720" rtlCol="0" anchor="t">
            <a:spAutoFit/>
          </a:bodyPr>
          <a:lstStyle/>
          <a:p>
            <a:endParaRPr lang="en-US" b="1" dirty="0"/>
          </a:p>
          <a:p>
            <a:r>
              <a:rPr lang="en-US" sz="4000" b="1">
                <a:solidFill>
                  <a:schemeClr val="bg1"/>
                </a:solidFill>
                <a:latin typeface="Arial"/>
                <a:cs typeface="Arial"/>
              </a:rPr>
              <a:t>Give and receive coaching and mentorship</a:t>
            </a:r>
            <a:endParaRPr lang="en-US" sz="4000">
              <a:solidFill>
                <a:schemeClr val="bg1"/>
              </a:solidFill>
              <a:latin typeface="Arial"/>
              <a:cs typeface="Arial"/>
            </a:endParaRPr>
          </a:p>
          <a:p>
            <a:endParaRPr lang="en-US" sz="4000" b="1" dirty="0">
              <a:solidFill>
                <a:schemeClr val="bg1"/>
              </a:solidFill>
              <a:latin typeface="Arial"/>
              <a:cs typeface="Arial"/>
            </a:endParaRPr>
          </a:p>
          <a:p>
            <a:r>
              <a:rPr lang="en-US" sz="4000" b="1" dirty="0">
                <a:solidFill>
                  <a:schemeClr val="bg1"/>
                </a:solidFill>
                <a:latin typeface="Arial"/>
                <a:cs typeface="Arial"/>
                <a:hlinkClick r:id="rId2">
                  <a:extLst>
                    <a:ext uri="{A12FA001-AC4F-418D-AE19-62706E023703}">
                      <ahyp:hlinkClr xmlns:ahyp="http://schemas.microsoft.com/office/drawing/2018/hyperlinkcolor" val="tx"/>
                    </a:ext>
                  </a:extLst>
                </a:hlinkClick>
              </a:rPr>
              <a:t>Narrative CVs</a:t>
            </a:r>
            <a:endParaRPr lang="en-US" sz="4000" b="1" dirty="0">
              <a:solidFill>
                <a:schemeClr val="bg1"/>
              </a:solidFill>
              <a:latin typeface="Arial"/>
              <a:cs typeface="Arial"/>
            </a:endParaRPr>
          </a:p>
          <a:p>
            <a:endParaRPr lang="en-US" sz="4000" b="1" dirty="0">
              <a:solidFill>
                <a:srgbClr val="FFFFFF"/>
              </a:solidFill>
              <a:latin typeface="Arial"/>
              <a:cs typeface="Arial"/>
            </a:endParaRPr>
          </a:p>
          <a:p>
            <a:r>
              <a:rPr lang="en-US" sz="4000" b="1">
                <a:solidFill>
                  <a:schemeClr val="bg1"/>
                </a:solidFill>
                <a:latin typeface="Arial"/>
                <a:cs typeface="Arial"/>
              </a:rPr>
              <a:t>Who are your</a:t>
            </a:r>
            <a:r>
              <a:rPr lang="en-US" sz="4000" b="1" dirty="0">
                <a:solidFill>
                  <a:schemeClr val="bg1"/>
                </a:solidFill>
                <a:latin typeface="Arial"/>
                <a:cs typeface="Arial"/>
              </a:rPr>
              <a:t> mentors - who could you ask?</a:t>
            </a:r>
            <a:br>
              <a:rPr lang="en-US" dirty="0"/>
            </a:br>
            <a:endParaRPr lang="en-US"/>
          </a:p>
        </p:txBody>
      </p:sp>
      <p:pic>
        <p:nvPicPr>
          <p:cNvPr id="10"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5759328" y="5106377"/>
            <a:ext cx="3022035" cy="1452308"/>
          </a:xfrm>
        </p:spPr>
      </p:pic>
      <p:pic>
        <p:nvPicPr>
          <p:cNvPr id="3" name="Picture 2" descr="Screen Shot 2021-02-28 at 18.42.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368" y="4869162"/>
            <a:ext cx="580932" cy="231959"/>
          </a:xfrm>
          <a:prstGeom prst="rect">
            <a:avLst/>
          </a:prstGeom>
        </p:spPr>
      </p:pic>
    </p:spTree>
    <p:extLst>
      <p:ext uri="{BB962C8B-B14F-4D97-AF65-F5344CB8AC3E}">
        <p14:creationId xmlns:p14="http://schemas.microsoft.com/office/powerpoint/2010/main" val="403344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a:rPr>
              <a:t>Don’t fall out with people!</a:t>
            </a:r>
          </a:p>
        </p:txBody>
      </p:sp>
      <p:sp>
        <p:nvSpPr>
          <p:cNvPr id="3" name="Content Placeholder 2"/>
          <p:cNvSpPr>
            <a:spLocks noGrp="1"/>
          </p:cNvSpPr>
          <p:nvPr>
            <p:ph idx="1"/>
          </p:nvPr>
        </p:nvSpPr>
        <p:spPr/>
        <p:txBody>
          <a:bodyPr>
            <a:normAutofit fontScale="85000" lnSpcReduction="20000"/>
          </a:bodyPr>
          <a:lstStyle/>
          <a:p>
            <a:endParaRPr lang="en-US" dirty="0"/>
          </a:p>
          <a:p>
            <a:r>
              <a:rPr lang="en-US" dirty="0">
                <a:ea typeface="ＭＳ Ｐゴシック"/>
              </a:rPr>
              <a:t>Act with research integrity at all times</a:t>
            </a:r>
            <a:endParaRPr lang="en-US" dirty="0"/>
          </a:p>
          <a:p>
            <a:r>
              <a:rPr lang="en-US" dirty="0">
                <a:ea typeface="ＭＳ Ｐゴシック"/>
              </a:rPr>
              <a:t>(e.g. act collegially and share/author data appropriately, </a:t>
            </a:r>
          </a:p>
          <a:p>
            <a:r>
              <a:rPr lang="en-US" dirty="0">
                <a:ea typeface="ＭＳ Ｐゴシック"/>
              </a:rPr>
              <a:t>ethically – don't collect data without informed consent,</a:t>
            </a:r>
            <a:endParaRPr lang="en-US" dirty="0"/>
          </a:p>
          <a:p>
            <a:r>
              <a:rPr lang="en-US" dirty="0">
                <a:ea typeface="ＭＳ Ｐゴシック"/>
              </a:rPr>
              <a:t>be honest – no falsification of results, </a:t>
            </a:r>
            <a:r>
              <a:rPr lang="en-US" dirty="0" err="1">
                <a:ea typeface="ＭＳ Ｐゴシック"/>
              </a:rPr>
              <a:t>etc</a:t>
            </a:r>
            <a:r>
              <a:rPr lang="en-US" dirty="0">
                <a:ea typeface="ＭＳ Ｐゴシック"/>
              </a:rPr>
              <a:t>)</a:t>
            </a:r>
          </a:p>
          <a:p>
            <a:endParaRPr lang="en-US" dirty="0"/>
          </a:p>
          <a:p>
            <a:r>
              <a:rPr lang="en-US" dirty="0">
                <a:ea typeface="ＭＳ Ｐゴシック"/>
              </a:rPr>
              <a:t>In the future contacts:</a:t>
            </a:r>
          </a:p>
          <a:p>
            <a:r>
              <a:rPr lang="en-US" dirty="0">
                <a:ea typeface="ＭＳ Ｐゴシック"/>
              </a:rPr>
              <a:t> may reviewing your paper!</a:t>
            </a:r>
          </a:p>
          <a:p>
            <a:r>
              <a:rPr lang="en-US" dirty="0">
                <a:ea typeface="ＭＳ Ｐゴシック"/>
              </a:rPr>
              <a:t> may be reviewing your grant application!</a:t>
            </a:r>
          </a:p>
          <a:p>
            <a:r>
              <a:rPr lang="en-US" dirty="0">
                <a:ea typeface="ＭＳ Ｐゴシック"/>
              </a:rPr>
              <a:t> may interview you for a job!</a:t>
            </a:r>
          </a:p>
          <a:p>
            <a:r>
              <a:rPr lang="en-US" dirty="0">
                <a:ea typeface="ＭＳ Ｐゴシック"/>
              </a:rPr>
              <a:t>Be friendly and positive about their work- you want them to invite you to work with them and retain sector reputation/credibility!</a:t>
            </a:r>
          </a:p>
        </p:txBody>
      </p:sp>
      <p:pic>
        <p:nvPicPr>
          <p:cNvPr id="5" name="Picture 4"/>
          <p:cNvPicPr>
            <a:picLocks noChangeAspect="1"/>
          </p:cNvPicPr>
          <p:nvPr/>
        </p:nvPicPr>
        <p:blipFill>
          <a:blip r:embed="rId2"/>
          <a:stretch>
            <a:fillRect/>
          </a:stretch>
        </p:blipFill>
        <p:spPr>
          <a:xfrm>
            <a:off x="8431984" y="1850356"/>
            <a:ext cx="3352777" cy="22631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299564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8068565" y="6351420"/>
            <a:ext cx="2133600" cy="365125"/>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defTabSz="457189"/>
            <a:fld id="{07A4FF49-538E-4D40-BABB-9DF34178EC9C}" type="slidenum">
              <a:rPr lang="en-GB">
                <a:solidFill>
                  <a:prstClr val="black">
                    <a:tint val="75000"/>
                  </a:prstClr>
                </a:solidFill>
                <a:latin typeface="Calibri"/>
              </a:rPr>
              <a:pPr defTabSz="457189"/>
              <a:t>4</a:t>
            </a:fld>
            <a:endParaRPr lang="en-GB">
              <a:solidFill>
                <a:prstClr val="black">
                  <a:tint val="75000"/>
                </a:prstClr>
              </a:solidFill>
              <a:latin typeface="Calibri"/>
            </a:endParaRPr>
          </a:p>
        </p:txBody>
      </p:sp>
      <p:sp>
        <p:nvSpPr>
          <p:cNvPr id="14" name="Title 1"/>
          <p:cNvSpPr txBox="1">
            <a:spLocks/>
          </p:cNvSpPr>
          <p:nvPr/>
        </p:nvSpPr>
        <p:spPr>
          <a:xfrm>
            <a:off x="1991545" y="1508788"/>
            <a:ext cx="8272803" cy="893451"/>
          </a:xfrm>
          <a:prstGeom prst="rect">
            <a:avLst/>
          </a:prstGeo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endParaRPr lang="en-GB" sz="1600" b="1">
              <a:solidFill>
                <a:srgbClr val="2084CA"/>
              </a:solidFill>
              <a:latin typeface="Helvetica" panose="020B0604020202020204" pitchFamily="34" charset="0"/>
              <a:cs typeface="Helvetica" panose="020B0604020202020204" pitchFamily="34" charset="0"/>
            </a:endParaRPr>
          </a:p>
          <a:p>
            <a:pPr defTabSz="914377"/>
            <a:endParaRPr lang="en-GB" sz="1600" b="1">
              <a:solidFill>
                <a:srgbClr val="2084CA"/>
              </a:solidFill>
              <a:latin typeface="Helvetica" panose="020B0604020202020204" pitchFamily="34" charset="0"/>
              <a:cs typeface="Helvetica" panose="020B0604020202020204" pitchFamily="34" charset="0"/>
            </a:endParaRPr>
          </a:p>
        </p:txBody>
      </p:sp>
      <p:sp>
        <p:nvSpPr>
          <p:cNvPr id="7" name="TextBox 6"/>
          <p:cNvSpPr txBox="1"/>
          <p:nvPr/>
        </p:nvSpPr>
        <p:spPr>
          <a:xfrm>
            <a:off x="1" y="548681"/>
            <a:ext cx="12191999" cy="2051844"/>
          </a:xfrm>
          <a:prstGeom prst="rect">
            <a:avLst/>
          </a:prstGeom>
          <a:noFill/>
        </p:spPr>
        <p:txBody>
          <a:bodyPr wrap="square" lIns="121920" tIns="60960" rIns="121920" bIns="6096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457189"/>
            <a:r>
              <a:rPr lang="en-GB" sz="2667" dirty="0">
                <a:solidFill>
                  <a:prstClr val="black"/>
                </a:solidFill>
              </a:rPr>
              <a:t>Career opportunities: the importance of innovation in our work</a:t>
            </a:r>
          </a:p>
          <a:p>
            <a:pPr algn="ctr" defTabSz="457189"/>
            <a:r>
              <a:rPr lang="en-GB" sz="2667" dirty="0">
                <a:solidFill>
                  <a:srgbClr val="00B0F0"/>
                </a:solidFill>
              </a:rPr>
              <a:t>Research</a:t>
            </a:r>
            <a:r>
              <a:rPr lang="en-GB" sz="2667" dirty="0"/>
              <a:t> </a:t>
            </a:r>
            <a:endParaRPr lang="en-GB" sz="2667" dirty="0">
              <a:latin typeface="Calibri"/>
            </a:endParaRPr>
          </a:p>
          <a:p>
            <a:pPr algn="ctr" defTabSz="457189"/>
            <a:r>
              <a:rPr lang="en-GB" sz="2667" dirty="0">
                <a:latin typeface="Calibri"/>
              </a:rPr>
              <a:t>Practice</a:t>
            </a:r>
          </a:p>
          <a:p>
            <a:pPr algn="ctr" defTabSz="457189"/>
            <a:r>
              <a:rPr lang="en-GB" sz="2667" dirty="0">
                <a:latin typeface="Calibri"/>
              </a:rPr>
              <a:t>Policy</a:t>
            </a:r>
          </a:p>
          <a:p>
            <a:pPr algn="ctr" defTabSz="457189"/>
            <a:r>
              <a:rPr lang="en-GB" sz="1867" dirty="0">
                <a:solidFill>
                  <a:prstClr val="black"/>
                </a:solidFill>
                <a:latin typeface="Calibri"/>
              </a:rPr>
              <a:t>We all want to make the world a better place. </a:t>
            </a:r>
          </a:p>
        </p:txBody>
      </p:sp>
      <p:sp>
        <p:nvSpPr>
          <p:cNvPr id="3" name="TextBox 2"/>
          <p:cNvSpPr txBox="1"/>
          <p:nvPr/>
        </p:nvSpPr>
        <p:spPr>
          <a:xfrm>
            <a:off x="5067481" y="1412778"/>
            <a:ext cx="1474231"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457189"/>
            <a:endParaRPr lang="en-US" sz="1800">
              <a:solidFill>
                <a:prstClr val="black"/>
              </a:solidFill>
              <a:latin typeface="Calibri"/>
            </a:endParaRPr>
          </a:p>
          <a:p>
            <a:pPr defTabSz="457189"/>
            <a:endParaRPr lang="en-US" sz="1800">
              <a:solidFill>
                <a:prstClr val="black"/>
              </a:solidFill>
              <a:latin typeface="Calibri"/>
            </a:endParaRPr>
          </a:p>
        </p:txBody>
      </p:sp>
      <p:pic>
        <p:nvPicPr>
          <p:cNvPr id="1026" name="Picture 2" descr="Image result for new innovation image no copyright">
            <a:extLst>
              <a:ext uri="{FF2B5EF4-FFF2-40B4-BE49-F238E27FC236}">
                <a16:creationId xmlns:a16="http://schemas.microsoft.com/office/drawing/2014/main" id="{B1D0E246-6D8F-40CF-AB5B-F758D2535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79" y="2498250"/>
            <a:ext cx="3446532" cy="1686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2" name="Picture 11" descr="Screen Shot 2021-03-02 at 18.06.38.png">
            <a:extLst>
              <a:ext uri="{FF2B5EF4-FFF2-40B4-BE49-F238E27FC236}">
                <a16:creationId xmlns:a16="http://schemas.microsoft.com/office/drawing/2014/main" id="{80973458-85FB-4D84-8436-DD33CE416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685" y="3344130"/>
            <a:ext cx="3174768" cy="2775859"/>
          </a:xfrm>
          <a:prstGeom prst="rect">
            <a:avLst/>
          </a:prstGeom>
          <a:ln>
            <a:noFill/>
          </a:ln>
          <a:effectLst>
            <a:outerShdw blurRad="292100" dist="139700" dir="2700000" algn="tl" rotWithShape="0">
              <a:srgbClr val="333333">
                <a:alpha val="65000"/>
              </a:srgbClr>
            </a:outerShdw>
          </a:effectLst>
        </p:spPr>
      </p:pic>
      <p:pic>
        <p:nvPicPr>
          <p:cNvPr id="2" name="Picture Placeholder 13" descr="e009415.full.pdf">
            <a:extLst>
              <a:ext uri="{FF2B5EF4-FFF2-40B4-BE49-F238E27FC236}">
                <a16:creationId xmlns:a16="http://schemas.microsoft.com/office/drawing/2014/main" id="{FE92B883-207F-0A82-E64D-5D12A4753B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89" b="622"/>
          <a:stretch/>
        </p:blipFill>
        <p:spPr>
          <a:xfrm>
            <a:off x="8392136" y="1304095"/>
            <a:ext cx="3454521" cy="5062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7246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EE6F-9E8F-E3D9-30B0-7B805135C1DA}"/>
              </a:ext>
            </a:extLst>
          </p:cNvPr>
          <p:cNvSpPr>
            <a:spLocks noGrp="1"/>
          </p:cNvSpPr>
          <p:nvPr>
            <p:ph type="title"/>
          </p:nvPr>
        </p:nvSpPr>
        <p:spPr/>
        <p:txBody>
          <a:bodyPr/>
          <a:lstStyle/>
          <a:p>
            <a:r>
              <a:rPr lang="en-US" sz="4000">
                <a:solidFill>
                  <a:srgbClr val="585163"/>
                </a:solidFill>
                <a:ea typeface="ＭＳ Ｐゴシック"/>
              </a:rPr>
              <a:t>How do we make research careers more inclusive and accessible</a:t>
            </a:r>
            <a:endParaRPr lang="en-US" sz="4000"/>
          </a:p>
        </p:txBody>
      </p:sp>
      <p:sp>
        <p:nvSpPr>
          <p:cNvPr id="3" name="Content Placeholder 2">
            <a:extLst>
              <a:ext uri="{FF2B5EF4-FFF2-40B4-BE49-F238E27FC236}">
                <a16:creationId xmlns:a16="http://schemas.microsoft.com/office/drawing/2014/main" id="{0D2E0968-2EF8-4F70-600F-E1656DD9CE83}"/>
              </a:ext>
            </a:extLst>
          </p:cNvPr>
          <p:cNvSpPr>
            <a:spLocks noGrp="1"/>
          </p:cNvSpPr>
          <p:nvPr>
            <p:ph idx="1"/>
          </p:nvPr>
        </p:nvSpPr>
        <p:spPr/>
        <p:txBody>
          <a:bodyPr/>
          <a:lstStyle/>
          <a:p>
            <a:r>
              <a:rPr lang="en-GB" sz="1800" dirty="0">
                <a:latin typeface="Calibri"/>
                <a:ea typeface="Calibri"/>
                <a:hlinkClick r:id="rId2">
                  <a:extLst>
                    <a:ext uri="{A12FA001-AC4F-418D-AE19-62706E023703}">
                      <ahyp:hlinkClr xmlns:ahyp="http://schemas.microsoft.com/office/drawing/2018/hyperlinkcolor" val="tx"/>
                    </a:ext>
                  </a:extLst>
                </a:hlinkClick>
              </a:rPr>
              <a:t>For</a:t>
            </a:r>
            <a:r>
              <a:rPr lang="en-GB" sz="1800" dirty="0">
                <a:effectLst/>
                <a:latin typeface="Calibri"/>
                <a:ea typeface="Calibri"/>
                <a:hlinkClick r:id="rId2">
                  <a:extLst>
                    <a:ext uri="{A12FA001-AC4F-418D-AE19-62706E023703}">
                      <ahyp:hlinkClr xmlns:ahyp="http://schemas.microsoft.com/office/drawing/2018/hyperlinkcolor" val="tx"/>
                    </a:ext>
                  </a:extLst>
                </a:hlinkClick>
              </a:rPr>
              <a:t> example Athena Swan </a:t>
            </a:r>
            <a:r>
              <a:rPr lang="en-GB" sz="1800" dirty="0">
                <a:effectLst/>
                <a:latin typeface="Calibri"/>
                <a:ea typeface="Calibri"/>
              </a:rPr>
              <a:t>- awarded by Advance HE </a:t>
            </a:r>
          </a:p>
          <a:p>
            <a:endParaRPr lang="en-GB" sz="1800" dirty="0">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dirty="0"/>
          </a:p>
        </p:txBody>
      </p:sp>
      <p:pic>
        <p:nvPicPr>
          <p:cNvPr id="5" name="Picture 4">
            <a:extLst>
              <a:ext uri="{FF2B5EF4-FFF2-40B4-BE49-F238E27FC236}">
                <a16:creationId xmlns:a16="http://schemas.microsoft.com/office/drawing/2014/main" id="{2078067D-650A-1F33-1731-18F7405156F2}"/>
              </a:ext>
            </a:extLst>
          </p:cNvPr>
          <p:cNvPicPr>
            <a:picLocks noChangeAspect="1"/>
          </p:cNvPicPr>
          <p:nvPr/>
        </p:nvPicPr>
        <p:blipFill>
          <a:blip r:embed="rId3"/>
          <a:stretch>
            <a:fillRect/>
          </a:stretch>
        </p:blipFill>
        <p:spPr>
          <a:xfrm>
            <a:off x="605144" y="2510960"/>
            <a:ext cx="6650520" cy="3848100"/>
          </a:xfrm>
          <a:prstGeom prst="rect">
            <a:avLst/>
          </a:prstGeom>
        </p:spPr>
      </p:pic>
      <p:pic>
        <p:nvPicPr>
          <p:cNvPr id="4" name="Picture 3" descr="A person looking at a computer screen&#10;&#10;AI-generated content may be incorrect.">
            <a:extLst>
              <a:ext uri="{FF2B5EF4-FFF2-40B4-BE49-F238E27FC236}">
                <a16:creationId xmlns:a16="http://schemas.microsoft.com/office/drawing/2014/main" id="{1EABE300-70C9-7939-30C3-377AF2CE248E}"/>
              </a:ext>
            </a:extLst>
          </p:cNvPr>
          <p:cNvPicPr>
            <a:picLocks noChangeAspect="1"/>
          </p:cNvPicPr>
          <p:nvPr/>
        </p:nvPicPr>
        <p:blipFill>
          <a:blip r:embed="rId4"/>
          <a:stretch>
            <a:fillRect/>
          </a:stretch>
        </p:blipFill>
        <p:spPr>
          <a:xfrm>
            <a:off x="7389090" y="4147470"/>
            <a:ext cx="4802910" cy="2696330"/>
          </a:xfrm>
          <a:prstGeom prst="rect">
            <a:avLst/>
          </a:prstGeom>
        </p:spPr>
      </p:pic>
      <p:sp>
        <p:nvSpPr>
          <p:cNvPr id="6" name="TextBox 5">
            <a:extLst>
              <a:ext uri="{FF2B5EF4-FFF2-40B4-BE49-F238E27FC236}">
                <a16:creationId xmlns:a16="http://schemas.microsoft.com/office/drawing/2014/main" id="{E3F7DF11-2D36-B969-16DF-FC46014A2099}"/>
              </a:ext>
            </a:extLst>
          </p:cNvPr>
          <p:cNvSpPr txBox="1"/>
          <p:nvPr/>
        </p:nvSpPr>
        <p:spPr>
          <a:xfrm>
            <a:off x="7621804" y="2338508"/>
            <a:ext cx="3738725" cy="19205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hangingPunct="0">
              <a:lnSpc>
                <a:spcPct val="90000"/>
              </a:lnSpc>
            </a:pPr>
            <a:r>
              <a:rPr lang="en-GB" sz="4400" b="1" dirty="0">
                <a:solidFill>
                  <a:schemeClr val="bg1"/>
                </a:solidFill>
                <a:latin typeface="Arial"/>
                <a:ea typeface="Arial"/>
                <a:cs typeface="Arial"/>
              </a:rPr>
              <a:t>Race Equality </a:t>
            </a:r>
            <a:r>
              <a:rPr lang="en-GB" sz="4400" b="1">
                <a:solidFill>
                  <a:schemeClr val="bg1"/>
                </a:solidFill>
                <a:latin typeface="Arial"/>
                <a:ea typeface="Arial"/>
                <a:cs typeface="Arial"/>
              </a:rPr>
              <a:t>studentships</a:t>
            </a:r>
            <a:endParaRPr kumimoji="0" lang="en-GB" sz="4400" b="1" i="0" u="none" strike="noStrike" cap="none" spc="0" normalizeH="0" baseline="0">
              <a:ln>
                <a:noFill/>
              </a:ln>
              <a:solidFill>
                <a:schemeClr val="bg1"/>
              </a:solidFill>
              <a:effectLst/>
              <a:uFillTx/>
              <a:latin typeface="Arial"/>
              <a:ea typeface="Arial"/>
              <a:cs typeface="Arial"/>
              <a:sym typeface="Arial"/>
            </a:endParaRPr>
          </a:p>
        </p:txBody>
      </p:sp>
    </p:spTree>
    <p:extLst>
      <p:ext uri="{BB962C8B-B14F-4D97-AF65-F5344CB8AC3E}">
        <p14:creationId xmlns:p14="http://schemas.microsoft.com/office/powerpoint/2010/main" val="36311968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8BCE-ECCE-86AF-17D7-1AA71F54F221}"/>
              </a:ext>
            </a:extLst>
          </p:cNvPr>
          <p:cNvSpPr>
            <a:spLocks noGrp="1"/>
          </p:cNvSpPr>
          <p:nvPr>
            <p:ph type="title"/>
          </p:nvPr>
        </p:nvSpPr>
        <p:spPr/>
        <p:txBody>
          <a:bodyPr/>
          <a:lstStyle/>
          <a:p>
            <a:r>
              <a:rPr lang="en-US">
                <a:ea typeface="ＭＳ Ｐゴシック"/>
              </a:rPr>
              <a:t>QR code for your evaluation and feedback!</a:t>
            </a:r>
            <a:endParaRPr lang="en-US"/>
          </a:p>
        </p:txBody>
      </p:sp>
      <p:sp>
        <p:nvSpPr>
          <p:cNvPr id="7" name="TextBox 6">
            <a:extLst>
              <a:ext uri="{FF2B5EF4-FFF2-40B4-BE49-F238E27FC236}">
                <a16:creationId xmlns:a16="http://schemas.microsoft.com/office/drawing/2014/main" id="{F094D766-A380-D13C-0E0B-598CFF2E2868}"/>
              </a:ext>
            </a:extLst>
          </p:cNvPr>
          <p:cNvSpPr txBox="1"/>
          <p:nvPr/>
        </p:nvSpPr>
        <p:spPr>
          <a:xfrm>
            <a:off x="4209803" y="1359724"/>
            <a:ext cx="2743200" cy="5909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hangingPunct="0">
              <a:lnSpc>
                <a:spcPct val="90000"/>
              </a:lnSpc>
            </a:pPr>
            <a:endParaRPr lang="en-US" dirty="0">
              <a:solidFill>
                <a:schemeClr val="bg1"/>
              </a:solidFill>
            </a:endParaRPr>
          </a:p>
          <a:p>
            <a:pPr>
              <a:lnSpc>
                <a:spcPct val="90000"/>
              </a:lnSpc>
              <a:buAutoNum type="arabicPeriod"/>
            </a:pPr>
            <a:endParaRPr lang="en-US" dirty="0">
              <a:solidFill>
                <a:schemeClr val="bg1"/>
              </a:solidFill>
            </a:endParaRPr>
          </a:p>
        </p:txBody>
      </p:sp>
      <p:pic>
        <p:nvPicPr>
          <p:cNvPr id="3" name="Picture 2" descr="A qr code on a blue background&#10;&#10;AI-generated content may be incorrect.">
            <a:extLst>
              <a:ext uri="{FF2B5EF4-FFF2-40B4-BE49-F238E27FC236}">
                <a16:creationId xmlns:a16="http://schemas.microsoft.com/office/drawing/2014/main" id="{0A98A4E9-59AA-20A4-2F20-D07DB5CFCDE9}"/>
              </a:ext>
            </a:extLst>
          </p:cNvPr>
          <p:cNvPicPr>
            <a:picLocks noChangeAspect="1"/>
          </p:cNvPicPr>
          <p:nvPr/>
        </p:nvPicPr>
        <p:blipFill>
          <a:blip r:embed="rId2"/>
          <a:stretch>
            <a:fillRect/>
          </a:stretch>
        </p:blipFill>
        <p:spPr>
          <a:xfrm>
            <a:off x="4867275" y="1257300"/>
            <a:ext cx="5324475" cy="5353050"/>
          </a:xfrm>
          <a:prstGeom prst="rect">
            <a:avLst/>
          </a:prstGeom>
        </p:spPr>
      </p:pic>
    </p:spTree>
    <p:extLst>
      <p:ext uri="{BB962C8B-B14F-4D97-AF65-F5344CB8AC3E}">
        <p14:creationId xmlns:p14="http://schemas.microsoft.com/office/powerpoint/2010/main" val="266941674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8"/>
          <p:cNvSpPr txBox="1">
            <a:spLocks noGrp="1"/>
          </p:cNvSpPr>
          <p:nvPr>
            <p:ph type="title"/>
          </p:nvPr>
        </p:nvSpPr>
        <p:spPr>
          <a:xfrm>
            <a:off x="838200" y="2488688"/>
            <a:ext cx="9403200" cy="11336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800"/>
              <a:buFont typeface="Arial"/>
              <a:buNone/>
            </a:pPr>
            <a:r>
              <a:rPr lang="en-GB"/>
              <a:t>Initial experience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9"/>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INSIGHT: Inspiring Students into Research</a:t>
            </a:r>
            <a:endParaRPr/>
          </a:p>
        </p:txBody>
      </p:sp>
      <p:sp>
        <p:nvSpPr>
          <p:cNvPr id="512" name="Google Shape;512;p79"/>
          <p:cNvSpPr txBox="1">
            <a:spLocks noGrp="1"/>
          </p:cNvSpPr>
          <p:nvPr>
            <p:ph type="body" idx="1"/>
          </p:nvPr>
        </p:nvSpPr>
        <p:spPr>
          <a:xfrm>
            <a:off x="838200" y="1535065"/>
            <a:ext cx="10515600" cy="4256400"/>
          </a:xfrm>
          <a:prstGeom prst="rect">
            <a:avLst/>
          </a:prstGeom>
        </p:spPr>
        <p:txBody>
          <a:bodyPr spcFirstLastPara="1" wrap="square" lIns="91433" tIns="45700" rIns="91433"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ct val="100000"/>
              <a:buFont typeface="Arial"/>
              <a:buNone/>
            </a:pPr>
            <a:r>
              <a:rPr lang="en-GB" sz="1733"/>
              <a:t>The INSIGHT Programme aims to attract students and recent graduates into the full range of research careers from research delivery to academic.This includes careers combining research and practice.</a:t>
            </a:r>
            <a:endParaRPr sz="2000"/>
          </a:p>
          <a:p>
            <a:pPr marL="0" lvl="0" indent="0" algn="l" rtl="0">
              <a:lnSpc>
                <a:spcPct val="115000"/>
              </a:lnSpc>
              <a:spcBef>
                <a:spcPts val="0"/>
              </a:spcBef>
              <a:spcAft>
                <a:spcPts val="0"/>
              </a:spcAft>
              <a:buClr>
                <a:schemeClr val="dk1"/>
              </a:buClr>
              <a:buSzPct val="100000"/>
              <a:buFont typeface="Arial"/>
              <a:buNone/>
            </a:pPr>
            <a:endParaRPr sz="800"/>
          </a:p>
          <a:p>
            <a:pPr marL="0" lvl="0" indent="0" algn="l" rtl="0">
              <a:lnSpc>
                <a:spcPct val="115000"/>
              </a:lnSpc>
              <a:spcBef>
                <a:spcPts val="0"/>
              </a:spcBef>
              <a:spcAft>
                <a:spcPts val="0"/>
              </a:spcAft>
              <a:buClr>
                <a:schemeClr val="dk1"/>
              </a:buClr>
              <a:buSzPct val="100000"/>
              <a:buFont typeface="Arial"/>
              <a:buNone/>
            </a:pPr>
            <a:r>
              <a:rPr lang="en-GB" sz="1733"/>
              <a:t>It is open to students and early career professionals from:</a:t>
            </a:r>
            <a:endParaRPr sz="1733"/>
          </a:p>
          <a:p>
            <a:pPr marL="457189" lvl="0" indent="-321937" algn="l" rtl="0">
              <a:lnSpc>
                <a:spcPct val="115000"/>
              </a:lnSpc>
              <a:spcBef>
                <a:spcPts val="0"/>
              </a:spcBef>
              <a:spcAft>
                <a:spcPts val="0"/>
              </a:spcAft>
              <a:buClr>
                <a:srgbClr val="193E72"/>
              </a:buClr>
              <a:buSzPct val="100000"/>
              <a:buChar char="-"/>
            </a:pPr>
            <a:r>
              <a:rPr lang="en-GB" sz="1733"/>
              <a:t>Registered Health and Care Professions (not including doctors or dentists)</a:t>
            </a:r>
            <a:endParaRPr sz="1733"/>
          </a:p>
          <a:p>
            <a:pPr marL="457189" lvl="0" indent="-321937" algn="l" rtl="0">
              <a:lnSpc>
                <a:spcPct val="115000"/>
              </a:lnSpc>
              <a:spcBef>
                <a:spcPts val="0"/>
              </a:spcBef>
              <a:spcAft>
                <a:spcPts val="0"/>
              </a:spcAft>
              <a:buClr>
                <a:srgbClr val="193E72"/>
              </a:buClr>
              <a:buSzPct val="100000"/>
              <a:buChar char="-"/>
            </a:pPr>
            <a:r>
              <a:rPr lang="en-GB" sz="1733"/>
              <a:t>Public Health Professions</a:t>
            </a:r>
            <a:endParaRPr sz="1733"/>
          </a:p>
          <a:p>
            <a:pPr marL="457189" lvl="0" indent="-321937" algn="l" rtl="0">
              <a:lnSpc>
                <a:spcPct val="115000"/>
              </a:lnSpc>
              <a:spcBef>
                <a:spcPts val="0"/>
              </a:spcBef>
              <a:spcAft>
                <a:spcPts val="0"/>
              </a:spcAft>
              <a:buClr>
                <a:srgbClr val="193E72"/>
              </a:buClr>
              <a:buSzPct val="100000"/>
              <a:buChar char="-"/>
            </a:pPr>
            <a:r>
              <a:rPr lang="en-GB" sz="1733"/>
              <a:t>Social Work Professions</a:t>
            </a:r>
            <a:endParaRPr sz="1733"/>
          </a:p>
          <a:p>
            <a:pPr marL="0" lvl="0" indent="0" algn="l" rtl="0">
              <a:lnSpc>
                <a:spcPct val="115000"/>
              </a:lnSpc>
              <a:spcBef>
                <a:spcPts val="0"/>
              </a:spcBef>
              <a:spcAft>
                <a:spcPts val="0"/>
              </a:spcAft>
              <a:buClr>
                <a:schemeClr val="dk1"/>
              </a:buClr>
              <a:buSzPct val="100000"/>
              <a:buFont typeface="Arial"/>
              <a:buNone/>
            </a:pPr>
            <a:endParaRPr sz="800"/>
          </a:p>
          <a:p>
            <a:pPr marL="0" lvl="0" indent="0" algn="l" rtl="0">
              <a:lnSpc>
                <a:spcPct val="115000"/>
              </a:lnSpc>
              <a:spcBef>
                <a:spcPts val="0"/>
              </a:spcBef>
              <a:spcAft>
                <a:spcPts val="0"/>
              </a:spcAft>
              <a:buClr>
                <a:schemeClr val="dk1"/>
              </a:buClr>
              <a:buSzPct val="100000"/>
              <a:buFont typeface="Arial"/>
              <a:buNone/>
            </a:pPr>
            <a:r>
              <a:rPr lang="en-GB" sz="1733"/>
              <a:t>It funds Higher Education Institutions (HEIs) across 12 regional INSIGHT</a:t>
            </a:r>
            <a:r>
              <a:rPr lang="en-GB" sz="1733" b="1"/>
              <a:t> </a:t>
            </a:r>
            <a:r>
              <a:rPr lang="en-GB" sz="1733"/>
              <a:t>Programmes in England to deliver:</a:t>
            </a:r>
            <a:endParaRPr sz="1733"/>
          </a:p>
          <a:p>
            <a:pPr marL="0" lvl="0" indent="0" algn="l" rtl="0">
              <a:lnSpc>
                <a:spcPct val="115000"/>
              </a:lnSpc>
              <a:spcBef>
                <a:spcPts val="0"/>
              </a:spcBef>
              <a:spcAft>
                <a:spcPts val="0"/>
              </a:spcAft>
              <a:buClr>
                <a:schemeClr val="dk1"/>
              </a:buClr>
              <a:buSzPct val="100000"/>
              <a:buFont typeface="Arial"/>
              <a:buNone/>
            </a:pPr>
            <a:endParaRPr sz="800"/>
          </a:p>
          <a:p>
            <a:pPr marL="457189" lvl="0" indent="-321937" algn="l" rtl="0">
              <a:lnSpc>
                <a:spcPct val="115000"/>
              </a:lnSpc>
              <a:spcBef>
                <a:spcPts val="0"/>
              </a:spcBef>
              <a:spcAft>
                <a:spcPts val="0"/>
              </a:spcAft>
              <a:buClr>
                <a:srgbClr val="193E72"/>
              </a:buClr>
              <a:buSzPct val="100000"/>
              <a:buChar char="●"/>
            </a:pPr>
            <a:r>
              <a:rPr lang="en-GB" sz="1733" b="1"/>
              <a:t>Innovative engagement programmes</a:t>
            </a:r>
            <a:r>
              <a:rPr lang="en-GB" sz="1733"/>
              <a:t> to showcase and attract students and recent graduates into the full range of research careers, including careers that combine research and practice.</a:t>
            </a:r>
            <a:endParaRPr sz="1733"/>
          </a:p>
          <a:p>
            <a:pPr marL="457189" lvl="0" indent="-321937" algn="l" rtl="0">
              <a:lnSpc>
                <a:spcPct val="115000"/>
              </a:lnSpc>
              <a:spcBef>
                <a:spcPts val="0"/>
              </a:spcBef>
              <a:spcAft>
                <a:spcPts val="0"/>
              </a:spcAft>
              <a:buClr>
                <a:srgbClr val="193E72"/>
              </a:buClr>
              <a:buSzPct val="100000"/>
              <a:buChar char="●"/>
            </a:pPr>
            <a:r>
              <a:rPr lang="en-GB" sz="1733" b="1"/>
              <a:t>Funded Research Masters Studentships</a:t>
            </a:r>
            <a:r>
              <a:rPr lang="en-GB" sz="1733"/>
              <a:t> to provide valuable training for students and recent graduates who may have had limited exposure to real world research during their training to date. This includes course fees and a stipend to cover up to 30 Masters places per year available within each region (300+ opportunities per year across England). </a:t>
            </a:r>
            <a:endParaRPr sz="1733"/>
          </a:p>
          <a:p>
            <a:pPr marL="457189" lvl="0" indent="0" algn="l" rtl="0">
              <a:lnSpc>
                <a:spcPct val="115000"/>
              </a:lnSpc>
              <a:spcBef>
                <a:spcPts val="0"/>
              </a:spcBef>
              <a:spcAft>
                <a:spcPts val="0"/>
              </a:spcAft>
              <a:buClr>
                <a:schemeClr val="dk1"/>
              </a:buClr>
              <a:buSzPct val="100000"/>
              <a:buFont typeface="Arial"/>
              <a:buNone/>
            </a:pPr>
            <a:endParaRPr sz="800" b="1"/>
          </a:p>
          <a:p>
            <a:pPr marL="0" lvl="0" indent="0" algn="l" rtl="0">
              <a:lnSpc>
                <a:spcPct val="115000"/>
              </a:lnSpc>
              <a:spcBef>
                <a:spcPts val="0"/>
              </a:spcBef>
              <a:spcAft>
                <a:spcPts val="0"/>
              </a:spcAft>
              <a:buClr>
                <a:schemeClr val="dk1"/>
              </a:buClr>
              <a:buSzPct val="100000"/>
              <a:buFont typeface="Arial"/>
              <a:buNone/>
            </a:pPr>
            <a:r>
              <a:rPr lang="en-GB" sz="1733" b="1"/>
              <a:t>Opportunities will be available in 2024, 2025 and 2026. </a:t>
            </a:r>
            <a:r>
              <a:rPr lang="en-GB" sz="1867"/>
              <a:t>Find out more on the</a:t>
            </a:r>
            <a:r>
              <a:rPr lang="en-GB" sz="1867">
                <a:solidFill>
                  <a:srgbClr val="193E72"/>
                </a:solidFill>
              </a:rPr>
              <a:t> </a:t>
            </a:r>
            <a:r>
              <a:rPr lang="en-GB" sz="1867" u="sng">
                <a:solidFill>
                  <a:srgbClr val="193E72"/>
                </a:solidFill>
                <a:hlinkClick r:id="rId3">
                  <a:extLst>
                    <a:ext uri="{A12FA001-AC4F-418D-AE19-62706E023703}">
                      <ahyp:hlinkClr xmlns:ahyp="http://schemas.microsoft.com/office/drawing/2018/hyperlinkcolor" val="tx"/>
                    </a:ext>
                  </a:extLst>
                </a:hlinkClick>
              </a:rPr>
              <a:t>NIHR Webpage</a:t>
            </a:r>
            <a:endParaRPr sz="2267">
              <a:solidFill>
                <a:srgbClr val="193E72"/>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80"/>
          <p:cNvPicPr preferRelativeResize="0"/>
          <p:nvPr/>
        </p:nvPicPr>
        <p:blipFill rotWithShape="1">
          <a:blip r:embed="rId3">
            <a:alphaModFix/>
          </a:blip>
          <a:srcRect b="2353"/>
          <a:stretch/>
        </p:blipFill>
        <p:spPr>
          <a:xfrm>
            <a:off x="7991375" y="1313026"/>
            <a:ext cx="4252424" cy="4715601"/>
          </a:xfrm>
          <a:prstGeom prst="rect">
            <a:avLst/>
          </a:prstGeom>
          <a:noFill/>
          <a:ln>
            <a:noFill/>
          </a:ln>
        </p:spPr>
      </p:pic>
      <p:sp>
        <p:nvSpPr>
          <p:cNvPr id="518" name="Google Shape;518;p80"/>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INSIGHT: Inspiring Students into Research</a:t>
            </a:r>
            <a:endParaRPr/>
          </a:p>
        </p:txBody>
      </p:sp>
      <p:sp>
        <p:nvSpPr>
          <p:cNvPr id="519" name="Google Shape;519;p80"/>
          <p:cNvSpPr txBox="1">
            <a:spLocks noGrp="1"/>
          </p:cNvSpPr>
          <p:nvPr>
            <p:ph type="body" idx="1"/>
          </p:nvPr>
        </p:nvSpPr>
        <p:spPr>
          <a:xfrm>
            <a:off x="838200" y="1535067"/>
            <a:ext cx="7456800" cy="4466400"/>
          </a:xfrm>
          <a:prstGeom prst="rect">
            <a:avLst/>
          </a:prstGeom>
        </p:spPr>
        <p:txBody>
          <a:bodyPr spcFirstLastPara="1" wrap="square" lIns="91433" tIns="45700" rIns="91433"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ct val="80000"/>
              <a:buFont typeface="Arial"/>
              <a:buNone/>
            </a:pPr>
            <a:r>
              <a:rPr lang="en-GB" sz="1333"/>
              <a:t>Opportunities are advertised by the 12 regional INSIGHT Programmes</a:t>
            </a:r>
            <a:r>
              <a:rPr lang="en-GB" sz="1333" b="1"/>
              <a:t>. </a:t>
            </a:r>
            <a:r>
              <a:rPr lang="en-GB" sz="1333"/>
              <a:t>Contact your regional INSIGHT Programme</a:t>
            </a:r>
            <a:r>
              <a:rPr lang="en-GB" sz="1333" b="1"/>
              <a:t> </a:t>
            </a:r>
            <a:r>
              <a:rPr lang="en-GB" sz="1333" u="sng">
                <a:solidFill>
                  <a:srgbClr val="193E72"/>
                </a:solidFill>
                <a:hlinkClick r:id="rId4">
                  <a:extLst>
                    <a:ext uri="{A12FA001-AC4F-418D-AE19-62706E023703}">
                      <ahyp:hlinkClr xmlns:ahyp="http://schemas.microsoft.com/office/drawing/2018/hyperlinkcolor" val="tx"/>
                    </a:ext>
                  </a:extLst>
                </a:hlinkClick>
              </a:rPr>
              <a:t>here</a:t>
            </a:r>
            <a:endParaRPr sz="1333">
              <a:solidFill>
                <a:srgbClr val="193E72"/>
              </a:solidFill>
            </a:endParaRPr>
          </a:p>
          <a:p>
            <a:pPr marL="0" lvl="0" indent="0" algn="l" rtl="0">
              <a:lnSpc>
                <a:spcPct val="115000"/>
              </a:lnSpc>
              <a:spcBef>
                <a:spcPts val="0"/>
              </a:spcBef>
              <a:spcAft>
                <a:spcPts val="0"/>
              </a:spcAft>
              <a:buClr>
                <a:schemeClr val="dk1"/>
              </a:buClr>
              <a:buSzPct val="100000"/>
              <a:buFont typeface="Arial"/>
              <a:buNone/>
            </a:pPr>
            <a:endParaRPr sz="800" b="1"/>
          </a:p>
          <a:p>
            <a:pPr marL="0" lvl="0" indent="0" algn="l" rtl="0">
              <a:lnSpc>
                <a:spcPct val="115000"/>
              </a:lnSpc>
              <a:spcBef>
                <a:spcPts val="0"/>
              </a:spcBef>
              <a:spcAft>
                <a:spcPts val="0"/>
              </a:spcAft>
              <a:buClr>
                <a:schemeClr val="dk1"/>
              </a:buClr>
              <a:buSzPct val="100000"/>
              <a:buFont typeface="Arial"/>
              <a:buNone/>
            </a:pPr>
            <a:r>
              <a:rPr lang="en-GB" sz="1333"/>
              <a:t>Institutions offering research Masters places within each region are:</a:t>
            </a:r>
            <a:endParaRPr sz="1333"/>
          </a:p>
          <a:p>
            <a:pPr marL="0" lvl="0" indent="0" algn="l" rtl="0">
              <a:lnSpc>
                <a:spcPct val="115000"/>
              </a:lnSpc>
              <a:spcBef>
                <a:spcPts val="0"/>
              </a:spcBef>
              <a:spcAft>
                <a:spcPts val="0"/>
              </a:spcAft>
              <a:buClr>
                <a:schemeClr val="dk1"/>
              </a:buClr>
              <a:buSzPct val="100000"/>
              <a:buFont typeface="Arial"/>
              <a:buNone/>
            </a:pPr>
            <a:endParaRPr sz="800" b="1"/>
          </a:p>
          <a:p>
            <a:pPr marL="457189" lvl="0" indent="-298443" algn="l" rtl="0">
              <a:lnSpc>
                <a:spcPct val="115000"/>
              </a:lnSpc>
              <a:spcBef>
                <a:spcPts val="0"/>
              </a:spcBef>
              <a:spcAft>
                <a:spcPts val="0"/>
              </a:spcAft>
              <a:buClr>
                <a:srgbClr val="193E72"/>
              </a:buClr>
              <a:buSzPct val="100000"/>
              <a:buChar char="•"/>
            </a:pPr>
            <a:r>
              <a:rPr lang="en-GB" sz="1333" b="1"/>
              <a:t>A - North East &amp; North Cumbria: Northumbria University Newcastle, </a:t>
            </a:r>
            <a:r>
              <a:rPr lang="en-GB" sz="1333"/>
              <a:t>Newcastle University, Teesside University &amp; University of Cumbria</a:t>
            </a:r>
            <a:endParaRPr sz="1333"/>
          </a:p>
          <a:p>
            <a:pPr marL="457189" lvl="0" indent="-298443" algn="l" rtl="0">
              <a:lnSpc>
                <a:spcPct val="115000"/>
              </a:lnSpc>
              <a:spcBef>
                <a:spcPts val="0"/>
              </a:spcBef>
              <a:spcAft>
                <a:spcPts val="0"/>
              </a:spcAft>
              <a:buClr>
                <a:srgbClr val="193E72"/>
              </a:buClr>
              <a:buSzPct val="100000"/>
              <a:buChar char="•"/>
            </a:pPr>
            <a:r>
              <a:rPr lang="en-GB" sz="1333" b="1"/>
              <a:t>B - Yorkshire &amp; Humber: University of Leeds</a:t>
            </a:r>
            <a:r>
              <a:rPr lang="en-GB" sz="1333"/>
              <a:t>, University of York, University of Sheffield, University of Bradford &amp; University of Hull</a:t>
            </a:r>
            <a:endParaRPr sz="1333"/>
          </a:p>
          <a:p>
            <a:pPr marL="457189" lvl="0" indent="-298443" algn="l" rtl="0">
              <a:lnSpc>
                <a:spcPct val="115000"/>
              </a:lnSpc>
              <a:spcBef>
                <a:spcPts val="0"/>
              </a:spcBef>
              <a:spcAft>
                <a:spcPts val="0"/>
              </a:spcAft>
              <a:buClr>
                <a:srgbClr val="193E72"/>
              </a:buClr>
              <a:buSzPct val="100000"/>
              <a:buChar char="•"/>
            </a:pPr>
            <a:r>
              <a:rPr lang="en-GB" sz="1333" b="1"/>
              <a:t>C - North West: University of Lancashire</a:t>
            </a:r>
            <a:r>
              <a:rPr lang="en-GB" sz="1333"/>
              <a:t>, University of Manchester, University of Liverpool &amp; Lancaster University</a:t>
            </a:r>
            <a:endParaRPr sz="1333"/>
          </a:p>
          <a:p>
            <a:pPr marL="457189" lvl="0" indent="-298443" algn="l" rtl="0">
              <a:lnSpc>
                <a:spcPct val="115000"/>
              </a:lnSpc>
              <a:spcBef>
                <a:spcPts val="0"/>
              </a:spcBef>
              <a:spcAft>
                <a:spcPts val="0"/>
              </a:spcAft>
              <a:buClr>
                <a:srgbClr val="193E72"/>
              </a:buClr>
              <a:buSzPct val="100000"/>
              <a:buChar char="•"/>
            </a:pPr>
            <a:r>
              <a:rPr lang="en-GB" sz="1333" b="1"/>
              <a:t>D - East Midlands: University of Nottingham </a:t>
            </a:r>
            <a:r>
              <a:rPr lang="en-GB" sz="1333"/>
              <a:t>&amp; De Montfort University</a:t>
            </a:r>
            <a:endParaRPr sz="1333"/>
          </a:p>
          <a:p>
            <a:pPr marL="457189" lvl="0" indent="-298443" algn="l" rtl="0">
              <a:lnSpc>
                <a:spcPct val="115000"/>
              </a:lnSpc>
              <a:spcBef>
                <a:spcPts val="0"/>
              </a:spcBef>
              <a:spcAft>
                <a:spcPts val="0"/>
              </a:spcAft>
              <a:buClr>
                <a:srgbClr val="193E72"/>
              </a:buClr>
              <a:buSzPct val="100000"/>
              <a:buChar char="•"/>
            </a:pPr>
            <a:r>
              <a:rPr lang="en-GB" sz="1333" b="1"/>
              <a:t>E - West Midlands:</a:t>
            </a:r>
            <a:r>
              <a:rPr lang="en-GB" sz="1333"/>
              <a:t> </a:t>
            </a:r>
            <a:r>
              <a:rPr lang="en-GB" sz="1333" b="1"/>
              <a:t>University of Birmingham</a:t>
            </a:r>
            <a:r>
              <a:rPr lang="en-GB" sz="1333"/>
              <a:t>, Aston University, Birmingham City University, Coventry University, Staffordshire University, University of Keele &amp; University of Warwick</a:t>
            </a:r>
            <a:endParaRPr sz="1333"/>
          </a:p>
          <a:p>
            <a:pPr marL="457189" lvl="0" indent="-298443" algn="l" rtl="0">
              <a:lnSpc>
                <a:spcPct val="115000"/>
              </a:lnSpc>
              <a:spcBef>
                <a:spcPts val="0"/>
              </a:spcBef>
              <a:spcAft>
                <a:spcPts val="0"/>
              </a:spcAft>
              <a:buClr>
                <a:srgbClr val="193E72"/>
              </a:buClr>
              <a:buSzPct val="100000"/>
              <a:buChar char="•"/>
            </a:pPr>
            <a:r>
              <a:rPr lang="en-GB" sz="1333" b="1"/>
              <a:t>F - East of England:</a:t>
            </a:r>
            <a:r>
              <a:rPr lang="en-GB" sz="1333"/>
              <a:t> </a:t>
            </a:r>
            <a:r>
              <a:rPr lang="en-GB" sz="1333" b="1"/>
              <a:t>University of Essex </a:t>
            </a:r>
            <a:r>
              <a:rPr lang="en-GB" sz="1333"/>
              <a:t>&amp; University of Hertfordshire</a:t>
            </a:r>
            <a:endParaRPr sz="1333"/>
          </a:p>
          <a:p>
            <a:pPr marL="457189" lvl="0" indent="-298443" algn="l" rtl="0">
              <a:lnSpc>
                <a:spcPct val="115000"/>
              </a:lnSpc>
              <a:spcBef>
                <a:spcPts val="0"/>
              </a:spcBef>
              <a:spcAft>
                <a:spcPts val="0"/>
              </a:spcAft>
              <a:buClr>
                <a:srgbClr val="193E72"/>
              </a:buClr>
              <a:buSzPct val="100000"/>
              <a:buChar char="•"/>
            </a:pPr>
            <a:r>
              <a:rPr lang="en-GB" sz="1333" b="1"/>
              <a:t>G - North London:</a:t>
            </a:r>
            <a:r>
              <a:rPr lang="en-GB" sz="1333"/>
              <a:t> </a:t>
            </a:r>
            <a:r>
              <a:rPr lang="en-GB" sz="1333" b="1"/>
              <a:t>City St George’s, University of London </a:t>
            </a:r>
            <a:r>
              <a:rPr lang="en-GB" sz="1333"/>
              <a:t>&amp; Queen Mary University of London</a:t>
            </a:r>
            <a:endParaRPr sz="1333"/>
          </a:p>
          <a:p>
            <a:pPr marL="457189" lvl="0" indent="-298443" algn="l" rtl="0">
              <a:lnSpc>
                <a:spcPct val="115000"/>
              </a:lnSpc>
              <a:spcBef>
                <a:spcPts val="0"/>
              </a:spcBef>
              <a:spcAft>
                <a:spcPts val="0"/>
              </a:spcAft>
              <a:buClr>
                <a:srgbClr val="193E72"/>
              </a:buClr>
              <a:buSzPct val="100000"/>
              <a:buChar char="•"/>
            </a:pPr>
            <a:r>
              <a:rPr lang="en-GB" sz="1333" b="1"/>
              <a:t>H - South London:</a:t>
            </a:r>
            <a:r>
              <a:rPr lang="en-GB" sz="1333"/>
              <a:t> </a:t>
            </a:r>
            <a:r>
              <a:rPr lang="en-GB" sz="1333" b="1"/>
              <a:t>King's College London</a:t>
            </a:r>
            <a:r>
              <a:rPr lang="en-GB" sz="1333"/>
              <a:t>, London South Bank University, Kingston University &amp; City St. George's, University of London</a:t>
            </a:r>
            <a:endParaRPr sz="1333"/>
          </a:p>
          <a:p>
            <a:pPr marL="457189" lvl="0" indent="-298443" algn="l" rtl="0">
              <a:lnSpc>
                <a:spcPct val="115000"/>
              </a:lnSpc>
              <a:spcBef>
                <a:spcPts val="0"/>
              </a:spcBef>
              <a:spcAft>
                <a:spcPts val="0"/>
              </a:spcAft>
              <a:buClr>
                <a:srgbClr val="193E72"/>
              </a:buClr>
              <a:buSzPct val="100000"/>
              <a:buChar char="•"/>
            </a:pPr>
            <a:r>
              <a:rPr lang="en-GB" sz="1333" b="1"/>
              <a:t>I - South Central:</a:t>
            </a:r>
            <a:r>
              <a:rPr lang="en-GB" sz="1333"/>
              <a:t> </a:t>
            </a:r>
            <a:r>
              <a:rPr lang="en-GB" sz="1333" b="1"/>
              <a:t>University of Southampton</a:t>
            </a:r>
            <a:r>
              <a:rPr lang="en-GB" sz="1333"/>
              <a:t>, Oxford Brookes University, University of Winchester, University of Portsmouth &amp; Solent University</a:t>
            </a:r>
            <a:endParaRPr sz="1333"/>
          </a:p>
          <a:p>
            <a:pPr marL="457189" lvl="0" indent="-298443" algn="l" rtl="0">
              <a:lnSpc>
                <a:spcPct val="115000"/>
              </a:lnSpc>
              <a:spcBef>
                <a:spcPts val="0"/>
              </a:spcBef>
              <a:spcAft>
                <a:spcPts val="0"/>
              </a:spcAft>
              <a:buClr>
                <a:srgbClr val="193E72"/>
              </a:buClr>
              <a:buSzPct val="100000"/>
              <a:buChar char="•"/>
            </a:pPr>
            <a:r>
              <a:rPr lang="en-GB" sz="1333" b="1"/>
              <a:t>J - South East: University of Brighton</a:t>
            </a:r>
            <a:r>
              <a:rPr lang="en-GB" sz="1333"/>
              <a:t>, University of Chichester &amp; University of Kent</a:t>
            </a:r>
            <a:endParaRPr sz="1333"/>
          </a:p>
          <a:p>
            <a:pPr marL="457189" lvl="0" indent="-298443" algn="l" rtl="0">
              <a:lnSpc>
                <a:spcPct val="115000"/>
              </a:lnSpc>
              <a:spcBef>
                <a:spcPts val="0"/>
              </a:spcBef>
              <a:spcAft>
                <a:spcPts val="0"/>
              </a:spcAft>
              <a:buClr>
                <a:srgbClr val="193E72"/>
              </a:buClr>
              <a:buSzPct val="100000"/>
              <a:buChar char="•"/>
            </a:pPr>
            <a:r>
              <a:rPr lang="en-GB" sz="1333" b="1"/>
              <a:t>K - South West Central - University of the West of England </a:t>
            </a:r>
            <a:r>
              <a:rPr lang="en-GB" sz="1333"/>
              <a:t>&amp; Bournemouth University</a:t>
            </a:r>
            <a:endParaRPr sz="1333"/>
          </a:p>
          <a:p>
            <a:pPr marL="457189" lvl="0" indent="-298443" algn="l" rtl="0">
              <a:lnSpc>
                <a:spcPct val="115000"/>
              </a:lnSpc>
              <a:spcBef>
                <a:spcPts val="0"/>
              </a:spcBef>
              <a:spcAft>
                <a:spcPts val="0"/>
              </a:spcAft>
              <a:buClr>
                <a:srgbClr val="193E72"/>
              </a:buClr>
              <a:buSzPct val="100000"/>
              <a:buChar char="•"/>
            </a:pPr>
            <a:r>
              <a:rPr lang="en-GB" sz="1333" b="1"/>
              <a:t>L - South West Peninsula - University of Plymouth</a:t>
            </a:r>
            <a:r>
              <a:rPr lang="en-GB" sz="1333"/>
              <a:t> &amp; University of Exeter</a:t>
            </a:r>
            <a:endParaRPr sz="1733"/>
          </a:p>
        </p:txBody>
      </p:sp>
      <p:pic>
        <p:nvPicPr>
          <p:cNvPr id="520" name="Google Shape;520;p80"/>
          <p:cNvPicPr preferRelativeResize="0"/>
          <p:nvPr/>
        </p:nvPicPr>
        <p:blipFill rotWithShape="1">
          <a:blip r:embed="rId5">
            <a:alphaModFix/>
          </a:blip>
          <a:srcRect l="6323" b="5276"/>
          <a:stretch/>
        </p:blipFill>
        <p:spPr>
          <a:xfrm>
            <a:off x="10599326" y="733200"/>
            <a:ext cx="1402124" cy="1629149"/>
          </a:xfrm>
          <a:prstGeom prst="rect">
            <a:avLst/>
          </a:prstGeom>
          <a:noFill/>
          <a:ln>
            <a:noFill/>
          </a:ln>
        </p:spPr>
      </p:pic>
      <p:sp>
        <p:nvSpPr>
          <p:cNvPr id="521" name="Google Shape;521;p80"/>
          <p:cNvSpPr txBox="1"/>
          <p:nvPr/>
        </p:nvSpPr>
        <p:spPr>
          <a:xfrm>
            <a:off x="8682267" y="1069100"/>
            <a:ext cx="1627600" cy="571600"/>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Clr>
                <a:srgbClr val="000000"/>
              </a:buClr>
              <a:buSzPts val="900"/>
              <a:buFont typeface="Arial"/>
              <a:buNone/>
            </a:pPr>
            <a:r>
              <a:rPr lang="en-GB" sz="1200" b="1" i="0" u="none" strike="noStrike" cap="none">
                <a:solidFill>
                  <a:srgbClr val="193E72"/>
                </a:solidFill>
                <a:latin typeface="Arial"/>
                <a:ea typeface="Arial"/>
                <a:cs typeface="Arial"/>
                <a:sym typeface="Arial"/>
              </a:rPr>
              <a:t>Bold = Lead Institution </a:t>
            </a: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200"/>
              <a:buFont typeface="Arial"/>
              <a:buNone/>
            </a:pP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200"/>
              <a:buFont typeface="Arial"/>
              <a:buNone/>
            </a:pP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200"/>
              <a:buFont typeface="Arial"/>
              <a:buNone/>
            </a:pP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200"/>
              <a:buFont typeface="Arial"/>
              <a:buNone/>
            </a:pPr>
            <a:endParaRPr sz="2000" b="0"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500"/>
              <a:buFont typeface="Arial"/>
              <a:buNone/>
            </a:pPr>
            <a:endParaRPr sz="2000" b="1" i="0" u="none" strike="noStrike" cap="none">
              <a:solidFill>
                <a:srgbClr val="193E72"/>
              </a:solidFill>
              <a:latin typeface="Arial"/>
              <a:ea typeface="Arial"/>
              <a:cs typeface="Arial"/>
              <a:sym typeface="Arial"/>
            </a:endParaRPr>
          </a:p>
          <a:p>
            <a:pPr marL="135463" marR="0" lvl="0" indent="0" algn="l" rtl="0">
              <a:lnSpc>
                <a:spcPct val="115000"/>
              </a:lnSpc>
              <a:spcBef>
                <a:spcPts val="0"/>
              </a:spcBef>
              <a:spcAft>
                <a:spcPts val="0"/>
              </a:spcAft>
              <a:buClr>
                <a:srgbClr val="000000"/>
              </a:buClr>
              <a:buSzPts val="1500"/>
              <a:buFont typeface="Arial"/>
              <a:buNone/>
            </a:pPr>
            <a:endParaRPr sz="2000" b="1" i="0" u="none" strike="noStrike" cap="none">
              <a:solidFill>
                <a:srgbClr val="193E72"/>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1"/>
          <p:cNvSpPr txBox="1">
            <a:spLocks noGrp="1"/>
          </p:cNvSpPr>
          <p:nvPr>
            <p:ph type="title"/>
          </p:nvPr>
        </p:nvSpPr>
        <p:spPr>
          <a:xfrm>
            <a:off x="314175" y="168351"/>
            <a:ext cx="11039600" cy="865600"/>
          </a:xfrm>
          <a:prstGeom prst="rect">
            <a:avLst/>
          </a:prstGeom>
          <a:noFill/>
          <a:ln>
            <a:noFill/>
          </a:ln>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193E72"/>
              </a:buClr>
              <a:buSzPts val="2400"/>
              <a:buFont typeface="Arial"/>
              <a:buNone/>
            </a:pPr>
            <a:r>
              <a:rPr lang="en-GB"/>
              <a:t>NIHR Undergraduate Internship Programme</a:t>
            </a:r>
            <a:endParaRPr/>
          </a:p>
        </p:txBody>
      </p:sp>
      <p:sp>
        <p:nvSpPr>
          <p:cNvPr id="528" name="Google Shape;528;p81"/>
          <p:cNvSpPr txBox="1"/>
          <p:nvPr/>
        </p:nvSpPr>
        <p:spPr>
          <a:xfrm>
            <a:off x="314175" y="1033851"/>
            <a:ext cx="11190800" cy="50024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0"/>
              </a:spcAft>
              <a:buClr>
                <a:schemeClr val="dk1"/>
              </a:buClr>
              <a:buSzPts val="800"/>
              <a:buFont typeface="Arial"/>
              <a:buNone/>
            </a:pPr>
            <a:r>
              <a:rPr lang="en-GB" sz="1733" b="0" i="0" u="none" strike="noStrike" cap="none">
                <a:solidFill>
                  <a:srgbClr val="193E72"/>
                </a:solidFill>
                <a:highlight>
                  <a:schemeClr val="lt1"/>
                </a:highlight>
                <a:latin typeface="Arial"/>
                <a:ea typeface="Arial"/>
                <a:cs typeface="Arial"/>
                <a:sym typeface="Arial"/>
              </a:rPr>
              <a:t>The </a:t>
            </a:r>
            <a:r>
              <a:rPr lang="en-GB" sz="1733" b="1" i="0" u="none" strike="noStrike" cap="none">
                <a:solidFill>
                  <a:srgbClr val="193E72"/>
                </a:solidFill>
                <a:highlight>
                  <a:schemeClr val="lt1"/>
                </a:highlight>
                <a:latin typeface="Arial"/>
                <a:ea typeface="Arial"/>
                <a:cs typeface="Arial"/>
                <a:sym typeface="Arial"/>
              </a:rPr>
              <a:t>NIHR Undergraduate Internship Programme (UIP)</a:t>
            </a:r>
            <a:r>
              <a:rPr lang="en-GB" sz="1733" b="0" i="0" u="none" strike="noStrike" cap="none">
                <a:solidFill>
                  <a:srgbClr val="193E72"/>
                </a:solidFill>
                <a:highlight>
                  <a:schemeClr val="lt1"/>
                </a:highlight>
                <a:latin typeface="Arial"/>
                <a:ea typeface="Arial"/>
                <a:cs typeface="Arial"/>
                <a:sym typeface="Arial"/>
              </a:rPr>
              <a:t> is designed to engage and attract students from underrepresented professions in the early stages of their academic studies to consider a career in health and social care research. </a:t>
            </a:r>
            <a:endParaRPr sz="1733" b="0" i="0" u="none" strike="noStrike" cap="none">
              <a:solidFill>
                <a:srgbClr val="193E72"/>
              </a:solidFill>
              <a:highlight>
                <a:schemeClr val="lt1"/>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800"/>
              <a:buFont typeface="Arial"/>
              <a:buNone/>
            </a:pPr>
            <a:endParaRPr sz="1733" b="0" i="0" u="none" strike="noStrike" cap="none">
              <a:solidFill>
                <a:srgbClr val="193E72"/>
              </a:solidFill>
              <a:highlight>
                <a:schemeClr val="lt1"/>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800"/>
              <a:buFont typeface="Arial"/>
              <a:buNone/>
            </a:pPr>
            <a:r>
              <a:rPr lang="en-GB" sz="1733" b="0" i="0" u="none" strike="noStrike" cap="none">
                <a:solidFill>
                  <a:srgbClr val="193E72"/>
                </a:solidFill>
                <a:highlight>
                  <a:schemeClr val="lt1"/>
                </a:highlight>
                <a:latin typeface="Arial"/>
                <a:ea typeface="Arial"/>
                <a:cs typeface="Arial"/>
                <a:sym typeface="Arial"/>
              </a:rPr>
              <a:t>Early career researchers </a:t>
            </a:r>
            <a:r>
              <a:rPr lang="en-GB" sz="1733" b="1" i="1" u="none" strike="noStrike" cap="none">
                <a:solidFill>
                  <a:srgbClr val="193E72"/>
                </a:solidFill>
                <a:highlight>
                  <a:schemeClr val="lt1"/>
                </a:highlight>
                <a:latin typeface="Arial"/>
                <a:ea typeface="Arial"/>
                <a:cs typeface="Arial"/>
                <a:sym typeface="Arial"/>
              </a:rPr>
              <a:t>(the applicant)</a:t>
            </a:r>
            <a:r>
              <a:rPr lang="en-GB" sz="1733" b="0" i="0" u="none" strike="noStrike" cap="none">
                <a:solidFill>
                  <a:srgbClr val="193E72"/>
                </a:solidFill>
                <a:highlight>
                  <a:schemeClr val="lt1"/>
                </a:highlight>
                <a:latin typeface="Arial"/>
                <a:ea typeface="Arial"/>
                <a:cs typeface="Arial"/>
                <a:sym typeface="Arial"/>
              </a:rPr>
              <a:t> will have the opportunity to apply to host up to </a:t>
            </a:r>
            <a:r>
              <a:rPr lang="en-GB" sz="1733" b="1" i="0" u="none" strike="noStrike" cap="none">
                <a:solidFill>
                  <a:srgbClr val="193E72"/>
                </a:solidFill>
                <a:highlight>
                  <a:schemeClr val="lt1"/>
                </a:highlight>
                <a:latin typeface="Arial"/>
                <a:ea typeface="Arial"/>
                <a:cs typeface="Arial"/>
                <a:sym typeface="Arial"/>
              </a:rPr>
              <a:t>3 interns</a:t>
            </a:r>
            <a:r>
              <a:rPr lang="en-GB" sz="1733" b="0" i="0" u="none" strike="noStrike" cap="none">
                <a:solidFill>
                  <a:srgbClr val="193E72"/>
                </a:solidFill>
                <a:highlight>
                  <a:schemeClr val="lt1"/>
                </a:highlight>
                <a:latin typeface="Arial"/>
                <a:ea typeface="Arial"/>
                <a:cs typeface="Arial"/>
                <a:sym typeface="Arial"/>
              </a:rPr>
              <a:t> who will gain hands-on experience through a </a:t>
            </a:r>
            <a:r>
              <a:rPr lang="en-GB" sz="1733" b="1" i="0" u="none" strike="noStrike" cap="none">
                <a:solidFill>
                  <a:srgbClr val="193E72"/>
                </a:solidFill>
                <a:highlight>
                  <a:schemeClr val="lt1"/>
                </a:highlight>
                <a:latin typeface="Arial"/>
                <a:ea typeface="Arial"/>
                <a:cs typeface="Arial"/>
                <a:sym typeface="Arial"/>
              </a:rPr>
              <a:t>fully funded and flexible</a:t>
            </a:r>
            <a:r>
              <a:rPr lang="en-GB" sz="1733" b="0" i="0" u="none" strike="noStrike" cap="none">
                <a:solidFill>
                  <a:srgbClr val="193E72"/>
                </a:solidFill>
                <a:highlight>
                  <a:schemeClr val="lt1"/>
                </a:highlight>
                <a:latin typeface="Arial"/>
                <a:ea typeface="Arial"/>
                <a:cs typeface="Arial"/>
                <a:sym typeface="Arial"/>
              </a:rPr>
              <a:t> </a:t>
            </a:r>
            <a:r>
              <a:rPr lang="en-GB" sz="1733" b="1" i="0" u="none" strike="noStrike" cap="none">
                <a:solidFill>
                  <a:srgbClr val="193E72"/>
                </a:solidFill>
                <a:highlight>
                  <a:schemeClr val="lt1"/>
                </a:highlight>
                <a:latin typeface="Arial"/>
                <a:ea typeface="Arial"/>
                <a:cs typeface="Arial"/>
                <a:sym typeface="Arial"/>
              </a:rPr>
              <a:t>placement</a:t>
            </a:r>
            <a:r>
              <a:rPr lang="en-GB" sz="1733" b="0" i="0" u="none" strike="noStrike" cap="none">
                <a:solidFill>
                  <a:srgbClr val="193E72"/>
                </a:solidFill>
                <a:highlight>
                  <a:schemeClr val="lt1"/>
                </a:highlight>
                <a:latin typeface="Arial"/>
                <a:ea typeface="Arial"/>
                <a:cs typeface="Arial"/>
                <a:sym typeface="Arial"/>
              </a:rPr>
              <a:t> in the area or discipline they are interested in pursuing. </a:t>
            </a:r>
            <a:endParaRPr sz="1733" b="0" i="0" u="none" strike="noStrike" cap="none">
              <a:solidFill>
                <a:srgbClr val="193E72"/>
              </a:solidFill>
              <a:highlight>
                <a:schemeClr val="lt1"/>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800"/>
              <a:buFont typeface="Arial"/>
              <a:buNone/>
            </a:pPr>
            <a:endParaRPr sz="1733" b="0" i="0" u="none" strike="noStrike" cap="none">
              <a:solidFill>
                <a:srgbClr val="193E72"/>
              </a:solidFill>
              <a:highlight>
                <a:schemeClr val="lt1"/>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800"/>
              <a:buFont typeface="Arial"/>
              <a:buNone/>
            </a:pPr>
            <a:r>
              <a:rPr lang="en-GB" sz="1733" b="0" i="0" u="none" strike="noStrike" cap="none">
                <a:solidFill>
                  <a:srgbClr val="193E72"/>
                </a:solidFill>
                <a:highlight>
                  <a:schemeClr val="lt1"/>
                </a:highlight>
                <a:latin typeface="Arial"/>
                <a:ea typeface="Arial"/>
                <a:cs typeface="Arial"/>
                <a:sym typeface="Arial"/>
              </a:rPr>
              <a:t>NIHR is looking to prioritising funding internships in the following disciplines/professions of strategic importance: </a:t>
            </a:r>
            <a:endParaRPr sz="1733" b="0" i="0" u="none" strike="noStrike" cap="none">
              <a:solidFill>
                <a:srgbClr val="193E72"/>
              </a:solidFill>
              <a:highlight>
                <a:schemeClr val="lt1"/>
              </a:highlight>
              <a:latin typeface="Arial"/>
              <a:ea typeface="Arial"/>
              <a:cs typeface="Arial"/>
              <a:sym typeface="Arial"/>
            </a:endParaRPr>
          </a:p>
          <a:p>
            <a:pPr marL="457189" marR="0" lvl="0" indent="0" algn="ctr" rtl="0">
              <a:lnSpc>
                <a:spcPct val="115000"/>
              </a:lnSpc>
              <a:spcBef>
                <a:spcPts val="0"/>
              </a:spcBef>
              <a:spcAft>
                <a:spcPts val="0"/>
              </a:spcAft>
              <a:buClr>
                <a:schemeClr val="dk1"/>
              </a:buClr>
              <a:buSzPts val="1800"/>
              <a:buFont typeface="Arial"/>
              <a:buNone/>
            </a:pPr>
            <a:endParaRPr sz="1733" b="0" i="0" u="none" strike="noStrike" cap="none">
              <a:solidFill>
                <a:srgbClr val="193E72"/>
              </a:solidFill>
              <a:highlight>
                <a:schemeClr val="lt1"/>
              </a:highlight>
              <a:latin typeface="Arial"/>
              <a:ea typeface="Arial"/>
              <a:cs typeface="Arial"/>
              <a:sym typeface="Arial"/>
            </a:endParaRPr>
          </a:p>
          <a:p>
            <a:pPr marL="0" marR="0" lvl="0" indent="0" algn="ctr" rtl="0">
              <a:lnSpc>
                <a:spcPct val="115000"/>
              </a:lnSpc>
              <a:spcBef>
                <a:spcPts val="0"/>
              </a:spcBef>
              <a:spcAft>
                <a:spcPts val="0"/>
              </a:spcAft>
              <a:buClr>
                <a:schemeClr val="dk1"/>
              </a:buClr>
              <a:buSzPts val="1800"/>
              <a:buFont typeface="Arial"/>
              <a:buNone/>
            </a:pPr>
            <a:r>
              <a:rPr lang="en-GB" sz="1733" b="1" i="0" u="none" strike="noStrike" cap="none">
                <a:solidFill>
                  <a:srgbClr val="193E72"/>
                </a:solidFill>
                <a:highlight>
                  <a:schemeClr val="lt1"/>
                </a:highlight>
                <a:latin typeface="Arial"/>
                <a:ea typeface="Arial"/>
                <a:cs typeface="Arial"/>
                <a:sym typeface="Arial"/>
              </a:rPr>
              <a:t>Nursing, Midwifery, Allied Health Professionals (AHP’s)</a:t>
            </a:r>
            <a:r>
              <a:rPr lang="en-GB" sz="1733" b="1" i="0" u="none" strike="noStrike" cap="none">
                <a:solidFill>
                  <a:srgbClr val="193E72"/>
                </a:solidFill>
                <a:highlight>
                  <a:srgbClr val="F9F9F9"/>
                </a:highlight>
                <a:latin typeface="Arial"/>
                <a:ea typeface="Arial"/>
                <a:cs typeface="Arial"/>
                <a:sym typeface="Arial"/>
              </a:rPr>
              <a:t>, </a:t>
            </a:r>
            <a:r>
              <a:rPr lang="en-GB" sz="1733" b="1" i="0" u="none" strike="noStrike" cap="none">
                <a:solidFill>
                  <a:srgbClr val="193E72"/>
                </a:solidFill>
                <a:highlight>
                  <a:schemeClr val="lt1"/>
                </a:highlight>
                <a:latin typeface="Arial"/>
                <a:ea typeface="Arial"/>
                <a:cs typeface="Arial"/>
                <a:sym typeface="Arial"/>
              </a:rPr>
              <a:t>Social Care, Research Methodology, Public Health, Data Science, Pharmacy, Healthcare Science</a:t>
            </a:r>
            <a:endParaRPr sz="1733" b="1" i="0" u="none" strike="noStrike" cap="none">
              <a:solidFill>
                <a:srgbClr val="193E72"/>
              </a:solidFill>
              <a:highlight>
                <a:schemeClr val="lt1"/>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800"/>
              <a:buFont typeface="Arial"/>
              <a:buNone/>
            </a:pPr>
            <a:endParaRPr sz="1733" b="0" i="0" u="none" strike="noStrike" cap="none">
              <a:solidFill>
                <a:srgbClr val="193E72"/>
              </a:solidFill>
              <a:highlight>
                <a:schemeClr val="lt1"/>
              </a:highlight>
              <a:latin typeface="Arial"/>
              <a:ea typeface="Arial"/>
              <a:cs typeface="Arial"/>
              <a:sym typeface="Arial"/>
            </a:endParaRPr>
          </a:p>
          <a:p>
            <a:pPr marL="0" marR="0" lvl="0" indent="0" algn="l" rtl="0">
              <a:lnSpc>
                <a:spcPct val="115000"/>
              </a:lnSpc>
              <a:spcBef>
                <a:spcPts val="0"/>
              </a:spcBef>
              <a:spcAft>
                <a:spcPts val="0"/>
              </a:spcAft>
              <a:buClr>
                <a:schemeClr val="dk1"/>
              </a:buClr>
              <a:buSzPts val="800"/>
              <a:buFont typeface="Arial"/>
              <a:buNone/>
            </a:pPr>
            <a:r>
              <a:rPr lang="en-GB" sz="1733" b="0" i="0" u="none" strike="noStrike" cap="none">
                <a:solidFill>
                  <a:srgbClr val="193E72"/>
                </a:solidFill>
                <a:highlight>
                  <a:schemeClr val="lt1"/>
                </a:highlight>
                <a:latin typeface="Arial"/>
                <a:ea typeface="Arial"/>
                <a:cs typeface="Arial"/>
                <a:sym typeface="Arial"/>
              </a:rPr>
              <a:t>If successful, early career researchers will recruit interns via the host organisations normal recruitment processes. </a:t>
            </a:r>
            <a:endParaRPr sz="1733" b="0" i="0" u="none" strike="noStrike" cap="none">
              <a:solidFill>
                <a:srgbClr val="193E72"/>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193E72"/>
              </a:solidFill>
              <a:highlight>
                <a:schemeClr val="lt1"/>
              </a:highlight>
              <a:latin typeface="Arial"/>
              <a:ea typeface="Arial"/>
              <a:cs typeface="Arial"/>
              <a:sym typeface="Arial"/>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2"/>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New Medical Schools Intercalated Degrees and Internships</a:t>
            </a:r>
            <a:endParaRPr/>
          </a:p>
        </p:txBody>
      </p:sp>
      <p:sp>
        <p:nvSpPr>
          <p:cNvPr id="534" name="Google Shape;534;p82"/>
          <p:cNvSpPr txBox="1">
            <a:spLocks noGrp="1"/>
          </p:cNvSpPr>
          <p:nvPr>
            <p:ph type="body" idx="1"/>
          </p:nvPr>
        </p:nvSpPr>
        <p:spPr>
          <a:xfrm>
            <a:off x="838200" y="1535065"/>
            <a:ext cx="10515600" cy="4256400"/>
          </a:xfrm>
          <a:prstGeom prst="rect">
            <a:avLst/>
          </a:prstGeom>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lvl="0" indent="-347125" algn="l" rtl="0">
              <a:lnSpc>
                <a:spcPct val="115000"/>
              </a:lnSpc>
              <a:spcBef>
                <a:spcPts val="1067"/>
              </a:spcBef>
              <a:spcAft>
                <a:spcPts val="0"/>
              </a:spcAft>
              <a:buClr>
                <a:srgbClr val="193E72"/>
              </a:buClr>
              <a:buSzPts val="1500"/>
              <a:buChar char="●"/>
            </a:pPr>
            <a:r>
              <a:rPr lang="en-GB" sz="2000"/>
              <a:t>Forms part of the Integrated Academic Training (IAT) programme. </a:t>
            </a:r>
            <a:endParaRPr sz="2000"/>
          </a:p>
          <a:p>
            <a:pPr marL="457189" lvl="0" indent="-347125" algn="l" rtl="0">
              <a:lnSpc>
                <a:spcPct val="115000"/>
              </a:lnSpc>
              <a:spcBef>
                <a:spcPts val="0"/>
              </a:spcBef>
              <a:spcAft>
                <a:spcPts val="0"/>
              </a:spcAft>
              <a:buClr>
                <a:srgbClr val="193E72"/>
              </a:buClr>
              <a:buSzPts val="1500"/>
              <a:buChar char="●"/>
            </a:pPr>
            <a:r>
              <a:rPr lang="en-GB" sz="2000"/>
              <a:t>Open to New Medical Schools opening from 2015 onwards</a:t>
            </a:r>
            <a:endParaRPr sz="2000"/>
          </a:p>
          <a:p>
            <a:pPr marL="914377" lvl="1" indent="-347125" algn="l" rtl="0">
              <a:lnSpc>
                <a:spcPct val="115000"/>
              </a:lnSpc>
              <a:spcBef>
                <a:spcPts val="0"/>
              </a:spcBef>
              <a:spcAft>
                <a:spcPts val="0"/>
              </a:spcAft>
              <a:buClr>
                <a:srgbClr val="193E72"/>
              </a:buClr>
              <a:buSzPts val="1500"/>
              <a:buChar char="○"/>
            </a:pPr>
            <a:r>
              <a:rPr lang="en-GB" sz="2000">
                <a:solidFill>
                  <a:srgbClr val="193E72"/>
                </a:solidFill>
              </a:rPr>
              <a:t>Anglia Ruskin, Edge Hill, UCLan, Sunderland, Aston, Lincoln, KMMS</a:t>
            </a:r>
            <a:endParaRPr sz="2000">
              <a:solidFill>
                <a:srgbClr val="193E72"/>
              </a:solidFill>
            </a:endParaRPr>
          </a:p>
          <a:p>
            <a:pPr marL="457189" lvl="0" indent="-347125" algn="l" rtl="0">
              <a:lnSpc>
                <a:spcPct val="115000"/>
              </a:lnSpc>
              <a:spcBef>
                <a:spcPts val="0"/>
              </a:spcBef>
              <a:spcAft>
                <a:spcPts val="0"/>
              </a:spcAft>
              <a:buClr>
                <a:srgbClr val="193E72"/>
              </a:buClr>
              <a:buSzPts val="1500"/>
              <a:buChar char="●"/>
            </a:pPr>
            <a:r>
              <a:rPr lang="en-GB" sz="2000"/>
              <a:t>Focus on widening participation </a:t>
            </a:r>
            <a:endParaRPr sz="2000"/>
          </a:p>
          <a:p>
            <a:pPr marL="0" lvl="0" indent="0" algn="l" rtl="0">
              <a:lnSpc>
                <a:spcPct val="115000"/>
              </a:lnSpc>
              <a:spcBef>
                <a:spcPts val="1067"/>
              </a:spcBef>
              <a:spcAft>
                <a:spcPts val="0"/>
              </a:spcAft>
              <a:buClr>
                <a:schemeClr val="dk1"/>
              </a:buClr>
              <a:buSzPts val="1500"/>
              <a:buFont typeface="Arial"/>
              <a:buNone/>
            </a:pPr>
            <a:r>
              <a:rPr lang="en-GB" sz="2000" b="1"/>
              <a:t>Three years of funding to support:</a:t>
            </a:r>
            <a:endParaRPr sz="2000" b="1"/>
          </a:p>
          <a:p>
            <a:pPr marL="457189" lvl="0" indent="-347125" algn="l" rtl="0">
              <a:lnSpc>
                <a:spcPct val="115000"/>
              </a:lnSpc>
              <a:spcBef>
                <a:spcPts val="1067"/>
              </a:spcBef>
              <a:spcAft>
                <a:spcPts val="0"/>
              </a:spcAft>
              <a:buClr>
                <a:srgbClr val="193E72"/>
              </a:buClr>
              <a:buSzPts val="1500"/>
              <a:buChar char="●"/>
            </a:pPr>
            <a:r>
              <a:rPr lang="en-GB" sz="2000"/>
              <a:t>internships for medical students</a:t>
            </a:r>
            <a:endParaRPr sz="2000"/>
          </a:p>
          <a:p>
            <a:pPr marL="457189" lvl="0" indent="-347125" algn="l" rtl="0">
              <a:lnSpc>
                <a:spcPct val="115000"/>
              </a:lnSpc>
              <a:spcBef>
                <a:spcPts val="0"/>
              </a:spcBef>
              <a:spcAft>
                <a:spcPts val="0"/>
              </a:spcAft>
              <a:buClr>
                <a:srgbClr val="193E72"/>
              </a:buClr>
              <a:buSzPts val="1500"/>
              <a:buChar char="●"/>
            </a:pPr>
            <a:r>
              <a:rPr lang="en-GB" sz="2000"/>
              <a:t>intercalation programmes for medical students</a:t>
            </a:r>
            <a:endParaRPr sz="2000"/>
          </a:p>
          <a:p>
            <a:pPr marL="457189" lvl="0" indent="-347125" algn="l" rtl="0">
              <a:lnSpc>
                <a:spcPct val="115000"/>
              </a:lnSpc>
              <a:spcBef>
                <a:spcPts val="0"/>
              </a:spcBef>
              <a:spcAft>
                <a:spcPts val="0"/>
              </a:spcAft>
              <a:buClr>
                <a:srgbClr val="193E72"/>
              </a:buClr>
              <a:buSzPts val="1500"/>
              <a:buChar char="●"/>
            </a:pPr>
            <a:r>
              <a:rPr lang="en-GB" sz="2000"/>
              <a:t>infrastructure support e.g:</a:t>
            </a:r>
            <a:endParaRPr sz="2000"/>
          </a:p>
          <a:p>
            <a:pPr marL="914377" lvl="1" indent="-347125" algn="l" rtl="0">
              <a:lnSpc>
                <a:spcPct val="115000"/>
              </a:lnSpc>
              <a:spcBef>
                <a:spcPts val="0"/>
              </a:spcBef>
              <a:spcAft>
                <a:spcPts val="0"/>
              </a:spcAft>
              <a:buClr>
                <a:srgbClr val="193E72"/>
              </a:buClr>
              <a:buSzPts val="1500"/>
              <a:buChar char="○"/>
            </a:pPr>
            <a:r>
              <a:rPr lang="en-GB" sz="2000">
                <a:solidFill>
                  <a:srgbClr val="193E72"/>
                </a:solidFill>
              </a:rPr>
              <a:t>set up of a Clinical Academic Training Office</a:t>
            </a:r>
            <a:endParaRPr sz="2000">
              <a:solidFill>
                <a:srgbClr val="193E72"/>
              </a:solidFill>
            </a:endParaRPr>
          </a:p>
          <a:p>
            <a:pPr marL="914377" lvl="1" indent="-347125" algn="l" rtl="0">
              <a:lnSpc>
                <a:spcPct val="115000"/>
              </a:lnSpc>
              <a:spcBef>
                <a:spcPts val="0"/>
              </a:spcBef>
              <a:spcAft>
                <a:spcPts val="0"/>
              </a:spcAft>
              <a:buClr>
                <a:srgbClr val="193E72"/>
              </a:buClr>
              <a:buSzPts val="1500"/>
              <a:buChar char="○"/>
            </a:pPr>
            <a:r>
              <a:rPr lang="en-GB" sz="2000">
                <a:solidFill>
                  <a:srgbClr val="193E72"/>
                </a:solidFill>
              </a:rPr>
              <a:t>creation of a research / academic society</a:t>
            </a:r>
            <a:endParaRPr sz="1733">
              <a:highlight>
                <a:schemeClr val="lt1"/>
              </a:highlight>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3"/>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Health &amp; Care Professional Internship Programme</a:t>
            </a:r>
            <a:endParaRPr/>
          </a:p>
        </p:txBody>
      </p:sp>
      <p:sp>
        <p:nvSpPr>
          <p:cNvPr id="540" name="Google Shape;540;p83"/>
          <p:cNvSpPr txBox="1">
            <a:spLocks noGrp="1"/>
          </p:cNvSpPr>
          <p:nvPr>
            <p:ph type="body" idx="1"/>
          </p:nvPr>
        </p:nvSpPr>
        <p:spPr>
          <a:xfrm>
            <a:off x="645800" y="1103500"/>
            <a:ext cx="8010000" cy="4668400"/>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The Programme funds research internships open to Health and Care Professionals (excluding doctors and dentists) registered with an </a:t>
            </a:r>
            <a:r>
              <a:rPr lang="en-GB" sz="1600" u="sng">
                <a:solidFill>
                  <a:schemeClr val="hlink"/>
                </a:solidFill>
                <a:hlinkClick r:id="rId3"/>
              </a:rPr>
              <a:t>approved regulatory body</a:t>
            </a:r>
            <a:r>
              <a:rPr lang="en-GB" sz="1600"/>
              <a:t>.</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These are managed by organisations across 12 regions in England, with 23 internships available per a year within each region. </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Research internships give health and care professionals the opportunity to develop research knowledge and skills that can enhance practice, build research delivery expertise or begin a practitioner academic career.</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GB" sz="1600"/>
              <a:t>The programme plays an important role in increasing the awareness of research amongst health and care professionals, and where appropriate, provides individuals with a strong foundation on which to build a research related career.</a:t>
            </a:r>
            <a:endParaRPr sz="1600"/>
          </a:p>
          <a:p>
            <a:pPr marL="0" lvl="0" indent="0" algn="l" rtl="0">
              <a:lnSpc>
                <a:spcPct val="115000"/>
              </a:lnSpc>
              <a:spcBef>
                <a:spcPts val="0"/>
              </a:spcBef>
              <a:spcAft>
                <a:spcPts val="0"/>
              </a:spcAft>
              <a:buNone/>
            </a:pPr>
            <a:endParaRPr sz="1600"/>
          </a:p>
        </p:txBody>
      </p:sp>
      <p:pic>
        <p:nvPicPr>
          <p:cNvPr id="541" name="Google Shape;541;p83"/>
          <p:cNvPicPr preferRelativeResize="0"/>
          <p:nvPr/>
        </p:nvPicPr>
        <p:blipFill rotWithShape="1">
          <a:blip r:embed="rId4">
            <a:alphaModFix/>
          </a:blip>
          <a:srcRect r="7749" b="2353"/>
          <a:stretch/>
        </p:blipFill>
        <p:spPr>
          <a:xfrm>
            <a:off x="8544501" y="1394812"/>
            <a:ext cx="3546649" cy="4263301"/>
          </a:xfrm>
          <a:prstGeom prst="rect">
            <a:avLst/>
          </a:prstGeom>
          <a:noFill/>
          <a:ln>
            <a:noFill/>
          </a:ln>
        </p:spPr>
      </p:pic>
      <p:pic>
        <p:nvPicPr>
          <p:cNvPr id="542" name="Google Shape;542;p83"/>
          <p:cNvPicPr preferRelativeResize="0"/>
          <p:nvPr/>
        </p:nvPicPr>
        <p:blipFill rotWithShape="1">
          <a:blip r:embed="rId5">
            <a:alphaModFix/>
          </a:blip>
          <a:srcRect l="6323" b="5276"/>
          <a:stretch/>
        </p:blipFill>
        <p:spPr>
          <a:xfrm>
            <a:off x="10689026" y="547800"/>
            <a:ext cx="1402124" cy="1629149"/>
          </a:xfrm>
          <a:prstGeom prst="rect">
            <a:avLst/>
          </a:prstGeom>
          <a:noFill/>
          <a:ln>
            <a:noFill/>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84"/>
          <p:cNvPicPr preferRelativeResize="0"/>
          <p:nvPr/>
        </p:nvPicPr>
        <p:blipFill rotWithShape="1">
          <a:blip r:embed="rId3">
            <a:alphaModFix/>
          </a:blip>
          <a:srcRect r="7749" b="2353"/>
          <a:stretch/>
        </p:blipFill>
        <p:spPr>
          <a:xfrm>
            <a:off x="8544501" y="1394812"/>
            <a:ext cx="3546649" cy="4263301"/>
          </a:xfrm>
          <a:prstGeom prst="rect">
            <a:avLst/>
          </a:prstGeom>
          <a:noFill/>
          <a:ln>
            <a:noFill/>
          </a:ln>
        </p:spPr>
      </p:pic>
      <p:sp>
        <p:nvSpPr>
          <p:cNvPr id="549" name="Google Shape;549;p84"/>
          <p:cNvSpPr/>
          <p:nvPr/>
        </p:nvSpPr>
        <p:spPr>
          <a:xfrm>
            <a:off x="5978820" y="3275112"/>
            <a:ext cx="234400" cy="3076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r>
              <a:rPr lang="en-GB" sz="1467" b="0" i="0" u="none" strike="noStrike" cap="none">
                <a:solidFill>
                  <a:srgbClr val="000000"/>
                </a:solidFill>
                <a:latin typeface="Arial"/>
                <a:ea typeface="Arial"/>
                <a:cs typeface="Arial"/>
                <a:sym typeface="Arial"/>
              </a:rPr>
              <a:t> </a:t>
            </a:r>
            <a:endParaRPr sz="1467" b="0" i="0" u="none" strike="noStrike" cap="none">
              <a:solidFill>
                <a:srgbClr val="000000"/>
              </a:solidFill>
              <a:latin typeface="Arial"/>
              <a:ea typeface="Arial"/>
              <a:cs typeface="Arial"/>
              <a:sym typeface="Arial"/>
            </a:endParaRPr>
          </a:p>
        </p:txBody>
      </p:sp>
      <p:sp>
        <p:nvSpPr>
          <p:cNvPr id="550" name="Google Shape;550;p84"/>
          <p:cNvSpPr txBox="1">
            <a:spLocks noGrp="1"/>
          </p:cNvSpPr>
          <p:nvPr>
            <p:ph type="title"/>
          </p:nvPr>
        </p:nvSpPr>
        <p:spPr>
          <a:xfrm>
            <a:off x="380867" y="419260"/>
            <a:ext cx="10925600" cy="307600"/>
          </a:xfrm>
          <a:prstGeom prst="rect">
            <a:avLst/>
          </a:prstGeom>
          <a:noFill/>
          <a:ln>
            <a:noFill/>
          </a:ln>
        </p:spPr>
        <p:txBody>
          <a:bodyPr spcFirstLastPara="1" wrap="square" lIns="91433" tIns="45700" rIns="91433" bIns="45700" anchor="ctr"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ct val="45833"/>
              <a:buFont typeface="Arial"/>
              <a:buNone/>
            </a:pPr>
            <a:r>
              <a:rPr lang="en-GB"/>
              <a:t>Health &amp; Care Professional Internship Programme</a:t>
            </a:r>
            <a:endParaRPr/>
          </a:p>
          <a:p>
            <a:pPr marL="0" lvl="0" indent="0" algn="l" rtl="0">
              <a:lnSpc>
                <a:spcPct val="90000"/>
              </a:lnSpc>
              <a:spcBef>
                <a:spcPts val="0"/>
              </a:spcBef>
              <a:spcAft>
                <a:spcPts val="0"/>
              </a:spcAft>
              <a:buClr>
                <a:srgbClr val="193E72"/>
              </a:buClr>
              <a:buSzPct val="117391"/>
              <a:buFont typeface="Arial"/>
              <a:buNone/>
            </a:pPr>
            <a:endParaRPr sz="3067" b="1"/>
          </a:p>
        </p:txBody>
      </p:sp>
      <p:pic>
        <p:nvPicPr>
          <p:cNvPr id="551" name="Google Shape;551;p84"/>
          <p:cNvPicPr preferRelativeResize="0"/>
          <p:nvPr/>
        </p:nvPicPr>
        <p:blipFill rotWithShape="1">
          <a:blip r:embed="rId4">
            <a:alphaModFix/>
          </a:blip>
          <a:srcRect l="6323" b="5276"/>
          <a:stretch/>
        </p:blipFill>
        <p:spPr>
          <a:xfrm>
            <a:off x="10689026" y="547800"/>
            <a:ext cx="1402124" cy="1629149"/>
          </a:xfrm>
          <a:prstGeom prst="rect">
            <a:avLst/>
          </a:prstGeom>
          <a:noFill/>
          <a:ln>
            <a:noFill/>
          </a:ln>
        </p:spPr>
      </p:pic>
      <p:graphicFrame>
        <p:nvGraphicFramePr>
          <p:cNvPr id="552" name="Google Shape;552;p84"/>
          <p:cNvGraphicFramePr/>
          <p:nvPr>
            <p:extLst>
              <p:ext uri="{D42A27DB-BD31-4B8C-83A1-F6EECF244321}">
                <p14:modId xmlns:p14="http://schemas.microsoft.com/office/powerpoint/2010/main" val="2061216874"/>
              </p:ext>
            </p:extLst>
          </p:nvPr>
        </p:nvGraphicFramePr>
        <p:xfrm>
          <a:off x="380863" y="778817"/>
          <a:ext cx="8359201" cy="4572854"/>
        </p:xfrm>
        <a:graphic>
          <a:graphicData uri="http://schemas.openxmlformats.org/drawingml/2006/table">
            <a:tbl>
              <a:tblPr>
                <a:noFill/>
              </a:tblPr>
              <a:tblGrid>
                <a:gridCol w="299367">
                  <a:extLst>
                    <a:ext uri="{9D8B030D-6E8A-4147-A177-3AD203B41FA5}">
                      <a16:colId xmlns:a16="http://schemas.microsoft.com/office/drawing/2014/main" val="20000"/>
                    </a:ext>
                  </a:extLst>
                </a:gridCol>
                <a:gridCol w="1865300">
                  <a:extLst>
                    <a:ext uri="{9D8B030D-6E8A-4147-A177-3AD203B41FA5}">
                      <a16:colId xmlns:a16="http://schemas.microsoft.com/office/drawing/2014/main" val="20001"/>
                    </a:ext>
                  </a:extLst>
                </a:gridCol>
                <a:gridCol w="1999967">
                  <a:extLst>
                    <a:ext uri="{9D8B030D-6E8A-4147-A177-3AD203B41FA5}">
                      <a16:colId xmlns:a16="http://schemas.microsoft.com/office/drawing/2014/main" val="20002"/>
                    </a:ext>
                  </a:extLst>
                </a:gridCol>
                <a:gridCol w="4194567">
                  <a:extLst>
                    <a:ext uri="{9D8B030D-6E8A-4147-A177-3AD203B41FA5}">
                      <a16:colId xmlns:a16="http://schemas.microsoft.com/office/drawing/2014/main" val="20003"/>
                    </a:ext>
                  </a:extLst>
                </a:gridCol>
              </a:tblGrid>
              <a:tr h="363733">
                <a:tc>
                  <a:txBody>
                    <a:bodyPr/>
                    <a:lstStyle/>
                    <a:p>
                      <a:pPr marL="0" marR="0" lvl="0" indent="0" algn="ctr" rtl="0">
                        <a:lnSpc>
                          <a:spcPct val="115000"/>
                        </a:lnSpc>
                        <a:spcBef>
                          <a:spcPts val="0"/>
                        </a:spcBef>
                        <a:spcAft>
                          <a:spcPts val="0"/>
                        </a:spcAft>
                        <a:buClr>
                          <a:srgbClr val="000000"/>
                        </a:buClr>
                        <a:buSzPts val="1100"/>
                        <a:buFont typeface="Arial"/>
                        <a:buNone/>
                      </a:pPr>
                      <a:endParaRPr sz="1500" b="1" u="none" strike="noStrike" cap="none">
                        <a:solidFill>
                          <a:srgbClr val="FFFFFF"/>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solidFill>
                      <a:srgbClr val="002060"/>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GB" sz="1500" b="1" u="none" strike="noStrike" cap="none">
                          <a:solidFill>
                            <a:srgbClr val="FFFFFF"/>
                          </a:solidFill>
                        </a:rPr>
                        <a:t>Region</a:t>
                      </a:r>
                      <a:endParaRPr sz="1500" b="1" u="none" strike="noStrike" cap="none">
                        <a:solidFill>
                          <a:srgbClr val="FFFFFF"/>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solidFill>
                      <a:srgbClr val="002060"/>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GB" sz="1500" b="1" u="none" strike="noStrike" cap="none">
                          <a:solidFill>
                            <a:srgbClr val="FFFFFF"/>
                          </a:solidFill>
                        </a:rPr>
                        <a:t>Programme Lead</a:t>
                      </a:r>
                      <a:endParaRPr sz="1500" b="1" u="none" strike="noStrike" cap="none">
                        <a:solidFill>
                          <a:srgbClr val="FFFFFF"/>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solidFill>
                      <a:srgbClr val="002060"/>
                    </a:solidFill>
                  </a:tcPr>
                </a:tc>
                <a:tc>
                  <a:txBody>
                    <a:bodyPr/>
                    <a:lstStyle/>
                    <a:p>
                      <a:pPr marL="0" marR="0" lvl="0" indent="0" algn="ctr" rtl="0">
                        <a:lnSpc>
                          <a:spcPct val="115000"/>
                        </a:lnSpc>
                        <a:spcBef>
                          <a:spcPts val="0"/>
                        </a:spcBef>
                        <a:spcAft>
                          <a:spcPts val="0"/>
                        </a:spcAft>
                        <a:buClr>
                          <a:srgbClr val="000000"/>
                        </a:buClr>
                        <a:buSzPts val="1100"/>
                        <a:buFont typeface="Arial"/>
                        <a:buNone/>
                      </a:pPr>
                      <a:r>
                        <a:rPr lang="en-GB" sz="1500" b="1" u="none" strike="noStrike" cap="none">
                          <a:solidFill>
                            <a:srgbClr val="FFFFFF"/>
                          </a:solidFill>
                        </a:rPr>
                        <a:t>Lead Institution</a:t>
                      </a:r>
                      <a:endParaRPr sz="1500" b="1" u="none" strike="noStrike" cap="none">
                        <a:solidFill>
                          <a:srgbClr val="FFFFFF"/>
                        </a:solidFill>
                        <a:highlight>
                          <a:srgbClr val="0000FF"/>
                        </a:highlight>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440808">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A</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dirty="0">
                          <a:solidFill>
                            <a:srgbClr val="193E72"/>
                          </a:solidFill>
                        </a:rPr>
                        <a:t>North East and North Cumbria</a:t>
                      </a:r>
                      <a:endParaRPr sz="1200" u="none" strike="noStrike" cap="none" dirty="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Simon Hackett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dirty="0">
                          <a:solidFill>
                            <a:srgbClr val="193E72"/>
                          </a:solidFill>
                        </a:rPr>
                        <a:t>Cumbria, Northumberland, Tyne and Wear NHS Foundation Trust</a:t>
                      </a:r>
                      <a:endParaRPr sz="1200" dirty="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68033">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B</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Yorkshire and Humber</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Carole Burnett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Leeds Teaching Hospitals NHS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268033">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C</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dirty="0">
                          <a:solidFill>
                            <a:srgbClr val="193E72"/>
                          </a:solidFill>
                        </a:rPr>
                        <a:t>North West</a:t>
                      </a:r>
                      <a:endParaRPr sz="1200" u="none" strike="noStrike" cap="none" dirty="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Jo-Anne Simpson</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dirty="0">
                          <a:solidFill>
                            <a:srgbClr val="193E72"/>
                          </a:solidFill>
                        </a:rPr>
                        <a:t>NHS R&amp;D North West</a:t>
                      </a:r>
                      <a:endParaRPr sz="1200" dirty="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D</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East Midlands</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Louise Bramley</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Nottingham University Hospitals NHS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E</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West Midlands</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Andrew Finney</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Midlands Partnership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F</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East of England</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Claire Whitehouse</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James Paget University Hospitals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G</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North London</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Hortensia Gimeno</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Barts Health NHS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H</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South London</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Joanne Cull</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Guy's and St Thomas'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440808">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I</a:t>
                      </a:r>
                      <a:endParaRPr sz="1200" b="1"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South Central</a:t>
                      </a:r>
                      <a:endParaRPr sz="1200" u="none" strike="noStrike" cap="none">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Sarah Williams</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Hampshire and Isle of Wight Healthcare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J</a:t>
                      </a:r>
                      <a:endParaRPr sz="1200" b="1"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dirty="0">
                          <a:solidFill>
                            <a:srgbClr val="193E72"/>
                          </a:solidFill>
                        </a:rPr>
                        <a:t>South East</a:t>
                      </a:r>
                      <a:endParaRPr sz="1200" u="none" strike="noStrike" cap="none" dirty="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Julie MacInnes</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Sussex Partnership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10"/>
                  </a:ext>
                </a:extLst>
              </a:tr>
              <a:tr h="440808">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K</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dirty="0">
                          <a:solidFill>
                            <a:srgbClr val="193E72"/>
                          </a:solidFill>
                        </a:rPr>
                        <a:t>South West Central</a:t>
                      </a:r>
                      <a:endParaRPr sz="1200" u="none" strike="noStrike" cap="none" dirty="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Nicola Manning</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University Hospitals Bristol and Weston NHS Foundation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11"/>
                  </a:ext>
                </a:extLst>
              </a:tr>
              <a:tr h="335000">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a:solidFill>
                            <a:srgbClr val="193E72"/>
                          </a:solidFill>
                        </a:rPr>
                        <a:t>L</a:t>
                      </a:r>
                      <a:endParaRPr sz="1200" u="none" strike="noStrike" cap="none">
                        <a:solidFill>
                          <a:srgbClr val="193E72"/>
                        </a:solidFill>
                      </a:endParaRPr>
                    </a:p>
                  </a:txBody>
                  <a:tcPr marL="28567" marR="28567" marT="19067" marB="19067" anchor="b">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u="none" strike="noStrike" cap="none" dirty="0">
                          <a:solidFill>
                            <a:srgbClr val="193E72"/>
                          </a:solidFill>
                        </a:rPr>
                        <a:t>South West Peninsula</a:t>
                      </a:r>
                      <a:endParaRPr sz="1200" u="none" strike="noStrike" cap="none" dirty="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Catherine Pittman</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GB" sz="1200">
                          <a:solidFill>
                            <a:srgbClr val="193E72"/>
                          </a:solidFill>
                        </a:rPr>
                        <a:t>University Hospitals Plymouth NHS Trust</a:t>
                      </a:r>
                      <a:endParaRPr sz="1200">
                        <a:solidFill>
                          <a:srgbClr val="193E72"/>
                        </a:solidFill>
                      </a:endParaRPr>
                    </a:p>
                  </a:txBody>
                  <a:tcPr marL="28567" marR="28567" marT="19067" marB="19067" anchor="ctr">
                    <a:lnL w="8925" cap="flat" cmpd="sng">
                      <a:solidFill>
                        <a:srgbClr val="CCCCCC"/>
                      </a:solidFill>
                      <a:prstDash val="solid"/>
                      <a:round/>
                      <a:headEnd type="none" w="sm" len="sm"/>
                      <a:tailEnd type="none" w="sm" len="sm"/>
                    </a:lnL>
                    <a:lnR w="8925" cap="flat" cmpd="sng">
                      <a:solidFill>
                        <a:srgbClr val="CCCCCC"/>
                      </a:solidFill>
                      <a:prstDash val="solid"/>
                      <a:round/>
                      <a:headEnd type="none" w="sm" len="sm"/>
                      <a:tailEnd type="none" w="sm" len="sm"/>
                    </a:lnR>
                    <a:lnT w="8925" cap="flat" cmpd="sng">
                      <a:solidFill>
                        <a:srgbClr val="CCCCCC"/>
                      </a:solidFill>
                      <a:prstDash val="solid"/>
                      <a:round/>
                      <a:headEnd type="none" w="sm" len="sm"/>
                      <a:tailEnd type="none" w="sm" len="sm"/>
                    </a:lnT>
                    <a:lnB w="892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553" name="Google Shape;553;p84"/>
          <p:cNvSpPr txBox="1"/>
          <p:nvPr/>
        </p:nvSpPr>
        <p:spPr>
          <a:xfrm>
            <a:off x="405633" y="5369500"/>
            <a:ext cx="8334400" cy="63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1467" dirty="0">
                <a:solidFill>
                  <a:srgbClr val="183E72"/>
                </a:solidFill>
              </a:rPr>
              <a:t>Get in touch with your regional programme to find out more about the internships available and round timings. See our webpage </a:t>
            </a:r>
            <a:r>
              <a:rPr lang="en-GB" sz="1600" u="sng" dirty="0">
                <a:solidFill>
                  <a:srgbClr val="2EA9B0"/>
                </a:solidFill>
                <a:hlinkClick r:id="rId5">
                  <a:extLst>
                    <a:ext uri="{A12FA001-AC4F-418D-AE19-62706E023703}">
                      <ahyp:hlinkClr xmlns:ahyp="http://schemas.microsoft.com/office/drawing/2018/hyperlinkcolor" val="tx"/>
                    </a:ext>
                  </a:extLst>
                </a:hlinkClick>
              </a:rPr>
              <a:t>here</a:t>
            </a:r>
            <a:endParaRPr sz="1467" dirty="0">
              <a:solidFill>
                <a:srgbClr val="2EA9B0"/>
              </a:solidFill>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5"/>
          <p:cNvSpPr txBox="1">
            <a:spLocks noGrp="1"/>
          </p:cNvSpPr>
          <p:nvPr>
            <p:ph type="title"/>
          </p:nvPr>
        </p:nvSpPr>
        <p:spPr>
          <a:xfrm>
            <a:off x="838200" y="2488688"/>
            <a:ext cx="9403200" cy="11336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193E72"/>
              </a:buClr>
              <a:buSzPts val="3600"/>
              <a:buFont typeface="Arial"/>
              <a:buNone/>
            </a:pPr>
            <a:r>
              <a:rPr lang="en-GB"/>
              <a:t>Pre PhD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8068565" y="6351420"/>
            <a:ext cx="2133600" cy="365125"/>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defTabSz="457189"/>
            <a:fld id="{07A4FF49-538E-4D40-BABB-9DF34178EC9C}" type="slidenum">
              <a:rPr lang="en-GB">
                <a:solidFill>
                  <a:prstClr val="black">
                    <a:tint val="75000"/>
                  </a:prstClr>
                </a:solidFill>
                <a:latin typeface="Calibri"/>
              </a:rPr>
              <a:pPr defTabSz="457189"/>
              <a:t>5</a:t>
            </a:fld>
            <a:endParaRPr lang="en-GB">
              <a:solidFill>
                <a:prstClr val="black">
                  <a:tint val="75000"/>
                </a:prstClr>
              </a:solidFill>
              <a:latin typeface="Calibri"/>
            </a:endParaRPr>
          </a:p>
        </p:txBody>
      </p:sp>
      <p:sp>
        <p:nvSpPr>
          <p:cNvPr id="14" name="Title 1"/>
          <p:cNvSpPr txBox="1">
            <a:spLocks/>
          </p:cNvSpPr>
          <p:nvPr/>
        </p:nvSpPr>
        <p:spPr>
          <a:xfrm>
            <a:off x="1991545" y="1508788"/>
            <a:ext cx="8272803" cy="893451"/>
          </a:xfrm>
          <a:prstGeom prst="rect">
            <a:avLst/>
          </a:prstGeo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endParaRPr lang="en-GB" sz="1600" b="1">
              <a:solidFill>
                <a:srgbClr val="2084CA"/>
              </a:solidFill>
              <a:latin typeface="Helvetica" panose="020B0604020202020204" pitchFamily="34" charset="0"/>
              <a:cs typeface="Helvetica" panose="020B0604020202020204" pitchFamily="34" charset="0"/>
            </a:endParaRPr>
          </a:p>
          <a:p>
            <a:pPr defTabSz="914377"/>
            <a:endParaRPr lang="en-GB" sz="1600" b="1">
              <a:solidFill>
                <a:srgbClr val="2084CA"/>
              </a:solidFill>
              <a:latin typeface="Helvetica" panose="020B0604020202020204" pitchFamily="34" charset="0"/>
              <a:cs typeface="Helvetica" panose="020B0604020202020204" pitchFamily="34" charset="0"/>
            </a:endParaRPr>
          </a:p>
        </p:txBody>
      </p:sp>
      <p:sp>
        <p:nvSpPr>
          <p:cNvPr id="7" name="TextBox 6"/>
          <p:cNvSpPr txBox="1"/>
          <p:nvPr/>
        </p:nvSpPr>
        <p:spPr>
          <a:xfrm>
            <a:off x="71718" y="548680"/>
            <a:ext cx="12048564" cy="2339101"/>
          </a:xfrm>
          <a:prstGeom prst="rect">
            <a:avLst/>
          </a:prstGeom>
          <a:noFill/>
        </p:spPr>
        <p:txBody>
          <a:bodyPr wrap="square" lIns="121920" tIns="60960" rIns="121920" bIns="6096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457189"/>
            <a:r>
              <a:rPr lang="en-GB" sz="2667" dirty="0">
                <a:solidFill>
                  <a:prstClr val="black"/>
                </a:solidFill>
              </a:rPr>
              <a:t>Career opportunities: the importance of innovation in our work</a:t>
            </a:r>
          </a:p>
          <a:p>
            <a:pPr algn="ctr" defTabSz="457189"/>
            <a:r>
              <a:rPr lang="en-GB" sz="2667" dirty="0"/>
              <a:t>Research </a:t>
            </a:r>
            <a:endParaRPr lang="en-GB" sz="2667" dirty="0">
              <a:latin typeface="Calibri"/>
            </a:endParaRPr>
          </a:p>
          <a:p>
            <a:pPr algn="ctr" defTabSz="457189"/>
            <a:r>
              <a:rPr lang="en-GB" sz="2667" dirty="0">
                <a:solidFill>
                  <a:srgbClr val="00B0F0"/>
                </a:solidFill>
                <a:latin typeface="Calibri"/>
              </a:rPr>
              <a:t>Practice</a:t>
            </a:r>
            <a:endParaRPr lang="en-GB" sz="2667" dirty="0">
              <a:solidFill>
                <a:srgbClr val="00B0F0"/>
              </a:solidFill>
              <a:latin typeface="Calibri"/>
              <a:ea typeface="Calibri"/>
              <a:cs typeface="Calibri"/>
            </a:endParaRPr>
          </a:p>
          <a:p>
            <a:pPr algn="ctr" defTabSz="457189"/>
            <a:r>
              <a:rPr lang="en-GB" sz="2667" dirty="0">
                <a:latin typeface="Calibri"/>
              </a:rPr>
              <a:t>Policy</a:t>
            </a:r>
          </a:p>
          <a:p>
            <a:pPr algn="ctr" defTabSz="457189"/>
            <a:r>
              <a:rPr lang="en-GB" sz="1867" dirty="0">
                <a:solidFill>
                  <a:prstClr val="black"/>
                </a:solidFill>
                <a:latin typeface="Calibri"/>
              </a:rPr>
              <a:t>We all want to make the world a better place. </a:t>
            </a:r>
          </a:p>
          <a:p>
            <a:pPr algn="ctr" defTabSz="457189"/>
            <a:endParaRPr lang="en-GB" sz="1867" dirty="0">
              <a:solidFill>
                <a:prstClr val="black"/>
              </a:solidFill>
              <a:latin typeface="Calibri"/>
            </a:endParaRPr>
          </a:p>
        </p:txBody>
      </p:sp>
      <p:sp>
        <p:nvSpPr>
          <p:cNvPr id="3" name="TextBox 2"/>
          <p:cNvSpPr txBox="1"/>
          <p:nvPr/>
        </p:nvSpPr>
        <p:spPr>
          <a:xfrm>
            <a:off x="5067481" y="1412778"/>
            <a:ext cx="1474231"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457189"/>
            <a:endParaRPr lang="en-US" sz="1800">
              <a:solidFill>
                <a:prstClr val="black"/>
              </a:solidFill>
              <a:latin typeface="Calibri"/>
            </a:endParaRPr>
          </a:p>
          <a:p>
            <a:pPr defTabSz="457189"/>
            <a:endParaRPr lang="en-US" sz="1800">
              <a:solidFill>
                <a:prstClr val="black"/>
              </a:solidFill>
              <a:latin typeface="Calibri"/>
            </a:endParaRPr>
          </a:p>
        </p:txBody>
      </p:sp>
      <p:pic>
        <p:nvPicPr>
          <p:cNvPr id="1026" name="Picture 2" descr="Image result for new innovation image no copyright">
            <a:extLst>
              <a:ext uri="{FF2B5EF4-FFF2-40B4-BE49-F238E27FC236}">
                <a16:creationId xmlns:a16="http://schemas.microsoft.com/office/drawing/2014/main" id="{B1D0E246-6D8F-40CF-AB5B-F758D2535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99" y="2498250"/>
            <a:ext cx="3446532" cy="168675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2" name="Picture 11" descr="Screen Shot 2021-03-02 at 18.06.38.png">
            <a:extLst>
              <a:ext uri="{FF2B5EF4-FFF2-40B4-BE49-F238E27FC236}">
                <a16:creationId xmlns:a16="http://schemas.microsoft.com/office/drawing/2014/main" id="{80973458-85FB-4D84-8436-DD33CE416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564" y="4039455"/>
            <a:ext cx="3174768" cy="277585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A5D665D-3D27-BB04-5910-B2E44280BD6B}"/>
              </a:ext>
            </a:extLst>
          </p:cNvPr>
          <p:cNvSpPr txBox="1"/>
          <p:nvPr/>
        </p:nvSpPr>
        <p:spPr>
          <a:xfrm>
            <a:off x="8038225" y="5475494"/>
            <a:ext cx="4193712" cy="1211101"/>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7000"/>
              </a:lnSpc>
              <a:spcAft>
                <a:spcPts val="1067"/>
              </a:spcAft>
            </a:pPr>
            <a:r>
              <a:rPr lang="en-GB" sz="1333" dirty="0"/>
              <a:t>Significant improvements in health outcomes for older adults at risk of or living with frailty who received an interdisciplinary Comprehensive Geriatric Assessment in the community. The majority maintained functional independence up to 6-months visit.</a:t>
            </a:r>
            <a:endParaRPr lang="en-GB" sz="1333"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1FC8213-7412-CEB1-7CB5-E43CEADD2D06}"/>
              </a:ext>
            </a:extLst>
          </p:cNvPr>
          <p:cNvSpPr txBox="1"/>
          <p:nvPr/>
        </p:nvSpPr>
        <p:spPr>
          <a:xfrm>
            <a:off x="5544207" y="3011213"/>
            <a:ext cx="1219200" cy="121920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GB" sz="3200"/>
          </a:p>
        </p:txBody>
      </p:sp>
      <p:pic>
        <p:nvPicPr>
          <p:cNvPr id="5" name="Picture 4">
            <a:extLst>
              <a:ext uri="{FF2B5EF4-FFF2-40B4-BE49-F238E27FC236}">
                <a16:creationId xmlns:a16="http://schemas.microsoft.com/office/drawing/2014/main" id="{2AFD5B64-6006-194D-DF72-929CBD7F9C96}"/>
              </a:ext>
            </a:extLst>
          </p:cNvPr>
          <p:cNvPicPr>
            <a:picLocks noChangeAspect="1"/>
          </p:cNvPicPr>
          <p:nvPr/>
        </p:nvPicPr>
        <p:blipFill>
          <a:blip r:embed="rId5"/>
          <a:stretch>
            <a:fillRect/>
          </a:stretch>
        </p:blipFill>
        <p:spPr>
          <a:xfrm>
            <a:off x="7241716" y="2965668"/>
            <a:ext cx="4578929" cy="2479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5948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6"/>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t>Predoctoral Award (Simplified) </a:t>
            </a:r>
            <a:endParaRPr/>
          </a:p>
        </p:txBody>
      </p:sp>
      <p:sp>
        <p:nvSpPr>
          <p:cNvPr id="564" name="Google Shape;564;p86"/>
          <p:cNvSpPr txBox="1">
            <a:spLocks noGrp="1"/>
          </p:cNvSpPr>
          <p:nvPr>
            <p:ph type="body" idx="1"/>
          </p:nvPr>
        </p:nvSpPr>
        <p:spPr>
          <a:xfrm>
            <a:off x="425933" y="1030600"/>
            <a:ext cx="11626800" cy="5106000"/>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GB" sz="1333"/>
              <a:t>Designed to advance your health and social care research career at Masters level</a:t>
            </a:r>
            <a:endParaRPr sz="1333"/>
          </a:p>
          <a:p>
            <a:pPr marL="0" lvl="0" indent="0" algn="l" rtl="0">
              <a:lnSpc>
                <a:spcPct val="100000"/>
              </a:lnSpc>
              <a:spcBef>
                <a:spcPts val="0"/>
              </a:spcBef>
              <a:spcAft>
                <a:spcPts val="0"/>
              </a:spcAft>
              <a:buNone/>
            </a:pPr>
            <a:endParaRPr sz="1333"/>
          </a:p>
          <a:p>
            <a:pPr marL="0" lvl="0" indent="0" algn="l" rtl="0">
              <a:lnSpc>
                <a:spcPct val="100000"/>
              </a:lnSpc>
              <a:spcBef>
                <a:spcPts val="0"/>
              </a:spcBef>
              <a:spcAft>
                <a:spcPts val="0"/>
              </a:spcAft>
              <a:buClr>
                <a:schemeClr val="dk1"/>
              </a:buClr>
              <a:buSzPts val="800"/>
              <a:buFont typeface="Arial"/>
              <a:buNone/>
            </a:pPr>
            <a:r>
              <a:rPr lang="en-GB" sz="1333"/>
              <a:t>This award is available to:</a:t>
            </a:r>
            <a:endParaRPr sz="1333" b="1"/>
          </a:p>
          <a:p>
            <a:pPr marL="457189" lvl="0" indent="-304792" algn="l" rtl="0">
              <a:lnSpc>
                <a:spcPct val="100000"/>
              </a:lnSpc>
              <a:spcBef>
                <a:spcPts val="0"/>
              </a:spcBef>
              <a:spcAft>
                <a:spcPts val="0"/>
              </a:spcAft>
              <a:buClr>
                <a:srgbClr val="193E72"/>
              </a:buClr>
              <a:buSzPts val="1000"/>
              <a:buChar char="●"/>
            </a:pPr>
            <a:r>
              <a:rPr lang="en-GB" sz="1333"/>
              <a:t>anyone working in a Local Authority, or an associated setting</a:t>
            </a:r>
            <a:endParaRPr sz="1333"/>
          </a:p>
          <a:p>
            <a:pPr marL="457189" lvl="0" indent="-304792" algn="l" rtl="0">
              <a:lnSpc>
                <a:spcPct val="100000"/>
              </a:lnSpc>
              <a:spcBef>
                <a:spcPts val="0"/>
              </a:spcBef>
              <a:spcAft>
                <a:spcPts val="0"/>
              </a:spcAft>
              <a:buClr>
                <a:srgbClr val="193E72"/>
              </a:buClr>
              <a:buSzPts val="1000"/>
              <a:buChar char="●"/>
            </a:pPr>
            <a:r>
              <a:rPr lang="en-GB" sz="1333"/>
              <a:t>r</a:t>
            </a:r>
            <a:r>
              <a:rPr lang="en-GB" sz="1333" u="sng">
                <a:hlinkClick r:id="rId3"/>
              </a:rPr>
              <a:t>egistered HCPs</a:t>
            </a:r>
            <a:r>
              <a:rPr lang="en-GB" sz="1333"/>
              <a:t>, working in NHS settings</a:t>
            </a:r>
            <a:endParaRPr sz="1333"/>
          </a:p>
          <a:p>
            <a:pPr marL="457189" lvl="0" indent="-304792" algn="l" rtl="0">
              <a:lnSpc>
                <a:spcPct val="100000"/>
              </a:lnSpc>
              <a:spcBef>
                <a:spcPts val="0"/>
              </a:spcBef>
              <a:spcAft>
                <a:spcPts val="0"/>
              </a:spcAft>
              <a:buClr>
                <a:srgbClr val="193E72"/>
              </a:buClr>
              <a:buSzPts val="1000"/>
              <a:buChar char="●"/>
            </a:pPr>
            <a:r>
              <a:rPr lang="en-GB" sz="1333"/>
              <a:t>fully qualified General Practitioners, General Dental Practitioners, Community Dentists and </a:t>
            </a:r>
            <a:r>
              <a:rPr lang="en-GB" sz="1333" u="sng">
                <a:hlinkClick r:id="rId4"/>
              </a:rPr>
              <a:t>HCPs</a:t>
            </a:r>
            <a:r>
              <a:rPr lang="en-GB" sz="1333"/>
              <a:t> working in Primary Care settings</a:t>
            </a:r>
            <a:endParaRPr sz="1333"/>
          </a:p>
          <a:p>
            <a:pPr marL="457189" lvl="0" indent="-304792" algn="l" rtl="0">
              <a:lnSpc>
                <a:spcPct val="150000"/>
              </a:lnSpc>
              <a:spcBef>
                <a:spcPts val="0"/>
              </a:spcBef>
              <a:spcAft>
                <a:spcPts val="0"/>
              </a:spcAft>
              <a:buClr>
                <a:srgbClr val="193E72"/>
              </a:buClr>
              <a:buSzPts val="1000"/>
              <a:buChar char="●"/>
            </a:pPr>
            <a:r>
              <a:rPr lang="en-GB" sz="1333"/>
              <a:t>applicants proposing to undertake training to develop as a methodologist in one of the applicable methodological areas</a:t>
            </a:r>
            <a:endParaRPr sz="1333"/>
          </a:p>
          <a:p>
            <a:pPr marL="0" lvl="0" indent="0" algn="l" rtl="0">
              <a:lnSpc>
                <a:spcPct val="115000"/>
              </a:lnSpc>
              <a:spcBef>
                <a:spcPts val="0"/>
              </a:spcBef>
              <a:spcAft>
                <a:spcPts val="0"/>
              </a:spcAft>
              <a:buClr>
                <a:schemeClr val="dk1"/>
              </a:buClr>
              <a:buSzPts val="800"/>
              <a:buFont typeface="Arial"/>
              <a:buNone/>
            </a:pPr>
            <a:r>
              <a:rPr lang="en-GB" sz="1333" b="1"/>
              <a:t>Funding</a:t>
            </a:r>
            <a:endParaRPr sz="1333"/>
          </a:p>
          <a:p>
            <a:pPr marL="457189" lvl="0" indent="-304792" algn="l" rtl="0">
              <a:lnSpc>
                <a:spcPct val="115000"/>
              </a:lnSpc>
              <a:spcBef>
                <a:spcPts val="0"/>
              </a:spcBef>
              <a:spcAft>
                <a:spcPts val="0"/>
              </a:spcAft>
              <a:buClr>
                <a:srgbClr val="193E72"/>
              </a:buClr>
              <a:buSzPts val="1000"/>
              <a:buChar char="●"/>
            </a:pPr>
            <a:r>
              <a:rPr lang="en-GB" sz="1333"/>
              <a:t>Local Authority, HCPs and Primary Care </a:t>
            </a:r>
            <a:endParaRPr sz="1333"/>
          </a:p>
          <a:p>
            <a:pPr marL="914377" lvl="1" indent="-304792" algn="l" rtl="0">
              <a:lnSpc>
                <a:spcPct val="115000"/>
              </a:lnSpc>
              <a:spcBef>
                <a:spcPts val="0"/>
              </a:spcBef>
              <a:spcAft>
                <a:spcPts val="0"/>
              </a:spcAft>
              <a:buClr>
                <a:srgbClr val="193E72"/>
              </a:buClr>
              <a:buSzPts val="1000"/>
              <a:buChar char="○"/>
            </a:pPr>
            <a:r>
              <a:rPr lang="en-GB" sz="1333">
                <a:solidFill>
                  <a:srgbClr val="193E72"/>
                </a:solidFill>
              </a:rPr>
              <a:t>Up to 1 year Full Time Equivalent (FTE) </a:t>
            </a:r>
            <a:endParaRPr sz="1333">
              <a:solidFill>
                <a:srgbClr val="193E72"/>
              </a:solidFill>
            </a:endParaRPr>
          </a:p>
          <a:p>
            <a:pPr marL="457189" lvl="0" indent="-304792" algn="l" rtl="0">
              <a:lnSpc>
                <a:spcPct val="115000"/>
              </a:lnSpc>
              <a:spcBef>
                <a:spcPts val="0"/>
              </a:spcBef>
              <a:spcAft>
                <a:spcPts val="0"/>
              </a:spcAft>
              <a:buClr>
                <a:srgbClr val="193E72"/>
              </a:buClr>
              <a:buSzPts val="1000"/>
              <a:buChar char="●"/>
            </a:pPr>
            <a:r>
              <a:rPr lang="en-GB" sz="1333"/>
              <a:t>Methodologists</a:t>
            </a:r>
            <a:endParaRPr sz="1333"/>
          </a:p>
          <a:p>
            <a:pPr marL="914377" lvl="1" indent="-304792" algn="l" rtl="0">
              <a:lnSpc>
                <a:spcPct val="115000"/>
              </a:lnSpc>
              <a:spcBef>
                <a:spcPts val="0"/>
              </a:spcBef>
              <a:spcAft>
                <a:spcPts val="0"/>
              </a:spcAft>
              <a:buClr>
                <a:srgbClr val="193E72"/>
              </a:buClr>
              <a:buSzPts val="1000"/>
              <a:buChar char="○"/>
            </a:pPr>
            <a:r>
              <a:rPr lang="en-GB" sz="1333">
                <a:solidFill>
                  <a:srgbClr val="193E72"/>
                </a:solidFill>
              </a:rPr>
              <a:t>Up to 2 years FTE</a:t>
            </a:r>
            <a:endParaRPr sz="1333">
              <a:solidFill>
                <a:srgbClr val="193E72"/>
              </a:solidFill>
            </a:endParaRPr>
          </a:p>
          <a:p>
            <a:pPr marL="457189" lvl="0" indent="-304792" algn="l" rtl="0">
              <a:lnSpc>
                <a:spcPct val="115000"/>
              </a:lnSpc>
              <a:spcBef>
                <a:spcPts val="0"/>
              </a:spcBef>
              <a:spcAft>
                <a:spcPts val="0"/>
              </a:spcAft>
              <a:buClr>
                <a:srgbClr val="193E72"/>
              </a:buClr>
              <a:buSzPts val="1000"/>
              <a:buChar char="●"/>
            </a:pPr>
            <a:r>
              <a:rPr lang="en-GB" sz="1333"/>
              <a:t>Flexible FTE uptake options between 30-100%; however, the maximum award duration is 4 years</a:t>
            </a:r>
            <a:endParaRPr sz="1333"/>
          </a:p>
          <a:p>
            <a:pPr marL="457189" lvl="0" indent="-304792" algn="l" rtl="0">
              <a:lnSpc>
                <a:spcPct val="115000"/>
              </a:lnSpc>
              <a:spcBef>
                <a:spcPts val="0"/>
              </a:spcBef>
              <a:spcAft>
                <a:spcPts val="0"/>
              </a:spcAft>
              <a:buClr>
                <a:srgbClr val="193E72"/>
              </a:buClr>
              <a:buSzPts val="1000"/>
              <a:buChar char="●"/>
            </a:pPr>
            <a:r>
              <a:rPr lang="en-GB" sz="1333"/>
              <a:t>Full Masters fees at the UK rate or £5000 bespoke Masters-level training per Full Time year</a:t>
            </a:r>
            <a:endParaRPr sz="1333"/>
          </a:p>
          <a:p>
            <a:pPr marL="457189" lvl="0" indent="-304792" algn="l" rtl="0">
              <a:lnSpc>
                <a:spcPct val="115000"/>
              </a:lnSpc>
              <a:spcBef>
                <a:spcPts val="0"/>
              </a:spcBef>
              <a:spcAft>
                <a:spcPts val="0"/>
              </a:spcAft>
              <a:buClr>
                <a:srgbClr val="193E72"/>
              </a:buClr>
              <a:buSzPts val="1000"/>
              <a:buChar char="●"/>
            </a:pPr>
            <a:r>
              <a:rPr lang="en-GB" sz="1333"/>
              <a:t>£1000 conference fees</a:t>
            </a:r>
            <a:endParaRPr sz="1333"/>
          </a:p>
          <a:p>
            <a:pPr marL="457189" lvl="0" indent="-304792" algn="l" rtl="0">
              <a:lnSpc>
                <a:spcPct val="115000"/>
              </a:lnSpc>
              <a:spcBef>
                <a:spcPts val="0"/>
              </a:spcBef>
              <a:spcAft>
                <a:spcPts val="0"/>
              </a:spcAft>
              <a:buClr>
                <a:srgbClr val="193E72"/>
              </a:buClr>
              <a:buSzPts val="1000"/>
              <a:buChar char="●"/>
            </a:pPr>
            <a:r>
              <a:rPr lang="en-GB" sz="1333"/>
              <a:t>£1000 PPI and Research Inclusion</a:t>
            </a:r>
            <a:endParaRPr sz="1333"/>
          </a:p>
          <a:p>
            <a:pPr marL="457189" lvl="0" indent="-304792" algn="l" rtl="0">
              <a:lnSpc>
                <a:spcPct val="115000"/>
              </a:lnSpc>
              <a:spcBef>
                <a:spcPts val="0"/>
              </a:spcBef>
              <a:spcAft>
                <a:spcPts val="0"/>
              </a:spcAft>
              <a:buClr>
                <a:srgbClr val="193E72"/>
              </a:buClr>
              <a:buSzPts val="1000"/>
              <a:buChar char="●"/>
            </a:pPr>
            <a:r>
              <a:rPr lang="en-GB" sz="1333"/>
              <a:t>£1000 Supervisory fees</a:t>
            </a:r>
            <a:endParaRPr sz="1333"/>
          </a:p>
          <a:p>
            <a:pPr marL="0" lvl="0" indent="0" algn="l" rtl="0">
              <a:lnSpc>
                <a:spcPct val="115000"/>
              </a:lnSpc>
              <a:spcBef>
                <a:spcPts val="0"/>
              </a:spcBef>
              <a:spcAft>
                <a:spcPts val="0"/>
              </a:spcAft>
              <a:buClr>
                <a:schemeClr val="dk1"/>
              </a:buClr>
              <a:buSzPts val="800"/>
              <a:buFont typeface="Arial"/>
              <a:buNone/>
            </a:pPr>
            <a:endParaRPr sz="1200"/>
          </a:p>
          <a:p>
            <a:pPr marL="0" lvl="0" indent="0" algn="l" rtl="0">
              <a:lnSpc>
                <a:spcPct val="115000"/>
              </a:lnSpc>
              <a:spcBef>
                <a:spcPts val="0"/>
              </a:spcBef>
              <a:spcAft>
                <a:spcPts val="0"/>
              </a:spcAft>
              <a:buClr>
                <a:schemeClr val="dk1"/>
              </a:buClr>
              <a:buSzPts val="800"/>
              <a:buFont typeface="Arial"/>
              <a:buNone/>
            </a:pPr>
            <a:r>
              <a:rPr lang="en-GB" sz="1200" b="1" i="1"/>
              <a:t>Applicants that already hold a relevant Masters qualification are able to apply, with the expectation that they would have an award of a shorter duration e.g. 6 months</a:t>
            </a:r>
            <a:endParaRPr sz="1200" b="1" i="1"/>
          </a:p>
          <a:p>
            <a:pPr marL="0" lvl="0" indent="0" algn="l" rtl="0">
              <a:lnSpc>
                <a:spcPct val="115000"/>
              </a:lnSpc>
              <a:spcBef>
                <a:spcPts val="0"/>
              </a:spcBef>
              <a:spcAft>
                <a:spcPts val="0"/>
              </a:spcAft>
              <a:buClr>
                <a:schemeClr val="dk1"/>
              </a:buClr>
              <a:buSzPts val="800"/>
              <a:buFont typeface="Arial"/>
              <a:buNone/>
            </a:pPr>
            <a:endParaRPr sz="667" b="1" i="1"/>
          </a:p>
          <a:p>
            <a:pPr marL="0" lvl="0" indent="0" algn="l" rtl="0">
              <a:lnSpc>
                <a:spcPct val="115000"/>
              </a:lnSpc>
              <a:spcBef>
                <a:spcPts val="0"/>
              </a:spcBef>
              <a:spcAft>
                <a:spcPts val="0"/>
              </a:spcAft>
              <a:buClr>
                <a:schemeClr val="dk1"/>
              </a:buClr>
              <a:buSzPts val="800"/>
              <a:buFont typeface="Arial"/>
              <a:buNone/>
            </a:pPr>
            <a:r>
              <a:rPr lang="en-GB" sz="1200" b="1"/>
              <a:t>Launches annually in January</a:t>
            </a:r>
            <a:endParaRPr sz="1200">
              <a:solidFill>
                <a:srgbClr val="193E72"/>
              </a:solidFill>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7"/>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t>Health and Social Care Professionals - Approved Regulatory Bodies</a:t>
            </a:r>
            <a:endParaRPr sz="2667"/>
          </a:p>
        </p:txBody>
      </p:sp>
      <p:sp>
        <p:nvSpPr>
          <p:cNvPr id="570" name="Google Shape;570;p87"/>
          <p:cNvSpPr/>
          <p:nvPr/>
        </p:nvSpPr>
        <p:spPr>
          <a:xfrm>
            <a:off x="952717" y="1387392"/>
            <a:ext cx="5478800" cy="31776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Academy for Healthcare Science</a:t>
            </a:r>
            <a:endParaRPr sz="2400">
              <a:solidFill>
                <a:srgbClr val="193E72"/>
              </a:solidFill>
            </a:endParaRPr>
          </a:p>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General Chiropractic Council</a:t>
            </a:r>
            <a:endParaRPr sz="2400" b="0" i="0" u="none" strike="noStrike" cap="none">
              <a:solidFill>
                <a:schemeClr val="dk1"/>
              </a:solidFill>
              <a:latin typeface="Arial"/>
              <a:ea typeface="Arial"/>
              <a:cs typeface="Arial"/>
              <a:sym typeface="Arial"/>
            </a:endParaRPr>
          </a:p>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General Dental Council</a:t>
            </a:r>
            <a:endParaRPr sz="2400" b="0" i="0" u="none" strike="noStrike" cap="none">
              <a:solidFill>
                <a:schemeClr val="dk1"/>
              </a:solidFill>
              <a:latin typeface="Arial"/>
              <a:ea typeface="Arial"/>
              <a:cs typeface="Arial"/>
              <a:sym typeface="Arial"/>
            </a:endParaRPr>
          </a:p>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General Medical Council</a:t>
            </a:r>
            <a:endParaRPr sz="2400" b="0" i="0" u="none" strike="noStrike" cap="none">
              <a:solidFill>
                <a:schemeClr val="dk1"/>
              </a:solidFill>
              <a:latin typeface="Arial"/>
              <a:ea typeface="Arial"/>
              <a:cs typeface="Arial"/>
              <a:sym typeface="Arial"/>
            </a:endParaRPr>
          </a:p>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General Optical Council</a:t>
            </a:r>
            <a:endParaRPr sz="2400" b="0" i="0" u="none" strike="noStrike" cap="none">
              <a:solidFill>
                <a:schemeClr val="dk1"/>
              </a:solidFill>
              <a:latin typeface="Arial"/>
              <a:ea typeface="Arial"/>
              <a:cs typeface="Arial"/>
              <a:sym typeface="Arial"/>
            </a:endParaRPr>
          </a:p>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General Osteopathic Council</a:t>
            </a:r>
            <a:endParaRPr sz="2400" b="0" i="0" u="none" strike="noStrike" cap="none">
              <a:solidFill>
                <a:schemeClr val="dk1"/>
              </a:solidFill>
              <a:latin typeface="Arial"/>
              <a:ea typeface="Arial"/>
              <a:cs typeface="Arial"/>
              <a:sym typeface="Arial"/>
            </a:endParaRPr>
          </a:p>
          <a:p>
            <a:pPr marL="457189" marR="0" lvl="0" indent="0" algn="l" rtl="0">
              <a:lnSpc>
                <a:spcPct val="100000"/>
              </a:lnSpc>
              <a:spcBef>
                <a:spcPts val="1067"/>
              </a:spcBef>
              <a:spcAft>
                <a:spcPts val="0"/>
              </a:spcAft>
              <a:buClr>
                <a:srgbClr val="000000"/>
              </a:buClr>
              <a:buSzPts val="1500"/>
              <a:buFont typeface="Arial"/>
              <a:buNone/>
            </a:pPr>
            <a:endParaRPr sz="2000" b="0" i="0" u="none" strike="noStrike" cap="none">
              <a:solidFill>
                <a:srgbClr val="193E72"/>
              </a:solidFill>
              <a:latin typeface="Arial"/>
              <a:ea typeface="Arial"/>
              <a:cs typeface="Arial"/>
              <a:sym typeface="Arial"/>
            </a:endParaRPr>
          </a:p>
        </p:txBody>
      </p:sp>
      <p:sp>
        <p:nvSpPr>
          <p:cNvPr id="571" name="Google Shape;571;p87"/>
          <p:cNvSpPr/>
          <p:nvPr/>
        </p:nvSpPr>
        <p:spPr>
          <a:xfrm>
            <a:off x="6540367" y="1387392"/>
            <a:ext cx="5478800" cy="47184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marR="0" lvl="0" indent="-338658" algn="l" rtl="0">
              <a:lnSpc>
                <a:spcPct val="115000"/>
              </a:lnSpc>
              <a:spcBef>
                <a:spcPts val="1067"/>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General Pharmaceutical Council</a:t>
            </a:r>
            <a:endParaRPr sz="2400" b="0" i="0" u="none" strike="noStrike" cap="none">
              <a:solidFill>
                <a:schemeClr val="dk1"/>
              </a:solidFill>
              <a:latin typeface="Arial"/>
              <a:ea typeface="Arial"/>
              <a:cs typeface="Arial"/>
              <a:sym typeface="Arial"/>
            </a:endParaRPr>
          </a:p>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Health and Care Professions Council</a:t>
            </a:r>
            <a:endParaRPr sz="2400" b="0" i="0" u="none" strike="noStrike" cap="none">
              <a:solidFill>
                <a:schemeClr val="dk1"/>
              </a:solidFill>
              <a:latin typeface="Arial"/>
              <a:ea typeface="Arial"/>
              <a:cs typeface="Arial"/>
              <a:sym typeface="Arial"/>
            </a:endParaRPr>
          </a:p>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Nursing and Midwifery Council</a:t>
            </a:r>
            <a:endParaRPr sz="2400" b="0" i="0" u="none" strike="noStrike" cap="none">
              <a:solidFill>
                <a:schemeClr val="dk1"/>
              </a:solidFill>
              <a:latin typeface="Arial"/>
              <a:ea typeface="Arial"/>
              <a:cs typeface="Arial"/>
              <a:sym typeface="Arial"/>
            </a:endParaRPr>
          </a:p>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Social Work England</a:t>
            </a:r>
            <a:endParaRPr sz="2400" b="0" i="0" u="none" strike="noStrike" cap="none">
              <a:solidFill>
                <a:schemeClr val="dk1"/>
              </a:solidFill>
              <a:latin typeface="Arial"/>
              <a:ea typeface="Arial"/>
              <a:cs typeface="Arial"/>
              <a:sym typeface="Arial"/>
            </a:endParaRPr>
          </a:p>
          <a:p>
            <a:pPr marL="457189" marR="0" lvl="0" indent="-338658" algn="l" rtl="0">
              <a:lnSpc>
                <a:spcPct val="115000"/>
              </a:lnSpc>
              <a:spcBef>
                <a:spcPts val="0"/>
              </a:spcBef>
              <a:spcAft>
                <a:spcPts val="0"/>
              </a:spcAft>
              <a:buClr>
                <a:srgbClr val="193E72"/>
              </a:buClr>
              <a:buSzPts val="1400"/>
              <a:buFont typeface="Arial"/>
              <a:buChar char="●"/>
            </a:pPr>
            <a:r>
              <a:rPr lang="en-GB" sz="2400" b="0" i="0" u="none" strike="noStrike" cap="none">
                <a:solidFill>
                  <a:srgbClr val="193E72"/>
                </a:solidFill>
                <a:latin typeface="Arial"/>
                <a:ea typeface="Arial"/>
                <a:cs typeface="Arial"/>
                <a:sym typeface="Arial"/>
              </a:rPr>
              <a:t>UK Public Health Register</a:t>
            </a:r>
            <a:endParaRPr sz="2400" b="0" i="0" u="none" strike="noStrike" cap="none">
              <a:solidFill>
                <a:schemeClr val="dk1"/>
              </a:solidFill>
              <a:latin typeface="Arial"/>
              <a:ea typeface="Arial"/>
              <a:cs typeface="Arial"/>
              <a:sym typeface="Arial"/>
            </a:endParaRPr>
          </a:p>
          <a:p>
            <a:pPr marL="457189" marR="0" lvl="0" indent="0" algn="l" rtl="0">
              <a:lnSpc>
                <a:spcPct val="100000"/>
              </a:lnSpc>
              <a:spcBef>
                <a:spcPts val="1067"/>
              </a:spcBef>
              <a:spcAft>
                <a:spcPts val="0"/>
              </a:spcAft>
              <a:buClr>
                <a:srgbClr val="000000"/>
              </a:buClr>
              <a:buSzPts val="1500"/>
              <a:buFont typeface="Arial"/>
              <a:buNone/>
            </a:pPr>
            <a:endParaRPr sz="2000" b="0" i="0" u="none" strike="noStrike" cap="none">
              <a:solidFill>
                <a:srgbClr val="193E72"/>
              </a:solidFill>
              <a:latin typeface="Arial"/>
              <a:ea typeface="Arial"/>
              <a:cs typeface="Arial"/>
              <a:sym typeface="Aria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8"/>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t>Academic Clinical Fellowship (ACF)</a:t>
            </a:r>
            <a:endParaRPr sz="2667"/>
          </a:p>
        </p:txBody>
      </p:sp>
      <p:sp>
        <p:nvSpPr>
          <p:cNvPr id="577" name="Google Shape;577;p88"/>
          <p:cNvSpPr txBox="1">
            <a:spLocks noGrp="1"/>
          </p:cNvSpPr>
          <p:nvPr>
            <p:ph type="body" idx="1"/>
          </p:nvPr>
        </p:nvSpPr>
        <p:spPr>
          <a:xfrm>
            <a:off x="838200" y="1535065"/>
            <a:ext cx="10515600" cy="4256400"/>
          </a:xfrm>
          <a:prstGeom prst="rect">
            <a:avLst/>
          </a:prstGeom>
        </p:spPr>
        <p:txBody>
          <a:bodyPr spcFirstLastPara="1" wrap="square" lIns="91433" tIns="45700" rIns="91433" bIns="457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lvl="0" indent="-322572" algn="l" rtl="0">
              <a:lnSpc>
                <a:spcPct val="115000"/>
              </a:lnSpc>
              <a:spcBef>
                <a:spcPts val="0"/>
              </a:spcBef>
              <a:spcAft>
                <a:spcPts val="0"/>
              </a:spcAft>
              <a:buClr>
                <a:srgbClr val="193E72"/>
              </a:buClr>
              <a:buSzPct val="100000"/>
              <a:buChar char="●"/>
            </a:pPr>
            <a:r>
              <a:rPr lang="en-GB" sz="1744"/>
              <a:t>Provides 25% protected academic training for resident doctors and dentists undertaking specialty or core training or working in general practice</a:t>
            </a:r>
            <a:endParaRPr sz="1611">
              <a:solidFill>
                <a:schemeClr val="dk1"/>
              </a:solidFill>
            </a:endParaRPr>
          </a:p>
          <a:p>
            <a:pPr marL="457189" lvl="0" indent="-322572" algn="l" rtl="0">
              <a:lnSpc>
                <a:spcPct val="115000"/>
              </a:lnSpc>
              <a:spcBef>
                <a:spcPts val="0"/>
              </a:spcBef>
              <a:spcAft>
                <a:spcPts val="0"/>
              </a:spcAft>
              <a:buClr>
                <a:srgbClr val="193E72"/>
              </a:buClr>
              <a:buSzPct val="100000"/>
              <a:buChar char="●"/>
            </a:pPr>
            <a:r>
              <a:rPr lang="en-GB" sz="1744"/>
              <a:t>Arrangements regarding clinical and academic time for ACF posts are agreed at a local level with academic and clinical leads</a:t>
            </a:r>
            <a:endParaRPr sz="1611">
              <a:solidFill>
                <a:schemeClr val="dk1"/>
              </a:solidFill>
            </a:endParaRPr>
          </a:p>
          <a:p>
            <a:pPr marL="457189" lvl="0" indent="-322572" algn="l" rtl="0">
              <a:lnSpc>
                <a:spcPct val="115000"/>
              </a:lnSpc>
              <a:spcBef>
                <a:spcPts val="0"/>
              </a:spcBef>
              <a:spcAft>
                <a:spcPts val="0"/>
              </a:spcAft>
              <a:buClr>
                <a:srgbClr val="193E72"/>
              </a:buClr>
              <a:buSzPct val="100000"/>
              <a:buChar char="●"/>
            </a:pPr>
            <a:r>
              <a:rPr lang="en-GB" sz="1744"/>
              <a:t>Support in preparing an application for a research training fellowship (to undertake a higher research degree)</a:t>
            </a:r>
            <a:endParaRPr sz="1077" b="1"/>
          </a:p>
          <a:p>
            <a:pPr marL="135463" lvl="0" indent="0" algn="l" rtl="0">
              <a:lnSpc>
                <a:spcPct val="115000"/>
              </a:lnSpc>
              <a:spcBef>
                <a:spcPts val="0"/>
              </a:spcBef>
              <a:spcAft>
                <a:spcPts val="0"/>
              </a:spcAft>
              <a:buClr>
                <a:schemeClr val="dk1"/>
              </a:buClr>
              <a:buSzPct val="57942"/>
              <a:buFont typeface="Arial"/>
              <a:buNone/>
            </a:pPr>
            <a:endParaRPr sz="1611"/>
          </a:p>
          <a:p>
            <a:pPr marL="0" lvl="0" indent="0" algn="l" rtl="0">
              <a:lnSpc>
                <a:spcPct val="115000"/>
              </a:lnSpc>
              <a:spcBef>
                <a:spcPts val="0"/>
              </a:spcBef>
              <a:spcAft>
                <a:spcPts val="0"/>
              </a:spcAft>
              <a:buClr>
                <a:schemeClr val="dk1"/>
              </a:buClr>
              <a:buSzPct val="91735"/>
              <a:buFont typeface="Arial"/>
              <a:buNone/>
            </a:pPr>
            <a:r>
              <a:rPr lang="en-GB" sz="1744" b="1"/>
              <a:t>Funding and support</a:t>
            </a:r>
            <a:endParaRPr sz="1611">
              <a:solidFill>
                <a:schemeClr val="dk1"/>
              </a:solidFill>
            </a:endParaRPr>
          </a:p>
          <a:p>
            <a:pPr marL="457189" lvl="0" indent="-322572" algn="l" rtl="0">
              <a:lnSpc>
                <a:spcPct val="115000"/>
              </a:lnSpc>
              <a:spcBef>
                <a:spcPts val="0"/>
              </a:spcBef>
              <a:spcAft>
                <a:spcPts val="0"/>
              </a:spcAft>
              <a:buClr>
                <a:srgbClr val="193E72"/>
              </a:buClr>
              <a:buSzPct val="100000"/>
              <a:buChar char="●"/>
            </a:pPr>
            <a:r>
              <a:rPr lang="en-GB" sz="1744"/>
              <a:t>Standard duration of 3 years (4 years for GPs) with less than full time options available</a:t>
            </a:r>
            <a:endParaRPr sz="1611">
              <a:solidFill>
                <a:schemeClr val="dk1"/>
              </a:solidFill>
            </a:endParaRPr>
          </a:p>
          <a:p>
            <a:pPr marL="457189" lvl="0" indent="-322572" algn="l" rtl="0">
              <a:lnSpc>
                <a:spcPct val="115000"/>
              </a:lnSpc>
              <a:spcBef>
                <a:spcPts val="0"/>
              </a:spcBef>
              <a:spcAft>
                <a:spcPts val="0"/>
              </a:spcAft>
              <a:buClr>
                <a:srgbClr val="193E72"/>
              </a:buClr>
              <a:buSzPct val="100000"/>
              <a:buChar char="●"/>
            </a:pPr>
            <a:r>
              <a:rPr lang="en-GB" sz="1744"/>
              <a:t>Funds 100% salary (for both clinical and academic time), bursary for conference and travel</a:t>
            </a:r>
            <a:endParaRPr sz="1611">
              <a:solidFill>
                <a:schemeClr val="dk1"/>
              </a:solidFill>
            </a:endParaRPr>
          </a:p>
          <a:p>
            <a:pPr marL="457189" lvl="0" indent="-322572" algn="l" rtl="0">
              <a:lnSpc>
                <a:spcPct val="115000"/>
              </a:lnSpc>
              <a:spcBef>
                <a:spcPts val="0"/>
              </a:spcBef>
              <a:spcAft>
                <a:spcPts val="0"/>
              </a:spcAft>
              <a:buClr>
                <a:srgbClr val="193E72"/>
              </a:buClr>
              <a:buSzPct val="100000"/>
              <a:buChar char="●"/>
            </a:pPr>
            <a:r>
              <a:rPr lang="en-GB" sz="1744"/>
              <a:t>Access to the formal Masters-level NIHR Research Training Programme</a:t>
            </a:r>
            <a:endParaRPr sz="1611">
              <a:solidFill>
                <a:schemeClr val="dk1"/>
              </a:solidFill>
            </a:endParaRPr>
          </a:p>
          <a:p>
            <a:pPr marL="152396" lvl="0" indent="0" algn="l" rtl="0">
              <a:lnSpc>
                <a:spcPct val="115000"/>
              </a:lnSpc>
              <a:spcBef>
                <a:spcPts val="0"/>
              </a:spcBef>
              <a:spcAft>
                <a:spcPts val="0"/>
              </a:spcAft>
              <a:buClr>
                <a:schemeClr val="dk1"/>
              </a:buClr>
              <a:buSzPct val="99329"/>
              <a:buFont typeface="Arial"/>
              <a:buNone/>
            </a:pPr>
            <a:endParaRPr sz="1611"/>
          </a:p>
          <a:p>
            <a:pPr marL="0" lvl="0" indent="0" algn="l" rtl="0">
              <a:lnSpc>
                <a:spcPct val="115000"/>
              </a:lnSpc>
              <a:spcBef>
                <a:spcPts val="0"/>
              </a:spcBef>
              <a:spcAft>
                <a:spcPts val="0"/>
              </a:spcAft>
              <a:buClr>
                <a:schemeClr val="dk1"/>
              </a:buClr>
              <a:buSzPct val="91735"/>
              <a:buFont typeface="Arial"/>
              <a:buNone/>
            </a:pPr>
            <a:r>
              <a:rPr lang="en-GB" sz="1744" b="1"/>
              <a:t>Eligibility</a:t>
            </a:r>
            <a:endParaRPr sz="1611">
              <a:solidFill>
                <a:schemeClr val="dk1"/>
              </a:solidFill>
            </a:endParaRPr>
          </a:p>
          <a:p>
            <a:pPr marL="457189" lvl="0" indent="-322572" algn="l" rtl="0">
              <a:lnSpc>
                <a:spcPct val="115000"/>
              </a:lnSpc>
              <a:spcBef>
                <a:spcPts val="0"/>
              </a:spcBef>
              <a:spcAft>
                <a:spcPts val="0"/>
              </a:spcAft>
              <a:buClr>
                <a:srgbClr val="193E72"/>
              </a:buClr>
              <a:buSzPct val="100000"/>
              <a:buChar char="●"/>
            </a:pPr>
            <a:r>
              <a:rPr lang="en-GB" sz="1744"/>
              <a:t>Medically or dentally qualified</a:t>
            </a:r>
            <a:endParaRPr sz="1611">
              <a:solidFill>
                <a:schemeClr val="dk1"/>
              </a:solidFill>
            </a:endParaRPr>
          </a:p>
          <a:p>
            <a:pPr marL="457189" lvl="0" indent="-322572" algn="l" rtl="0">
              <a:lnSpc>
                <a:spcPct val="115000"/>
              </a:lnSpc>
              <a:spcBef>
                <a:spcPts val="0"/>
              </a:spcBef>
              <a:spcAft>
                <a:spcPts val="0"/>
              </a:spcAft>
              <a:buClr>
                <a:srgbClr val="193E72"/>
              </a:buClr>
              <a:buSzPct val="100000"/>
              <a:buChar char="●"/>
            </a:pPr>
            <a:r>
              <a:rPr lang="en-GB" sz="1744"/>
              <a:t>At the early stages of speciality training</a:t>
            </a:r>
            <a:endParaRPr sz="1611">
              <a:solidFill>
                <a:schemeClr val="dk1"/>
              </a:solidFill>
            </a:endParaRPr>
          </a:p>
          <a:p>
            <a:pPr marL="457189" lvl="0" indent="-322572" algn="l" rtl="0">
              <a:lnSpc>
                <a:spcPct val="115000"/>
              </a:lnSpc>
              <a:spcBef>
                <a:spcPts val="0"/>
              </a:spcBef>
              <a:spcAft>
                <a:spcPts val="0"/>
              </a:spcAft>
              <a:buClr>
                <a:srgbClr val="193E72"/>
              </a:buClr>
              <a:buSzPct val="100000"/>
              <a:buChar char="●"/>
            </a:pPr>
            <a:r>
              <a:rPr lang="en-GB" sz="1744"/>
              <a:t>Able to demonstrate outstanding potential for a career as a clinical academic</a:t>
            </a:r>
            <a:endParaRPr sz="1611">
              <a:solidFill>
                <a:schemeClr val="dk1"/>
              </a:solidFill>
            </a:endParaRPr>
          </a:p>
          <a:p>
            <a:pPr marL="457189" lvl="0" indent="-322572" algn="l" rtl="0">
              <a:lnSpc>
                <a:spcPct val="115000"/>
              </a:lnSpc>
              <a:spcBef>
                <a:spcPts val="0"/>
              </a:spcBef>
              <a:spcAft>
                <a:spcPts val="0"/>
              </a:spcAft>
              <a:buClr>
                <a:srgbClr val="193E72"/>
              </a:buClr>
              <a:buSzPct val="100000"/>
              <a:buChar char="●"/>
            </a:pPr>
            <a:r>
              <a:rPr lang="en-GB" sz="1744"/>
              <a:t>Able to meet the clinical specification for the advertised post</a:t>
            </a:r>
            <a:endParaRPr sz="1611">
              <a:solidFill>
                <a:schemeClr val="dk1"/>
              </a:solidFill>
            </a:endParaRPr>
          </a:p>
          <a:p>
            <a:pPr marL="0" lvl="0" indent="0" algn="l" rtl="0">
              <a:lnSpc>
                <a:spcPct val="115000"/>
              </a:lnSpc>
              <a:spcBef>
                <a:spcPts val="0"/>
              </a:spcBef>
              <a:spcAft>
                <a:spcPts val="0"/>
              </a:spcAft>
              <a:buClr>
                <a:schemeClr val="dk1"/>
              </a:buClr>
              <a:buSzPct val="91051"/>
              <a:buFont typeface="Arial"/>
              <a:buNone/>
            </a:pPr>
            <a:endParaRPr sz="1611"/>
          </a:p>
          <a:p>
            <a:pPr marL="0" lvl="0" indent="0" algn="l" rtl="0">
              <a:lnSpc>
                <a:spcPct val="115000"/>
              </a:lnSpc>
              <a:spcBef>
                <a:spcPts val="0"/>
              </a:spcBef>
              <a:spcAft>
                <a:spcPts val="0"/>
              </a:spcAft>
              <a:buClr>
                <a:schemeClr val="dk1"/>
              </a:buClr>
              <a:buSzPct val="91735"/>
              <a:buFont typeface="Arial"/>
              <a:buNone/>
            </a:pPr>
            <a:r>
              <a:rPr lang="en-GB" sz="1744" b="1"/>
              <a:t>Launches annually in October</a:t>
            </a:r>
            <a:endParaRPr sz="2411"/>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9"/>
          <p:cNvSpPr txBox="1">
            <a:spLocks noGrp="1"/>
          </p:cNvSpPr>
          <p:nvPr>
            <p:ph type="title"/>
          </p:nvPr>
        </p:nvSpPr>
        <p:spPr>
          <a:xfrm>
            <a:off x="838200" y="2488688"/>
            <a:ext cx="9403200" cy="11336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193E72"/>
              </a:buClr>
              <a:buSzPts val="3600"/>
              <a:buFont typeface="Arial"/>
              <a:buNone/>
            </a:pPr>
            <a:r>
              <a:rPr lang="en-GB"/>
              <a:t>PhD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90"/>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t>Doctoral Award (Simplified) </a:t>
            </a:r>
            <a:endParaRPr sz="2667"/>
          </a:p>
        </p:txBody>
      </p:sp>
      <p:sp>
        <p:nvSpPr>
          <p:cNvPr id="588" name="Google Shape;588;p90"/>
          <p:cNvSpPr txBox="1">
            <a:spLocks noGrp="1"/>
          </p:cNvSpPr>
          <p:nvPr>
            <p:ph type="body" idx="1"/>
          </p:nvPr>
        </p:nvSpPr>
        <p:spPr>
          <a:xfrm>
            <a:off x="838200" y="1535067"/>
            <a:ext cx="10515600" cy="4404000"/>
          </a:xfrm>
          <a:prstGeom prst="rect">
            <a:avLst/>
          </a:prstGeom>
        </p:spPr>
        <p:txBody>
          <a:bodyPr spcFirstLastPara="1" wrap="square" lIns="91433" tIns="45700" rIns="91433" bIns="457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ct val="91667"/>
              <a:buFont typeface="Arial"/>
              <a:buNone/>
            </a:pPr>
            <a:r>
              <a:rPr lang="en-GB" sz="1600" b="1"/>
              <a:t>Salaried time to undertake a funded PhD by research in health and care research.</a:t>
            </a:r>
            <a:endParaRPr sz="1600" b="1"/>
          </a:p>
          <a:p>
            <a:pPr marL="457189" lvl="0" indent="-298443" algn="l" rtl="0">
              <a:lnSpc>
                <a:spcPct val="115000"/>
              </a:lnSpc>
              <a:spcBef>
                <a:spcPts val="0"/>
              </a:spcBef>
              <a:spcAft>
                <a:spcPts val="0"/>
              </a:spcAft>
              <a:buClr>
                <a:srgbClr val="193E72"/>
              </a:buClr>
              <a:buSzPct val="100000"/>
              <a:buChar char="●"/>
            </a:pPr>
            <a:r>
              <a:rPr lang="en-GB" sz="1333"/>
              <a:t>Open to all aspiring research leaders in health and social care.</a:t>
            </a:r>
            <a:endParaRPr sz="1333"/>
          </a:p>
          <a:p>
            <a:pPr marL="457189" lvl="0" indent="-298443" algn="l" rtl="0">
              <a:lnSpc>
                <a:spcPct val="115000"/>
              </a:lnSpc>
              <a:spcBef>
                <a:spcPts val="0"/>
              </a:spcBef>
              <a:spcAft>
                <a:spcPts val="0"/>
              </a:spcAft>
              <a:buClr>
                <a:srgbClr val="193E72"/>
              </a:buClr>
              <a:buSzPct val="100000"/>
              <a:buChar char="●"/>
            </a:pPr>
            <a:r>
              <a:rPr lang="en-GB" sz="1333"/>
              <a:t>Research proposals must fall within NIHR’s Remit for Personal Awards.</a:t>
            </a:r>
            <a:endParaRPr sz="1333"/>
          </a:p>
          <a:p>
            <a:pPr marL="457189" lvl="0" indent="-298443" algn="l" rtl="0">
              <a:lnSpc>
                <a:spcPct val="115000"/>
              </a:lnSpc>
              <a:spcBef>
                <a:spcPts val="0"/>
              </a:spcBef>
              <a:spcAft>
                <a:spcPts val="0"/>
              </a:spcAft>
              <a:buClr>
                <a:srgbClr val="193E72"/>
              </a:buClr>
              <a:buSzPct val="100000"/>
              <a:buChar char="●"/>
            </a:pPr>
            <a:r>
              <a:rPr lang="en-GB" sz="1333"/>
              <a:t>Clinicians/Practitioners and those based in LA settings have the option to include 20% funded clinical/practice time within the award.</a:t>
            </a:r>
            <a:endParaRPr sz="1333"/>
          </a:p>
          <a:p>
            <a:pPr marL="457189" lvl="0" indent="0" algn="l" rtl="0">
              <a:lnSpc>
                <a:spcPct val="115000"/>
              </a:lnSpc>
              <a:spcBef>
                <a:spcPts val="0"/>
              </a:spcBef>
              <a:spcAft>
                <a:spcPts val="0"/>
              </a:spcAft>
              <a:buClr>
                <a:schemeClr val="dk1"/>
              </a:buClr>
              <a:buSzPct val="110000"/>
              <a:buFont typeface="Arial"/>
              <a:buNone/>
            </a:pPr>
            <a:endParaRPr sz="1333"/>
          </a:p>
          <a:p>
            <a:pPr marL="0" lvl="0" indent="0" algn="l" rtl="0">
              <a:lnSpc>
                <a:spcPct val="115000"/>
              </a:lnSpc>
              <a:spcBef>
                <a:spcPts val="0"/>
              </a:spcBef>
              <a:spcAft>
                <a:spcPts val="0"/>
              </a:spcAft>
              <a:buClr>
                <a:schemeClr val="dk1"/>
              </a:buClr>
              <a:buSzPct val="91667"/>
              <a:buFont typeface="Arial"/>
              <a:buNone/>
            </a:pPr>
            <a:r>
              <a:rPr lang="en-GB" sz="1600" b="1"/>
              <a:t>Applicants must:</a:t>
            </a:r>
            <a:endParaRPr sz="2000">
              <a:solidFill>
                <a:schemeClr val="dk1"/>
              </a:solidFill>
            </a:endParaRPr>
          </a:p>
          <a:p>
            <a:pPr marL="457189" lvl="0" indent="-298443" algn="l" rtl="0">
              <a:lnSpc>
                <a:spcPct val="115000"/>
              </a:lnSpc>
              <a:spcBef>
                <a:spcPts val="0"/>
              </a:spcBef>
              <a:spcAft>
                <a:spcPts val="0"/>
              </a:spcAft>
              <a:buClr>
                <a:srgbClr val="193E72"/>
              </a:buClr>
              <a:buSzPct val="100000"/>
              <a:buChar char="●"/>
            </a:pPr>
            <a:r>
              <a:rPr lang="en-GB" sz="1333"/>
              <a:t>Register for a PhD at a recognised HEI in England, if you are not already enrolled.</a:t>
            </a:r>
            <a:endParaRPr sz="1333"/>
          </a:p>
          <a:p>
            <a:pPr marL="457189" lvl="0" indent="-298443" algn="l" rtl="0">
              <a:lnSpc>
                <a:spcPct val="115000"/>
              </a:lnSpc>
              <a:spcBef>
                <a:spcPts val="0"/>
              </a:spcBef>
              <a:spcAft>
                <a:spcPts val="0"/>
              </a:spcAft>
              <a:buClr>
                <a:srgbClr val="193E72"/>
              </a:buClr>
              <a:buSzPct val="100000"/>
              <a:buChar char="●"/>
            </a:pPr>
            <a:r>
              <a:rPr lang="en-GB" sz="1333"/>
              <a:t>If already registered for a PhD (or MPhil, with transfer to PhD), not have been registered for more than 12 months at 100% WTE by the time the award starts.</a:t>
            </a:r>
            <a:endParaRPr sz="1333"/>
          </a:p>
          <a:p>
            <a:pPr marL="457189" lvl="0" indent="0" algn="l" rtl="0">
              <a:lnSpc>
                <a:spcPct val="115000"/>
              </a:lnSpc>
              <a:spcBef>
                <a:spcPts val="0"/>
              </a:spcBef>
              <a:spcAft>
                <a:spcPts val="0"/>
              </a:spcAft>
              <a:buClr>
                <a:schemeClr val="dk1"/>
              </a:buClr>
              <a:buSzPct val="110000"/>
              <a:buFont typeface="Arial"/>
              <a:buNone/>
            </a:pPr>
            <a:endParaRPr sz="1333"/>
          </a:p>
          <a:p>
            <a:pPr marL="0" lvl="0" indent="0" algn="l" rtl="0">
              <a:lnSpc>
                <a:spcPct val="115000"/>
              </a:lnSpc>
              <a:spcBef>
                <a:spcPts val="0"/>
              </a:spcBef>
              <a:spcAft>
                <a:spcPts val="0"/>
              </a:spcAft>
              <a:buClr>
                <a:schemeClr val="dk1"/>
              </a:buClr>
              <a:buSzPct val="100000"/>
              <a:buFont typeface="Arial"/>
              <a:buNone/>
            </a:pPr>
            <a:r>
              <a:rPr lang="en-GB" sz="1600" b="1"/>
              <a:t>Funding and support:</a:t>
            </a:r>
            <a:endParaRPr sz="1600" b="1"/>
          </a:p>
          <a:p>
            <a:pPr marL="457189" lvl="0" indent="-298443" algn="l" rtl="0">
              <a:lnSpc>
                <a:spcPct val="115000"/>
              </a:lnSpc>
              <a:spcBef>
                <a:spcPts val="0"/>
              </a:spcBef>
              <a:spcAft>
                <a:spcPts val="0"/>
              </a:spcAft>
              <a:buClr>
                <a:srgbClr val="193E72"/>
              </a:buClr>
              <a:buSzPct val="100000"/>
              <a:buChar char="●"/>
            </a:pPr>
            <a:r>
              <a:rPr lang="en-GB" sz="1333"/>
              <a:t>3 years WTE (and can be taken up between 0.5  and 1.0% WTE).</a:t>
            </a:r>
            <a:endParaRPr sz="1333"/>
          </a:p>
          <a:p>
            <a:pPr marL="457189" lvl="0" indent="-298443" algn="l" rtl="0">
              <a:lnSpc>
                <a:spcPct val="115000"/>
              </a:lnSpc>
              <a:spcBef>
                <a:spcPts val="0"/>
              </a:spcBef>
              <a:spcAft>
                <a:spcPts val="0"/>
              </a:spcAft>
              <a:buClr>
                <a:srgbClr val="193E72"/>
              </a:buClr>
              <a:buSzPct val="100000"/>
              <a:buChar char="●"/>
            </a:pPr>
            <a:r>
              <a:rPr lang="en-GB" sz="1333"/>
              <a:t>Funding for salary, research, working with people and communities costs and training and development costs, including £3000 conference-related costs and full PhD fees.</a:t>
            </a:r>
            <a:endParaRPr sz="1333"/>
          </a:p>
          <a:p>
            <a:pPr marL="457189" lvl="0" indent="-298443" algn="l" rtl="0">
              <a:lnSpc>
                <a:spcPct val="115000"/>
              </a:lnSpc>
              <a:spcBef>
                <a:spcPts val="0"/>
              </a:spcBef>
              <a:spcAft>
                <a:spcPts val="0"/>
              </a:spcAft>
              <a:buClr>
                <a:srgbClr val="193E72"/>
              </a:buClr>
              <a:buSzPct val="100000"/>
              <a:buChar char="●"/>
            </a:pPr>
            <a:r>
              <a:rPr lang="en-GB" sz="1333"/>
              <a:t>Can apply for co-funding with charity partnerships. </a:t>
            </a:r>
            <a:endParaRPr sz="1600"/>
          </a:p>
          <a:p>
            <a:pPr marL="0" lvl="0" indent="0" algn="l" rtl="0">
              <a:lnSpc>
                <a:spcPct val="115000"/>
              </a:lnSpc>
              <a:spcBef>
                <a:spcPts val="0"/>
              </a:spcBef>
              <a:spcAft>
                <a:spcPts val="0"/>
              </a:spcAft>
              <a:buClr>
                <a:schemeClr val="dk1"/>
              </a:buClr>
              <a:buSzPct val="100000"/>
              <a:buFont typeface="Arial"/>
              <a:buNone/>
            </a:pPr>
            <a:endParaRPr sz="1600" b="1"/>
          </a:p>
          <a:p>
            <a:pPr marL="0" lvl="0" indent="0" algn="l" rtl="0">
              <a:lnSpc>
                <a:spcPct val="115000"/>
              </a:lnSpc>
              <a:spcBef>
                <a:spcPts val="0"/>
              </a:spcBef>
              <a:spcAft>
                <a:spcPts val="0"/>
              </a:spcAft>
              <a:buClr>
                <a:schemeClr val="dk1"/>
              </a:buClr>
              <a:buSzPct val="100000"/>
              <a:buFont typeface="Arial"/>
              <a:buNone/>
            </a:pPr>
            <a:r>
              <a:rPr lang="en-GB" sz="1600" b="1"/>
              <a:t>Launches twice annually in April and October.</a:t>
            </a:r>
            <a:endParaRPr sz="1600" b="1"/>
          </a:p>
          <a:p>
            <a:pPr marL="0" lvl="0" indent="0" algn="l" rtl="0">
              <a:lnSpc>
                <a:spcPct val="115000"/>
              </a:lnSpc>
              <a:spcBef>
                <a:spcPts val="0"/>
              </a:spcBef>
              <a:spcAft>
                <a:spcPts val="0"/>
              </a:spcAft>
              <a:buClr>
                <a:schemeClr val="dk1"/>
              </a:buClr>
              <a:buSzPct val="100000"/>
              <a:buFont typeface="Arial"/>
              <a:buNone/>
            </a:pPr>
            <a:endParaRPr sz="1600" b="1"/>
          </a:p>
          <a:p>
            <a:pPr marL="0" lvl="0" indent="0" algn="l" rtl="0">
              <a:lnSpc>
                <a:spcPct val="115000"/>
              </a:lnSpc>
              <a:spcBef>
                <a:spcPts val="0"/>
              </a:spcBef>
              <a:spcAft>
                <a:spcPts val="0"/>
              </a:spcAft>
              <a:buClr>
                <a:schemeClr val="dk1"/>
              </a:buClr>
              <a:buSzPct val="120000"/>
              <a:buFont typeface="Arial"/>
              <a:buNone/>
            </a:pPr>
            <a:r>
              <a:rPr lang="en-GB" sz="1333" b="1"/>
              <a:t>Applications will be assessed by one of the three committees, each with a particular focus:</a:t>
            </a:r>
            <a:endParaRPr sz="1333" b="1"/>
          </a:p>
          <a:p>
            <a:pPr marL="609585" lvl="0" indent="-383108" algn="l" rtl="0">
              <a:lnSpc>
                <a:spcPct val="115000"/>
              </a:lnSpc>
              <a:spcBef>
                <a:spcPts val="0"/>
              </a:spcBef>
              <a:spcAft>
                <a:spcPts val="0"/>
              </a:spcAft>
              <a:buClr>
                <a:srgbClr val="193E72"/>
              </a:buClr>
              <a:buSzPct val="100000"/>
              <a:buChar char="●"/>
            </a:pPr>
            <a:r>
              <a:rPr lang="en-GB" sz="1333"/>
              <a:t>Local Authorities, Social Care and Public Health</a:t>
            </a:r>
            <a:endParaRPr sz="1333"/>
          </a:p>
          <a:p>
            <a:pPr marL="609585" lvl="0" indent="-383108" algn="l" rtl="0">
              <a:lnSpc>
                <a:spcPct val="115000"/>
              </a:lnSpc>
              <a:spcBef>
                <a:spcPts val="0"/>
              </a:spcBef>
              <a:spcAft>
                <a:spcPts val="0"/>
              </a:spcAft>
              <a:buClr>
                <a:srgbClr val="193E72"/>
              </a:buClr>
              <a:buSzPct val="100000"/>
              <a:buChar char="●"/>
            </a:pPr>
            <a:r>
              <a:rPr lang="en-GB" sz="1333"/>
              <a:t>Health and Care Professionals</a:t>
            </a:r>
            <a:endParaRPr sz="1333"/>
          </a:p>
          <a:p>
            <a:pPr marL="609585" lvl="0" indent="-390938" algn="l" rtl="0">
              <a:lnSpc>
                <a:spcPct val="115000"/>
              </a:lnSpc>
              <a:spcBef>
                <a:spcPts val="0"/>
              </a:spcBef>
              <a:spcAft>
                <a:spcPts val="0"/>
              </a:spcAft>
              <a:buClr>
                <a:schemeClr val="dk1"/>
              </a:buClr>
              <a:buSzPct val="110000"/>
              <a:buChar char="●"/>
            </a:pPr>
            <a:r>
              <a:rPr lang="en-GB" sz="1333"/>
              <a:t>Other Doctoral research / researchers</a:t>
            </a:r>
            <a:endParaRPr sz="1744"/>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91"/>
          <p:cNvSpPr txBox="1">
            <a:spLocks noGrp="1"/>
          </p:cNvSpPr>
          <p:nvPr>
            <p:ph type="title"/>
          </p:nvPr>
        </p:nvSpPr>
        <p:spPr>
          <a:xfrm>
            <a:off x="838200" y="2488688"/>
            <a:ext cx="9403200" cy="11336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193E72"/>
              </a:buClr>
              <a:buSzPts val="3600"/>
              <a:buFont typeface="Arial"/>
              <a:buNone/>
            </a:pPr>
            <a:r>
              <a:rPr lang="en-GB"/>
              <a:t>Beyond PhD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2"/>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Postdoctoral Award (Simplified)</a:t>
            </a:r>
            <a:endParaRPr/>
          </a:p>
        </p:txBody>
      </p:sp>
      <p:sp>
        <p:nvSpPr>
          <p:cNvPr id="599" name="Google Shape;599;p92"/>
          <p:cNvSpPr txBox="1">
            <a:spLocks noGrp="1"/>
          </p:cNvSpPr>
          <p:nvPr>
            <p:ph type="body" idx="1"/>
          </p:nvPr>
        </p:nvSpPr>
        <p:spPr>
          <a:xfrm>
            <a:off x="838200" y="1535067"/>
            <a:ext cx="10515600" cy="4362400"/>
          </a:xfrm>
          <a:prstGeom prst="rect">
            <a:avLst/>
          </a:prstGeom>
        </p:spPr>
        <p:txBody>
          <a:bodyPr spcFirstLastPara="1" wrap="square" lIns="91433" tIns="45700" rIns="91433"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ct val="100000"/>
              <a:buFont typeface="Arial"/>
              <a:buNone/>
            </a:pPr>
            <a:r>
              <a:rPr lang="en-GB" sz="1600" b="1"/>
              <a:t>Salaried time to undertake funded post-doctoral research and a bespoke training and development programme</a:t>
            </a:r>
            <a:endParaRPr sz="1600" b="1"/>
          </a:p>
          <a:p>
            <a:pPr marL="0" lvl="0" indent="0" algn="l" rtl="0">
              <a:lnSpc>
                <a:spcPct val="115000"/>
              </a:lnSpc>
              <a:spcBef>
                <a:spcPts val="0"/>
              </a:spcBef>
              <a:spcAft>
                <a:spcPts val="0"/>
              </a:spcAft>
              <a:buClr>
                <a:schemeClr val="dk1"/>
              </a:buClr>
              <a:buSzPct val="300000"/>
              <a:buFont typeface="Arial"/>
              <a:buNone/>
            </a:pPr>
            <a:endParaRPr sz="533" b="1"/>
          </a:p>
          <a:p>
            <a:pPr marL="0" lvl="0" indent="0" algn="l" rtl="0">
              <a:lnSpc>
                <a:spcPct val="115000"/>
              </a:lnSpc>
              <a:spcBef>
                <a:spcPts val="0"/>
              </a:spcBef>
              <a:spcAft>
                <a:spcPts val="0"/>
              </a:spcAft>
              <a:buClr>
                <a:schemeClr val="dk1"/>
              </a:buClr>
              <a:buSzPct val="120000"/>
              <a:buFont typeface="Arial"/>
              <a:buNone/>
            </a:pPr>
            <a:r>
              <a:rPr lang="en-GB" sz="1333" b="1"/>
              <a:t>Applicants may:</a:t>
            </a:r>
            <a:endParaRPr sz="1333" b="1"/>
          </a:p>
          <a:p>
            <a:pPr marL="457189" lvl="0" indent="-298443" algn="l" rtl="0">
              <a:lnSpc>
                <a:spcPct val="115000"/>
              </a:lnSpc>
              <a:spcBef>
                <a:spcPts val="0"/>
              </a:spcBef>
              <a:spcAft>
                <a:spcPts val="0"/>
              </a:spcAft>
              <a:buClr>
                <a:srgbClr val="193E72"/>
              </a:buClr>
              <a:buSzPct val="100000"/>
              <a:buChar char="●"/>
            </a:pPr>
            <a:r>
              <a:rPr lang="en-GB" sz="1333"/>
              <a:t>have recently completed, or will soon be awarded, a PhD or </a:t>
            </a:r>
            <a:r>
              <a:rPr lang="en-GB" sz="1333" b="1"/>
              <a:t>approved*</a:t>
            </a:r>
            <a:r>
              <a:rPr lang="en-GB" sz="1333"/>
              <a:t> professional doctorate</a:t>
            </a:r>
            <a:endParaRPr sz="1333"/>
          </a:p>
          <a:p>
            <a:pPr marL="457189" lvl="0" indent="-298443" algn="l" rtl="0">
              <a:lnSpc>
                <a:spcPct val="115000"/>
              </a:lnSpc>
              <a:spcBef>
                <a:spcPts val="0"/>
              </a:spcBef>
              <a:spcAft>
                <a:spcPts val="0"/>
              </a:spcAft>
              <a:buClr>
                <a:srgbClr val="193E72"/>
              </a:buClr>
              <a:buSzPct val="100000"/>
              <a:buChar char="●"/>
            </a:pPr>
            <a:r>
              <a:rPr lang="en-GB" sz="1333"/>
              <a:t>have started to establish themselves as an independent researcher, or be established as an independent researcher, but not yet recognised as a leader in their field</a:t>
            </a:r>
            <a:endParaRPr sz="1333"/>
          </a:p>
          <a:p>
            <a:pPr marL="457189" lvl="0" indent="-298443" algn="just" rtl="0">
              <a:lnSpc>
                <a:spcPct val="115000"/>
              </a:lnSpc>
              <a:spcBef>
                <a:spcPts val="0"/>
              </a:spcBef>
              <a:spcAft>
                <a:spcPts val="0"/>
              </a:spcAft>
              <a:buClr>
                <a:srgbClr val="193E72"/>
              </a:buClr>
              <a:buSzPct val="100000"/>
              <a:buChar char="●"/>
            </a:pPr>
            <a:r>
              <a:rPr lang="en-GB" sz="1333"/>
              <a:t>be seeking to re-establish their research career following a career break or </a:t>
            </a:r>
            <a:r>
              <a:rPr lang="en-GB" sz="1333">
                <a:highlight>
                  <a:schemeClr val="lt1"/>
                </a:highlight>
              </a:rPr>
              <a:t>period dedicated to professional practice</a:t>
            </a:r>
            <a:endParaRPr sz="1333">
              <a:highlight>
                <a:schemeClr val="lt1"/>
              </a:highlight>
            </a:endParaRPr>
          </a:p>
          <a:p>
            <a:pPr marL="457189" lvl="0" indent="0" algn="just" rtl="0">
              <a:lnSpc>
                <a:spcPct val="115000"/>
              </a:lnSpc>
              <a:spcBef>
                <a:spcPts val="0"/>
              </a:spcBef>
              <a:spcAft>
                <a:spcPts val="0"/>
              </a:spcAft>
              <a:buClr>
                <a:schemeClr val="dk1"/>
              </a:buClr>
              <a:buSzPts val="1018"/>
              <a:buFont typeface="Arial"/>
              <a:buNone/>
            </a:pPr>
            <a:endParaRPr sz="267">
              <a:highlight>
                <a:schemeClr val="lt1"/>
              </a:highlight>
            </a:endParaRPr>
          </a:p>
          <a:p>
            <a:pPr marL="0" lvl="0" indent="0" algn="just" rtl="0">
              <a:lnSpc>
                <a:spcPct val="115000"/>
              </a:lnSpc>
              <a:spcBef>
                <a:spcPts val="0"/>
              </a:spcBef>
              <a:spcAft>
                <a:spcPts val="0"/>
              </a:spcAft>
              <a:buClr>
                <a:schemeClr val="dk1"/>
              </a:buClr>
              <a:buSzPct val="110000"/>
              <a:buFont typeface="Arial"/>
              <a:buNone/>
            </a:pPr>
            <a:r>
              <a:rPr lang="en-GB" sz="1333">
                <a:highlight>
                  <a:schemeClr val="lt1"/>
                </a:highlight>
              </a:rPr>
              <a:t>* The eligibility of professional doctorate holders is assessed on a case-by-case basis</a:t>
            </a:r>
            <a:endParaRPr sz="1333">
              <a:highlight>
                <a:schemeClr val="lt1"/>
              </a:highlight>
            </a:endParaRPr>
          </a:p>
          <a:p>
            <a:pPr marL="0" lvl="0" indent="0" algn="l" rtl="0">
              <a:lnSpc>
                <a:spcPct val="115000"/>
              </a:lnSpc>
              <a:spcBef>
                <a:spcPts val="0"/>
              </a:spcBef>
              <a:spcAft>
                <a:spcPts val="0"/>
              </a:spcAft>
              <a:buClr>
                <a:schemeClr val="dk1"/>
              </a:buClr>
              <a:buSzPct val="300000"/>
              <a:buFont typeface="Arial"/>
              <a:buNone/>
            </a:pPr>
            <a:endParaRPr sz="533" b="1"/>
          </a:p>
          <a:p>
            <a:pPr marL="0" lvl="0" indent="0" algn="l" rtl="0">
              <a:lnSpc>
                <a:spcPct val="115000"/>
              </a:lnSpc>
              <a:spcBef>
                <a:spcPts val="0"/>
              </a:spcBef>
              <a:spcAft>
                <a:spcPts val="0"/>
              </a:spcAft>
              <a:buClr>
                <a:schemeClr val="dk1"/>
              </a:buClr>
              <a:buSzPct val="120000"/>
              <a:buFont typeface="Arial"/>
              <a:buNone/>
            </a:pPr>
            <a:r>
              <a:rPr lang="en-GB" sz="1333" b="1"/>
              <a:t>Funding and support</a:t>
            </a:r>
            <a:endParaRPr sz="1333" b="1"/>
          </a:p>
          <a:p>
            <a:pPr marL="457189" lvl="0" indent="-298443" algn="l" rtl="0">
              <a:lnSpc>
                <a:spcPct val="115000"/>
              </a:lnSpc>
              <a:spcBef>
                <a:spcPts val="0"/>
              </a:spcBef>
              <a:spcAft>
                <a:spcPts val="0"/>
              </a:spcAft>
              <a:buClr>
                <a:srgbClr val="193E72"/>
              </a:buClr>
              <a:buSzPct val="100000"/>
              <a:buChar char="●"/>
            </a:pPr>
            <a:r>
              <a:rPr lang="en-GB" sz="1333"/>
              <a:t>Funding for salary, research activities, research assistance, conference attendance and for training and development </a:t>
            </a:r>
            <a:endParaRPr sz="1333"/>
          </a:p>
          <a:p>
            <a:pPr marL="457189" lvl="0" indent="-298443" algn="l" rtl="0">
              <a:lnSpc>
                <a:spcPct val="115000"/>
              </a:lnSpc>
              <a:spcBef>
                <a:spcPts val="0"/>
              </a:spcBef>
              <a:spcAft>
                <a:spcPts val="0"/>
              </a:spcAft>
              <a:buClr>
                <a:srgbClr val="193E72"/>
              </a:buClr>
              <a:buSzPct val="100000"/>
              <a:buChar char="●"/>
            </a:pPr>
            <a:r>
              <a:rPr lang="en-GB" sz="1333"/>
              <a:t>Awards have a duration of between 2 and 5 years (and can be taken at between 50 and 100% WTE)</a:t>
            </a:r>
            <a:endParaRPr sz="1333"/>
          </a:p>
          <a:p>
            <a:pPr marL="457189" lvl="0" indent="-298443" algn="l" rtl="0">
              <a:lnSpc>
                <a:spcPct val="115000"/>
              </a:lnSpc>
              <a:spcBef>
                <a:spcPts val="0"/>
              </a:spcBef>
              <a:spcAft>
                <a:spcPts val="0"/>
              </a:spcAft>
              <a:buClr>
                <a:srgbClr val="193E72"/>
              </a:buClr>
              <a:buSzPct val="100000"/>
              <a:buChar char="●"/>
            </a:pPr>
            <a:r>
              <a:rPr lang="en-GB" sz="1333"/>
              <a:t>Recipients are permitted to apply for a second Post-Doctoral Award in due course, but the total duration of support is limited to 8 years WTE</a:t>
            </a:r>
            <a:endParaRPr sz="1333"/>
          </a:p>
          <a:p>
            <a:pPr marL="457189" lvl="0" indent="0" algn="l" rtl="0">
              <a:lnSpc>
                <a:spcPct val="115000"/>
              </a:lnSpc>
              <a:spcBef>
                <a:spcPts val="0"/>
              </a:spcBef>
              <a:spcAft>
                <a:spcPts val="0"/>
              </a:spcAft>
              <a:buClr>
                <a:schemeClr val="dk1"/>
              </a:buClr>
              <a:buSzPct val="275000"/>
              <a:buFont typeface="Arial"/>
              <a:buNone/>
            </a:pPr>
            <a:endParaRPr sz="533"/>
          </a:p>
          <a:p>
            <a:pPr marL="0" lvl="0" indent="0" algn="l" rtl="0">
              <a:lnSpc>
                <a:spcPct val="115000"/>
              </a:lnSpc>
              <a:spcBef>
                <a:spcPts val="0"/>
              </a:spcBef>
              <a:spcAft>
                <a:spcPts val="0"/>
              </a:spcAft>
              <a:buClr>
                <a:schemeClr val="dk1"/>
              </a:buClr>
              <a:buSzPct val="120000"/>
              <a:buFont typeface="Arial"/>
              <a:buNone/>
            </a:pPr>
            <a:r>
              <a:rPr lang="en-GB" sz="1333" b="1"/>
              <a:t>Practice Time: </a:t>
            </a:r>
            <a:r>
              <a:rPr lang="en-GB" sz="1333"/>
              <a:t>Registered practitioners are permitted to dedicate up to 40%</a:t>
            </a:r>
            <a:r>
              <a:rPr lang="en-GB" sz="1333" b="1"/>
              <a:t> </a:t>
            </a:r>
            <a:r>
              <a:rPr lang="en-GB" sz="1333"/>
              <a:t>of award time to the development of their practice or policy role, which will be funded by the award</a:t>
            </a:r>
            <a:endParaRPr sz="1333"/>
          </a:p>
          <a:p>
            <a:pPr marL="0" lvl="0" indent="0" algn="l" rtl="0">
              <a:lnSpc>
                <a:spcPct val="115000"/>
              </a:lnSpc>
              <a:spcBef>
                <a:spcPts val="0"/>
              </a:spcBef>
              <a:spcAft>
                <a:spcPts val="0"/>
              </a:spcAft>
              <a:buClr>
                <a:schemeClr val="dk1"/>
              </a:buClr>
              <a:buSzPct val="128571"/>
              <a:buFont typeface="Arial"/>
              <a:buNone/>
            </a:pPr>
            <a:endParaRPr sz="933"/>
          </a:p>
          <a:p>
            <a:pPr marL="0" lvl="0" indent="0" algn="l" rtl="0">
              <a:lnSpc>
                <a:spcPct val="115000"/>
              </a:lnSpc>
              <a:spcBef>
                <a:spcPts val="0"/>
              </a:spcBef>
              <a:spcAft>
                <a:spcPts val="0"/>
              </a:spcAft>
              <a:buClr>
                <a:schemeClr val="dk1"/>
              </a:buClr>
              <a:buSzPct val="120000"/>
              <a:buFont typeface="Arial"/>
              <a:buNone/>
            </a:pPr>
            <a:r>
              <a:rPr lang="en-GB" sz="1333" b="1"/>
              <a:t>Application windows open twice annually, in the spring and autumn</a:t>
            </a:r>
            <a:endParaRPr sz="1333" b="1"/>
          </a:p>
          <a:p>
            <a:pPr marL="0" lvl="0" indent="0" algn="ctr" rtl="0">
              <a:lnSpc>
                <a:spcPct val="115000"/>
              </a:lnSpc>
              <a:spcBef>
                <a:spcPts val="0"/>
              </a:spcBef>
              <a:spcAft>
                <a:spcPts val="0"/>
              </a:spcAft>
              <a:buClr>
                <a:schemeClr val="dk1"/>
              </a:buClr>
              <a:buSzPct val="120000"/>
              <a:buFont typeface="Arial"/>
              <a:buNone/>
            </a:pPr>
            <a:endParaRPr sz="1333" b="1"/>
          </a:p>
          <a:p>
            <a:pPr marL="0" lvl="0" indent="0" algn="l" rtl="0">
              <a:lnSpc>
                <a:spcPct val="115000"/>
              </a:lnSpc>
              <a:spcBef>
                <a:spcPts val="0"/>
              </a:spcBef>
              <a:spcAft>
                <a:spcPts val="0"/>
              </a:spcAft>
              <a:buClr>
                <a:schemeClr val="dk1"/>
              </a:buClr>
              <a:buSzPct val="110000"/>
              <a:buFont typeface="Arial"/>
              <a:buNone/>
            </a:pPr>
            <a:r>
              <a:rPr lang="en-GB" sz="1333" b="1"/>
              <a:t>Applications are welcome from all, and will be assessed by one of three committees, each with a particular focus:</a:t>
            </a:r>
            <a:endParaRPr sz="1333" b="1"/>
          </a:p>
          <a:p>
            <a:pPr marL="609585" lvl="0" indent="-383108" algn="l" rtl="0">
              <a:lnSpc>
                <a:spcPct val="115000"/>
              </a:lnSpc>
              <a:spcBef>
                <a:spcPts val="0"/>
              </a:spcBef>
              <a:spcAft>
                <a:spcPts val="0"/>
              </a:spcAft>
              <a:buClr>
                <a:srgbClr val="193E72"/>
              </a:buClr>
              <a:buSzPct val="100000"/>
              <a:buChar char="●"/>
            </a:pPr>
            <a:r>
              <a:rPr lang="en-GB" sz="1333"/>
              <a:t>Local Authorities, Social Care and Public Health research</a:t>
            </a:r>
            <a:endParaRPr sz="1333"/>
          </a:p>
          <a:p>
            <a:pPr marL="609585" lvl="0" indent="-383108" algn="l" rtl="0">
              <a:lnSpc>
                <a:spcPct val="115000"/>
              </a:lnSpc>
              <a:spcBef>
                <a:spcPts val="0"/>
              </a:spcBef>
              <a:spcAft>
                <a:spcPts val="0"/>
              </a:spcAft>
              <a:buClr>
                <a:srgbClr val="193E72"/>
              </a:buClr>
              <a:buSzPct val="100000"/>
              <a:buChar char="●"/>
            </a:pPr>
            <a:r>
              <a:rPr lang="en-GB" sz="1333"/>
              <a:t>Health and Care Professionals</a:t>
            </a:r>
            <a:endParaRPr sz="1333"/>
          </a:p>
          <a:p>
            <a:pPr marL="609585" lvl="0" indent="-383108" algn="l" rtl="0">
              <a:lnSpc>
                <a:spcPct val="115000"/>
              </a:lnSpc>
              <a:spcBef>
                <a:spcPts val="0"/>
              </a:spcBef>
              <a:spcAft>
                <a:spcPts val="0"/>
              </a:spcAft>
              <a:buClr>
                <a:srgbClr val="193E72"/>
              </a:buClr>
              <a:buSzPct val="100000"/>
              <a:buChar char="●"/>
            </a:pPr>
            <a:r>
              <a:rPr lang="en-GB" sz="1333"/>
              <a:t>Other post-doctoral research / researchers</a:t>
            </a:r>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3"/>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Clinical Future Leaders Fellowship</a:t>
            </a:r>
            <a:endParaRPr/>
          </a:p>
        </p:txBody>
      </p:sp>
      <p:sp>
        <p:nvSpPr>
          <p:cNvPr id="605" name="Google Shape;605;p93"/>
          <p:cNvSpPr txBox="1">
            <a:spLocks noGrp="1"/>
          </p:cNvSpPr>
          <p:nvPr>
            <p:ph type="body" idx="1"/>
          </p:nvPr>
        </p:nvSpPr>
        <p:spPr>
          <a:xfrm>
            <a:off x="838200" y="1230732"/>
            <a:ext cx="10515600" cy="4256400"/>
          </a:xfrm>
          <a:prstGeom prst="rect">
            <a:avLst/>
          </a:prstGeom>
        </p:spPr>
        <p:txBody>
          <a:bodyPr spcFirstLastPara="1" wrap="square" lIns="91433" tIns="45700" rIns="91433" bIns="45700"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Clr>
                <a:schemeClr val="dk1"/>
              </a:buClr>
              <a:buSzPct val="79318"/>
              <a:buFont typeface="Arial"/>
              <a:buNone/>
            </a:pPr>
            <a:r>
              <a:rPr lang="en-GB" sz="2017" b="1"/>
              <a:t>7 year award for registered health and care professional as defined by NIHR, a doctor or dentist to transition from postdoctoral researchers to research leadership roles</a:t>
            </a:r>
            <a:endParaRPr sz="2017" b="1"/>
          </a:p>
          <a:p>
            <a:pPr marL="0" lvl="0" indent="0" algn="l" rtl="0">
              <a:lnSpc>
                <a:spcPct val="115000"/>
              </a:lnSpc>
              <a:spcBef>
                <a:spcPts val="0"/>
              </a:spcBef>
              <a:spcAft>
                <a:spcPts val="0"/>
              </a:spcAft>
              <a:buNone/>
            </a:pPr>
            <a:br>
              <a:rPr lang="en-GB" sz="1333" b="1"/>
            </a:br>
            <a:r>
              <a:rPr lang="en-GB" sz="1935"/>
              <a:t>Applications by nomination only (3 nominations max per HEI for each round)</a:t>
            </a:r>
            <a:endParaRPr sz="1935" b="1"/>
          </a:p>
          <a:p>
            <a:pPr marL="0" lvl="0" indent="0" algn="l" rtl="0">
              <a:lnSpc>
                <a:spcPct val="115000"/>
              </a:lnSpc>
              <a:spcBef>
                <a:spcPts val="0"/>
              </a:spcBef>
              <a:spcAft>
                <a:spcPts val="0"/>
              </a:spcAft>
              <a:buNone/>
            </a:pPr>
            <a:br>
              <a:rPr lang="en-GB" sz="1037" b="1"/>
            </a:br>
            <a:r>
              <a:rPr lang="en-GB" sz="1935" b="1"/>
              <a:t>Applicants may:</a:t>
            </a:r>
            <a:endParaRPr sz="1935"/>
          </a:p>
          <a:p>
            <a:pPr marL="457189" lvl="0" indent="-315329" algn="l" rtl="0">
              <a:lnSpc>
                <a:spcPct val="115000"/>
              </a:lnSpc>
              <a:spcBef>
                <a:spcPts val="0"/>
              </a:spcBef>
              <a:spcAft>
                <a:spcPts val="0"/>
              </a:spcAft>
              <a:buClr>
                <a:srgbClr val="193E72"/>
              </a:buClr>
              <a:buSzPct val="100000"/>
              <a:buChar char="●"/>
            </a:pPr>
            <a:r>
              <a:rPr lang="en-GB" sz="1935"/>
              <a:t>have started to establish themselves as an independent researcher, or be established as an independent researcher, but not yet recognised as a leader in their field</a:t>
            </a:r>
            <a:endParaRPr sz="1935"/>
          </a:p>
          <a:p>
            <a:pPr marL="457189" lvl="0" indent="-315329" algn="just" rtl="0">
              <a:lnSpc>
                <a:spcPct val="115000"/>
              </a:lnSpc>
              <a:spcBef>
                <a:spcPts val="0"/>
              </a:spcBef>
              <a:spcAft>
                <a:spcPts val="0"/>
              </a:spcAft>
              <a:buClr>
                <a:srgbClr val="193E72"/>
              </a:buClr>
              <a:buSzPct val="100000"/>
              <a:buChar char="●"/>
            </a:pPr>
            <a:r>
              <a:rPr lang="en-GB" sz="1935"/>
              <a:t>be seeking to re-establish their research career following a career break or </a:t>
            </a:r>
            <a:r>
              <a:rPr lang="en-GB" sz="1935">
                <a:highlight>
                  <a:schemeClr val="lt1"/>
                </a:highlight>
              </a:rPr>
              <a:t>period dedicated to professional practice</a:t>
            </a:r>
            <a:endParaRPr sz="1935">
              <a:highlight>
                <a:schemeClr val="lt1"/>
              </a:highlight>
            </a:endParaRPr>
          </a:p>
          <a:p>
            <a:pPr marL="0" lvl="0" indent="0" algn="l" rtl="0">
              <a:lnSpc>
                <a:spcPct val="115000"/>
              </a:lnSpc>
              <a:spcBef>
                <a:spcPts val="0"/>
              </a:spcBef>
              <a:spcAft>
                <a:spcPts val="0"/>
              </a:spcAft>
              <a:buClr>
                <a:schemeClr val="dk1"/>
              </a:buClr>
              <a:buSzPct val="82706"/>
              <a:buFont typeface="Arial"/>
              <a:buNone/>
            </a:pPr>
            <a:endParaRPr sz="1935" b="1"/>
          </a:p>
          <a:p>
            <a:pPr marL="0" lvl="0" indent="0" algn="l" rtl="0">
              <a:lnSpc>
                <a:spcPct val="115000"/>
              </a:lnSpc>
              <a:spcBef>
                <a:spcPts val="0"/>
              </a:spcBef>
              <a:spcAft>
                <a:spcPts val="0"/>
              </a:spcAft>
              <a:buClr>
                <a:schemeClr val="dk1"/>
              </a:buClr>
              <a:buSzPct val="82706"/>
              <a:buFont typeface="Arial"/>
              <a:buNone/>
            </a:pPr>
            <a:r>
              <a:rPr lang="en-GB" sz="1935" b="1"/>
              <a:t>Funding and support</a:t>
            </a:r>
            <a:endParaRPr sz="1935" b="1"/>
          </a:p>
          <a:p>
            <a:pPr marL="457189" lvl="0" indent="-315329" algn="l" rtl="0">
              <a:lnSpc>
                <a:spcPct val="115000"/>
              </a:lnSpc>
              <a:spcBef>
                <a:spcPts val="0"/>
              </a:spcBef>
              <a:spcAft>
                <a:spcPts val="0"/>
              </a:spcAft>
              <a:buClr>
                <a:srgbClr val="193E72"/>
              </a:buClr>
              <a:buSzPct val="100000"/>
              <a:buChar char="●"/>
            </a:pPr>
            <a:r>
              <a:rPr lang="en-GB" sz="1935"/>
              <a:t>Funding for salary, research activities, research assistance, conference attendance and for training and development. Funding for salary is shared by the NIHR and the contracting organisation.</a:t>
            </a:r>
            <a:endParaRPr sz="1935"/>
          </a:p>
          <a:p>
            <a:pPr marL="457189" lvl="0" indent="-315329" algn="l" rtl="0">
              <a:lnSpc>
                <a:spcPct val="115000"/>
              </a:lnSpc>
              <a:spcBef>
                <a:spcPts val="0"/>
              </a:spcBef>
              <a:spcAft>
                <a:spcPts val="0"/>
              </a:spcAft>
              <a:buClr>
                <a:srgbClr val="193E72"/>
              </a:buClr>
              <a:buSzPct val="100000"/>
              <a:buChar char="●"/>
            </a:pPr>
            <a:r>
              <a:rPr lang="en-GB" sz="1935"/>
              <a:t>Awards have a duration of 7 years with part time options available.</a:t>
            </a:r>
            <a:endParaRPr sz="1935"/>
          </a:p>
          <a:p>
            <a:pPr marL="0" lvl="0" indent="0" algn="l" rtl="0">
              <a:lnSpc>
                <a:spcPct val="115000"/>
              </a:lnSpc>
              <a:spcBef>
                <a:spcPts val="0"/>
              </a:spcBef>
              <a:spcAft>
                <a:spcPts val="0"/>
              </a:spcAft>
              <a:buClr>
                <a:schemeClr val="dk1"/>
              </a:buClr>
              <a:buSzPct val="75814"/>
              <a:buFont typeface="Arial"/>
              <a:buNone/>
            </a:pPr>
            <a:endParaRPr sz="1935"/>
          </a:p>
          <a:p>
            <a:pPr marL="0" lvl="0" indent="0" algn="l" rtl="0">
              <a:lnSpc>
                <a:spcPct val="115000"/>
              </a:lnSpc>
              <a:spcBef>
                <a:spcPts val="0"/>
              </a:spcBef>
              <a:spcAft>
                <a:spcPts val="0"/>
              </a:spcAft>
              <a:buClr>
                <a:schemeClr val="dk1"/>
              </a:buClr>
              <a:buSzPct val="82706"/>
              <a:buFont typeface="Arial"/>
              <a:buNone/>
            </a:pPr>
            <a:r>
              <a:rPr lang="en-GB" sz="1935"/>
              <a:t>It is permitted to dedicate up to 20% (or 40%</a:t>
            </a:r>
            <a:r>
              <a:rPr lang="en-GB" sz="1935" b="1"/>
              <a:t> </a:t>
            </a:r>
            <a:r>
              <a:rPr lang="en-GB" sz="1935"/>
              <a:t>in exceptional circumstances) of award time to the development of a practice role, which will be funded by the award</a:t>
            </a:r>
            <a:endParaRPr sz="1935"/>
          </a:p>
          <a:p>
            <a:pPr marL="0" lvl="0" indent="0" algn="l" rtl="0">
              <a:lnSpc>
                <a:spcPct val="115000"/>
              </a:lnSpc>
              <a:spcBef>
                <a:spcPts val="0"/>
              </a:spcBef>
              <a:spcAft>
                <a:spcPts val="0"/>
              </a:spcAft>
              <a:buClr>
                <a:schemeClr val="dk1"/>
              </a:buClr>
              <a:buSzPct val="62030"/>
              <a:buFont typeface="Arial"/>
              <a:buNone/>
            </a:pPr>
            <a:endParaRPr sz="1935"/>
          </a:p>
          <a:p>
            <a:pPr marL="0" lvl="0" indent="0" algn="l" rtl="0">
              <a:lnSpc>
                <a:spcPct val="115000"/>
              </a:lnSpc>
              <a:spcBef>
                <a:spcPts val="0"/>
              </a:spcBef>
              <a:spcAft>
                <a:spcPts val="0"/>
              </a:spcAft>
              <a:buNone/>
            </a:pPr>
            <a:r>
              <a:rPr lang="en-GB" sz="1935" b="1"/>
              <a:t>Application windows annually, in the autumn</a:t>
            </a:r>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4"/>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Global Advanced Fellowship (GAF)</a:t>
            </a:r>
            <a:endParaRPr/>
          </a:p>
        </p:txBody>
      </p:sp>
      <p:sp>
        <p:nvSpPr>
          <p:cNvPr id="611" name="Google Shape;611;p94"/>
          <p:cNvSpPr txBox="1">
            <a:spLocks noGrp="1"/>
          </p:cNvSpPr>
          <p:nvPr>
            <p:ph type="body" idx="1"/>
          </p:nvPr>
        </p:nvSpPr>
        <p:spPr>
          <a:xfrm>
            <a:off x="838200" y="1324033"/>
            <a:ext cx="10515600" cy="4820000"/>
          </a:xfrm>
          <a:prstGeom prst="rect">
            <a:avLst/>
          </a:prstGeom>
        </p:spPr>
        <p:txBody>
          <a:bodyPr spcFirstLastPara="1" wrap="square" lIns="91433" tIns="45700" rIns="91433" bIns="45700" anchor="t"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lnSpc>
                <a:spcPct val="115000"/>
              </a:lnSpc>
              <a:spcBef>
                <a:spcPts val="1067"/>
              </a:spcBef>
              <a:spcAft>
                <a:spcPts val="0"/>
              </a:spcAft>
              <a:buNone/>
            </a:pPr>
            <a:r>
              <a:rPr lang="en-GB" sz="1600" b="1"/>
              <a:t>Applicants may be:</a:t>
            </a:r>
            <a:endParaRPr sz="1600" b="1"/>
          </a:p>
          <a:p>
            <a:pPr marL="457189" lvl="0" indent="-306486" algn="just" rtl="0">
              <a:lnSpc>
                <a:spcPct val="115000"/>
              </a:lnSpc>
              <a:spcBef>
                <a:spcPts val="1067"/>
              </a:spcBef>
              <a:spcAft>
                <a:spcPts val="0"/>
              </a:spcAft>
              <a:buClr>
                <a:srgbClr val="193E72"/>
              </a:buClr>
              <a:buSzPct val="100000"/>
              <a:buChar char="●"/>
            </a:pPr>
            <a:r>
              <a:rPr lang="en-GB" sz="1600"/>
              <a:t>starting to establish themselves as an independent researcher, or are already established as an independent researcher but not yet recognised as an international leader in their field</a:t>
            </a:r>
            <a:endParaRPr sz="1600"/>
          </a:p>
          <a:p>
            <a:pPr marL="457189" lvl="0" indent="-306486" algn="just" rtl="0">
              <a:lnSpc>
                <a:spcPct val="115000"/>
              </a:lnSpc>
              <a:spcBef>
                <a:spcPts val="0"/>
              </a:spcBef>
              <a:spcAft>
                <a:spcPts val="0"/>
              </a:spcAft>
              <a:buClr>
                <a:srgbClr val="193E72"/>
              </a:buClr>
              <a:buSzPct val="100000"/>
              <a:buChar char="●"/>
            </a:pPr>
            <a:r>
              <a:rPr lang="en-GB" sz="1600"/>
              <a:t>seeking to transition into applied health and social care research or re-establish their research career following a significant career break </a:t>
            </a:r>
            <a:endParaRPr sz="1600">
              <a:highlight>
                <a:schemeClr val="lt1"/>
              </a:highlight>
            </a:endParaRPr>
          </a:p>
          <a:p>
            <a:pPr marL="0" lvl="0" indent="0" algn="just" rtl="0">
              <a:lnSpc>
                <a:spcPct val="115000"/>
              </a:lnSpc>
              <a:spcBef>
                <a:spcPts val="1067"/>
              </a:spcBef>
              <a:spcAft>
                <a:spcPts val="0"/>
              </a:spcAft>
              <a:buNone/>
            </a:pPr>
            <a:r>
              <a:rPr lang="en-GB" sz="1600" b="1">
                <a:highlight>
                  <a:schemeClr val="lt1"/>
                </a:highlight>
              </a:rPr>
              <a:t>Applicants must:</a:t>
            </a:r>
            <a:endParaRPr sz="1600" b="1">
              <a:highlight>
                <a:schemeClr val="lt1"/>
              </a:highlight>
            </a:endParaRPr>
          </a:p>
          <a:p>
            <a:pPr marL="457189" lvl="0" indent="-306486" algn="just" rtl="0">
              <a:lnSpc>
                <a:spcPct val="115000"/>
              </a:lnSpc>
              <a:spcBef>
                <a:spcPts val="1067"/>
              </a:spcBef>
              <a:spcAft>
                <a:spcPts val="0"/>
              </a:spcAft>
              <a:buClr>
                <a:srgbClr val="193E72"/>
              </a:buClr>
              <a:buSzPct val="100000"/>
              <a:buChar char="●"/>
            </a:pPr>
            <a:r>
              <a:rPr lang="en-GB" sz="1600"/>
              <a:t>hold a relevant PhD or postgraduate medical research degree but not hold a Professorship or Chair position</a:t>
            </a:r>
            <a:endParaRPr sz="1600">
              <a:highlight>
                <a:srgbClr val="FFFF00"/>
              </a:highlight>
            </a:endParaRPr>
          </a:p>
          <a:p>
            <a:pPr marL="457189" lvl="0" indent="-306486" algn="just" rtl="0">
              <a:lnSpc>
                <a:spcPct val="115000"/>
              </a:lnSpc>
              <a:spcBef>
                <a:spcPts val="0"/>
              </a:spcBef>
              <a:spcAft>
                <a:spcPts val="0"/>
              </a:spcAft>
              <a:buClr>
                <a:srgbClr val="193E72"/>
              </a:buClr>
              <a:buSzPct val="100000"/>
              <a:buChar char="●"/>
            </a:pPr>
            <a:r>
              <a:rPr lang="en-GB" sz="1600"/>
              <a:t>be based at a contracting host organisation that meets one of the following criteria:</a:t>
            </a:r>
            <a:endParaRPr sz="1600"/>
          </a:p>
          <a:p>
            <a:pPr marL="914377" lvl="1" indent="-306486" algn="just" rtl="0">
              <a:lnSpc>
                <a:spcPct val="115000"/>
              </a:lnSpc>
              <a:spcBef>
                <a:spcPts val="0"/>
              </a:spcBef>
              <a:spcAft>
                <a:spcPts val="0"/>
              </a:spcAft>
              <a:buClr>
                <a:srgbClr val="193E72"/>
              </a:buClr>
              <a:buSzPct val="100000"/>
              <a:buChar char="○"/>
            </a:pPr>
            <a:r>
              <a:rPr lang="en-GB" sz="1600">
                <a:solidFill>
                  <a:srgbClr val="193E72"/>
                </a:solidFill>
              </a:rPr>
              <a:t>a Higher Education Institution (HEI) or Research Institute located in a Low and Middle Income Country (LMIC)</a:t>
            </a:r>
            <a:endParaRPr sz="1600">
              <a:solidFill>
                <a:srgbClr val="193E72"/>
              </a:solidFill>
            </a:endParaRPr>
          </a:p>
          <a:p>
            <a:pPr marL="914377" lvl="1" indent="-306486" algn="just" rtl="0">
              <a:lnSpc>
                <a:spcPct val="115000"/>
              </a:lnSpc>
              <a:spcBef>
                <a:spcPts val="0"/>
              </a:spcBef>
              <a:spcAft>
                <a:spcPts val="0"/>
              </a:spcAft>
              <a:buClr>
                <a:srgbClr val="193E72"/>
              </a:buClr>
              <a:buSzPct val="100000"/>
              <a:buChar char="○"/>
            </a:pPr>
            <a:r>
              <a:rPr lang="en-GB" sz="1600">
                <a:solidFill>
                  <a:srgbClr val="193E72"/>
                </a:solidFill>
              </a:rPr>
              <a:t>a UK HEI, with the requirement that an LMIC HEI or Research Institute is a partner organisation.</a:t>
            </a:r>
            <a:endParaRPr sz="1600">
              <a:solidFill>
                <a:srgbClr val="193E72"/>
              </a:solidFill>
            </a:endParaRPr>
          </a:p>
          <a:p>
            <a:pPr marL="457189" lvl="0" indent="-306486" algn="just" rtl="0">
              <a:lnSpc>
                <a:spcPct val="115000"/>
              </a:lnSpc>
              <a:spcBef>
                <a:spcPts val="0"/>
              </a:spcBef>
              <a:spcAft>
                <a:spcPts val="0"/>
              </a:spcAft>
              <a:buClr>
                <a:srgbClr val="193E72"/>
              </a:buClr>
              <a:buSzPct val="100000"/>
              <a:buChar char="●"/>
            </a:pPr>
            <a:r>
              <a:rPr lang="en-GB" sz="1600"/>
              <a:t>be conducting research that directly and primarily benefit patients and the public in countries on the OECD DAC list.</a:t>
            </a:r>
            <a:endParaRPr sz="1600"/>
          </a:p>
          <a:p>
            <a:pPr marL="0" lvl="0" indent="0" algn="l" rtl="0">
              <a:lnSpc>
                <a:spcPct val="115000"/>
              </a:lnSpc>
              <a:spcBef>
                <a:spcPts val="1067"/>
              </a:spcBef>
              <a:spcAft>
                <a:spcPts val="0"/>
              </a:spcAft>
              <a:buNone/>
            </a:pPr>
            <a:r>
              <a:rPr lang="en-GB" sz="1600" b="1"/>
              <a:t>Funding and support:</a:t>
            </a:r>
            <a:endParaRPr sz="1600" b="1"/>
          </a:p>
          <a:p>
            <a:pPr marL="457189" lvl="0" indent="-306486" algn="l" rtl="0">
              <a:lnSpc>
                <a:spcPct val="115000"/>
              </a:lnSpc>
              <a:spcBef>
                <a:spcPts val="1067"/>
              </a:spcBef>
              <a:spcAft>
                <a:spcPts val="0"/>
              </a:spcAft>
              <a:buClr>
                <a:srgbClr val="193E72"/>
              </a:buClr>
              <a:buSzPct val="100000"/>
              <a:buChar char="●"/>
            </a:pPr>
            <a:r>
              <a:rPr lang="en-GB" sz="1600"/>
              <a:t>Up to £750,000 </a:t>
            </a:r>
            <a:endParaRPr sz="1600"/>
          </a:p>
          <a:p>
            <a:pPr marL="457189" lvl="0" indent="-306486" algn="l" rtl="0">
              <a:lnSpc>
                <a:spcPct val="115000"/>
              </a:lnSpc>
              <a:spcBef>
                <a:spcPts val="0"/>
              </a:spcBef>
              <a:spcAft>
                <a:spcPts val="0"/>
              </a:spcAft>
              <a:buClr>
                <a:srgbClr val="193E72"/>
              </a:buClr>
              <a:buSzPct val="100000"/>
              <a:buChar char="●"/>
            </a:pPr>
            <a:r>
              <a:rPr lang="en-GB" sz="1600"/>
              <a:t>2-5 years WTE (between 50 and 100% WTE)</a:t>
            </a:r>
            <a:endParaRPr sz="1467">
              <a:solidFill>
                <a:schemeClr val="dk1"/>
              </a:solidFill>
            </a:endParaRPr>
          </a:p>
          <a:p>
            <a:pPr marL="457189" lvl="0" indent="-306486" algn="l" rtl="0">
              <a:lnSpc>
                <a:spcPct val="115000"/>
              </a:lnSpc>
              <a:spcBef>
                <a:spcPts val="0"/>
              </a:spcBef>
              <a:spcAft>
                <a:spcPts val="0"/>
              </a:spcAft>
              <a:buClr>
                <a:srgbClr val="193E72"/>
              </a:buClr>
              <a:buSzPct val="100000"/>
              <a:buChar char="●"/>
            </a:pPr>
            <a:r>
              <a:rPr lang="en-GB" sz="1600"/>
              <a:t>Funding for salary, research costs and training and development costs, including £2000 per year conference related costs</a:t>
            </a:r>
            <a:endParaRPr sz="1600"/>
          </a:p>
          <a:p>
            <a:pPr marL="457189" lvl="0" indent="-306486" algn="l" rtl="0">
              <a:lnSpc>
                <a:spcPct val="115000"/>
              </a:lnSpc>
              <a:spcBef>
                <a:spcPts val="0"/>
              </a:spcBef>
              <a:spcAft>
                <a:spcPts val="0"/>
              </a:spcAft>
              <a:buClr>
                <a:schemeClr val="dk1"/>
              </a:buClr>
              <a:buSzPct val="100000"/>
              <a:buChar char="●"/>
            </a:pPr>
            <a:r>
              <a:rPr lang="en-GB" sz="1600"/>
              <a:t>From April 2026  funding will be limited to sub-Saharan Africa and South Asia, addressing acute infectious disease threats and chronic health security challenges, including AMR and infectious diseases of poverty, with a focus on the poorest and most vulnerable population</a:t>
            </a:r>
            <a:endParaRPr sz="1600"/>
          </a:p>
          <a:p>
            <a:pPr marL="457189" lvl="0" indent="0" algn="l" rtl="0">
              <a:lnSpc>
                <a:spcPct val="115000"/>
              </a:lnSpc>
              <a:spcBef>
                <a:spcPts val="0"/>
              </a:spcBef>
              <a:spcAft>
                <a:spcPts val="0"/>
              </a:spcAft>
              <a:buNone/>
            </a:pPr>
            <a:endParaRPr sz="1600"/>
          </a:p>
          <a:p>
            <a:pPr marL="0" lvl="0" indent="0" algn="l" rtl="0">
              <a:lnSpc>
                <a:spcPct val="115000"/>
              </a:lnSpc>
              <a:spcBef>
                <a:spcPts val="0"/>
              </a:spcBef>
              <a:spcAft>
                <a:spcPts val="0"/>
              </a:spcAft>
              <a:buNone/>
            </a:pPr>
            <a:r>
              <a:rPr lang="en-GB" sz="1600" b="1"/>
              <a:t>Launches annually in April </a:t>
            </a:r>
            <a:endParaRPr sz="1600" b="1"/>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5"/>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Clinical Lectureship</a:t>
            </a:r>
            <a:endParaRPr/>
          </a:p>
        </p:txBody>
      </p:sp>
      <p:sp>
        <p:nvSpPr>
          <p:cNvPr id="617" name="Google Shape;617;p95"/>
          <p:cNvSpPr txBox="1">
            <a:spLocks noGrp="1"/>
          </p:cNvSpPr>
          <p:nvPr>
            <p:ph type="body" idx="1"/>
          </p:nvPr>
        </p:nvSpPr>
        <p:spPr>
          <a:xfrm>
            <a:off x="838200" y="1535067"/>
            <a:ext cx="10515600" cy="4424800"/>
          </a:xfrm>
          <a:prstGeom prst="rect">
            <a:avLst/>
          </a:prstGeom>
        </p:spPr>
        <p:txBody>
          <a:bodyPr spcFirstLastPara="1" wrap="square" lIns="91433" tIns="45700" rIns="91433"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lvl="0" indent="-321725" algn="l" rtl="0">
              <a:lnSpc>
                <a:spcPct val="115000"/>
              </a:lnSpc>
              <a:spcBef>
                <a:spcPts val="0"/>
              </a:spcBef>
              <a:spcAft>
                <a:spcPts val="0"/>
              </a:spcAft>
              <a:buClr>
                <a:srgbClr val="193E72"/>
              </a:buClr>
              <a:buSzPts val="1200"/>
              <a:buChar char="●"/>
            </a:pPr>
            <a:r>
              <a:rPr lang="en-GB" sz="1600"/>
              <a:t>Provides 50% protected academic training time for doctors and dentists in possession of a PhD/MD that are undertaking specialty training or working in general practice</a:t>
            </a:r>
            <a:endParaRPr sz="1600">
              <a:solidFill>
                <a:schemeClr val="dk1"/>
              </a:solidFill>
            </a:endParaRPr>
          </a:p>
          <a:p>
            <a:pPr marL="457189" lvl="0" indent="-321725" algn="l" rtl="0">
              <a:lnSpc>
                <a:spcPct val="115000"/>
              </a:lnSpc>
              <a:spcBef>
                <a:spcPts val="0"/>
              </a:spcBef>
              <a:spcAft>
                <a:spcPts val="0"/>
              </a:spcAft>
              <a:buClr>
                <a:srgbClr val="193E72"/>
              </a:buClr>
              <a:buSzPts val="1200"/>
              <a:buChar char="●"/>
            </a:pPr>
            <a:r>
              <a:rPr lang="en-GB" sz="1600"/>
              <a:t>Arrangements regarding clinical and academic time for CL posts are agreed at a local level with academic and clinical leads, as well as the NHSE local office</a:t>
            </a:r>
            <a:endParaRPr sz="1600">
              <a:solidFill>
                <a:schemeClr val="dk1"/>
              </a:solidFill>
            </a:endParaRPr>
          </a:p>
          <a:p>
            <a:pPr marL="152396" lvl="0" indent="0" algn="l" rtl="0">
              <a:lnSpc>
                <a:spcPct val="115000"/>
              </a:lnSpc>
              <a:spcBef>
                <a:spcPts val="0"/>
              </a:spcBef>
              <a:spcAft>
                <a:spcPts val="0"/>
              </a:spcAft>
              <a:buClr>
                <a:schemeClr val="dk1"/>
              </a:buClr>
              <a:buSzPts val="1200"/>
              <a:buFont typeface="Arial"/>
              <a:buNone/>
            </a:pPr>
            <a:endParaRPr sz="1600"/>
          </a:p>
          <a:p>
            <a:pPr marL="152396" lvl="0" indent="0" algn="l" rtl="0">
              <a:lnSpc>
                <a:spcPct val="115000"/>
              </a:lnSpc>
              <a:spcBef>
                <a:spcPts val="0"/>
              </a:spcBef>
              <a:spcAft>
                <a:spcPts val="0"/>
              </a:spcAft>
              <a:buClr>
                <a:schemeClr val="dk1"/>
              </a:buClr>
              <a:buSzPts val="1200"/>
              <a:buFont typeface="Arial"/>
              <a:buNone/>
            </a:pPr>
            <a:r>
              <a:rPr lang="en-GB" sz="1600" b="1"/>
              <a:t>Funding and support</a:t>
            </a:r>
            <a:endParaRPr sz="1600">
              <a:solidFill>
                <a:schemeClr val="dk1"/>
              </a:solidFill>
            </a:endParaRPr>
          </a:p>
          <a:p>
            <a:pPr marL="457189" lvl="0" indent="-321725" algn="l" rtl="0">
              <a:lnSpc>
                <a:spcPct val="115000"/>
              </a:lnSpc>
              <a:spcBef>
                <a:spcPts val="0"/>
              </a:spcBef>
              <a:spcAft>
                <a:spcPts val="0"/>
              </a:spcAft>
              <a:buClr>
                <a:srgbClr val="193E72"/>
              </a:buClr>
              <a:buSzPts val="1200"/>
              <a:buChar char="●"/>
            </a:pPr>
            <a:r>
              <a:rPr lang="en-GB" sz="1600"/>
              <a:t>Standard duration of 4 years with less than full time options available</a:t>
            </a:r>
            <a:endParaRPr sz="1600">
              <a:solidFill>
                <a:schemeClr val="dk1"/>
              </a:solidFill>
            </a:endParaRPr>
          </a:p>
          <a:p>
            <a:pPr marL="457189" lvl="0" indent="-321725" algn="l" rtl="0">
              <a:lnSpc>
                <a:spcPct val="115000"/>
              </a:lnSpc>
              <a:spcBef>
                <a:spcPts val="0"/>
              </a:spcBef>
              <a:spcAft>
                <a:spcPts val="0"/>
              </a:spcAft>
              <a:buClr>
                <a:srgbClr val="193E72"/>
              </a:buClr>
              <a:buSzPts val="1200"/>
              <a:buChar char="●"/>
            </a:pPr>
            <a:r>
              <a:rPr lang="en-GB" sz="1600"/>
              <a:t>Funding salary (both clinical and academic), bursary for conference and travel</a:t>
            </a:r>
            <a:endParaRPr sz="1600">
              <a:solidFill>
                <a:schemeClr val="dk1"/>
              </a:solidFill>
            </a:endParaRPr>
          </a:p>
          <a:p>
            <a:pPr marL="457189" lvl="0" indent="-321725" algn="l" rtl="0">
              <a:lnSpc>
                <a:spcPct val="115000"/>
              </a:lnSpc>
              <a:spcBef>
                <a:spcPts val="0"/>
              </a:spcBef>
              <a:spcAft>
                <a:spcPts val="0"/>
              </a:spcAft>
              <a:buClr>
                <a:srgbClr val="193E72"/>
              </a:buClr>
              <a:buSzPts val="1200"/>
              <a:buChar char="●"/>
            </a:pPr>
            <a:r>
              <a:rPr lang="en-GB" sz="1600"/>
              <a:t>Access to AMS Starter Grants</a:t>
            </a:r>
            <a:endParaRPr sz="1600">
              <a:solidFill>
                <a:schemeClr val="dk1"/>
              </a:solidFill>
            </a:endParaRPr>
          </a:p>
          <a:p>
            <a:pPr marL="152396" lvl="0" indent="0" algn="l" rtl="0">
              <a:lnSpc>
                <a:spcPct val="115000"/>
              </a:lnSpc>
              <a:spcBef>
                <a:spcPts val="0"/>
              </a:spcBef>
              <a:spcAft>
                <a:spcPts val="0"/>
              </a:spcAft>
              <a:buClr>
                <a:schemeClr val="dk1"/>
              </a:buClr>
              <a:buSzPts val="1200"/>
              <a:buFont typeface="Arial"/>
              <a:buNone/>
            </a:pPr>
            <a:endParaRPr sz="1600"/>
          </a:p>
          <a:p>
            <a:pPr marL="152396" lvl="0" indent="0" algn="l" rtl="0">
              <a:lnSpc>
                <a:spcPct val="115000"/>
              </a:lnSpc>
              <a:spcBef>
                <a:spcPts val="0"/>
              </a:spcBef>
              <a:spcAft>
                <a:spcPts val="0"/>
              </a:spcAft>
              <a:buClr>
                <a:schemeClr val="dk1"/>
              </a:buClr>
              <a:buSzPts val="1200"/>
              <a:buFont typeface="Arial"/>
              <a:buNone/>
            </a:pPr>
            <a:r>
              <a:rPr lang="en-GB" sz="1600" b="1"/>
              <a:t>Eligibility</a:t>
            </a:r>
            <a:endParaRPr sz="1600">
              <a:solidFill>
                <a:schemeClr val="dk1"/>
              </a:solidFill>
            </a:endParaRPr>
          </a:p>
          <a:p>
            <a:pPr marL="457189" lvl="0" indent="-321725" algn="l" rtl="0">
              <a:lnSpc>
                <a:spcPct val="115000"/>
              </a:lnSpc>
              <a:spcBef>
                <a:spcPts val="0"/>
              </a:spcBef>
              <a:spcAft>
                <a:spcPts val="0"/>
              </a:spcAft>
              <a:buClr>
                <a:srgbClr val="193E72"/>
              </a:buClr>
              <a:buSzPts val="1200"/>
              <a:buChar char="●"/>
            </a:pPr>
            <a:r>
              <a:rPr lang="en-GB" sz="1600"/>
              <a:t>Be in higher speciality training (medicine) </a:t>
            </a:r>
            <a:endParaRPr sz="1600">
              <a:solidFill>
                <a:schemeClr val="dk1"/>
              </a:solidFill>
            </a:endParaRPr>
          </a:p>
          <a:p>
            <a:pPr marL="457189" lvl="0" indent="-321725" algn="l" rtl="0">
              <a:lnSpc>
                <a:spcPct val="115000"/>
              </a:lnSpc>
              <a:spcBef>
                <a:spcPts val="0"/>
              </a:spcBef>
              <a:spcAft>
                <a:spcPts val="0"/>
              </a:spcAft>
              <a:buClr>
                <a:srgbClr val="193E72"/>
              </a:buClr>
              <a:buSzPts val="1200"/>
              <a:buChar char="●"/>
            </a:pPr>
            <a:r>
              <a:rPr lang="en-GB" sz="1600"/>
              <a:t>Have completed a research doctorate (PhD) or equivalent</a:t>
            </a:r>
            <a:endParaRPr sz="1600">
              <a:solidFill>
                <a:schemeClr val="dk1"/>
              </a:solidFill>
            </a:endParaRPr>
          </a:p>
          <a:p>
            <a:pPr marL="457189" lvl="0" indent="-321725" algn="l" rtl="0">
              <a:lnSpc>
                <a:spcPct val="115000"/>
              </a:lnSpc>
              <a:spcBef>
                <a:spcPts val="0"/>
              </a:spcBef>
              <a:spcAft>
                <a:spcPts val="0"/>
              </a:spcAft>
              <a:buClr>
                <a:srgbClr val="193E72"/>
              </a:buClr>
              <a:buSzPts val="1200"/>
              <a:buChar char="●"/>
            </a:pPr>
            <a:r>
              <a:rPr lang="en-GB" sz="1600"/>
              <a:t>Show outstanding potential for continuing a career in academic medicine or dentistry</a:t>
            </a:r>
            <a:endParaRPr sz="1600" b="1"/>
          </a:p>
          <a:p>
            <a:pPr marL="135463" lvl="0" indent="0" algn="l" rtl="0">
              <a:lnSpc>
                <a:spcPct val="115000"/>
              </a:lnSpc>
              <a:spcBef>
                <a:spcPts val="0"/>
              </a:spcBef>
              <a:spcAft>
                <a:spcPts val="0"/>
              </a:spcAft>
              <a:buClr>
                <a:schemeClr val="dk1"/>
              </a:buClr>
              <a:buSzPts val="1200"/>
              <a:buFont typeface="Arial"/>
              <a:buNone/>
            </a:pPr>
            <a:endParaRPr sz="1600" b="1"/>
          </a:p>
          <a:p>
            <a:pPr marL="135463" lvl="0" indent="0" algn="l" rtl="0">
              <a:lnSpc>
                <a:spcPct val="115000"/>
              </a:lnSpc>
              <a:spcBef>
                <a:spcPts val="0"/>
              </a:spcBef>
              <a:spcAft>
                <a:spcPts val="0"/>
              </a:spcAft>
              <a:buClr>
                <a:schemeClr val="dk1"/>
              </a:buClr>
              <a:buSzPts val="1200"/>
              <a:buFont typeface="Arial"/>
              <a:buNone/>
            </a:pPr>
            <a:r>
              <a:rPr lang="en-GB" sz="1600" b="1"/>
              <a:t>Launches annually in March (medicine) and October (dentistry)</a:t>
            </a:r>
            <a:endParaRPr sz="1600" b="1"/>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8068565" y="6351420"/>
            <a:ext cx="2133600" cy="365125"/>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defTabSz="457189"/>
            <a:fld id="{07A4FF49-538E-4D40-BABB-9DF34178EC9C}" type="slidenum">
              <a:rPr lang="en-GB">
                <a:solidFill>
                  <a:prstClr val="black">
                    <a:tint val="75000"/>
                  </a:prstClr>
                </a:solidFill>
                <a:latin typeface="Calibri"/>
              </a:rPr>
              <a:pPr defTabSz="457189"/>
              <a:t>6</a:t>
            </a:fld>
            <a:endParaRPr lang="en-GB">
              <a:solidFill>
                <a:prstClr val="black">
                  <a:tint val="75000"/>
                </a:prstClr>
              </a:solidFill>
              <a:latin typeface="Calibri"/>
            </a:endParaRPr>
          </a:p>
        </p:txBody>
      </p:sp>
      <p:sp>
        <p:nvSpPr>
          <p:cNvPr id="14" name="Title 1"/>
          <p:cNvSpPr txBox="1">
            <a:spLocks/>
          </p:cNvSpPr>
          <p:nvPr/>
        </p:nvSpPr>
        <p:spPr>
          <a:xfrm>
            <a:off x="1991545" y="1508788"/>
            <a:ext cx="8272803" cy="893451"/>
          </a:xfrm>
          <a:prstGeom prst="rect">
            <a:avLst/>
          </a:prstGeo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endParaRPr lang="en-GB" sz="1600" b="1">
              <a:solidFill>
                <a:srgbClr val="2084CA"/>
              </a:solidFill>
              <a:latin typeface="Helvetica" panose="020B0604020202020204" pitchFamily="34" charset="0"/>
              <a:cs typeface="Helvetica" panose="020B0604020202020204" pitchFamily="34" charset="0"/>
            </a:endParaRPr>
          </a:p>
          <a:p>
            <a:pPr defTabSz="914377"/>
            <a:endParaRPr lang="en-GB" sz="1600" b="1">
              <a:solidFill>
                <a:srgbClr val="2084CA"/>
              </a:solidFill>
              <a:latin typeface="Helvetica" panose="020B0604020202020204" pitchFamily="34" charset="0"/>
              <a:cs typeface="Helvetica" panose="020B0604020202020204" pitchFamily="34" charset="0"/>
            </a:endParaRPr>
          </a:p>
        </p:txBody>
      </p:sp>
      <p:sp>
        <p:nvSpPr>
          <p:cNvPr id="7" name="TextBox 6"/>
          <p:cNvSpPr txBox="1"/>
          <p:nvPr/>
        </p:nvSpPr>
        <p:spPr>
          <a:xfrm>
            <a:off x="1" y="548680"/>
            <a:ext cx="12191999" cy="2339101"/>
          </a:xfrm>
          <a:prstGeom prst="rect">
            <a:avLst/>
          </a:prstGeom>
          <a:noFill/>
        </p:spPr>
        <p:txBody>
          <a:bodyPr wrap="square" lIns="121920" tIns="60960" rIns="121920" bIns="6096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457189"/>
            <a:r>
              <a:rPr lang="en-GB" sz="2667" dirty="0">
                <a:solidFill>
                  <a:prstClr val="black"/>
                </a:solidFill>
              </a:rPr>
              <a:t>Career opportunities: the importance of innovation in our work</a:t>
            </a:r>
          </a:p>
          <a:p>
            <a:pPr algn="ctr" defTabSz="457189"/>
            <a:r>
              <a:rPr lang="en-GB" sz="2667" dirty="0"/>
              <a:t>Research </a:t>
            </a:r>
            <a:endParaRPr lang="en-GB" sz="2667" dirty="0">
              <a:latin typeface="Calibri"/>
            </a:endParaRPr>
          </a:p>
          <a:p>
            <a:pPr algn="ctr" defTabSz="457189"/>
            <a:r>
              <a:rPr lang="en-GB" sz="2667" dirty="0">
                <a:latin typeface="Calibri"/>
              </a:rPr>
              <a:t>Practice</a:t>
            </a:r>
          </a:p>
          <a:p>
            <a:pPr algn="ctr" defTabSz="457189"/>
            <a:r>
              <a:rPr lang="en-GB" sz="2667" dirty="0">
                <a:solidFill>
                  <a:srgbClr val="00B0F0"/>
                </a:solidFill>
                <a:latin typeface="Calibri"/>
              </a:rPr>
              <a:t>Policy</a:t>
            </a:r>
            <a:endParaRPr lang="en-GB" sz="2667" dirty="0">
              <a:solidFill>
                <a:srgbClr val="00B0F0"/>
              </a:solidFill>
              <a:latin typeface="Calibri"/>
              <a:ea typeface="Calibri"/>
              <a:cs typeface="Calibri"/>
            </a:endParaRPr>
          </a:p>
          <a:p>
            <a:pPr algn="ctr" defTabSz="457189"/>
            <a:r>
              <a:rPr lang="en-GB" sz="1867" dirty="0">
                <a:solidFill>
                  <a:prstClr val="black"/>
                </a:solidFill>
                <a:latin typeface="Calibri"/>
              </a:rPr>
              <a:t>We all want to make the world a better place. </a:t>
            </a:r>
          </a:p>
          <a:p>
            <a:pPr algn="ctr" defTabSz="457189"/>
            <a:endParaRPr lang="en-GB" sz="1867" dirty="0">
              <a:solidFill>
                <a:prstClr val="black"/>
              </a:solidFill>
              <a:latin typeface="Calibri"/>
            </a:endParaRPr>
          </a:p>
        </p:txBody>
      </p:sp>
      <p:sp>
        <p:nvSpPr>
          <p:cNvPr id="3" name="TextBox 2"/>
          <p:cNvSpPr txBox="1"/>
          <p:nvPr/>
        </p:nvSpPr>
        <p:spPr>
          <a:xfrm>
            <a:off x="5067481" y="1412778"/>
            <a:ext cx="1474231" cy="646331"/>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457189"/>
            <a:endParaRPr lang="en-US" sz="1800">
              <a:solidFill>
                <a:prstClr val="black"/>
              </a:solidFill>
              <a:latin typeface="Calibri"/>
            </a:endParaRPr>
          </a:p>
          <a:p>
            <a:pPr defTabSz="457189"/>
            <a:endParaRPr lang="en-US" sz="1800">
              <a:solidFill>
                <a:prstClr val="black"/>
              </a:solidFill>
              <a:latin typeface="Calibri"/>
            </a:endParaRPr>
          </a:p>
        </p:txBody>
      </p:sp>
      <p:pic>
        <p:nvPicPr>
          <p:cNvPr id="1026" name="Picture 2" descr="Image result for new innovation image no copyright">
            <a:extLst>
              <a:ext uri="{FF2B5EF4-FFF2-40B4-BE49-F238E27FC236}">
                <a16:creationId xmlns:a16="http://schemas.microsoft.com/office/drawing/2014/main" id="{B1D0E246-6D8F-40CF-AB5B-F758D2535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69" y="2518969"/>
            <a:ext cx="3446532" cy="168675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2" name="Picture 11" descr="Screen Shot 2021-03-02 at 18.06.38.png">
            <a:extLst>
              <a:ext uri="{FF2B5EF4-FFF2-40B4-BE49-F238E27FC236}">
                <a16:creationId xmlns:a16="http://schemas.microsoft.com/office/drawing/2014/main" id="{80973458-85FB-4D84-8436-DD33CE416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9835" y="4007116"/>
            <a:ext cx="3174768" cy="277585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A5D665D-3D27-BB04-5910-B2E44280BD6B}"/>
              </a:ext>
            </a:extLst>
          </p:cNvPr>
          <p:cNvSpPr txBox="1"/>
          <p:nvPr/>
        </p:nvSpPr>
        <p:spPr>
          <a:xfrm>
            <a:off x="7344139" y="5293816"/>
            <a:ext cx="4193712" cy="1211101"/>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107000"/>
              </a:lnSpc>
              <a:spcAft>
                <a:spcPts val="1067"/>
              </a:spcAft>
            </a:pPr>
            <a:r>
              <a:rPr lang="en-GB" sz="1333" b="0" i="0">
                <a:solidFill>
                  <a:srgbClr val="212121"/>
                </a:solidFill>
                <a:effectLst/>
                <a:latin typeface="BlinkMacSystemFont"/>
              </a:rPr>
              <a:t>Rogers AT, Bai G, Lavin RA, Anderson GF. Higher Hospital Spending on Occupational Therapy Is Associated With Lower Readmission Rates. Med Care Res Rev. 2017 Dec;74(6):668-686. </a:t>
            </a:r>
            <a:r>
              <a:rPr lang="en-GB" sz="1333" b="0" i="0" err="1">
                <a:solidFill>
                  <a:srgbClr val="212121"/>
                </a:solidFill>
                <a:effectLst/>
                <a:latin typeface="BlinkMacSystemFont"/>
              </a:rPr>
              <a:t>doi</a:t>
            </a:r>
            <a:r>
              <a:rPr lang="en-GB" sz="1333" b="0" i="0">
                <a:solidFill>
                  <a:srgbClr val="212121"/>
                </a:solidFill>
                <a:effectLst/>
                <a:latin typeface="BlinkMacSystemFont"/>
              </a:rPr>
              <a:t>: 10.1177/1077558716666981. </a:t>
            </a:r>
            <a:r>
              <a:rPr lang="en-GB" sz="1333" b="0" i="0" err="1">
                <a:solidFill>
                  <a:srgbClr val="212121"/>
                </a:solidFill>
                <a:effectLst/>
                <a:latin typeface="BlinkMacSystemFont"/>
              </a:rPr>
              <a:t>Epub</a:t>
            </a:r>
            <a:r>
              <a:rPr lang="en-GB" sz="1333" b="0" i="0">
                <a:solidFill>
                  <a:srgbClr val="212121"/>
                </a:solidFill>
                <a:effectLst/>
                <a:latin typeface="BlinkMacSystemFont"/>
              </a:rPr>
              <a:t> 2016 Sep 2. </a:t>
            </a:r>
            <a:endParaRPr lang="en-GB" sz="1333">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04C6C5C-86A9-8507-B2D9-5BABE0D035B2}"/>
              </a:ext>
            </a:extLst>
          </p:cNvPr>
          <p:cNvPicPr>
            <a:picLocks noChangeAspect="1"/>
          </p:cNvPicPr>
          <p:nvPr/>
        </p:nvPicPr>
        <p:blipFill>
          <a:blip r:embed="rId5"/>
          <a:stretch>
            <a:fillRect/>
          </a:stretch>
        </p:blipFill>
        <p:spPr>
          <a:xfrm>
            <a:off x="6809149" y="3030343"/>
            <a:ext cx="4728703" cy="2051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7510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96"/>
          <p:cNvSpPr txBox="1">
            <a:spLocks noGrp="1"/>
          </p:cNvSpPr>
          <p:nvPr>
            <p:ph type="title"/>
          </p:nvPr>
        </p:nvSpPr>
        <p:spPr>
          <a:xfrm>
            <a:off x="838200" y="365127"/>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NIHR Senior Clinical and Practitioner Research Award</a:t>
            </a:r>
            <a:endParaRPr/>
          </a:p>
        </p:txBody>
      </p:sp>
      <p:sp>
        <p:nvSpPr>
          <p:cNvPr id="623" name="Google Shape;623;p96"/>
          <p:cNvSpPr txBox="1">
            <a:spLocks noGrp="1"/>
          </p:cNvSpPr>
          <p:nvPr>
            <p:ph type="body" idx="1"/>
          </p:nvPr>
        </p:nvSpPr>
        <p:spPr>
          <a:xfrm>
            <a:off x="838200" y="1535067"/>
            <a:ext cx="10515600" cy="4478800"/>
          </a:xfrm>
          <a:prstGeom prst="rect">
            <a:avLst/>
          </a:prstGeom>
        </p:spPr>
        <p:txBody>
          <a:bodyPr spcFirstLastPara="1" wrap="square" lIns="91433" tIns="45700" rIns="91433"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1067"/>
              </a:spcBef>
              <a:spcAft>
                <a:spcPts val="0"/>
              </a:spcAft>
              <a:buClr>
                <a:schemeClr val="dk1"/>
              </a:buClr>
              <a:buSzPts val="1800"/>
              <a:buFont typeface="Arial"/>
              <a:buNone/>
            </a:pPr>
            <a:r>
              <a:rPr lang="en-GB" sz="1600"/>
              <a:t>Award designed to support senior clinicians and practitioners at the post-doctoral level and offers protected time from within current roles to engage in research activities.</a:t>
            </a:r>
            <a:br>
              <a:rPr lang="en-GB" sz="1600"/>
            </a:br>
            <a:endParaRPr sz="1600"/>
          </a:p>
          <a:p>
            <a:pPr marL="0" lvl="0" indent="0" algn="l" rtl="0">
              <a:lnSpc>
                <a:spcPct val="115000"/>
              </a:lnSpc>
              <a:spcBef>
                <a:spcPts val="0"/>
              </a:spcBef>
              <a:spcAft>
                <a:spcPts val="0"/>
              </a:spcAft>
              <a:buClr>
                <a:schemeClr val="dk1"/>
              </a:buClr>
              <a:buSzPts val="800"/>
              <a:buFont typeface="Arial"/>
              <a:buNone/>
            </a:pPr>
            <a:r>
              <a:rPr lang="en-GB" sz="1600" b="1"/>
              <a:t>Funding and support</a:t>
            </a:r>
            <a:endParaRPr sz="1600" b="1"/>
          </a:p>
          <a:p>
            <a:pPr marL="457189" lvl="0" indent="-321725" algn="l" rtl="0">
              <a:lnSpc>
                <a:spcPct val="115000"/>
              </a:lnSpc>
              <a:spcBef>
                <a:spcPts val="1067"/>
              </a:spcBef>
              <a:spcAft>
                <a:spcPts val="0"/>
              </a:spcAft>
              <a:buClr>
                <a:srgbClr val="193E72"/>
              </a:buClr>
              <a:buSzPts val="1200"/>
              <a:buChar char="●"/>
            </a:pPr>
            <a:r>
              <a:rPr lang="en-GB" sz="1600"/>
              <a:t>Between 20% and 50% of the award holder’s salary</a:t>
            </a:r>
            <a:endParaRPr sz="1600"/>
          </a:p>
          <a:p>
            <a:pPr marL="457189" lvl="0" indent="-321725" algn="l" rtl="0">
              <a:lnSpc>
                <a:spcPct val="115000"/>
              </a:lnSpc>
              <a:spcBef>
                <a:spcPts val="0"/>
              </a:spcBef>
              <a:spcAft>
                <a:spcPts val="0"/>
              </a:spcAft>
              <a:buClr>
                <a:srgbClr val="193E72"/>
              </a:buClr>
              <a:buSzPts val="1200"/>
              <a:buChar char="●"/>
            </a:pPr>
            <a:r>
              <a:rPr lang="en-GB" sz="1600"/>
              <a:t>Training and development (up to £5,000 PA)</a:t>
            </a:r>
            <a:endParaRPr sz="1600"/>
          </a:p>
          <a:p>
            <a:pPr marL="457189" lvl="0" indent="-321725" algn="l" rtl="0">
              <a:lnSpc>
                <a:spcPct val="115000"/>
              </a:lnSpc>
              <a:spcBef>
                <a:spcPts val="0"/>
              </a:spcBef>
              <a:spcAft>
                <a:spcPts val="0"/>
              </a:spcAft>
              <a:buClr>
                <a:srgbClr val="193E72"/>
              </a:buClr>
              <a:buSzPts val="1200"/>
              <a:buChar char="●"/>
            </a:pPr>
            <a:r>
              <a:rPr lang="en-GB" sz="1600"/>
              <a:t>Contribution to research activity costs ~£20,000 PA (up to £100,000 over 5 FTE years).</a:t>
            </a:r>
            <a:endParaRPr sz="1600"/>
          </a:p>
          <a:p>
            <a:pPr marL="0" lvl="0" indent="0" algn="l" rtl="0">
              <a:lnSpc>
                <a:spcPct val="115000"/>
              </a:lnSpc>
              <a:spcBef>
                <a:spcPts val="1067"/>
              </a:spcBef>
              <a:spcAft>
                <a:spcPts val="0"/>
              </a:spcAft>
              <a:buClr>
                <a:schemeClr val="dk1"/>
              </a:buClr>
              <a:buSzPts val="1800"/>
              <a:buFont typeface="Arial"/>
              <a:buNone/>
            </a:pPr>
            <a:r>
              <a:rPr lang="en-GB" sz="1600" b="1"/>
              <a:t>Assessment criteria</a:t>
            </a:r>
            <a:endParaRPr sz="1600" b="1"/>
          </a:p>
          <a:p>
            <a:pPr marL="457189" lvl="0" indent="-321725" algn="l" rtl="0">
              <a:lnSpc>
                <a:spcPct val="115000"/>
              </a:lnSpc>
              <a:spcBef>
                <a:spcPts val="1067"/>
              </a:spcBef>
              <a:spcAft>
                <a:spcPts val="0"/>
              </a:spcAft>
              <a:buClr>
                <a:srgbClr val="193E72"/>
              </a:buClr>
              <a:buSzPts val="1200"/>
              <a:buChar char="●"/>
            </a:pPr>
            <a:r>
              <a:rPr lang="en-GB" sz="1600"/>
              <a:t>Underrepresented specialisms and groups</a:t>
            </a:r>
            <a:endParaRPr sz="1600"/>
          </a:p>
          <a:p>
            <a:pPr marL="457189" lvl="0" indent="-321725" algn="l" rtl="0">
              <a:lnSpc>
                <a:spcPct val="115000"/>
              </a:lnSpc>
              <a:spcBef>
                <a:spcPts val="0"/>
              </a:spcBef>
              <a:spcAft>
                <a:spcPts val="0"/>
              </a:spcAft>
              <a:buClr>
                <a:srgbClr val="193E72"/>
              </a:buClr>
              <a:buSzPts val="1200"/>
              <a:buChar char="●"/>
            </a:pPr>
            <a:r>
              <a:rPr lang="en-GB" sz="1600"/>
              <a:t>Clinical or practitioner role</a:t>
            </a:r>
            <a:endParaRPr sz="1600"/>
          </a:p>
          <a:p>
            <a:pPr marL="457189" lvl="0" indent="-321725" algn="l" rtl="0">
              <a:lnSpc>
                <a:spcPct val="115000"/>
              </a:lnSpc>
              <a:spcBef>
                <a:spcPts val="0"/>
              </a:spcBef>
              <a:spcAft>
                <a:spcPts val="0"/>
              </a:spcAft>
              <a:buClr>
                <a:srgbClr val="193E72"/>
              </a:buClr>
              <a:buSzPts val="1200"/>
              <a:buChar char="●"/>
            </a:pPr>
            <a:r>
              <a:rPr lang="en-GB" sz="1600"/>
              <a:t>Commitment of the applicant to a continued career involving research</a:t>
            </a:r>
            <a:endParaRPr sz="1600"/>
          </a:p>
          <a:p>
            <a:pPr marL="457189" lvl="0" indent="-321725" algn="l" rtl="0">
              <a:lnSpc>
                <a:spcPct val="115000"/>
              </a:lnSpc>
              <a:spcBef>
                <a:spcPts val="0"/>
              </a:spcBef>
              <a:spcAft>
                <a:spcPts val="0"/>
              </a:spcAft>
              <a:buClr>
                <a:srgbClr val="193E72"/>
              </a:buClr>
              <a:buSzPts val="1200"/>
              <a:buChar char="●"/>
            </a:pPr>
            <a:r>
              <a:rPr lang="en-GB" sz="1600"/>
              <a:t>Quality and appropriateness of the research activity &amp; training proposed</a:t>
            </a:r>
            <a:endParaRPr sz="1600"/>
          </a:p>
          <a:p>
            <a:pPr marL="457189" lvl="0" indent="-321725" algn="l" rtl="0">
              <a:lnSpc>
                <a:spcPct val="115000"/>
              </a:lnSpc>
              <a:spcBef>
                <a:spcPts val="0"/>
              </a:spcBef>
              <a:spcAft>
                <a:spcPts val="0"/>
              </a:spcAft>
              <a:buClr>
                <a:srgbClr val="193E72"/>
              </a:buClr>
              <a:buSzPts val="1200"/>
              <a:buChar char="●"/>
            </a:pPr>
            <a:r>
              <a:rPr lang="en-GB" sz="1600"/>
              <a:t>Support from mentorship team and host organisation.</a:t>
            </a:r>
            <a:endParaRPr sz="1600"/>
          </a:p>
          <a:p>
            <a:pPr marL="457189" lvl="0" indent="0" algn="l" rtl="0">
              <a:spcBef>
                <a:spcPts val="0"/>
              </a:spcBef>
              <a:spcAft>
                <a:spcPts val="0"/>
              </a:spcAft>
              <a:buClr>
                <a:schemeClr val="dk1"/>
              </a:buClr>
              <a:buSzPts val="1200"/>
              <a:buFont typeface="Arial"/>
              <a:buNone/>
            </a:pPr>
            <a:endParaRPr sz="1600"/>
          </a:p>
          <a:p>
            <a:pPr marL="0" lvl="0" indent="0" algn="l" rtl="0">
              <a:spcBef>
                <a:spcPts val="0"/>
              </a:spcBef>
              <a:spcAft>
                <a:spcPts val="0"/>
              </a:spcAft>
              <a:buNone/>
            </a:pPr>
            <a:r>
              <a:rPr lang="en-GB" sz="1600" b="1"/>
              <a:t>Launches annually in the autumn</a:t>
            </a:r>
            <a:endParaRPr sz="160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9"/>
          <p:cNvSpPr txBox="1">
            <a:spLocks noGrp="1"/>
          </p:cNvSpPr>
          <p:nvPr>
            <p:ph type="title"/>
          </p:nvPr>
        </p:nvSpPr>
        <p:spPr>
          <a:xfrm>
            <a:off x="517967" y="249493"/>
            <a:ext cx="10515600" cy="865600"/>
          </a:xfrm>
          <a:prstGeom prst="rect">
            <a:avLst/>
          </a:prstGeom>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NIHR Academy Members based in infrastructure criteria </a:t>
            </a:r>
            <a:endParaRPr/>
          </a:p>
        </p:txBody>
      </p:sp>
      <p:pic>
        <p:nvPicPr>
          <p:cNvPr id="698" name="Google Shape;698;p109"/>
          <p:cNvPicPr preferRelativeResize="0"/>
          <p:nvPr/>
        </p:nvPicPr>
        <p:blipFill rotWithShape="1">
          <a:blip r:embed="rId3">
            <a:alphaModFix/>
          </a:blip>
          <a:srcRect b="65079"/>
          <a:stretch/>
        </p:blipFill>
        <p:spPr>
          <a:xfrm>
            <a:off x="822875" y="2444075"/>
            <a:ext cx="2133600" cy="1490133"/>
          </a:xfrm>
          <a:prstGeom prst="rect">
            <a:avLst/>
          </a:prstGeom>
          <a:noFill/>
          <a:ln>
            <a:noFill/>
          </a:ln>
        </p:spPr>
      </p:pic>
      <p:sp>
        <p:nvSpPr>
          <p:cNvPr id="699" name="Google Shape;699;p109"/>
          <p:cNvSpPr/>
          <p:nvPr/>
        </p:nvSpPr>
        <p:spPr>
          <a:xfrm>
            <a:off x="5179713" y="1689623"/>
            <a:ext cx="6896000" cy="13232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38658" marR="0" lvl="0" indent="-338658" algn="l" rtl="0">
              <a:lnSpc>
                <a:spcPct val="100000"/>
              </a:lnSpc>
              <a:spcBef>
                <a:spcPts val="0"/>
              </a:spcBef>
              <a:spcAft>
                <a:spcPts val="0"/>
              </a:spcAft>
              <a:buClr>
                <a:srgbClr val="000000"/>
              </a:buClr>
              <a:buSzPts val="1100"/>
              <a:buFont typeface="Arial"/>
              <a:buNone/>
            </a:pPr>
            <a:endParaRPr sz="1467" b="0" i="0" u="none" strike="noStrike" cap="none">
              <a:solidFill>
                <a:srgbClr val="193E72"/>
              </a:solidFill>
              <a:latin typeface="Arial"/>
              <a:ea typeface="Arial"/>
              <a:cs typeface="Arial"/>
              <a:sym typeface="Arial"/>
            </a:endParaRPr>
          </a:p>
          <a:p>
            <a:pPr marL="338658" marR="0" lvl="0" indent="-338658" algn="l" rtl="0">
              <a:lnSpc>
                <a:spcPct val="100000"/>
              </a:lnSpc>
              <a:spcBef>
                <a:spcPts val="0"/>
              </a:spcBef>
              <a:spcAft>
                <a:spcPts val="0"/>
              </a:spcAft>
              <a:buClr>
                <a:srgbClr val="000000"/>
              </a:buClr>
              <a:buSzPts val="1500"/>
              <a:buFont typeface="Arial"/>
              <a:buNone/>
            </a:pPr>
            <a:r>
              <a:rPr lang="en-GB" sz="2000" b="0" i="0" u="none" strike="noStrike" cap="none">
                <a:solidFill>
                  <a:srgbClr val="193E72"/>
                </a:solidFill>
                <a:latin typeface="Arial"/>
                <a:ea typeface="Arial"/>
                <a:cs typeface="Arial"/>
                <a:sym typeface="Arial"/>
              </a:rPr>
              <a:t>Be competitive, include a training plan and have a defined </a:t>
            </a:r>
            <a:endParaRPr sz="1467" b="0" i="0" u="none" strike="noStrike" cap="none">
              <a:solidFill>
                <a:srgbClr val="193E72"/>
              </a:solidFill>
              <a:latin typeface="Arial"/>
              <a:ea typeface="Arial"/>
              <a:cs typeface="Arial"/>
              <a:sym typeface="Arial"/>
            </a:endParaRPr>
          </a:p>
          <a:p>
            <a:pPr marL="338658" marR="0" lvl="0" indent="-338658" algn="l" rtl="0">
              <a:lnSpc>
                <a:spcPct val="100000"/>
              </a:lnSpc>
              <a:spcBef>
                <a:spcPts val="0"/>
              </a:spcBef>
              <a:spcAft>
                <a:spcPts val="0"/>
              </a:spcAft>
              <a:buClr>
                <a:srgbClr val="000000"/>
              </a:buClr>
              <a:buSzPts val="1500"/>
              <a:buFont typeface="Arial"/>
              <a:buNone/>
            </a:pPr>
            <a:r>
              <a:rPr lang="en-GB" sz="2000" b="0" i="0" u="none" strike="noStrike" cap="none">
                <a:solidFill>
                  <a:srgbClr val="193E72"/>
                </a:solidFill>
                <a:latin typeface="Arial"/>
                <a:ea typeface="Arial"/>
                <a:cs typeface="Arial"/>
                <a:sym typeface="Arial"/>
              </a:rPr>
              <a:t>end point (such as an application for further funding)</a:t>
            </a:r>
            <a:endParaRPr sz="1467" b="0" i="0" u="none" strike="noStrike" cap="none">
              <a:solidFill>
                <a:srgbClr val="193E72"/>
              </a:solidFill>
              <a:latin typeface="Arial"/>
              <a:ea typeface="Arial"/>
              <a:cs typeface="Arial"/>
              <a:sym typeface="Arial"/>
            </a:endParaRPr>
          </a:p>
        </p:txBody>
      </p:sp>
      <p:sp>
        <p:nvSpPr>
          <p:cNvPr id="700" name="Google Shape;700;p109"/>
          <p:cNvSpPr/>
          <p:nvPr/>
        </p:nvSpPr>
        <p:spPr>
          <a:xfrm>
            <a:off x="5436493" y="2961535"/>
            <a:ext cx="6382400" cy="1016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38658" marR="0" lvl="0" indent="-338658" algn="l" rtl="0">
              <a:lnSpc>
                <a:spcPct val="100000"/>
              </a:lnSpc>
              <a:spcBef>
                <a:spcPts val="0"/>
              </a:spcBef>
              <a:spcAft>
                <a:spcPts val="0"/>
              </a:spcAft>
              <a:buClr>
                <a:srgbClr val="000000"/>
              </a:buClr>
              <a:buSzPts val="1500"/>
              <a:buFont typeface="Arial"/>
              <a:buNone/>
            </a:pPr>
            <a:r>
              <a:rPr lang="en-GB" sz="2000" b="0" i="0" u="none" strike="noStrike" cap="none">
                <a:solidFill>
                  <a:srgbClr val="193E72"/>
                </a:solidFill>
                <a:latin typeface="Arial"/>
                <a:ea typeface="Arial"/>
                <a:cs typeface="Arial"/>
                <a:sym typeface="Arial"/>
              </a:rPr>
              <a:t>Receive at least 25% funding from the NIHR* for</a:t>
            </a:r>
            <a:endParaRPr sz="1467" b="0" i="0" u="none" strike="noStrike" cap="none">
              <a:solidFill>
                <a:srgbClr val="193E72"/>
              </a:solidFill>
              <a:latin typeface="Arial"/>
              <a:ea typeface="Arial"/>
              <a:cs typeface="Arial"/>
              <a:sym typeface="Arial"/>
            </a:endParaRPr>
          </a:p>
          <a:p>
            <a:pPr marL="338658" marR="0" lvl="0" indent="-338658" algn="l" rtl="0">
              <a:lnSpc>
                <a:spcPct val="100000"/>
              </a:lnSpc>
              <a:spcBef>
                <a:spcPts val="0"/>
              </a:spcBef>
              <a:spcAft>
                <a:spcPts val="0"/>
              </a:spcAft>
              <a:buClr>
                <a:srgbClr val="000000"/>
              </a:buClr>
              <a:buSzPts val="1500"/>
              <a:buFont typeface="Arial"/>
              <a:buNone/>
            </a:pPr>
            <a:r>
              <a:rPr lang="en-GB" sz="2000" b="0" i="0" u="none" strike="noStrike" cap="none">
                <a:solidFill>
                  <a:srgbClr val="193E72"/>
                </a:solidFill>
                <a:latin typeface="Arial"/>
                <a:ea typeface="Arial"/>
                <a:cs typeface="Arial"/>
                <a:sym typeface="Arial"/>
              </a:rPr>
              <a:t>salary/stipend over the lifetime of the individual’s </a:t>
            </a:r>
            <a:endParaRPr sz="1467" b="0" i="0" u="none" strike="noStrike" cap="none">
              <a:solidFill>
                <a:srgbClr val="193E72"/>
              </a:solidFill>
              <a:latin typeface="Arial"/>
              <a:ea typeface="Arial"/>
              <a:cs typeface="Arial"/>
              <a:sym typeface="Arial"/>
            </a:endParaRPr>
          </a:p>
          <a:p>
            <a:pPr marL="338658" marR="0" lvl="0" indent="-338658" algn="l" rtl="0">
              <a:lnSpc>
                <a:spcPct val="100000"/>
              </a:lnSpc>
              <a:spcBef>
                <a:spcPts val="0"/>
              </a:spcBef>
              <a:spcAft>
                <a:spcPts val="0"/>
              </a:spcAft>
              <a:buClr>
                <a:srgbClr val="000000"/>
              </a:buClr>
              <a:buSzPts val="1500"/>
              <a:buFont typeface="Arial"/>
              <a:buNone/>
            </a:pPr>
            <a:r>
              <a:rPr lang="en-GB" sz="2000" b="0" i="0" u="none" strike="noStrike" cap="none">
                <a:solidFill>
                  <a:srgbClr val="193E72"/>
                </a:solidFill>
                <a:latin typeface="Arial"/>
                <a:ea typeface="Arial"/>
                <a:cs typeface="Arial"/>
                <a:sym typeface="Arial"/>
              </a:rPr>
              <a:t>award*</a:t>
            </a:r>
            <a:endParaRPr sz="1467" b="0" i="0" u="none" strike="noStrike" cap="none">
              <a:solidFill>
                <a:srgbClr val="193E72"/>
              </a:solidFill>
              <a:latin typeface="Arial"/>
              <a:ea typeface="Arial"/>
              <a:cs typeface="Arial"/>
              <a:sym typeface="Arial"/>
            </a:endParaRPr>
          </a:p>
        </p:txBody>
      </p:sp>
      <p:sp>
        <p:nvSpPr>
          <p:cNvPr id="701" name="Google Shape;701;p109"/>
          <p:cNvSpPr/>
          <p:nvPr/>
        </p:nvSpPr>
        <p:spPr>
          <a:xfrm>
            <a:off x="5473709" y="4198796"/>
            <a:ext cx="6308000" cy="708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500"/>
              <a:buFont typeface="Arial"/>
              <a:buNone/>
            </a:pPr>
            <a:r>
              <a:rPr lang="en-GB" sz="2000" b="0" i="0" u="none" strike="noStrike" cap="none">
                <a:solidFill>
                  <a:srgbClr val="193E72"/>
                </a:solidFill>
                <a:latin typeface="Arial"/>
                <a:ea typeface="Arial"/>
                <a:cs typeface="Arial"/>
                <a:sym typeface="Arial"/>
              </a:rPr>
              <a:t>Be hosted in a setting with a remit for research capacity development**</a:t>
            </a:r>
            <a:endParaRPr sz="2400" b="0" i="0" u="none" strike="noStrike" cap="none">
              <a:solidFill>
                <a:srgbClr val="193E72"/>
              </a:solidFill>
              <a:latin typeface="Arial"/>
              <a:ea typeface="Arial"/>
              <a:cs typeface="Arial"/>
              <a:sym typeface="Arial"/>
            </a:endParaRPr>
          </a:p>
        </p:txBody>
      </p:sp>
      <p:sp>
        <p:nvSpPr>
          <p:cNvPr id="702" name="Google Shape;702;p109"/>
          <p:cNvSpPr/>
          <p:nvPr/>
        </p:nvSpPr>
        <p:spPr>
          <a:xfrm rot="15216371">
            <a:off x="3967069" y="1715090"/>
            <a:ext cx="301873" cy="1602885"/>
          </a:xfrm>
          <a:prstGeom prst="downArrow">
            <a:avLst>
              <a:gd name="adj1" fmla="val 50000"/>
              <a:gd name="adj2" fmla="val 50000"/>
            </a:avLst>
          </a:prstGeom>
          <a:solidFill>
            <a:srgbClr val="2EA9B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2EA9B0"/>
              </a:solidFill>
              <a:latin typeface="Arial"/>
              <a:ea typeface="Arial"/>
              <a:cs typeface="Arial"/>
              <a:sym typeface="Arial"/>
            </a:endParaRPr>
          </a:p>
        </p:txBody>
      </p:sp>
      <p:sp>
        <p:nvSpPr>
          <p:cNvPr id="703" name="Google Shape;703;p109"/>
          <p:cNvSpPr/>
          <p:nvPr/>
        </p:nvSpPr>
        <p:spPr>
          <a:xfrm rot="16200000" flipH="1">
            <a:off x="3928469" y="2646935"/>
            <a:ext cx="270000" cy="1645200"/>
          </a:xfrm>
          <a:prstGeom prst="downArrow">
            <a:avLst>
              <a:gd name="adj1" fmla="val 50000"/>
              <a:gd name="adj2" fmla="val 50000"/>
            </a:avLst>
          </a:prstGeom>
          <a:solidFill>
            <a:srgbClr val="2EA9B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04" name="Google Shape;704;p109"/>
          <p:cNvSpPr txBox="1"/>
          <p:nvPr/>
        </p:nvSpPr>
        <p:spPr>
          <a:xfrm>
            <a:off x="428441" y="5128033"/>
            <a:ext cx="11129200" cy="346800"/>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193E72"/>
              </a:buClr>
              <a:buSzPts val="1200"/>
              <a:buFont typeface="Arial"/>
              <a:buNone/>
            </a:pPr>
            <a:r>
              <a:rPr lang="en-GB" sz="1600" b="0" i="0" u="none" strike="noStrike" cap="none">
                <a:solidFill>
                  <a:srgbClr val="193E72"/>
                </a:solidFill>
                <a:latin typeface="Arial"/>
                <a:ea typeface="Arial"/>
                <a:cs typeface="Arial"/>
                <a:sym typeface="Arial"/>
              </a:rPr>
              <a:t>* For ARCs and HPRUs/ HPRFAs funding can be from NIHR or from an official co-funding partner</a:t>
            </a:r>
            <a:endParaRPr sz="1467" b="0" i="0" u="none" strike="noStrike" cap="none">
              <a:solidFill>
                <a:srgbClr val="193E72"/>
              </a:solidFill>
              <a:latin typeface="Arial"/>
              <a:ea typeface="Arial"/>
              <a:cs typeface="Arial"/>
              <a:sym typeface="Arial"/>
            </a:endParaRPr>
          </a:p>
        </p:txBody>
      </p:sp>
      <p:sp>
        <p:nvSpPr>
          <p:cNvPr id="705" name="Google Shape;705;p109"/>
          <p:cNvSpPr/>
          <p:nvPr/>
        </p:nvSpPr>
        <p:spPr>
          <a:xfrm rot="16971485" flipH="1">
            <a:off x="3912422" y="3487904"/>
            <a:ext cx="301972" cy="1602801"/>
          </a:xfrm>
          <a:prstGeom prst="downArrow">
            <a:avLst>
              <a:gd name="adj1" fmla="val 50000"/>
              <a:gd name="adj2" fmla="val 50000"/>
            </a:avLst>
          </a:prstGeom>
          <a:solidFill>
            <a:srgbClr val="2EA9B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706" name="Google Shape;706;p109"/>
          <p:cNvSpPr txBox="1"/>
          <p:nvPr/>
        </p:nvSpPr>
        <p:spPr>
          <a:xfrm>
            <a:off x="517967" y="1124433"/>
            <a:ext cx="11562000" cy="789200"/>
          </a:xfrm>
          <a:prstGeom prst="rect">
            <a:avLst/>
          </a:prstGeom>
          <a:noFill/>
          <a:ln>
            <a:noFill/>
          </a:ln>
        </p:spPr>
        <p:txBody>
          <a:bodyPr spcFirstLastPara="1" wrap="square" lIns="91433" tIns="91433" rIns="91433" bIns="914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1500"/>
              <a:buFont typeface="Arial"/>
              <a:buNone/>
            </a:pPr>
            <a:r>
              <a:rPr lang="en-GB" sz="2000" b="0" i="0" u="none" strike="noStrike" cap="none">
                <a:solidFill>
                  <a:srgbClr val="193E72"/>
                </a:solidFill>
                <a:latin typeface="Arial"/>
                <a:ea typeface="Arial"/>
                <a:cs typeface="Arial"/>
                <a:sym typeface="Arial"/>
              </a:rPr>
              <a:t>Those undertaking a formal training/career development award, which should meet all of the following criteria: </a:t>
            </a:r>
            <a:endParaRPr sz="2000" b="0" i="0" u="none" strike="noStrike" cap="none">
              <a:solidFill>
                <a:srgbClr val="193E72"/>
              </a:solidFill>
              <a:latin typeface="Arial"/>
              <a:ea typeface="Arial"/>
              <a:cs typeface="Arial"/>
              <a:sym typeface="Arial"/>
            </a:endParaRPr>
          </a:p>
        </p:txBody>
      </p:sp>
      <p:sp>
        <p:nvSpPr>
          <p:cNvPr id="707" name="Google Shape;707;p109"/>
          <p:cNvSpPr txBox="1"/>
          <p:nvPr/>
        </p:nvSpPr>
        <p:spPr>
          <a:xfrm>
            <a:off x="473433" y="5474833"/>
            <a:ext cx="11039200" cy="818159"/>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1067"/>
              </a:spcBef>
              <a:spcAft>
                <a:spcPts val="0"/>
              </a:spcAft>
              <a:buClr>
                <a:srgbClr val="000000"/>
              </a:buClr>
              <a:buSzPts val="1200"/>
              <a:buFont typeface="Arial"/>
              <a:buNone/>
            </a:pPr>
            <a:r>
              <a:rPr lang="en-GB" sz="1600" b="0" i="0" u="none" strike="noStrike" cap="none">
                <a:solidFill>
                  <a:srgbClr val="193E72"/>
                </a:solidFill>
                <a:latin typeface="Arial"/>
                <a:ea typeface="Arial"/>
                <a:cs typeface="Arial"/>
                <a:sym typeface="Arial"/>
              </a:rPr>
              <a:t>** This includes: NIHR BRCs, PSRCs, ARCs, HRCs, IO, HPRUs, HPRFAs, SPCR, SPHR, SSCR, PGfAR, RPSC, Decarbonising the health and social care system, MHRGs, MHRL</a:t>
            </a:r>
            <a:r>
              <a:rPr lang="en-GB" sz="1600">
                <a:solidFill>
                  <a:srgbClr val="193E72"/>
                </a:solidFill>
              </a:rPr>
              <a:t>s</a:t>
            </a:r>
            <a:endParaRPr sz="1467" b="0" i="0" u="none" strike="noStrike" cap="none">
              <a:solidFill>
                <a:srgbClr val="193E72"/>
              </a:solidFill>
              <a:latin typeface="Arial"/>
              <a:ea typeface="Arial"/>
              <a:cs typeface="Arial"/>
              <a:sym typeface="Aria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8068565" y="6351420"/>
            <a:ext cx="2133600" cy="365125"/>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defTabSz="457189"/>
            <a:fld id="{07A4FF49-538E-4D40-BABB-9DF34178EC9C}" type="slidenum">
              <a:rPr lang="en-GB">
                <a:solidFill>
                  <a:prstClr val="black">
                    <a:tint val="75000"/>
                  </a:prstClr>
                </a:solidFill>
                <a:latin typeface="Calibri"/>
              </a:rPr>
              <a:pPr defTabSz="457189"/>
              <a:t>7</a:t>
            </a:fld>
            <a:endParaRPr lang="en-GB">
              <a:solidFill>
                <a:prstClr val="black">
                  <a:tint val="75000"/>
                </a:prstClr>
              </a:solidFill>
              <a:latin typeface="Calibri"/>
            </a:endParaRPr>
          </a:p>
        </p:txBody>
      </p:sp>
      <p:sp>
        <p:nvSpPr>
          <p:cNvPr id="14" name="Title 1"/>
          <p:cNvSpPr txBox="1">
            <a:spLocks/>
          </p:cNvSpPr>
          <p:nvPr/>
        </p:nvSpPr>
        <p:spPr>
          <a:xfrm>
            <a:off x="1991545" y="1508788"/>
            <a:ext cx="8272803" cy="893451"/>
          </a:xfrm>
          <a:prstGeom prst="rect">
            <a:avLst/>
          </a:prstGeo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endParaRPr lang="en-GB" sz="1600" b="1">
              <a:solidFill>
                <a:srgbClr val="2084CA"/>
              </a:solidFill>
              <a:latin typeface="Helvetica" panose="020B0604020202020204" pitchFamily="34" charset="0"/>
              <a:cs typeface="Helvetica" panose="020B0604020202020204" pitchFamily="34" charset="0"/>
            </a:endParaRPr>
          </a:p>
          <a:p>
            <a:pPr defTabSz="914377"/>
            <a:endParaRPr lang="en-GB" sz="1600" b="1">
              <a:solidFill>
                <a:srgbClr val="2084CA"/>
              </a:solidFill>
              <a:latin typeface="Helvetica" panose="020B0604020202020204" pitchFamily="34" charset="0"/>
              <a:cs typeface="Helvetica" panose="020B0604020202020204" pitchFamily="34" charset="0"/>
            </a:endParaRPr>
          </a:p>
        </p:txBody>
      </p:sp>
      <p:sp>
        <p:nvSpPr>
          <p:cNvPr id="7" name="TextBox 6"/>
          <p:cNvSpPr txBox="1"/>
          <p:nvPr/>
        </p:nvSpPr>
        <p:spPr>
          <a:xfrm>
            <a:off x="1487488" y="548680"/>
            <a:ext cx="8160907" cy="1318374"/>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457189"/>
            <a:r>
              <a:rPr lang="en-US" sz="2667">
                <a:solidFill>
                  <a:prstClr val="black"/>
                </a:solidFill>
                <a:latin typeface="Calibri"/>
              </a:rPr>
              <a:t>    We try to know more and do better.</a:t>
            </a:r>
          </a:p>
          <a:p>
            <a:pPr algn="ctr" defTabSz="457189"/>
            <a:endParaRPr lang="en-US" sz="2650" dirty="0">
              <a:solidFill>
                <a:prstClr val="black"/>
              </a:solidFill>
              <a:latin typeface="Calibri"/>
            </a:endParaRPr>
          </a:p>
          <a:p>
            <a:pPr algn="ctr" defTabSz="457189"/>
            <a:r>
              <a:rPr lang="en-US" sz="2650" dirty="0">
                <a:solidFill>
                  <a:prstClr val="black"/>
                </a:solidFill>
                <a:latin typeface="Calibri"/>
              </a:rPr>
              <a:t>But developing research skills and expertise is hard!</a:t>
            </a:r>
          </a:p>
        </p:txBody>
      </p:sp>
      <p:pic>
        <p:nvPicPr>
          <p:cNvPr id="9" name="Content Placeholder 3" descr="IMG_098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311691" y="2083524"/>
            <a:ext cx="4896541" cy="3264363"/>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527382" y="6211670"/>
            <a:ext cx="6472108" cy="369332"/>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457189"/>
            <a:r>
              <a:rPr lang="en-US" sz="1800">
                <a:solidFill>
                  <a:prstClr val="black"/>
                </a:solidFill>
                <a:latin typeface="Calibri"/>
              </a:rPr>
              <a:t> </a:t>
            </a:r>
          </a:p>
        </p:txBody>
      </p:sp>
      <p:sp>
        <p:nvSpPr>
          <p:cNvPr id="8" name="TextBox 7">
            <a:extLst>
              <a:ext uri="{FF2B5EF4-FFF2-40B4-BE49-F238E27FC236}">
                <a16:creationId xmlns:a16="http://schemas.microsoft.com/office/drawing/2014/main" id="{F2A39172-F8DD-424C-80A4-AA04C38BB4A6}"/>
              </a:ext>
            </a:extLst>
          </p:cNvPr>
          <p:cNvSpPr txBox="1"/>
          <p:nvPr/>
        </p:nvSpPr>
        <p:spPr>
          <a:xfrm>
            <a:off x="623392" y="5354095"/>
            <a:ext cx="11041227"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3200"/>
              <a:t>We need to see how others do it, learn, practice, be encouraged ….find our talents </a:t>
            </a:r>
          </a:p>
        </p:txBody>
      </p:sp>
    </p:spTree>
    <p:extLst>
      <p:ext uri="{BB962C8B-B14F-4D97-AF65-F5344CB8AC3E}">
        <p14:creationId xmlns:p14="http://schemas.microsoft.com/office/powerpoint/2010/main" val="115476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8E09-90C9-B2B4-F097-FCBFA0E360D6}"/>
              </a:ext>
            </a:extLst>
          </p:cNvPr>
          <p:cNvSpPr>
            <a:spLocks noGrp="1"/>
          </p:cNvSpPr>
          <p:nvPr>
            <p:ph type="title"/>
          </p:nvPr>
        </p:nvSpPr>
        <p:spPr/>
        <p:txBody>
          <a:bodyPr/>
          <a:lstStyle/>
          <a:p>
            <a:r>
              <a:rPr lang="en-US" sz="4000">
                <a:solidFill>
                  <a:srgbClr val="585163"/>
                </a:solidFill>
                <a:ea typeface="ＭＳ Ｐゴシック"/>
              </a:rPr>
              <a:t>Clinical and Practitioner Academic career pathways</a:t>
            </a:r>
            <a:endParaRPr lang="en-US" sz="4000">
              <a:ea typeface="ＭＳ Ｐゴシック"/>
            </a:endParaRPr>
          </a:p>
        </p:txBody>
      </p:sp>
      <p:sp>
        <p:nvSpPr>
          <p:cNvPr id="6" name="Content Placeholder 5">
            <a:extLst>
              <a:ext uri="{FF2B5EF4-FFF2-40B4-BE49-F238E27FC236}">
                <a16:creationId xmlns:a16="http://schemas.microsoft.com/office/drawing/2014/main" id="{92320754-7341-898D-071A-DA3BA6AAFEB5}"/>
              </a:ext>
            </a:extLst>
          </p:cNvPr>
          <p:cNvSpPr>
            <a:spLocks noGrp="1"/>
          </p:cNvSpPr>
          <p:nvPr>
            <p:ph idx="1"/>
          </p:nvPr>
        </p:nvSpPr>
        <p:spPr/>
        <p:txBody>
          <a:bodyPr/>
          <a:lstStyle/>
          <a:p>
            <a:r>
              <a:rPr lang="en-GB">
                <a:ea typeface="ＭＳ Ｐゴシック"/>
              </a:rPr>
              <a:t>What pathways or research skills building ways do you know about or have </a:t>
            </a:r>
            <a:r>
              <a:rPr lang="en-GB" dirty="0">
                <a:ea typeface="ＭＳ Ｐゴシック"/>
              </a:rPr>
              <a:t>explored?</a:t>
            </a:r>
            <a:endParaRPr lang="en-GB" dirty="0"/>
          </a:p>
        </p:txBody>
      </p:sp>
    </p:spTree>
    <p:extLst>
      <p:ext uri="{BB962C8B-B14F-4D97-AF65-F5344CB8AC3E}">
        <p14:creationId xmlns:p14="http://schemas.microsoft.com/office/powerpoint/2010/main" val="35551064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06"/>
          <p:cNvSpPr txBox="1">
            <a:spLocks noGrp="1"/>
          </p:cNvSpPr>
          <p:nvPr>
            <p:ph type="title"/>
          </p:nvPr>
        </p:nvSpPr>
        <p:spPr>
          <a:xfrm>
            <a:off x="838200" y="2488688"/>
            <a:ext cx="9403200" cy="11336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rgbClr val="193E72"/>
              </a:buClr>
              <a:buSzPts val="3600"/>
              <a:buFont typeface="Arial"/>
              <a:buNone/>
            </a:pPr>
            <a:r>
              <a:rPr lang="en-GB"/>
              <a:t>Capacity building initiatives across NIHR</a:t>
            </a:r>
            <a:endParaRPr/>
          </a:p>
        </p:txBody>
      </p:sp>
    </p:spTree>
  </p:cSld>
  <p:clrMapOvr>
    <a:masterClrMapping/>
  </p:clrMapOvr>
</p:sld>
</file>

<file path=ppt/theme/theme1.xml><?xml version="1.0" encoding="utf-8"?>
<a:theme xmlns:a="http://schemas.openxmlformats.org/drawingml/2006/main" name="KU Powerpoint templat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1744</Words>
  <Application>Microsoft Office PowerPoint</Application>
  <PresentationFormat>Widescreen</PresentationFormat>
  <Paragraphs>235</Paragraphs>
  <Slides>61</Slides>
  <Notes>39</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KU Powerpoint template</vt:lpstr>
      <vt:lpstr>Building Research Careers in Health and Social Care </vt:lpstr>
      <vt:lpstr>What we will cover</vt:lpstr>
      <vt:lpstr>Why does research matter?</vt:lpstr>
      <vt:lpstr>PowerPoint Presentation</vt:lpstr>
      <vt:lpstr>PowerPoint Presentation</vt:lpstr>
      <vt:lpstr>PowerPoint Presentation</vt:lpstr>
      <vt:lpstr>PowerPoint Presentation</vt:lpstr>
      <vt:lpstr>Clinical and Practitioner Academic career pathways</vt:lpstr>
      <vt:lpstr>Capacity building initiatives across NIHR</vt:lpstr>
      <vt:lpstr>Infrastructure and Capacity Building Structures</vt:lpstr>
      <vt:lpstr>Academic Career Development (ACD) Leads</vt:lpstr>
      <vt:lpstr>NIHR Schools</vt:lpstr>
      <vt:lpstr>Capacity Building Structures – NIHR Incubators</vt:lpstr>
      <vt:lpstr>Capacity Building Structures – NIHR Incubators</vt:lpstr>
      <vt:lpstr>Examples of activities of the NIHR Incubators</vt:lpstr>
      <vt:lpstr>Current awards and programmes </vt:lpstr>
      <vt:lpstr>Health &amp; Care Professional Internship Programme</vt:lpstr>
      <vt:lpstr>Health &amp; Care Professional Internship Programme </vt:lpstr>
      <vt:lpstr>INSIGHT: Inspiring Students into Research</vt:lpstr>
      <vt:lpstr>INSIGHT: Inspiring Students into Research</vt:lpstr>
      <vt:lpstr>NIHR Local Authority Short Placement Award for Research Collaboration</vt:lpstr>
      <vt:lpstr>Clinical and Practitioner Academic career pathways  Sign up to the NIHR newsletter   </vt:lpstr>
      <vt:lpstr>Public and Patient Engament and Involvement (PPIE) Public involvement in research | NIHR</vt:lpstr>
      <vt:lpstr>Follow social media for NIHR</vt:lpstr>
      <vt:lpstr>To create research career development opportunities  You need….</vt:lpstr>
      <vt:lpstr> You need  to develop a research interest/specialim to connect with others</vt:lpstr>
      <vt:lpstr>Who funds your type of research? </vt:lpstr>
      <vt:lpstr>What is your area of interest and who funds your type of research? </vt:lpstr>
      <vt:lpstr>To create career development opportunities  You need….</vt:lpstr>
      <vt:lpstr>Visability - How can people find you?</vt:lpstr>
      <vt:lpstr> How can someone find you? </vt:lpstr>
      <vt:lpstr> How can someone find you? </vt:lpstr>
      <vt:lpstr> How can someone find you? </vt:lpstr>
      <vt:lpstr>To create career development opportunities  You need….</vt:lpstr>
      <vt:lpstr>Networks and collaboration are key</vt:lpstr>
      <vt:lpstr>Who does research in your area of interest?</vt:lpstr>
      <vt:lpstr>To create career development opportunities  You need….</vt:lpstr>
      <vt:lpstr>PowerPoint Presentation</vt:lpstr>
      <vt:lpstr>Don’t fall out with people!</vt:lpstr>
      <vt:lpstr>How do we make research careers more inclusive and accessible</vt:lpstr>
      <vt:lpstr>QR code for your evaluation and feedback!</vt:lpstr>
      <vt:lpstr>Initial experience </vt:lpstr>
      <vt:lpstr>INSIGHT: Inspiring Students into Research</vt:lpstr>
      <vt:lpstr>INSIGHT: Inspiring Students into Research</vt:lpstr>
      <vt:lpstr>NIHR Undergraduate Internship Programme</vt:lpstr>
      <vt:lpstr>New Medical Schools Intercalated Degrees and Internships</vt:lpstr>
      <vt:lpstr>Health &amp; Care Professional Internship Programme</vt:lpstr>
      <vt:lpstr>Health &amp; Care Professional Internship Programme </vt:lpstr>
      <vt:lpstr>Pre PhD </vt:lpstr>
      <vt:lpstr>Predoctoral Award (Simplified) </vt:lpstr>
      <vt:lpstr>Health and Social Care Professionals - Approved Regulatory Bodies</vt:lpstr>
      <vt:lpstr>Academic Clinical Fellowship (ACF)</vt:lpstr>
      <vt:lpstr>PhD </vt:lpstr>
      <vt:lpstr>Doctoral Award (Simplified) </vt:lpstr>
      <vt:lpstr>Beyond PhD </vt:lpstr>
      <vt:lpstr>Postdoctoral Award (Simplified)</vt:lpstr>
      <vt:lpstr>Clinical Future Leaders Fellowship</vt:lpstr>
      <vt:lpstr>Global Advanced Fellowship (GAF)</vt:lpstr>
      <vt:lpstr>Clinical Lectureship</vt:lpstr>
      <vt:lpstr>NIHR Senior Clinical and Practitioner Research Award</vt:lpstr>
      <vt:lpstr>NIHR Academy Members based in infrastructure criteria </vt:lpstr>
    </vt:vector>
  </TitlesOfParts>
  <Company>Kingston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academic research careers : tips for staying on top of issues/challenges in Higher Education</dc:title>
  <dc:creator>Harries, Cilla</dc:creator>
  <cp:lastModifiedBy>Harries, Cilla</cp:lastModifiedBy>
  <cp:revision>707</cp:revision>
  <dcterms:created xsi:type="dcterms:W3CDTF">2023-10-01T09:16:32Z</dcterms:created>
  <dcterms:modified xsi:type="dcterms:W3CDTF">2026-05-01T09:25:27Z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e1b534-098f-4ac8-9223-69712ddf82de_Enabled">
    <vt:lpwstr>true</vt:lpwstr>
  </property>
  <property fmtid="{D5CDD505-2E9C-101B-9397-08002B2CF9AE}" pid="3" name="MSIP_Label_55e1b534-098f-4ac8-9223-69712ddf82de_SetDate">
    <vt:lpwstr>2024-04-29T10:57:09Z</vt:lpwstr>
  </property>
  <property fmtid="{D5CDD505-2E9C-101B-9397-08002B2CF9AE}" pid="4" name="MSIP_Label_55e1b534-098f-4ac8-9223-69712ddf82de_Method">
    <vt:lpwstr>Standard</vt:lpwstr>
  </property>
  <property fmtid="{D5CDD505-2E9C-101B-9397-08002B2CF9AE}" pid="5" name="MSIP_Label_55e1b534-098f-4ac8-9223-69712ddf82de_Name">
    <vt:lpwstr>Public Document</vt:lpwstr>
  </property>
  <property fmtid="{D5CDD505-2E9C-101B-9397-08002B2CF9AE}" pid="6" name="MSIP_Label_55e1b534-098f-4ac8-9223-69712ddf82de_SiteId">
    <vt:lpwstr>c9ef029c-18cf-4016-86d3-93cf8e94ff94</vt:lpwstr>
  </property>
  <property fmtid="{D5CDD505-2E9C-101B-9397-08002B2CF9AE}" pid="7" name="MSIP_Label_55e1b534-098f-4ac8-9223-69712ddf82de_ActionId">
    <vt:lpwstr>6d6c8157-e366-4fe6-ab25-646f30a40976</vt:lpwstr>
  </property>
  <property fmtid="{D5CDD505-2E9C-101B-9397-08002B2CF9AE}" pid="8" name="MSIP_Label_55e1b534-098f-4ac8-9223-69712ddf82de_ContentBits">
    <vt:lpwstr>0</vt:lpwstr>
  </property>
</Properties>
</file>