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8025CF-A1BA-9E25-6FE5-8909501CA435}" name="Jeremy Opoku" initials="JO" userId="S::Jeremy.Opoku@stgeorges.nhs.uk::45aea8e0-ec6b-400e-ada6-3b9b7d56da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33B"/>
    <a:srgbClr val="FCEBD6"/>
    <a:srgbClr val="D8F0EC"/>
    <a:srgbClr val="E8E1F7"/>
    <a:srgbClr val="008E7A"/>
    <a:srgbClr val="005B4D"/>
    <a:srgbClr val="2596BE"/>
    <a:srgbClr val="518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8"/>
    <p:restoredTop sz="91096" autoAdjust="0"/>
  </p:normalViewPr>
  <p:slideViewPr>
    <p:cSldViewPr snapToGrid="0" snapToObjects="1">
      <p:cViewPr varScale="1">
        <p:scale>
          <a:sx n="115" d="100"/>
          <a:sy n="115" d="100"/>
        </p:scale>
        <p:origin x="11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226928-F960-4D8F-9CB8-C02C5348E026}" type="doc">
      <dgm:prSet loTypeId="urn:microsoft.com/office/officeart/2005/8/layout/cycle8" loCatId="cycle" qsTypeId="urn:microsoft.com/office/officeart/2005/8/quickstyle/simple5" qsCatId="simple" csTypeId="urn:microsoft.com/office/officeart/2005/8/colors/accent2_5" csCatId="accent2" phldr="1"/>
      <dgm:spPr/>
    </dgm:pt>
    <dgm:pt modelId="{97504401-D63F-48CA-8253-FD71DB640286}">
      <dgm:prSet phldrT="[Text]"/>
      <dgm:spPr>
        <a:solidFill>
          <a:srgbClr val="D8F0EC"/>
        </a:solidFill>
      </dgm:spPr>
      <dgm:t>
        <a:bodyPr/>
        <a:lstStyle/>
        <a:p>
          <a:r>
            <a:rPr lang="en-GB" dirty="0">
              <a:solidFill>
                <a:srgbClr val="17333B"/>
              </a:solidFill>
            </a:rPr>
            <a:t>Internal Strategy &amp; Planning </a:t>
          </a:r>
        </a:p>
      </dgm:t>
    </dgm:pt>
    <dgm:pt modelId="{3EBF6853-AA55-4B81-94ED-A594BB020F17}" type="parTrans" cxnId="{1AA86E37-BD1B-4D4B-A438-D416D9B67752}">
      <dgm:prSet/>
      <dgm:spPr/>
      <dgm:t>
        <a:bodyPr/>
        <a:lstStyle/>
        <a:p>
          <a:endParaRPr lang="en-GB"/>
        </a:p>
      </dgm:t>
    </dgm:pt>
    <dgm:pt modelId="{EA9C9239-E5BD-40BC-B29C-7AE62D1F0E7B}" type="sibTrans" cxnId="{1AA86E37-BD1B-4D4B-A438-D416D9B67752}">
      <dgm:prSet/>
      <dgm:spPr/>
      <dgm:t>
        <a:bodyPr/>
        <a:lstStyle/>
        <a:p>
          <a:endParaRPr lang="en-GB"/>
        </a:p>
      </dgm:t>
    </dgm:pt>
    <dgm:pt modelId="{299A3AB9-8B0B-425C-9FF3-40C5334218F3}">
      <dgm:prSet phldrT="[Text]"/>
      <dgm:spPr>
        <a:gradFill rotWithShape="0">
          <a:gsLst>
            <a:gs pos="58700">
              <a:srgbClr val="E8E1F7"/>
            </a:gs>
            <a:gs pos="100000">
              <a:srgbClr val="E8E1F7"/>
            </a:gs>
          </a:gsLst>
        </a:gradFill>
      </dgm:spPr>
      <dgm:t>
        <a:bodyPr/>
        <a:lstStyle/>
        <a:p>
          <a:r>
            <a:rPr lang="en-GB" dirty="0">
              <a:solidFill>
                <a:srgbClr val="17333B"/>
              </a:solidFill>
            </a:rPr>
            <a:t>Research Delivery &amp; Coordination</a:t>
          </a:r>
        </a:p>
      </dgm:t>
    </dgm:pt>
    <dgm:pt modelId="{AE0DD729-E96F-4C9E-8434-0DF70ECE12C8}" type="parTrans" cxnId="{03D9AA3A-8F16-43D3-9EE3-8086206573FA}">
      <dgm:prSet/>
      <dgm:spPr/>
      <dgm:t>
        <a:bodyPr/>
        <a:lstStyle/>
        <a:p>
          <a:endParaRPr lang="en-GB"/>
        </a:p>
      </dgm:t>
    </dgm:pt>
    <dgm:pt modelId="{948B5720-6EE1-474A-85AF-39B303734C5C}" type="sibTrans" cxnId="{03D9AA3A-8F16-43D3-9EE3-8086206573FA}">
      <dgm:prSet/>
      <dgm:spPr/>
      <dgm:t>
        <a:bodyPr/>
        <a:lstStyle/>
        <a:p>
          <a:endParaRPr lang="en-GB"/>
        </a:p>
      </dgm:t>
    </dgm:pt>
    <dgm:pt modelId="{29781EC6-43F9-4C40-9FAE-3535F2BC3B23}">
      <dgm:prSet phldrT="[Text]"/>
      <dgm:spPr>
        <a:solidFill>
          <a:srgbClr val="FCEBD6"/>
        </a:solidFill>
      </dgm:spPr>
      <dgm:t>
        <a:bodyPr/>
        <a:lstStyle/>
        <a:p>
          <a:r>
            <a:rPr lang="en-GB" u="none" dirty="0">
              <a:solidFill>
                <a:srgbClr val="17333B"/>
              </a:solidFill>
            </a:rPr>
            <a:t>Community Trust and Co-facilitation</a:t>
          </a:r>
          <a:r>
            <a:rPr lang="en-GB" dirty="0">
              <a:solidFill>
                <a:srgbClr val="17333B"/>
              </a:solidFill>
            </a:rPr>
            <a:t> </a:t>
          </a:r>
        </a:p>
      </dgm:t>
    </dgm:pt>
    <dgm:pt modelId="{49D20035-8F4B-443D-89F7-980131AFFDF8}" type="parTrans" cxnId="{358831F7-B81C-4992-8DE4-1B33580886C2}">
      <dgm:prSet/>
      <dgm:spPr/>
      <dgm:t>
        <a:bodyPr/>
        <a:lstStyle/>
        <a:p>
          <a:endParaRPr lang="en-GB"/>
        </a:p>
      </dgm:t>
    </dgm:pt>
    <dgm:pt modelId="{CD5777D2-6D5C-49DC-A817-293E819A4718}" type="sibTrans" cxnId="{358831F7-B81C-4992-8DE4-1B33580886C2}">
      <dgm:prSet/>
      <dgm:spPr/>
      <dgm:t>
        <a:bodyPr/>
        <a:lstStyle/>
        <a:p>
          <a:endParaRPr lang="en-GB"/>
        </a:p>
      </dgm:t>
    </dgm:pt>
    <dgm:pt modelId="{7A31F495-9EE3-4048-92A5-60D10EBCC610}" type="pres">
      <dgm:prSet presAssocID="{B5226928-F960-4D8F-9CB8-C02C5348E026}" presName="compositeShape" presStyleCnt="0">
        <dgm:presLayoutVars>
          <dgm:chMax val="7"/>
          <dgm:dir/>
          <dgm:resizeHandles val="exact"/>
        </dgm:presLayoutVars>
      </dgm:prSet>
      <dgm:spPr/>
    </dgm:pt>
    <dgm:pt modelId="{7C2C5ED7-452F-49E0-B853-532A76E25515}" type="pres">
      <dgm:prSet presAssocID="{B5226928-F960-4D8F-9CB8-C02C5348E026}" presName="wedge1" presStyleLbl="node1" presStyleIdx="0" presStyleCnt="3"/>
      <dgm:spPr/>
    </dgm:pt>
    <dgm:pt modelId="{18848F3E-F6BB-4103-99B7-867729393ED5}" type="pres">
      <dgm:prSet presAssocID="{B5226928-F960-4D8F-9CB8-C02C5348E026}" presName="dummy1a" presStyleCnt="0"/>
      <dgm:spPr/>
    </dgm:pt>
    <dgm:pt modelId="{17ECD62F-307A-4BFA-8AA2-E7F37C570652}" type="pres">
      <dgm:prSet presAssocID="{B5226928-F960-4D8F-9CB8-C02C5348E026}" presName="dummy1b" presStyleCnt="0"/>
      <dgm:spPr/>
    </dgm:pt>
    <dgm:pt modelId="{6ABD1C8F-E099-440B-8B09-FE14FC53348D}" type="pres">
      <dgm:prSet presAssocID="{B5226928-F960-4D8F-9CB8-C02C5348E02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08B6248-460D-45BF-ACE6-1AE5EE8338AF}" type="pres">
      <dgm:prSet presAssocID="{B5226928-F960-4D8F-9CB8-C02C5348E026}" presName="wedge2" presStyleLbl="node1" presStyleIdx="1" presStyleCnt="3"/>
      <dgm:spPr/>
    </dgm:pt>
    <dgm:pt modelId="{D6CAA992-FA60-428C-8EE3-190E7A7D9955}" type="pres">
      <dgm:prSet presAssocID="{B5226928-F960-4D8F-9CB8-C02C5348E026}" presName="dummy2a" presStyleCnt="0"/>
      <dgm:spPr/>
    </dgm:pt>
    <dgm:pt modelId="{715D6A94-53D7-4B6F-AFAB-5DEF9F2B1445}" type="pres">
      <dgm:prSet presAssocID="{B5226928-F960-4D8F-9CB8-C02C5348E026}" presName="dummy2b" presStyleCnt="0"/>
      <dgm:spPr/>
    </dgm:pt>
    <dgm:pt modelId="{FF7DA097-94E7-48A1-81FD-02F3C3370777}" type="pres">
      <dgm:prSet presAssocID="{B5226928-F960-4D8F-9CB8-C02C5348E02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6FBCB9A-5AAD-4720-965F-73F7EB0035B7}" type="pres">
      <dgm:prSet presAssocID="{B5226928-F960-4D8F-9CB8-C02C5348E026}" presName="wedge3" presStyleLbl="node1" presStyleIdx="2" presStyleCnt="3"/>
      <dgm:spPr/>
    </dgm:pt>
    <dgm:pt modelId="{BD21DEE1-0F7A-4418-BB4C-C2D590F46385}" type="pres">
      <dgm:prSet presAssocID="{B5226928-F960-4D8F-9CB8-C02C5348E026}" presName="dummy3a" presStyleCnt="0"/>
      <dgm:spPr/>
    </dgm:pt>
    <dgm:pt modelId="{4E69BEE6-83BC-4638-93BA-FBAACE8050F4}" type="pres">
      <dgm:prSet presAssocID="{B5226928-F960-4D8F-9CB8-C02C5348E026}" presName="dummy3b" presStyleCnt="0"/>
      <dgm:spPr/>
    </dgm:pt>
    <dgm:pt modelId="{BFAAF850-B208-4F47-A6CD-E5F702466A4A}" type="pres">
      <dgm:prSet presAssocID="{B5226928-F960-4D8F-9CB8-C02C5348E02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8342E601-811D-4A8C-A479-256EB798369C}" type="pres">
      <dgm:prSet presAssocID="{CD5777D2-6D5C-49DC-A817-293E819A4718}" presName="arrowWedge1" presStyleLbl="fgSibTrans2D1" presStyleIdx="0" presStyleCnt="3"/>
      <dgm:spPr>
        <a:gradFill rotWithShape="0">
          <a:gsLst>
            <a:gs pos="0">
              <a:srgbClr val="005B4D"/>
            </a:gs>
            <a:gs pos="50000">
              <a:srgbClr val="005B4D"/>
            </a:gs>
            <a:gs pos="100000">
              <a:srgbClr val="005B4D"/>
            </a:gs>
          </a:gsLst>
        </a:gradFill>
      </dgm:spPr>
    </dgm:pt>
    <dgm:pt modelId="{67B4CB2D-D812-4B8C-9B35-AB0C213B4F55}" type="pres">
      <dgm:prSet presAssocID="{948B5720-6EE1-474A-85AF-39B303734C5C}" presName="arrowWedge2" presStyleLbl="fgSibTrans2D1" presStyleIdx="1" presStyleCnt="3" custLinFactNeighborY="578"/>
      <dgm:spPr>
        <a:gradFill rotWithShape="0">
          <a:gsLst>
            <a:gs pos="0">
              <a:srgbClr val="005B4D"/>
            </a:gs>
            <a:gs pos="50000">
              <a:srgbClr val="005B4D"/>
            </a:gs>
            <a:gs pos="100000">
              <a:srgbClr val="005B4D"/>
            </a:gs>
          </a:gsLst>
        </a:gradFill>
      </dgm:spPr>
    </dgm:pt>
    <dgm:pt modelId="{A28C9FD5-612F-4726-93E9-46F15FEE7D2E}" type="pres">
      <dgm:prSet presAssocID="{EA9C9239-E5BD-40BC-B29C-7AE62D1F0E7B}" presName="arrowWedge3" presStyleLbl="fgSibTrans2D1" presStyleIdx="2" presStyleCnt="3"/>
      <dgm:spPr>
        <a:gradFill rotWithShape="0">
          <a:gsLst>
            <a:gs pos="0">
              <a:srgbClr val="005B4D"/>
            </a:gs>
            <a:gs pos="50000">
              <a:srgbClr val="005B4D"/>
            </a:gs>
            <a:gs pos="100000">
              <a:srgbClr val="005B4D"/>
            </a:gs>
          </a:gsLst>
        </a:gradFill>
      </dgm:spPr>
    </dgm:pt>
  </dgm:ptLst>
  <dgm:cxnLst>
    <dgm:cxn modelId="{878D2C29-553D-4CB4-B46D-22F6D8573EDA}" type="presOf" srcId="{B5226928-F960-4D8F-9CB8-C02C5348E026}" destId="{7A31F495-9EE3-4048-92A5-60D10EBCC610}" srcOrd="0" destOrd="0" presId="urn:microsoft.com/office/officeart/2005/8/layout/cycle8"/>
    <dgm:cxn modelId="{1AA86E37-BD1B-4D4B-A438-D416D9B67752}" srcId="{B5226928-F960-4D8F-9CB8-C02C5348E026}" destId="{97504401-D63F-48CA-8253-FD71DB640286}" srcOrd="2" destOrd="0" parTransId="{3EBF6853-AA55-4B81-94ED-A594BB020F17}" sibTransId="{EA9C9239-E5BD-40BC-B29C-7AE62D1F0E7B}"/>
    <dgm:cxn modelId="{03D9AA3A-8F16-43D3-9EE3-8086206573FA}" srcId="{B5226928-F960-4D8F-9CB8-C02C5348E026}" destId="{299A3AB9-8B0B-425C-9FF3-40C5334218F3}" srcOrd="1" destOrd="0" parTransId="{AE0DD729-E96F-4C9E-8434-0DF70ECE12C8}" sibTransId="{948B5720-6EE1-474A-85AF-39B303734C5C}"/>
    <dgm:cxn modelId="{3E26B04D-E17A-4396-A2C0-2E5465943921}" type="presOf" srcId="{97504401-D63F-48CA-8253-FD71DB640286}" destId="{16FBCB9A-5AAD-4720-965F-73F7EB0035B7}" srcOrd="0" destOrd="0" presId="urn:microsoft.com/office/officeart/2005/8/layout/cycle8"/>
    <dgm:cxn modelId="{BBB89166-8353-41AF-AFEF-F8925DF45D91}" type="presOf" srcId="{97504401-D63F-48CA-8253-FD71DB640286}" destId="{BFAAF850-B208-4F47-A6CD-E5F702466A4A}" srcOrd="1" destOrd="0" presId="urn:microsoft.com/office/officeart/2005/8/layout/cycle8"/>
    <dgm:cxn modelId="{C6955275-BB4D-4D13-907C-AFFB25ADBE87}" type="presOf" srcId="{29781EC6-43F9-4C40-9FAE-3535F2BC3B23}" destId="{7C2C5ED7-452F-49E0-B853-532A76E25515}" srcOrd="0" destOrd="0" presId="urn:microsoft.com/office/officeart/2005/8/layout/cycle8"/>
    <dgm:cxn modelId="{56F1397A-98B4-4863-B9D0-8801D793D22F}" type="presOf" srcId="{29781EC6-43F9-4C40-9FAE-3535F2BC3B23}" destId="{6ABD1C8F-E099-440B-8B09-FE14FC53348D}" srcOrd="1" destOrd="0" presId="urn:microsoft.com/office/officeart/2005/8/layout/cycle8"/>
    <dgm:cxn modelId="{B539EB86-46C6-4D73-8CCD-DDF2F45BECB6}" type="presOf" srcId="{299A3AB9-8B0B-425C-9FF3-40C5334218F3}" destId="{FF7DA097-94E7-48A1-81FD-02F3C3370777}" srcOrd="1" destOrd="0" presId="urn:microsoft.com/office/officeart/2005/8/layout/cycle8"/>
    <dgm:cxn modelId="{39C8A7A7-E3F1-4AF1-97D9-CA05CA52D52A}" type="presOf" srcId="{299A3AB9-8B0B-425C-9FF3-40C5334218F3}" destId="{708B6248-460D-45BF-ACE6-1AE5EE8338AF}" srcOrd="0" destOrd="0" presId="urn:microsoft.com/office/officeart/2005/8/layout/cycle8"/>
    <dgm:cxn modelId="{358831F7-B81C-4992-8DE4-1B33580886C2}" srcId="{B5226928-F960-4D8F-9CB8-C02C5348E026}" destId="{29781EC6-43F9-4C40-9FAE-3535F2BC3B23}" srcOrd="0" destOrd="0" parTransId="{49D20035-8F4B-443D-89F7-980131AFFDF8}" sibTransId="{CD5777D2-6D5C-49DC-A817-293E819A4718}"/>
    <dgm:cxn modelId="{D5BB6E25-4E60-4DA9-A488-595E89F89E57}" type="presParOf" srcId="{7A31F495-9EE3-4048-92A5-60D10EBCC610}" destId="{7C2C5ED7-452F-49E0-B853-532A76E25515}" srcOrd="0" destOrd="0" presId="urn:microsoft.com/office/officeart/2005/8/layout/cycle8"/>
    <dgm:cxn modelId="{7E5D826A-22FF-4F1B-9827-5E5F1C360DE1}" type="presParOf" srcId="{7A31F495-9EE3-4048-92A5-60D10EBCC610}" destId="{18848F3E-F6BB-4103-99B7-867729393ED5}" srcOrd="1" destOrd="0" presId="urn:microsoft.com/office/officeart/2005/8/layout/cycle8"/>
    <dgm:cxn modelId="{7BE8F88A-50F7-49E2-A17B-6042561EDCDB}" type="presParOf" srcId="{7A31F495-9EE3-4048-92A5-60D10EBCC610}" destId="{17ECD62F-307A-4BFA-8AA2-E7F37C570652}" srcOrd="2" destOrd="0" presId="urn:microsoft.com/office/officeart/2005/8/layout/cycle8"/>
    <dgm:cxn modelId="{F6755FE6-69DE-4B37-B661-FC2FE3952133}" type="presParOf" srcId="{7A31F495-9EE3-4048-92A5-60D10EBCC610}" destId="{6ABD1C8F-E099-440B-8B09-FE14FC53348D}" srcOrd="3" destOrd="0" presId="urn:microsoft.com/office/officeart/2005/8/layout/cycle8"/>
    <dgm:cxn modelId="{204B2CE4-A11C-46D0-A676-5FE1F5CE7D66}" type="presParOf" srcId="{7A31F495-9EE3-4048-92A5-60D10EBCC610}" destId="{708B6248-460D-45BF-ACE6-1AE5EE8338AF}" srcOrd="4" destOrd="0" presId="urn:microsoft.com/office/officeart/2005/8/layout/cycle8"/>
    <dgm:cxn modelId="{1872A779-B516-411F-A84A-5DF679B2D7D0}" type="presParOf" srcId="{7A31F495-9EE3-4048-92A5-60D10EBCC610}" destId="{D6CAA992-FA60-428C-8EE3-190E7A7D9955}" srcOrd="5" destOrd="0" presId="urn:microsoft.com/office/officeart/2005/8/layout/cycle8"/>
    <dgm:cxn modelId="{656504EE-15A7-4448-B5E2-200FE42D2A20}" type="presParOf" srcId="{7A31F495-9EE3-4048-92A5-60D10EBCC610}" destId="{715D6A94-53D7-4B6F-AFAB-5DEF9F2B1445}" srcOrd="6" destOrd="0" presId="urn:microsoft.com/office/officeart/2005/8/layout/cycle8"/>
    <dgm:cxn modelId="{62821F59-80C7-41EA-8F6F-5F6B8506D726}" type="presParOf" srcId="{7A31F495-9EE3-4048-92A5-60D10EBCC610}" destId="{FF7DA097-94E7-48A1-81FD-02F3C3370777}" srcOrd="7" destOrd="0" presId="urn:microsoft.com/office/officeart/2005/8/layout/cycle8"/>
    <dgm:cxn modelId="{61BC6420-FCE0-4B4A-BC42-467B5CD33A6D}" type="presParOf" srcId="{7A31F495-9EE3-4048-92A5-60D10EBCC610}" destId="{16FBCB9A-5AAD-4720-965F-73F7EB0035B7}" srcOrd="8" destOrd="0" presId="urn:microsoft.com/office/officeart/2005/8/layout/cycle8"/>
    <dgm:cxn modelId="{72F7D6B2-6EB8-4283-8740-D2A0CC5A159C}" type="presParOf" srcId="{7A31F495-9EE3-4048-92A5-60D10EBCC610}" destId="{BD21DEE1-0F7A-4418-BB4C-C2D590F46385}" srcOrd="9" destOrd="0" presId="urn:microsoft.com/office/officeart/2005/8/layout/cycle8"/>
    <dgm:cxn modelId="{DC650E59-62F2-4381-A580-E1D59D5CFB09}" type="presParOf" srcId="{7A31F495-9EE3-4048-92A5-60D10EBCC610}" destId="{4E69BEE6-83BC-4638-93BA-FBAACE8050F4}" srcOrd="10" destOrd="0" presId="urn:microsoft.com/office/officeart/2005/8/layout/cycle8"/>
    <dgm:cxn modelId="{A7CAE33F-D0C8-401E-8FF2-CB61F58AF1C1}" type="presParOf" srcId="{7A31F495-9EE3-4048-92A5-60D10EBCC610}" destId="{BFAAF850-B208-4F47-A6CD-E5F702466A4A}" srcOrd="11" destOrd="0" presId="urn:microsoft.com/office/officeart/2005/8/layout/cycle8"/>
    <dgm:cxn modelId="{EC95AAB7-5B1F-4CED-B308-6471BB0C1033}" type="presParOf" srcId="{7A31F495-9EE3-4048-92A5-60D10EBCC610}" destId="{8342E601-811D-4A8C-A479-256EB798369C}" srcOrd="12" destOrd="0" presId="urn:microsoft.com/office/officeart/2005/8/layout/cycle8"/>
    <dgm:cxn modelId="{4F13C1A6-A037-483B-94A0-55AEC2F1C985}" type="presParOf" srcId="{7A31F495-9EE3-4048-92A5-60D10EBCC610}" destId="{67B4CB2D-D812-4B8C-9B35-AB0C213B4F55}" srcOrd="13" destOrd="0" presId="urn:microsoft.com/office/officeart/2005/8/layout/cycle8"/>
    <dgm:cxn modelId="{528109B8-66DB-4AC3-B07B-97AA718D5D9E}" type="presParOf" srcId="{7A31F495-9EE3-4048-92A5-60D10EBCC610}" destId="{A28C9FD5-612F-4726-93E9-46F15FEE7D2E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C5ED7-452F-49E0-B853-532A76E25515}">
      <dsp:nvSpPr>
        <dsp:cNvPr id="0" name=""/>
        <dsp:cNvSpPr/>
      </dsp:nvSpPr>
      <dsp:spPr>
        <a:xfrm>
          <a:off x="1881902" y="352213"/>
          <a:ext cx="4551680" cy="4551680"/>
        </a:xfrm>
        <a:prstGeom prst="pie">
          <a:avLst>
            <a:gd name="adj1" fmla="val 16200000"/>
            <a:gd name="adj2" fmla="val 1800000"/>
          </a:avLst>
        </a:prstGeom>
        <a:solidFill>
          <a:srgbClr val="FCEBD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u="none" kern="1200" dirty="0">
              <a:solidFill>
                <a:srgbClr val="17333B"/>
              </a:solidFill>
            </a:rPr>
            <a:t>Community Trust and Co-facilitation</a:t>
          </a:r>
          <a:r>
            <a:rPr lang="en-GB" sz="2300" kern="1200" dirty="0">
              <a:solidFill>
                <a:srgbClr val="17333B"/>
              </a:solidFill>
            </a:rPr>
            <a:t> </a:t>
          </a:r>
        </a:p>
      </dsp:txBody>
      <dsp:txXfrm>
        <a:off x="4280746" y="1316736"/>
        <a:ext cx="1625600" cy="1354666"/>
      </dsp:txXfrm>
    </dsp:sp>
    <dsp:sp modelId="{708B6248-460D-45BF-ACE6-1AE5EE8338AF}">
      <dsp:nvSpPr>
        <dsp:cNvPr id="0" name=""/>
        <dsp:cNvSpPr/>
      </dsp:nvSpPr>
      <dsp:spPr>
        <a:xfrm>
          <a:off x="1788159" y="514773"/>
          <a:ext cx="4551680" cy="455168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58700">
              <a:srgbClr val="E8E1F7"/>
            </a:gs>
            <a:gs pos="100000">
              <a:srgbClr val="E8E1F7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solidFill>
                <a:srgbClr val="17333B"/>
              </a:solidFill>
            </a:rPr>
            <a:t>Research Delivery &amp; Coordination</a:t>
          </a:r>
        </a:p>
      </dsp:txBody>
      <dsp:txXfrm>
        <a:off x="2871893" y="3467946"/>
        <a:ext cx="2438400" cy="1192106"/>
      </dsp:txXfrm>
    </dsp:sp>
    <dsp:sp modelId="{16FBCB9A-5AAD-4720-965F-73F7EB0035B7}">
      <dsp:nvSpPr>
        <dsp:cNvPr id="0" name=""/>
        <dsp:cNvSpPr/>
      </dsp:nvSpPr>
      <dsp:spPr>
        <a:xfrm>
          <a:off x="1694416" y="352213"/>
          <a:ext cx="4551680" cy="4551680"/>
        </a:xfrm>
        <a:prstGeom prst="pie">
          <a:avLst>
            <a:gd name="adj1" fmla="val 9000000"/>
            <a:gd name="adj2" fmla="val 16200000"/>
          </a:avLst>
        </a:prstGeom>
        <a:solidFill>
          <a:srgbClr val="D8F0E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solidFill>
                <a:srgbClr val="17333B"/>
              </a:solidFill>
            </a:rPr>
            <a:t>Internal Strategy &amp; Planning </a:t>
          </a:r>
        </a:p>
      </dsp:txBody>
      <dsp:txXfrm>
        <a:off x="2221653" y="1316736"/>
        <a:ext cx="1625600" cy="1354666"/>
      </dsp:txXfrm>
    </dsp:sp>
    <dsp:sp modelId="{8342E601-811D-4A8C-A479-256EB798369C}">
      <dsp:nvSpPr>
        <dsp:cNvPr id="0" name=""/>
        <dsp:cNvSpPr/>
      </dsp:nvSpPr>
      <dsp:spPr>
        <a:xfrm>
          <a:off x="1600507" y="70442"/>
          <a:ext cx="5115221" cy="5115221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rgbClr val="005B4D"/>
            </a:gs>
            <a:gs pos="50000">
              <a:srgbClr val="005B4D"/>
            </a:gs>
            <a:gs pos="100000">
              <a:srgbClr val="005B4D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7B4CB2D-D812-4B8C-9B35-AB0C213B4F55}">
      <dsp:nvSpPr>
        <dsp:cNvPr id="0" name=""/>
        <dsp:cNvSpPr/>
      </dsp:nvSpPr>
      <dsp:spPr>
        <a:xfrm>
          <a:off x="1506389" y="262280"/>
          <a:ext cx="5115221" cy="5115221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rgbClr val="005B4D"/>
            </a:gs>
            <a:gs pos="50000">
              <a:srgbClr val="005B4D"/>
            </a:gs>
            <a:gs pos="100000">
              <a:srgbClr val="005B4D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28C9FD5-612F-4726-93E9-46F15FEE7D2E}">
      <dsp:nvSpPr>
        <dsp:cNvPr id="0" name=""/>
        <dsp:cNvSpPr/>
      </dsp:nvSpPr>
      <dsp:spPr>
        <a:xfrm>
          <a:off x="1412270" y="70442"/>
          <a:ext cx="5115221" cy="5115221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rgbClr val="005B4D"/>
            </a:gs>
            <a:gs pos="50000">
              <a:srgbClr val="005B4D"/>
            </a:gs>
            <a:gs pos="100000">
              <a:srgbClr val="005B4D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463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tgeorgescrf.nihr.ac.uk/post/our-clinical-research-facility-s-dementia-and-arthritis-take-centre-stage-at-community-led-research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Interactive close. Three prompts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2A8C82"/>
                </a:solidFill>
              </a:rPr>
              <a:t>Final audience prompt and handover into Q&amp;A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2A8C8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50656A"/>
                </a:solidFill>
              </a:rPr>
              <a:t>Invite one or two reflections, then move to questions.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2A8C8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Interactive close. Three prompts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2A8C82"/>
                </a:solidFill>
              </a:rPr>
              <a:t>Final audience prompt and handover into Q&amp;A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2A8C8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50656A"/>
                </a:solidFill>
              </a:rPr>
              <a:t>Invite one or two reflections, then move to questions.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2A8C8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98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806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A7C8-BF1C-1D7B-78A4-CF4B85D5C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94F888-59F2-BC9D-EE05-A0FB13C67B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C88754-D403-4613-0818-4822F2ECBD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Our Clinical Research Facility's Dementia and Arthritis take centre stage at community-led Research Café in Balham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1A6336-D7A8-8F95-980A-3132090978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719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173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opening: </a:t>
            </a:r>
            <a:r>
              <a:rPr lang="en-US" sz="1200" dirty="0">
                <a:solidFill>
                  <a:srgbClr val="2A8C82"/>
                </a:solidFill>
              </a:rPr>
              <a:t>30-second show of hands before we tell our story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2A8C8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17333B"/>
                </a:solidFill>
              </a:rPr>
              <a:t>Ask the room: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Community trust and co-facilitation- </a:t>
            </a:r>
            <a:r>
              <a:rPr lang="en-US" sz="1200" dirty="0">
                <a:solidFill>
                  <a:srgbClr val="17333B"/>
                </a:solidFill>
              </a:rPr>
              <a:t>Brought the perspective of a peer researcher and trusted connector from Positive Network, Helped shape the content so the room felt relevant and respectful, Made participation feel safe, familiar and community-led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Research Delivery &amp; Coordination- </a:t>
            </a:r>
            <a:r>
              <a:rPr lang="en-GB" dirty="0"/>
              <a:t>ensured ongoing feedback from multiple perspectives throughout the cycle to support joined-up planning from early engagement through to delivery on the day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6766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NIHR St George's CRF article says planning took more than three months and involved a 12-strong core team including CRF staff, clinical specialists and peer researchers.
- The article also notes that Positive Network peer researchers co-designed the cafe and practical changes such as a projector were provided to support participation.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17333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reflection: </a:t>
            </a:r>
            <a:r>
              <a:rPr lang="en-US" sz="1200" b="1" dirty="0">
                <a:solidFill>
                  <a:srgbClr val="17333B"/>
                </a:solidFill>
              </a:rPr>
              <a:t>Prompt for the audience, </a:t>
            </a:r>
            <a:r>
              <a:rPr lang="en-US" sz="1200" b="1" dirty="0">
                <a:solidFill>
                  <a:srgbClr val="2A8C82"/>
                </a:solidFill>
              </a:rPr>
              <a:t>2-minute pair discussion, then one or two share-backs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rgbClr val="50656A"/>
                </a:solidFill>
              </a:rPr>
              <a:t>Suggested facilitation: let Grace lead the room discussion here, then Tinashe or you bring back the </a:t>
            </a:r>
            <a:r>
              <a:rPr lang="en-US" sz="1200" i="1" dirty="0" err="1">
                <a:solidFill>
                  <a:srgbClr val="50656A"/>
                </a:solidFill>
              </a:rPr>
              <a:t>organisational</a:t>
            </a:r>
            <a:r>
              <a:rPr lang="en-US" sz="1200" i="1" dirty="0">
                <a:solidFill>
                  <a:srgbClr val="50656A"/>
                </a:solidFill>
              </a:rPr>
              <a:t> learning.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2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F8B7E"/>
          </a:solidFill>
          <a:ln w="12700">
            <a:solidFill>
              <a:srgbClr val="0F8B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6711696"/>
            <a:ext cx="12191695" cy="146304"/>
          </a:xfrm>
          <a:prstGeom prst="rect">
            <a:avLst/>
          </a:prstGeom>
          <a:solidFill>
            <a:srgbClr val="0F8B7E"/>
          </a:solidFill>
          <a:ln w="12700">
            <a:solidFill>
              <a:srgbClr val="0F8B7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f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adama.roberts@stgeorges.nhs.u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be6BdVYbnw?feature=oembed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3096" y="3064934"/>
            <a:ext cx="1153710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/>
                <a:ea typeface="Aptos Display" pitchFamily="34" charset="-122"/>
                <a:cs typeface="Aptos Display" pitchFamily="34" charset="-120"/>
              </a:rPr>
              <a:t>NIHR St George’s Clinical Research Facility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Dementia and Arthritis Research Café with Positive Network in Balham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05F1AB7-B114-11F6-3923-E683C49D1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322137"/>
            <a:ext cx="4191000" cy="762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EB33357-5957-A24A-7E86-6D0739819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5667" y="276754"/>
            <a:ext cx="2722033" cy="852767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95E22498-E49A-AD96-DC6A-65F0A29FC76B}"/>
              </a:ext>
            </a:extLst>
          </p:cNvPr>
          <p:cNvSpPr/>
          <p:nvPr/>
        </p:nvSpPr>
        <p:spPr>
          <a:xfrm>
            <a:off x="1028638" y="5111448"/>
            <a:ext cx="943253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Presented by: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Valentina Raspa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, Senior Clinical Research Nurse; Jeremy Opoku, Clinical Research Coordinator; Pauline Dawkins, Healthcare Chaplain at St George's Hospital and Peer Researcher and Grace Salmon, Positive Network Manager and Peer Researcher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223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will you take back to your own setting?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31520" y="1371600"/>
            <a:ext cx="6400800" cy="438912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51560" y="173736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F8B7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Three prompts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051560" y="2148840"/>
            <a:ext cx="5349240" cy="548640"/>
          </a:xfrm>
          <a:prstGeom prst="roundRect">
            <a:avLst>
              <a:gd name="adj" fmla="val 13333"/>
            </a:avLst>
          </a:prstGeom>
          <a:solidFill>
            <a:srgbClr val="D8F0EC"/>
          </a:solidFill>
          <a:ln w="12700">
            <a:solidFill>
              <a:srgbClr val="D8F0E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51560" y="2167128"/>
            <a:ext cx="53492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1. Where could you replace a one-way engagement activity with a cafe-style conversation?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051560" y="2990088"/>
            <a:ext cx="5349240" cy="548640"/>
          </a:xfrm>
          <a:prstGeom prst="roundRect">
            <a:avLst>
              <a:gd name="adj" fmla="val 13333"/>
            </a:avLst>
          </a:prstGeom>
          <a:solidFill>
            <a:srgbClr val="FCEBD6"/>
          </a:solidFill>
          <a:ln w="12700">
            <a:solidFill>
              <a:srgbClr val="FCEBD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51560" y="3008376"/>
            <a:ext cx="53492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2. What is one visible way you could show communities that their feedback changed your next step?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051560" y="3831336"/>
            <a:ext cx="5349240" cy="548640"/>
          </a:xfrm>
          <a:prstGeom prst="roundRect">
            <a:avLst>
              <a:gd name="adj" fmla="val 13333"/>
            </a:avLst>
          </a:prstGeom>
          <a:solidFill>
            <a:srgbClr val="E8E1F7"/>
          </a:solidFill>
          <a:ln w="12700">
            <a:solidFill>
              <a:srgbClr val="E8E1F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51560" y="3849624"/>
            <a:ext cx="534924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3. Who are the trusted people or places you should co-design with rather than simply invite in?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498080" y="1371600"/>
            <a:ext cx="3749040" cy="4389120"/>
          </a:xfrm>
          <a:prstGeom prst="roundRect">
            <a:avLst>
              <a:gd name="adj" fmla="val 4390"/>
            </a:avLst>
          </a:prstGeom>
          <a:solidFill>
            <a:srgbClr val="17333B"/>
          </a:solidFill>
          <a:ln w="12700">
            <a:solidFill>
              <a:srgbClr val="17333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818120" y="182880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C45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Trust grows when engagement is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498080" y="2240279"/>
            <a:ext cx="3749040" cy="19735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Co-designed with the community 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Accessible 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Respectful 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Sustained over time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818120" y="450719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C45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Thank you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64267" y="2990088"/>
            <a:ext cx="1022773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kumimoji="0" lang="en-US" sz="1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382BFB-F095-3290-8CBE-2D9DD65B2616}"/>
              </a:ext>
            </a:extLst>
          </p:cNvPr>
          <p:cNvSpPr txBox="1"/>
          <p:nvPr/>
        </p:nvSpPr>
        <p:spPr>
          <a:xfrm>
            <a:off x="1647731" y="4562947"/>
            <a:ext cx="8718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For any further information regarding our Research Café  please email Adama Roberts, St Georges Clinical Research Facility Patient Public Involvement and Engagement Manager -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  <a:hlinkClick r:id="rId3"/>
              </a:rPr>
              <a:t>adama.roberts@stgeorges.nhs.uk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7889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19" y="347472"/>
            <a:ext cx="1022495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Building trust and continuity through our Dementia and Arthritis Research Cafe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21208" y="77724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A8C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 community-led approach to engagement, listening and return visits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02920" y="1005840"/>
            <a:ext cx="3657600" cy="5166360"/>
          </a:xfrm>
          <a:prstGeom prst="roundRect">
            <a:avLst>
              <a:gd name="adj" fmla="val 4500"/>
            </a:avLst>
          </a:prstGeom>
          <a:solidFill>
            <a:srgbClr val="F2EEE9"/>
          </a:solidFill>
          <a:ln w="12700">
            <a:solidFill>
              <a:srgbClr val="D7D0C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 </a:t>
            </a:r>
          </a:p>
        </p:txBody>
      </p:sp>
      <p:sp>
        <p:nvSpPr>
          <p:cNvPr id="5" name="Text 3"/>
          <p:cNvSpPr/>
          <p:nvPr/>
        </p:nvSpPr>
        <p:spPr>
          <a:xfrm>
            <a:off x="731520" y="128016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Presenting as a team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31520" y="1737360"/>
            <a:ext cx="2286000" cy="347472"/>
          </a:xfrm>
          <a:prstGeom prst="roundRect">
            <a:avLst>
              <a:gd name="adj" fmla="val 21053"/>
            </a:avLst>
          </a:prstGeom>
          <a:solidFill>
            <a:srgbClr val="D8F0EC"/>
          </a:solidFill>
          <a:ln w="12700">
            <a:solidFill>
              <a:srgbClr val="D8F0E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31520" y="1755648"/>
            <a:ext cx="228600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Valentina/ Sophie/Jeremy- Strategy &amp; Planning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20" y="2121408"/>
            <a:ext cx="292608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Identified the need for accessible materials to be secured for the café, and the need for a multidisciplinary approach.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31520" y="3154680"/>
            <a:ext cx="2286000" cy="347472"/>
          </a:xfrm>
          <a:prstGeom prst="roundRect">
            <a:avLst>
              <a:gd name="adj" fmla="val 21053"/>
            </a:avLst>
          </a:prstGeom>
          <a:solidFill>
            <a:srgbClr val="FCEBD6"/>
          </a:solidFill>
          <a:ln w="12700">
            <a:solidFill>
              <a:srgbClr val="FCEBD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31520" y="3172968"/>
            <a:ext cx="228600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Grace/Pauline - Peer researcher &amp; community connector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31519" y="3538728"/>
            <a:ext cx="3158271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Brought back trusted community relationships through Positive Network, co-shaped the session and helped lead the room in a way that felt welcoming and credible.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31519" y="4572000"/>
            <a:ext cx="2286000" cy="347472"/>
          </a:xfrm>
          <a:prstGeom prst="roundRect">
            <a:avLst>
              <a:gd name="adj" fmla="val 21053"/>
            </a:avLst>
          </a:prstGeom>
          <a:solidFill>
            <a:srgbClr val="E8E1F7"/>
          </a:solidFill>
          <a:ln w="12700">
            <a:solidFill>
              <a:srgbClr val="E8E1F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31520" y="4590288"/>
            <a:ext cx="228600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0" b="1" i="0" u="none" strike="noStrike" kern="1200" cap="none" spc="0" normalizeH="0" baseline="0" noProof="0" dirty="0">
              <a:ln>
                <a:noFill/>
              </a:ln>
              <a:solidFill>
                <a:srgbClr val="17333B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Sophie/Jeremy - Research Delivery &amp; Coordination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31520" y="4956048"/>
            <a:ext cx="292608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Coordinated and secured meetings with key clinical contacts in the Rheumatology and Musculoskeletal Physiotherapy departments at St George’s.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434840" y="914400"/>
            <a:ext cx="7251192" cy="5440680"/>
          </a:xfrm>
          <a:prstGeom prst="roundRect">
            <a:avLst>
              <a:gd name="adj" fmla="val 3025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6" name="Image 0" descr="/mnt/data/user-g8d3wSLfJqaDXoGT5HC0vssL/86ab50b5ad8b4d8d9de47917ea06cfe2/mnt/data/research_cafe_poster_render/p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057" y="1188720"/>
            <a:ext cx="2622366" cy="46634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4754880" y="1325880"/>
            <a:ext cx="3200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Trust in practice meant continuity by design: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4773168" y="1728216"/>
            <a:ext cx="109728" cy="109728"/>
          </a:xfrm>
          <a:prstGeom prst="ellipse">
            <a:avLst/>
          </a:prstGeom>
          <a:solidFill>
            <a:srgbClr val="0F8B7E"/>
          </a:solidFill>
          <a:ln w="12700">
            <a:solidFill>
              <a:srgbClr val="0F8B7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4956048" y="169164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People asked for another dementia cafe - and we went back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4773168" y="2304288"/>
            <a:ext cx="109728" cy="109728"/>
          </a:xfrm>
          <a:prstGeom prst="ellipse">
            <a:avLst/>
          </a:prstGeom>
          <a:solidFill>
            <a:srgbClr val="F0B44C"/>
          </a:solidFill>
          <a:ln w="12700">
            <a:solidFill>
              <a:srgbClr val="F0B4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4956048" y="2267712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We added arthritis because the community said it mattered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4773168" y="2935224"/>
            <a:ext cx="109728" cy="109728"/>
          </a:xfrm>
          <a:prstGeom prst="ellipse">
            <a:avLst/>
          </a:prstGeom>
          <a:solidFill>
            <a:srgbClr val="8E6FC5"/>
          </a:solidFill>
          <a:ln w="12700">
            <a:solidFill>
              <a:srgbClr val="8E6FC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4940235" y="2820946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We used trusted partners and familiar faces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4773168" y="3456432"/>
            <a:ext cx="109728" cy="109728"/>
          </a:xfrm>
          <a:prstGeom prst="ellipse">
            <a:avLst/>
          </a:prstGeom>
          <a:solidFill>
            <a:srgbClr val="17333B"/>
          </a:solidFill>
          <a:ln w="12700">
            <a:solidFill>
              <a:srgbClr val="17333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4956048" y="3419856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We showed that what people said before changed what happened next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4705569" y="4133765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A8C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Interactive thread: throughout the presentation we will ask you to notice where trust came from - and how continuity was made visible.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787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8CF56-C8CF-BE00-8765-11D938280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NIHR St George's Clinical Research Facility (CRF), Dementia and Arthritis Research Cafe 2026">
            <a:hlinkClick r:id="" action="ppaction://media"/>
            <a:extLst>
              <a:ext uri="{FF2B5EF4-FFF2-40B4-BE49-F238E27FC236}">
                <a16:creationId xmlns:a16="http://schemas.microsoft.com/office/drawing/2014/main" id="{8C18E19C-09C0-7D41-C4FC-D06DAACB80B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9488" y="137020"/>
            <a:ext cx="11653024" cy="658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6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223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usually builds trust first?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188720"/>
            <a:ext cx="4023360" cy="4389120"/>
          </a:xfrm>
          <a:prstGeom prst="roundRect">
            <a:avLst>
              <a:gd name="adj" fmla="val 4091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914400" y="1600200"/>
            <a:ext cx="1645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914400" y="196596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“When you work with communities, what helps trust form first?”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914400" y="2880360"/>
            <a:ext cx="2697480" cy="402336"/>
          </a:xfrm>
          <a:prstGeom prst="roundRect">
            <a:avLst>
              <a:gd name="adj" fmla="val 18182"/>
            </a:avLst>
          </a:prstGeom>
          <a:solidFill>
            <a:srgbClr val="D8F0EC"/>
          </a:solidFill>
          <a:ln w="12700">
            <a:solidFill>
              <a:srgbClr val="D8F0E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914400" y="2898648"/>
            <a:ext cx="2697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A. Familiar faces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914400" y="3456432"/>
            <a:ext cx="2697480" cy="402336"/>
          </a:xfrm>
          <a:prstGeom prst="roundRect">
            <a:avLst>
              <a:gd name="adj" fmla="val 18182"/>
            </a:avLst>
          </a:prstGeom>
          <a:solidFill>
            <a:srgbClr val="FCEBD6"/>
          </a:solidFill>
          <a:ln w="12700">
            <a:solidFill>
              <a:srgbClr val="FCEBD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14400" y="3474720"/>
            <a:ext cx="2697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B. Clear follow-through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914400" y="4032504"/>
            <a:ext cx="2697480" cy="402336"/>
          </a:xfrm>
          <a:prstGeom prst="roundRect">
            <a:avLst>
              <a:gd name="adj" fmla="val 18182"/>
            </a:avLst>
          </a:prstGeom>
          <a:solidFill>
            <a:srgbClr val="E8E1F7"/>
          </a:solidFill>
          <a:ln w="12700">
            <a:solidFill>
              <a:srgbClr val="E8E1F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14400" y="4050792"/>
            <a:ext cx="2697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C. Shared decision-making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14400" y="4608576"/>
            <a:ext cx="2697480" cy="402336"/>
          </a:xfrm>
          <a:prstGeom prst="roundRect">
            <a:avLst>
              <a:gd name="adj" fmla="val 18182"/>
            </a:avLst>
          </a:prstGeom>
          <a:solidFill>
            <a:srgbClr val="E6F1F3"/>
          </a:solidFill>
          <a:ln w="12700">
            <a:solidFill>
              <a:srgbClr val="E6F1F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14400" y="4626864"/>
            <a:ext cx="2697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D. Time for questions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14400" y="5138928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A8C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We found it was not one thing on its own - it was continuity across all of them.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983480" y="1188720"/>
            <a:ext cx="6537960" cy="4389120"/>
          </a:xfrm>
          <a:prstGeom prst="roundRect">
            <a:avLst>
              <a:gd name="adj" fmla="val 3750"/>
            </a:avLst>
          </a:prstGeom>
          <a:solidFill>
            <a:srgbClr val="F2EEE9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303520" y="155448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Why a research cafe approach?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303520" y="2011680"/>
            <a:ext cx="4480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Traditional engagement can feel formal and one-way.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F8B7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 cafe format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made space for ordinary conversation, myth-busting, practical questions and shared learning.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9" name="Image 0" descr="/mnt/data/user-g8d3wSLfJqaDXoGT5HC0vssL/86ab50b5ad8b4d8d9de47917ea06cfe2/mnt/data/cafe_montage_final.png"/>
          <p:cNvPicPr>
            <a:picLocks noChangeAspect="1"/>
          </p:cNvPicPr>
          <p:nvPr/>
        </p:nvPicPr>
        <p:blipFill>
          <a:blip r:embed="rId3"/>
          <a:srcRect l="45148" r="45148"/>
          <a:stretch/>
        </p:blipFill>
        <p:spPr>
          <a:xfrm>
            <a:off x="9989820" y="1532390"/>
            <a:ext cx="1325880" cy="3429000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5303520" y="3337560"/>
            <a:ext cx="3840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Most importantly, it allowed us to return to people with something recognisably shaped by what they had told us before.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5303520" y="4407408"/>
            <a:ext cx="3931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Community feedback after the first dementia cafe led directly to a new session with arthritis included next time.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Diagram 36">
            <a:extLst>
              <a:ext uri="{FF2B5EF4-FFF2-40B4-BE49-F238E27FC236}">
                <a16:creationId xmlns:a16="http://schemas.microsoft.com/office/drawing/2014/main" id="{89510854-2C69-DBEF-F87D-A91BC3CB7675}"/>
              </a:ext>
            </a:extLst>
          </p:cNvPr>
          <p:cNvGraphicFramePr/>
          <p:nvPr/>
        </p:nvGraphicFramePr>
        <p:xfrm>
          <a:off x="1873313" y="66209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0">
            <a:extLst>
              <a:ext uri="{FF2B5EF4-FFF2-40B4-BE49-F238E27FC236}">
                <a16:creationId xmlns:a16="http://schemas.microsoft.com/office/drawing/2014/main" id="{E04AC1FD-86BB-EAA8-4E3D-F21CDE114E37}"/>
              </a:ext>
            </a:extLst>
          </p:cNvPr>
          <p:cNvSpPr/>
          <p:nvPr/>
        </p:nvSpPr>
        <p:spPr>
          <a:xfrm>
            <a:off x="502920" y="347472"/>
            <a:ext cx="7223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we made it happen together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8EB5711-7436-99E0-A7D9-B651A0611087}"/>
              </a:ext>
            </a:extLst>
          </p:cNvPr>
          <p:cNvSpPr/>
          <p:nvPr/>
        </p:nvSpPr>
        <p:spPr>
          <a:xfrm>
            <a:off x="521208" y="77724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A8C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Three roles, one joined-up model for trust, delivery and follow-through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34">
            <a:extLst>
              <a:ext uri="{FF2B5EF4-FFF2-40B4-BE49-F238E27FC236}">
                <a16:creationId xmlns:a16="http://schemas.microsoft.com/office/drawing/2014/main" id="{44403AA4-34FB-A70D-194D-BACE5DC717FA}"/>
              </a:ext>
            </a:extLst>
          </p:cNvPr>
          <p:cNvSpPr/>
          <p:nvPr/>
        </p:nvSpPr>
        <p:spPr>
          <a:xfrm>
            <a:off x="1295400" y="6039612"/>
            <a:ext cx="9601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The point is not that one person-built trust alone. Trust came from the hand-off between internal strategy, community credibility and visible follow-through.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676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223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we managed the cafe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21208" y="77724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A8C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Co-design, trusted partners and practical accessibility choices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85800" y="1645920"/>
            <a:ext cx="2057400" cy="3017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2C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868680" y="1874520"/>
            <a:ext cx="1188720" cy="301752"/>
          </a:xfrm>
          <a:prstGeom prst="roundRect">
            <a:avLst>
              <a:gd name="adj" fmla="val 24242"/>
            </a:avLst>
          </a:prstGeom>
          <a:solidFill>
            <a:srgbClr val="D8F0EC"/>
          </a:solidFill>
          <a:ln w="12700">
            <a:solidFill>
              <a:srgbClr val="D8F0E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68680" y="1892808"/>
            <a:ext cx="118872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1. Listen first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68680" y="2331720"/>
            <a:ext cx="169164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Built on learning from the earlier dementia cafe and pre-cafe meetings.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752344" y="3017520"/>
            <a:ext cx="256032" cy="292608"/>
          </a:xfrm>
          <a:prstGeom prst="chevron">
            <a:avLst/>
          </a:prstGeom>
          <a:solidFill>
            <a:srgbClr val="A9D2CD"/>
          </a:solidFill>
          <a:ln w="12700">
            <a:solidFill>
              <a:srgbClr val="A9D2C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971800" y="1645920"/>
            <a:ext cx="2057400" cy="3017520"/>
          </a:xfrm>
          <a:prstGeom prst="roundRect">
            <a:avLst>
              <a:gd name="adj" fmla="val 8000"/>
            </a:avLst>
          </a:prstGeom>
          <a:solidFill>
            <a:srgbClr val="F2EEE9"/>
          </a:solidFill>
          <a:ln w="12700">
            <a:solidFill>
              <a:srgbClr val="D8D2C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54680" y="1874520"/>
            <a:ext cx="1188720" cy="301752"/>
          </a:xfrm>
          <a:prstGeom prst="roundRect">
            <a:avLst>
              <a:gd name="adj" fmla="val 24242"/>
            </a:avLst>
          </a:prstGeom>
          <a:solidFill>
            <a:srgbClr val="FCEBD6"/>
          </a:solidFill>
          <a:ln w="12700">
            <a:solidFill>
              <a:srgbClr val="FCEBD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154680" y="1892808"/>
            <a:ext cx="118872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2. Co-design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154680" y="2331720"/>
            <a:ext cx="169164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Peer researchers and Positive Network helped shape content and format.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056305" y="3008376"/>
            <a:ext cx="256032" cy="292608"/>
          </a:xfrm>
          <a:prstGeom prst="chevron">
            <a:avLst/>
          </a:prstGeom>
          <a:solidFill>
            <a:srgbClr val="A9D2CD"/>
          </a:solidFill>
          <a:ln w="12700">
            <a:solidFill>
              <a:srgbClr val="A9D2C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257800" y="1645920"/>
            <a:ext cx="2057400" cy="3017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2C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440680" y="1874520"/>
            <a:ext cx="1188720" cy="301752"/>
          </a:xfrm>
          <a:prstGeom prst="roundRect">
            <a:avLst>
              <a:gd name="adj" fmla="val 24242"/>
            </a:avLst>
          </a:prstGeom>
          <a:solidFill>
            <a:srgbClr val="D8F0EC"/>
          </a:solidFill>
          <a:ln w="12700">
            <a:solidFill>
              <a:srgbClr val="D8F0E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40680" y="1892808"/>
            <a:ext cx="118872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3. Remove barriers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40680" y="2331720"/>
            <a:ext cx="169164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Local trusted venue, projector support and hybrid access helped inclusion.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340673" y="3027970"/>
            <a:ext cx="256032" cy="292608"/>
          </a:xfrm>
          <a:prstGeom prst="chevron">
            <a:avLst/>
          </a:prstGeom>
          <a:solidFill>
            <a:srgbClr val="A9D2CD"/>
          </a:solidFill>
          <a:ln w="12700">
            <a:solidFill>
              <a:srgbClr val="A9D2C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543800" y="1645920"/>
            <a:ext cx="2057400" cy="3017520"/>
          </a:xfrm>
          <a:prstGeom prst="roundRect">
            <a:avLst>
              <a:gd name="adj" fmla="val 8000"/>
            </a:avLst>
          </a:prstGeom>
          <a:solidFill>
            <a:srgbClr val="F2EEE9"/>
          </a:solidFill>
          <a:ln w="12700">
            <a:solidFill>
              <a:srgbClr val="D8D2C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7726680" y="1874520"/>
            <a:ext cx="1188720" cy="301752"/>
          </a:xfrm>
          <a:prstGeom prst="roundRect">
            <a:avLst>
              <a:gd name="adj" fmla="val 24242"/>
            </a:avLst>
          </a:prstGeom>
          <a:solidFill>
            <a:srgbClr val="E8E1F7"/>
          </a:solidFill>
          <a:ln w="12700">
            <a:solidFill>
              <a:srgbClr val="E8E1F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726680" y="1892808"/>
            <a:ext cx="118872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4. Blend voices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726680" y="2331720"/>
            <a:ext cx="169164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Clinical specialists, peer insight and open Q&amp;A sat side-by-side.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9642348" y="3008376"/>
            <a:ext cx="256032" cy="292608"/>
          </a:xfrm>
          <a:prstGeom prst="chevron">
            <a:avLst/>
          </a:prstGeom>
          <a:solidFill>
            <a:srgbClr val="A9D2CD"/>
          </a:solidFill>
          <a:ln w="12700">
            <a:solidFill>
              <a:srgbClr val="A9D2C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829800" y="1645920"/>
            <a:ext cx="2057400" cy="3017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8D2C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10012680" y="1874520"/>
            <a:ext cx="1188720" cy="301752"/>
          </a:xfrm>
          <a:prstGeom prst="roundRect">
            <a:avLst>
              <a:gd name="adj" fmla="val 24242"/>
            </a:avLst>
          </a:prstGeom>
          <a:solidFill>
            <a:srgbClr val="D8F0EC"/>
          </a:solidFill>
          <a:ln w="12700">
            <a:solidFill>
              <a:srgbClr val="D8F0E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0012680" y="1892808"/>
            <a:ext cx="118872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5. Return afterwards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0012680" y="2331720"/>
            <a:ext cx="1691640" cy="1691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We used feedback, follow-up and reflection to keep the relationship going.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325880" y="5074920"/>
            <a:ext cx="9418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Planning took more than three months and involved a 12-person core team across CRF staff, clinical specialists and community partners.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960120" y="4992624"/>
            <a:ext cx="10241280" cy="530352"/>
          </a:xfrm>
          <a:prstGeom prst="roundRect">
            <a:avLst>
              <a:gd name="adj" fmla="val 13793"/>
            </a:avLst>
          </a:prstGeom>
          <a:solidFill>
            <a:srgbClr val="17333B"/>
          </a:solidFill>
          <a:ln w="12700">
            <a:solidFill>
              <a:srgbClr val="17333B"/>
            </a:solidFill>
            <a:prstDash val="solid"/>
          </a:ln>
          <a:effectLst>
            <a:outerShdw blurRad="19050" dist="127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223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impact and success looked like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21208" y="77724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A8C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Numbers mattered - but so did confidence, clarity and willingness to stay involved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58368" y="1234440"/>
            <a:ext cx="2157984" cy="1051560"/>
          </a:xfrm>
          <a:prstGeom prst="roundRect">
            <a:avLst>
              <a:gd name="adj" fmla="val 15652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58368" y="1444752"/>
            <a:ext cx="21579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41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68096" y="1755648"/>
            <a:ext cx="1938528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50656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people attended in person, with additional online participation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962656" y="1234440"/>
            <a:ext cx="2157984" cy="1051560"/>
          </a:xfrm>
          <a:prstGeom prst="roundRect">
            <a:avLst>
              <a:gd name="adj" fmla="val 15652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2962656" y="1444752"/>
            <a:ext cx="21579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100%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3072384" y="1755648"/>
            <a:ext cx="1938528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50656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of respondents felt the event was relevant or very relevant in the published summary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266944" y="1234440"/>
            <a:ext cx="2157984" cy="1051560"/>
          </a:xfrm>
          <a:prstGeom prst="roundRect">
            <a:avLst>
              <a:gd name="adj" fmla="val 15652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266944" y="1444752"/>
            <a:ext cx="21579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95.7%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376672" y="1755648"/>
            <a:ext cx="1938528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50656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felt comfortable participating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571232" y="1234440"/>
            <a:ext cx="2157984" cy="1051560"/>
          </a:xfrm>
          <a:prstGeom prst="roundRect">
            <a:avLst>
              <a:gd name="adj" fmla="val 15652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571232" y="1444752"/>
            <a:ext cx="21579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95.5%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680960" y="1755648"/>
            <a:ext cx="1938528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50656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said presentations were easy to follow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875520" y="1234440"/>
            <a:ext cx="2157984" cy="1051560"/>
          </a:xfrm>
          <a:prstGeom prst="roundRect">
            <a:avLst>
              <a:gd name="adj" fmla="val 15652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9875520" y="1444752"/>
            <a:ext cx="21579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91.3%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9985248" y="1755648"/>
            <a:ext cx="1938528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" b="0" i="0" u="none" strike="noStrike" kern="1200" cap="none" spc="0" normalizeH="0" baseline="0" noProof="0" dirty="0">
                <a:ln>
                  <a:noFill/>
                </a:ln>
                <a:solidFill>
                  <a:srgbClr val="50656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said discussion and participation were relevant</a:t>
            </a:r>
            <a:endParaRPr kumimoji="0" lang="en-US" sz="8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31520" y="2697480"/>
            <a:ext cx="5623560" cy="3063240"/>
          </a:xfrm>
          <a:prstGeom prst="roundRect">
            <a:avLst>
              <a:gd name="adj" fmla="val 5373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005840" y="3017520"/>
            <a:ext cx="1645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F8B7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changed?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1024128" y="3529584"/>
            <a:ext cx="91440" cy="91440"/>
          </a:xfrm>
          <a:prstGeom prst="ellipse">
            <a:avLst/>
          </a:prstGeom>
          <a:solidFill>
            <a:srgbClr val="0F8B7E"/>
          </a:solidFill>
          <a:ln w="12700">
            <a:solidFill>
              <a:srgbClr val="0F8B7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207008" y="341071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Improved understanding of dementia and arthritis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024128" y="4059936"/>
            <a:ext cx="91440" cy="91440"/>
          </a:xfrm>
          <a:prstGeom prst="ellipse">
            <a:avLst/>
          </a:prstGeom>
          <a:solidFill>
            <a:srgbClr val="0F8B7E"/>
          </a:solidFill>
          <a:ln w="12700">
            <a:solidFill>
              <a:srgbClr val="0F8B7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207008" y="3941064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Reduced stigma and stronger confidence to ask questions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1024128" y="4590288"/>
            <a:ext cx="91440" cy="91440"/>
          </a:xfrm>
          <a:prstGeom prst="ellipse">
            <a:avLst/>
          </a:prstGeom>
          <a:solidFill>
            <a:srgbClr val="0F8B7E"/>
          </a:solidFill>
          <a:ln w="12700">
            <a:solidFill>
              <a:srgbClr val="0F8B7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207008" y="4464885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Greater interest in research involvement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1024128" y="5120640"/>
            <a:ext cx="91440" cy="91440"/>
          </a:xfrm>
          <a:prstGeom prst="ellipse">
            <a:avLst/>
          </a:prstGeom>
          <a:solidFill>
            <a:srgbClr val="0F8B7E"/>
          </a:solidFill>
          <a:ln w="12700">
            <a:solidFill>
              <a:srgbClr val="0F8B7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197864" y="4983480"/>
            <a:ext cx="51480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 clearer signal that arthritis should stay part of the continuing model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005840" y="535381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2A8C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One attendee said the presentations were “so clear and easy to follow” and that, if invited, they would be happy to take part in research.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629400" y="2697480"/>
            <a:ext cx="4754880" cy="3063240"/>
          </a:xfrm>
          <a:prstGeom prst="roundRect">
            <a:avLst>
              <a:gd name="adj" fmla="val 5373"/>
            </a:avLst>
          </a:prstGeom>
          <a:solidFill>
            <a:srgbClr val="17333B"/>
          </a:solidFill>
          <a:ln w="12700">
            <a:solidFill>
              <a:srgbClr val="17333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7040880" y="3246120"/>
            <a:ext cx="3886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“Both presentations were so clear and easy to follow - and if I'm invited, I'd be happy to take part in research.”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7406640" y="48920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0C45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That is trust moving from information to invitation.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223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did continuity show up?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3840480" cy="448056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05840" y="155448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05840" y="1860804"/>
            <a:ext cx="3154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Turn to the person next to you and pick one moment from our story that felt like continuity in action.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005840" y="3154680"/>
            <a:ext cx="2926080" cy="384048"/>
          </a:xfrm>
          <a:prstGeom prst="roundRect">
            <a:avLst>
              <a:gd name="adj" fmla="val 19048"/>
            </a:avLst>
          </a:prstGeom>
          <a:solidFill>
            <a:srgbClr val="D8F0EC"/>
          </a:solidFill>
          <a:ln w="12700">
            <a:solidFill>
              <a:srgbClr val="D8F0E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05840" y="3172968"/>
            <a:ext cx="2926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Going back after the first cafe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005840" y="3721608"/>
            <a:ext cx="2926080" cy="384048"/>
          </a:xfrm>
          <a:prstGeom prst="roundRect">
            <a:avLst>
              <a:gd name="adj" fmla="val 19048"/>
            </a:avLst>
          </a:prstGeom>
          <a:solidFill>
            <a:srgbClr val="FCEBD6"/>
          </a:solidFill>
          <a:ln w="12700">
            <a:solidFill>
              <a:srgbClr val="FCEBD6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005840" y="3739896"/>
            <a:ext cx="2926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Adding arthritis because people asked for it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005840" y="4288536"/>
            <a:ext cx="2926080" cy="384048"/>
          </a:xfrm>
          <a:prstGeom prst="roundRect">
            <a:avLst>
              <a:gd name="adj" fmla="val 19048"/>
            </a:avLst>
          </a:prstGeom>
          <a:solidFill>
            <a:srgbClr val="E8E1F7"/>
          </a:solidFill>
          <a:ln w="12700">
            <a:solidFill>
              <a:srgbClr val="E8E1F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05840" y="4306824"/>
            <a:ext cx="2926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Keeping trusted community partners involved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005840" y="4855464"/>
            <a:ext cx="2926080" cy="384048"/>
          </a:xfrm>
          <a:prstGeom prst="roundRect">
            <a:avLst>
              <a:gd name="adj" fmla="val 19048"/>
            </a:avLst>
          </a:prstGeom>
          <a:solidFill>
            <a:srgbClr val="E6F1F3"/>
          </a:solidFill>
          <a:ln w="12700">
            <a:solidFill>
              <a:srgbClr val="E6F1F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05840" y="4873752"/>
            <a:ext cx="2926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Showing that what people said changed the next step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892040" y="1325880"/>
            <a:ext cx="6400800" cy="4480560"/>
          </a:xfrm>
          <a:prstGeom prst="roundRect">
            <a:avLst>
              <a:gd name="adj" fmla="val 3673"/>
            </a:avLst>
          </a:prstGeom>
          <a:solidFill>
            <a:srgbClr val="F2EEE9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6" name="Image 0" descr="/mnt/data/user-g8d3wSLfJqaDXoGT5HC0vssL/86ab50b5ad8b4d8d9de47917ea06cfe2/mnt/data/Dementia_Arthritis_Research_Cafe_Presentation/slide-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044" y="2486925"/>
            <a:ext cx="3123536" cy="1755892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8092440" y="1545336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Why this matters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8069580" y="2146806"/>
            <a:ext cx="2514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Trust grew because people did not just receive information once. They could recognise their influence across time.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8183880" y="3648456"/>
            <a:ext cx="2560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F8B7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That is the difference between a one-off event and an engagement model.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8092440" y="4613651"/>
            <a:ext cx="2651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47472"/>
            <a:ext cx="7223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we continue to use the model for engagement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21208" y="77724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A8C8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Continuity means showing people that what they shared changed what happened next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14400" y="1691640"/>
            <a:ext cx="1737360" cy="9144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D8D2C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914400" y="1874520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Listen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51560" y="213055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What are people telling us now?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788920" y="2029968"/>
            <a:ext cx="292608" cy="256032"/>
          </a:xfrm>
          <a:prstGeom prst="chevron">
            <a:avLst/>
          </a:prstGeom>
          <a:solidFill>
            <a:srgbClr val="A9D2CD"/>
          </a:solidFill>
          <a:ln w="12700">
            <a:solidFill>
              <a:srgbClr val="A9D2C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200400" y="1691640"/>
            <a:ext cx="1737360" cy="9144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D8D2C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3200400" y="1874520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Adapt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337560" y="213055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Change topic, format or access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074920" y="2029968"/>
            <a:ext cx="292608" cy="256032"/>
          </a:xfrm>
          <a:prstGeom prst="chevron">
            <a:avLst/>
          </a:prstGeom>
          <a:solidFill>
            <a:srgbClr val="A9D2CD"/>
          </a:solidFill>
          <a:ln w="12700">
            <a:solidFill>
              <a:srgbClr val="A9D2C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0" y="1691640"/>
            <a:ext cx="1737360" cy="914400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2700">
            <a:solidFill>
              <a:srgbClr val="D8D2C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86400" y="1874520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Return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623560" y="213055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Go back with the next cafe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360920" y="2029968"/>
            <a:ext cx="292608" cy="256032"/>
          </a:xfrm>
          <a:prstGeom prst="chevron">
            <a:avLst/>
          </a:prstGeom>
          <a:solidFill>
            <a:srgbClr val="A9D2CD"/>
          </a:solidFill>
          <a:ln w="12700">
            <a:solidFill>
              <a:srgbClr val="A9D2C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772400" y="1691640"/>
            <a:ext cx="1737360" cy="914400"/>
          </a:xfrm>
          <a:prstGeom prst="roundRect">
            <a:avLst>
              <a:gd name="adj" fmla="val 18000"/>
            </a:avLst>
          </a:prstGeom>
          <a:solidFill>
            <a:srgbClr val="FCEBD6"/>
          </a:solidFill>
          <a:ln w="12700">
            <a:solidFill>
              <a:srgbClr val="D8D2C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772400" y="1874520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Show it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909560" y="2130552"/>
            <a:ext cx="1463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Make the change visible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3063240"/>
            <a:ext cx="4663440" cy="2286000"/>
          </a:xfrm>
          <a:prstGeom prst="roundRect">
            <a:avLst>
              <a:gd name="adj" fmla="val 7200"/>
            </a:avLst>
          </a:prstGeom>
          <a:solidFill>
            <a:srgbClr val="FFFFFF"/>
          </a:solidFill>
          <a:ln w="12700">
            <a:solidFill>
              <a:srgbClr val="DDD7D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43000" y="340156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F8B7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Example from our cafe journey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43000" y="379476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7333B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The request for another session and for arthritis to be added was heard, then acted on. Accessibility changed too: projector support made participation easier.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5806440" y="3063240"/>
            <a:ext cx="5440680" cy="2286000"/>
          </a:xfrm>
          <a:prstGeom prst="roundRect">
            <a:avLst>
              <a:gd name="adj" fmla="val 7200"/>
            </a:avLst>
          </a:prstGeom>
          <a:solidFill>
            <a:srgbClr val="17333B"/>
          </a:solidFill>
          <a:ln w="12700">
            <a:solidFill>
              <a:srgbClr val="17333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126480" y="3401568"/>
            <a:ext cx="2194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0C45A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Our practice now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126480" y="3749040"/>
            <a:ext cx="4480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We keep continuity visible by naming what changed, who influenced it and what the next step will be.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126480" y="4572000"/>
            <a:ext cx="4297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D8F0EC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That turns engagement from a single event into a relationship.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FEF7C9BC6474479024DE2FBDE2F64C" ma:contentTypeVersion="123" ma:contentTypeDescription="Create a new document." ma:contentTypeScope="" ma:versionID="f62f4fada689acc17c054f6219244b15">
  <xsd:schema xmlns:xsd="http://www.w3.org/2001/XMLSchema" xmlns:xs="http://www.w3.org/2001/XMLSchema" xmlns:p="http://schemas.microsoft.com/office/2006/metadata/properties" xmlns:ns2="47a082dd-3e62-4f03-8ffd-204dc3800fd1" xmlns:ns3="eff912a0-326b-47de-9c32-28939edcbfdd" targetNamespace="http://schemas.microsoft.com/office/2006/metadata/properties" ma:root="true" ma:fieldsID="580018d6f2365ef57a393d9e88d7a9b7" ns2:_="" ns3:_="">
    <xsd:import namespace="47a082dd-3e62-4f03-8ffd-204dc3800fd1"/>
    <xsd:import namespace="eff912a0-326b-47de-9c32-28939edcbf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ArchiverLinkFileTyp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a082dd-3e62-4f03-8ffd-204dc3800f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9cba98b6-714c-4194-959a-78c2e2b344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ArchiverLinkFileType" ma:index="21" nillable="true" ma:displayName="ArchiverLinkFileType" ma:hidden="true" ma:internalName="ArchiverLinkFileTyp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f912a0-326b-47de-9c32-28939edcbf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0921687-90e2-4772-be47-addaafac34d5}" ma:internalName="TaxCatchAll" ma:showField="CatchAllData" ma:web="eff912a0-326b-47de-9c32-28939edcbf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f912a0-326b-47de-9c32-28939edcbfdd" xsi:nil="true"/>
    <ArchiverLinkFileType xmlns="47a082dd-3e62-4f03-8ffd-204dc3800fd1" xsi:nil="true"/>
    <lcf76f155ced4ddcb4097134ff3c332f xmlns="47a082dd-3e62-4f03-8ffd-204dc3800fd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D87617-FF0A-4000-A319-2102AF09AE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a082dd-3e62-4f03-8ffd-204dc3800fd1"/>
    <ds:schemaRef ds:uri="eff912a0-326b-47de-9c32-28939edcbf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76F4D8-3084-4CE2-86EB-CE4DFE152982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47a082dd-3e62-4f03-8ffd-204dc3800fd1"/>
    <ds:schemaRef ds:uri="http://purl.org/dc/elements/1.1/"/>
    <ds:schemaRef ds:uri="eff912a0-326b-47de-9c32-28939edcbfdd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E72AD61-8A7B-4D98-BBF5-B1E7078464C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1285</Words>
  <Application>Microsoft Macintosh PowerPoint</Application>
  <PresentationFormat>Widescreen</PresentationFormat>
  <Paragraphs>144</Paragraphs>
  <Slides>11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trust and continuity through our Dementia and Arthritis Research Cafe</dc:title>
  <dc:subject>Dementia and Arthritis Research Cafe</dc:subject>
  <dc:creator>OpenAI</dc:creator>
  <cp:lastModifiedBy>Georgia Hunt</cp:lastModifiedBy>
  <cp:revision>46</cp:revision>
  <dcterms:created xsi:type="dcterms:W3CDTF">2026-04-16T13:15:47Z</dcterms:created>
  <dcterms:modified xsi:type="dcterms:W3CDTF">2026-07-22T09:56:40Z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0x0101006BFEF7C9BC6474479024DE2FBDE2F64C</vt:lpwstr>
  </property>
</Properties>
</file>