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147377826" r:id="rId5"/>
    <p:sldId id="2147377827" r:id="rId6"/>
    <p:sldId id="2147377828" r:id="rId7"/>
    <p:sldId id="2147377829" r:id="rId8"/>
    <p:sldId id="214737783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4A35DB5-14EB-4B58-9BBB-EC2D8294D8D8}">
          <p14:sldIdLst>
            <p14:sldId id="2147377826"/>
            <p14:sldId id="2147377827"/>
            <p14:sldId id="2147377828"/>
            <p14:sldId id="2147377829"/>
            <p14:sldId id="21473778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B08653-8E01-A082-DD95-F8280489636A}" name="Catherine Heffernan (NHS South West London ICB)" initials="CH" userId="S::Catherine.Heffernan@swlondon.nhs.uk::6e8d1b22-9392-456e-a89e-4ee6648a0279" providerId="AD"/>
  <p188:author id="{259F48F0-6230-FACD-80EE-EDDE6965A83B}" name="Thomas Herweijer (NHS South West London ICB)" initials="TH" userId="S::Thomas.Herweijer@swlondon.nhs.uk::c32c4b98-14e8-4711-86e5-c2fe6dba08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D4AE"/>
    <a:srgbClr val="86FAD6"/>
    <a:srgbClr val="44F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0D6943-7009-4771-8469-38584EA578A2}" v="8" dt="2026-07-07T10:36:03.6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2" autoAdjust="0"/>
    <p:restoredTop sz="84041" autoAdjust="0"/>
  </p:normalViewPr>
  <p:slideViewPr>
    <p:cSldViewPr snapToGrid="0">
      <p:cViewPr varScale="1">
        <p:scale>
          <a:sx n="106" d="100"/>
          <a:sy n="106" d="100"/>
        </p:scale>
        <p:origin x="5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Heffernan (NHS South West London ICB)" userId="6e8d1b22-9392-456e-a89e-4ee6648a0279" providerId="ADAL" clId="{121B12B6-6165-4C10-A86F-51260623CB25}"/>
    <pc:docChg chg="addSld modSld sldOrd">
      <pc:chgData name="Catherine Heffernan (NHS South West London ICB)" userId="6e8d1b22-9392-456e-a89e-4ee6648a0279" providerId="ADAL" clId="{121B12B6-6165-4C10-A86F-51260623CB25}" dt="2026-07-07T10:46:31.208" v="9"/>
      <pc:docMkLst>
        <pc:docMk/>
      </pc:docMkLst>
      <pc:sldChg chg="modSp">
        <pc:chgData name="Catherine Heffernan (NHS South West London ICB)" userId="6e8d1b22-9392-456e-a89e-4ee6648a0279" providerId="ADAL" clId="{121B12B6-6165-4C10-A86F-51260623CB25}" dt="2026-07-07T10:30:56.632" v="3"/>
        <pc:sldMkLst>
          <pc:docMk/>
          <pc:sldMk cId="3641467599" sldId="257"/>
        </pc:sldMkLst>
        <pc:spChg chg="mod">
          <ac:chgData name="Catherine Heffernan (NHS South West London ICB)" userId="6e8d1b22-9392-456e-a89e-4ee6648a0279" providerId="ADAL" clId="{121B12B6-6165-4C10-A86F-51260623CB25}" dt="2026-07-07T10:30:56.632" v="3"/>
          <ac:spMkLst>
            <pc:docMk/>
            <pc:sldMk cId="3641467599" sldId="257"/>
            <ac:spMk id="4" creationId="{8860F43B-8E0E-2963-E9BE-29C4309C509D}"/>
          </ac:spMkLst>
        </pc:spChg>
      </pc:sldChg>
      <pc:sldChg chg="addSp delSp modSp">
        <pc:chgData name="Catherine Heffernan (NHS South West London ICB)" userId="6e8d1b22-9392-456e-a89e-4ee6648a0279" providerId="ADAL" clId="{121B12B6-6165-4C10-A86F-51260623CB25}" dt="2026-07-07T10:46:31.208" v="9"/>
        <pc:sldMkLst>
          <pc:docMk/>
          <pc:sldMk cId="3139719964" sldId="2147377823"/>
        </pc:sldMkLst>
        <pc:spChg chg="del">
          <ac:chgData name="Catherine Heffernan (NHS South West London ICB)" userId="6e8d1b22-9392-456e-a89e-4ee6648a0279" providerId="ADAL" clId="{121B12B6-6165-4C10-A86F-51260623CB25}" dt="2026-07-07T10:33:16.265" v="5"/>
          <ac:spMkLst>
            <pc:docMk/>
            <pc:sldMk cId="3139719964" sldId="2147377823"/>
            <ac:spMk id="4" creationId="{0A9F7939-C3E6-75F8-795D-61BE2C602EA0}"/>
          </ac:spMkLst>
        </pc:spChg>
        <pc:picChg chg="add mod">
          <ac:chgData name="Catherine Heffernan (NHS South West London ICB)" userId="6e8d1b22-9392-456e-a89e-4ee6648a0279" providerId="ADAL" clId="{121B12B6-6165-4C10-A86F-51260623CB25}" dt="2026-07-07T10:33:16.265" v="5"/>
          <ac:picMkLst>
            <pc:docMk/>
            <pc:sldMk cId="3139719964" sldId="2147377823"/>
            <ac:picMk id="8" creationId="{A0794C9F-CF12-2A9A-5AB5-283CCF65B78D}"/>
          </ac:picMkLst>
        </pc:picChg>
        <pc:picChg chg="add">
          <ac:chgData name="Catherine Heffernan (NHS South West London ICB)" userId="6e8d1b22-9392-456e-a89e-4ee6648a0279" providerId="ADAL" clId="{121B12B6-6165-4C10-A86F-51260623CB25}" dt="2026-07-07T10:42:02.025" v="8"/>
          <ac:picMkLst>
            <pc:docMk/>
            <pc:sldMk cId="3139719964" sldId="2147377823"/>
            <ac:picMk id="10" creationId="{21CE4E96-D73A-BAE6-E2A1-5B9F920AB747}"/>
          </ac:picMkLst>
        </pc:picChg>
        <pc:picChg chg="add">
          <ac:chgData name="Catherine Heffernan (NHS South West London ICB)" userId="6e8d1b22-9392-456e-a89e-4ee6648a0279" providerId="ADAL" clId="{121B12B6-6165-4C10-A86F-51260623CB25}" dt="2026-07-07T10:46:31.208" v="9"/>
          <ac:picMkLst>
            <pc:docMk/>
            <pc:sldMk cId="3139719964" sldId="2147377823"/>
            <ac:picMk id="13" creationId="{177CA379-2815-AF02-19E4-F54701A8F860}"/>
          </ac:picMkLst>
        </pc:picChg>
      </pc:sldChg>
      <pc:sldChg chg="ord">
        <pc:chgData name="Catherine Heffernan (NHS South West London ICB)" userId="6e8d1b22-9392-456e-a89e-4ee6648a0279" providerId="ADAL" clId="{121B12B6-6165-4C10-A86F-51260623CB25}" dt="2026-07-07T10:32:27.566" v="4"/>
        <pc:sldMkLst>
          <pc:docMk/>
          <pc:sldMk cId="3997253222" sldId="2147377824"/>
        </pc:sldMkLst>
      </pc:sldChg>
      <pc:sldChg chg="add">
        <pc:chgData name="Catherine Heffernan (NHS South West London ICB)" userId="6e8d1b22-9392-456e-a89e-4ee6648a0279" providerId="ADAL" clId="{121B12B6-6165-4C10-A86F-51260623CB25}" dt="2026-07-07T10:29:33.779" v="2"/>
        <pc:sldMkLst>
          <pc:docMk/>
          <pc:sldMk cId="2098460225" sldId="2147377825"/>
        </pc:sldMkLst>
      </pc:sldChg>
      <pc:sldChg chg="modSp">
        <pc:chgData name="Catherine Heffernan (NHS South West London ICB)" userId="6e8d1b22-9392-456e-a89e-4ee6648a0279" providerId="ADAL" clId="{121B12B6-6165-4C10-A86F-51260623CB25}" dt="2026-07-07T10:36:03.675" v="7"/>
        <pc:sldMkLst>
          <pc:docMk/>
          <pc:sldMk cId="3507156326" sldId="2147377825"/>
        </pc:sldMkLst>
        <pc:spChg chg="mod">
          <ac:chgData name="Catherine Heffernan (NHS South West London ICB)" userId="6e8d1b22-9392-456e-a89e-4ee6648a0279" providerId="ADAL" clId="{121B12B6-6165-4C10-A86F-51260623CB25}" dt="2026-07-07T10:36:03.675" v="7"/>
          <ac:spMkLst>
            <pc:docMk/>
            <pc:sldMk cId="3507156326" sldId="2147377825"/>
            <ac:spMk id="3" creationId="{9311D0A7-2B84-821C-DC06-4574488B2E4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C56964-A4A7-4687-B578-5BECBF1F1EE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BF28A431-ACAF-4B70-B4B4-DFBB2A9740EF}">
      <dgm:prSet phldrT="[Text]" custT="1"/>
      <dgm:spPr/>
      <dgm:t>
        <a:bodyPr/>
        <a:lstStyle/>
        <a:p>
          <a:r>
            <a:rPr lang="en-IN" sz="1800" b="1" u="sng" dirty="0"/>
            <a:t>Collaboration</a:t>
          </a:r>
        </a:p>
        <a:p>
          <a:r>
            <a:rPr lang="en-US" sz="1600" b="1" dirty="0"/>
            <a:t>People work together as equals — researchers, communities, NHS staff, and the public all have a voice.</a:t>
          </a:r>
          <a:endParaRPr lang="en-IN" sz="1600" b="1" dirty="0"/>
        </a:p>
        <a:p>
          <a:r>
            <a:rPr lang="en-US" sz="1600" b="1" dirty="0"/>
            <a:t> “I want to feel like I’m shaping something, not just being asked questions.”</a:t>
          </a:r>
          <a:endParaRPr lang="en-IN" sz="1600" b="1" dirty="0"/>
        </a:p>
        <a:p>
          <a:endParaRPr lang="en-IN" sz="1600" b="1" dirty="0"/>
        </a:p>
      </dgm:t>
    </dgm:pt>
    <dgm:pt modelId="{B05D98BF-6FF8-4025-8034-4106F30C9B89}" type="parTrans" cxnId="{4193DA93-C2E0-498C-89D3-6855A5CD9FFF}">
      <dgm:prSet/>
      <dgm:spPr/>
      <dgm:t>
        <a:bodyPr/>
        <a:lstStyle/>
        <a:p>
          <a:endParaRPr lang="en-IN"/>
        </a:p>
      </dgm:t>
    </dgm:pt>
    <dgm:pt modelId="{9DAB05B1-2E72-43DA-B2A7-6EA7A454C67F}" type="sibTrans" cxnId="{4193DA93-C2E0-498C-89D3-6855A5CD9FFF}">
      <dgm:prSet/>
      <dgm:spPr/>
      <dgm:t>
        <a:bodyPr/>
        <a:lstStyle/>
        <a:p>
          <a:endParaRPr lang="en-IN"/>
        </a:p>
      </dgm:t>
    </dgm:pt>
    <dgm:pt modelId="{898B4DBB-51C5-4232-BCFC-A1927F3D7DDB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800" b="1" u="sng" dirty="0"/>
            <a:t>Accessibility</a:t>
          </a:r>
        </a:p>
        <a:p>
          <a:pPr>
            <a:buFont typeface="Wingdings" panose="05000000000000000000" pitchFamily="2" charset="2"/>
            <a:buChar char="Ø"/>
          </a:pPr>
          <a:r>
            <a:rPr lang="en-US" sz="1600" b="1" dirty="0"/>
            <a:t>Information is clear, events are easy to join, and support is there if you need it.</a:t>
          </a:r>
        </a:p>
        <a:p>
          <a:pPr>
            <a:buFont typeface="Wingdings" panose="05000000000000000000" pitchFamily="2" charset="2"/>
            <a:buChar char="Ø"/>
          </a:pPr>
          <a:r>
            <a:rPr lang="en-US" sz="1600" b="1" dirty="0"/>
            <a:t>“I want to feel like I don’t need a PhD to take part.”</a:t>
          </a:r>
          <a:endParaRPr lang="en-IN" sz="1600" b="1" dirty="0"/>
        </a:p>
      </dgm:t>
    </dgm:pt>
    <dgm:pt modelId="{C35A42C1-15A9-403D-8552-759E1F2761AB}" type="parTrans" cxnId="{40D1717A-40DB-46EA-871A-B28643A4AC0D}">
      <dgm:prSet/>
      <dgm:spPr/>
      <dgm:t>
        <a:bodyPr/>
        <a:lstStyle/>
        <a:p>
          <a:endParaRPr lang="en-IN"/>
        </a:p>
      </dgm:t>
    </dgm:pt>
    <dgm:pt modelId="{37E136FD-9AA4-4675-AF19-16C88BEF7368}" type="sibTrans" cxnId="{40D1717A-40DB-46EA-871A-B28643A4AC0D}">
      <dgm:prSet/>
      <dgm:spPr/>
      <dgm:t>
        <a:bodyPr/>
        <a:lstStyle/>
        <a:p>
          <a:endParaRPr lang="en-IN"/>
        </a:p>
      </dgm:t>
    </dgm:pt>
    <dgm:pt modelId="{2AA8215B-4B9D-4DF6-9340-C975616DA359}">
      <dgm:prSet custT="1"/>
      <dgm:spPr/>
      <dgm:t>
        <a:bodyPr/>
        <a:lstStyle/>
        <a:p>
          <a:r>
            <a:rPr lang="en-IN" sz="1800" b="1"/>
            <a:t> </a:t>
          </a:r>
          <a:r>
            <a:rPr lang="en-IN" sz="1800" b="1" u="sng"/>
            <a:t>Inclusivity</a:t>
          </a:r>
        </a:p>
        <a:p>
          <a:r>
            <a:rPr lang="en-US" sz="1600" b="1"/>
            <a:t>Everyone feels welcome and respected, no matter their background, experience, or identity.</a:t>
          </a:r>
        </a:p>
        <a:p>
          <a:r>
            <a:rPr lang="en-US" sz="1600" b="1"/>
            <a:t>“I want to feel like research includes people like me — not just experts. I want to feel like I’m shaping something, not just being asked questions.”</a:t>
          </a:r>
          <a:endParaRPr lang="en-IN" sz="1600" b="1" dirty="0"/>
        </a:p>
      </dgm:t>
    </dgm:pt>
    <dgm:pt modelId="{90274E61-0ACC-4D38-8C90-26064368FBB4}" type="parTrans" cxnId="{19A4611F-2989-4579-B861-548BD8FB11AF}">
      <dgm:prSet/>
      <dgm:spPr/>
      <dgm:t>
        <a:bodyPr/>
        <a:lstStyle/>
        <a:p>
          <a:endParaRPr lang="en-IN"/>
        </a:p>
      </dgm:t>
    </dgm:pt>
    <dgm:pt modelId="{0BF8EEDE-403E-4958-86E0-C378C5521749}" type="sibTrans" cxnId="{19A4611F-2989-4579-B861-548BD8FB11AF}">
      <dgm:prSet/>
      <dgm:spPr/>
      <dgm:t>
        <a:bodyPr/>
        <a:lstStyle/>
        <a:p>
          <a:endParaRPr lang="en-IN"/>
        </a:p>
      </dgm:t>
    </dgm:pt>
    <dgm:pt modelId="{3AD3B729-0BEF-4C4F-8A39-803225C24E51}">
      <dgm:prSet custT="1"/>
      <dgm:spPr/>
      <dgm:t>
        <a:bodyPr/>
        <a:lstStyle/>
        <a:p>
          <a:r>
            <a:rPr lang="en-IN" sz="1800" b="1" u="sng" dirty="0"/>
            <a:t>Community-led</a:t>
          </a:r>
        </a:p>
        <a:p>
          <a:r>
            <a:rPr lang="en-US" sz="1600" b="1" dirty="0"/>
            <a:t>Ideas come from real local needs, not top-down. People with lived experience help set the agenda.</a:t>
          </a:r>
          <a:endParaRPr lang="en-IN" sz="1600" b="1" dirty="0"/>
        </a:p>
        <a:p>
          <a:r>
            <a:rPr lang="en-US" sz="1600" b="1" dirty="0"/>
            <a:t>“I want to feel like research starts with what matters in my community.”</a:t>
          </a:r>
          <a:endParaRPr lang="en-IN" sz="1600" b="1" dirty="0"/>
        </a:p>
      </dgm:t>
    </dgm:pt>
    <dgm:pt modelId="{B20E279E-763A-447F-AB4C-529E0EA2886D}" type="parTrans" cxnId="{CBA0F619-19D2-4603-8125-94CDB77BC195}">
      <dgm:prSet/>
      <dgm:spPr/>
      <dgm:t>
        <a:bodyPr/>
        <a:lstStyle/>
        <a:p>
          <a:endParaRPr lang="en-IN"/>
        </a:p>
      </dgm:t>
    </dgm:pt>
    <dgm:pt modelId="{F908323E-225D-4965-BB7B-AE12FBD8FD7A}" type="sibTrans" cxnId="{CBA0F619-19D2-4603-8125-94CDB77BC195}">
      <dgm:prSet/>
      <dgm:spPr/>
      <dgm:t>
        <a:bodyPr/>
        <a:lstStyle/>
        <a:p>
          <a:endParaRPr lang="en-IN"/>
        </a:p>
      </dgm:t>
    </dgm:pt>
    <dgm:pt modelId="{942D073B-8194-4BA6-8247-2B807C45AA53}" type="pres">
      <dgm:prSet presAssocID="{C6C56964-A4A7-4687-B578-5BECBF1F1EED}" presName="diagram" presStyleCnt="0">
        <dgm:presLayoutVars>
          <dgm:dir/>
          <dgm:resizeHandles val="exact"/>
        </dgm:presLayoutVars>
      </dgm:prSet>
      <dgm:spPr/>
    </dgm:pt>
    <dgm:pt modelId="{DE980E4D-65E8-41BA-A0BD-F4B78F466D23}" type="pres">
      <dgm:prSet presAssocID="{2AA8215B-4B9D-4DF6-9340-C975616DA359}" presName="node" presStyleLbl="node1" presStyleIdx="0" presStyleCnt="4">
        <dgm:presLayoutVars>
          <dgm:bulletEnabled val="1"/>
        </dgm:presLayoutVars>
      </dgm:prSet>
      <dgm:spPr/>
    </dgm:pt>
    <dgm:pt modelId="{3E9A060F-BD7E-4CD7-8C87-11B3EC2FA06C}" type="pres">
      <dgm:prSet presAssocID="{0BF8EEDE-403E-4958-86E0-C378C5521749}" presName="sibTrans" presStyleCnt="0"/>
      <dgm:spPr/>
    </dgm:pt>
    <dgm:pt modelId="{4E76C390-7375-4BBC-83B7-30DAF6D7D577}" type="pres">
      <dgm:prSet presAssocID="{BF28A431-ACAF-4B70-B4B4-DFBB2A9740EF}" presName="node" presStyleLbl="node1" presStyleIdx="1" presStyleCnt="4">
        <dgm:presLayoutVars>
          <dgm:bulletEnabled val="1"/>
        </dgm:presLayoutVars>
      </dgm:prSet>
      <dgm:spPr/>
    </dgm:pt>
    <dgm:pt modelId="{AC718D9A-7C1C-4963-9468-E3D2209B8F98}" type="pres">
      <dgm:prSet presAssocID="{9DAB05B1-2E72-43DA-B2A7-6EA7A454C67F}" presName="sibTrans" presStyleCnt="0"/>
      <dgm:spPr/>
    </dgm:pt>
    <dgm:pt modelId="{DCDDCBDC-4D28-473A-9497-FF8A08E33C19}" type="pres">
      <dgm:prSet presAssocID="{3AD3B729-0BEF-4C4F-8A39-803225C24E51}" presName="node" presStyleLbl="node1" presStyleIdx="2" presStyleCnt="4">
        <dgm:presLayoutVars>
          <dgm:bulletEnabled val="1"/>
        </dgm:presLayoutVars>
      </dgm:prSet>
      <dgm:spPr/>
    </dgm:pt>
    <dgm:pt modelId="{2294196A-557C-4F67-A8DE-E5033617D7CE}" type="pres">
      <dgm:prSet presAssocID="{F908323E-225D-4965-BB7B-AE12FBD8FD7A}" presName="sibTrans" presStyleCnt="0"/>
      <dgm:spPr/>
    </dgm:pt>
    <dgm:pt modelId="{A00D15CB-23A4-4554-8634-7D1096CCFDF0}" type="pres">
      <dgm:prSet presAssocID="{898B4DBB-51C5-4232-BCFC-A1927F3D7DDB}" presName="node" presStyleLbl="node1" presStyleIdx="3" presStyleCnt="4">
        <dgm:presLayoutVars>
          <dgm:bulletEnabled val="1"/>
        </dgm:presLayoutVars>
      </dgm:prSet>
      <dgm:spPr/>
    </dgm:pt>
  </dgm:ptLst>
  <dgm:cxnLst>
    <dgm:cxn modelId="{CBA0F619-19D2-4603-8125-94CDB77BC195}" srcId="{C6C56964-A4A7-4687-B578-5BECBF1F1EED}" destId="{3AD3B729-0BEF-4C4F-8A39-803225C24E51}" srcOrd="2" destOrd="0" parTransId="{B20E279E-763A-447F-AB4C-529E0EA2886D}" sibTransId="{F908323E-225D-4965-BB7B-AE12FBD8FD7A}"/>
    <dgm:cxn modelId="{19A4611F-2989-4579-B861-548BD8FB11AF}" srcId="{C6C56964-A4A7-4687-B578-5BECBF1F1EED}" destId="{2AA8215B-4B9D-4DF6-9340-C975616DA359}" srcOrd="0" destOrd="0" parTransId="{90274E61-0ACC-4D38-8C90-26064368FBB4}" sibTransId="{0BF8EEDE-403E-4958-86E0-C378C5521749}"/>
    <dgm:cxn modelId="{5876EA3F-6378-4EEF-B07B-E7C5CC9A576E}" type="presOf" srcId="{3AD3B729-0BEF-4C4F-8A39-803225C24E51}" destId="{DCDDCBDC-4D28-473A-9497-FF8A08E33C19}" srcOrd="0" destOrd="0" presId="urn:microsoft.com/office/officeart/2005/8/layout/default"/>
    <dgm:cxn modelId="{8F1C3242-1E4E-4260-93E5-3F5C5BAE1006}" type="presOf" srcId="{898B4DBB-51C5-4232-BCFC-A1927F3D7DDB}" destId="{A00D15CB-23A4-4554-8634-7D1096CCFDF0}" srcOrd="0" destOrd="0" presId="urn:microsoft.com/office/officeart/2005/8/layout/default"/>
    <dgm:cxn modelId="{8C6A905C-1D42-475D-AACB-7159276AC076}" type="presOf" srcId="{2AA8215B-4B9D-4DF6-9340-C975616DA359}" destId="{DE980E4D-65E8-41BA-A0BD-F4B78F466D23}" srcOrd="0" destOrd="0" presId="urn:microsoft.com/office/officeart/2005/8/layout/default"/>
    <dgm:cxn modelId="{40D1717A-40DB-46EA-871A-B28643A4AC0D}" srcId="{C6C56964-A4A7-4687-B578-5BECBF1F1EED}" destId="{898B4DBB-51C5-4232-BCFC-A1927F3D7DDB}" srcOrd="3" destOrd="0" parTransId="{C35A42C1-15A9-403D-8552-759E1F2761AB}" sibTransId="{37E136FD-9AA4-4675-AF19-16C88BEF7368}"/>
    <dgm:cxn modelId="{4193DA93-C2E0-498C-89D3-6855A5CD9FFF}" srcId="{C6C56964-A4A7-4687-B578-5BECBF1F1EED}" destId="{BF28A431-ACAF-4B70-B4B4-DFBB2A9740EF}" srcOrd="1" destOrd="0" parTransId="{B05D98BF-6FF8-4025-8034-4106F30C9B89}" sibTransId="{9DAB05B1-2E72-43DA-B2A7-6EA7A454C67F}"/>
    <dgm:cxn modelId="{EB6BA1A7-9783-4654-8ECD-0A07CEFE9DA1}" type="presOf" srcId="{C6C56964-A4A7-4687-B578-5BECBF1F1EED}" destId="{942D073B-8194-4BA6-8247-2B807C45AA53}" srcOrd="0" destOrd="0" presId="urn:microsoft.com/office/officeart/2005/8/layout/default"/>
    <dgm:cxn modelId="{CFDD61CA-BB3A-4DF4-A363-2C2B1F4D8CB2}" type="presOf" srcId="{BF28A431-ACAF-4B70-B4B4-DFBB2A9740EF}" destId="{4E76C390-7375-4BBC-83B7-30DAF6D7D577}" srcOrd="0" destOrd="0" presId="urn:microsoft.com/office/officeart/2005/8/layout/default"/>
    <dgm:cxn modelId="{418913E8-706B-4B36-B0C9-1C7C7553017D}" type="presParOf" srcId="{942D073B-8194-4BA6-8247-2B807C45AA53}" destId="{DE980E4D-65E8-41BA-A0BD-F4B78F466D23}" srcOrd="0" destOrd="0" presId="urn:microsoft.com/office/officeart/2005/8/layout/default"/>
    <dgm:cxn modelId="{7E98FB79-5C1E-473E-B423-B856A3E32CAC}" type="presParOf" srcId="{942D073B-8194-4BA6-8247-2B807C45AA53}" destId="{3E9A060F-BD7E-4CD7-8C87-11B3EC2FA06C}" srcOrd="1" destOrd="0" presId="urn:microsoft.com/office/officeart/2005/8/layout/default"/>
    <dgm:cxn modelId="{8AF11B6D-C415-4791-A12B-2F5A0E0C98D3}" type="presParOf" srcId="{942D073B-8194-4BA6-8247-2B807C45AA53}" destId="{4E76C390-7375-4BBC-83B7-30DAF6D7D577}" srcOrd="2" destOrd="0" presId="urn:microsoft.com/office/officeart/2005/8/layout/default"/>
    <dgm:cxn modelId="{71C4D941-6622-4A67-879F-1351BDD0E719}" type="presParOf" srcId="{942D073B-8194-4BA6-8247-2B807C45AA53}" destId="{AC718D9A-7C1C-4963-9468-E3D2209B8F98}" srcOrd="3" destOrd="0" presId="urn:microsoft.com/office/officeart/2005/8/layout/default"/>
    <dgm:cxn modelId="{56A8E6F5-980B-4376-ABFA-0DD383F682F0}" type="presParOf" srcId="{942D073B-8194-4BA6-8247-2B807C45AA53}" destId="{DCDDCBDC-4D28-473A-9497-FF8A08E33C19}" srcOrd="4" destOrd="0" presId="urn:microsoft.com/office/officeart/2005/8/layout/default"/>
    <dgm:cxn modelId="{52A11C8E-44A3-4762-A46E-EB7C559E663A}" type="presParOf" srcId="{942D073B-8194-4BA6-8247-2B807C45AA53}" destId="{2294196A-557C-4F67-A8DE-E5033617D7CE}" srcOrd="5" destOrd="0" presId="urn:microsoft.com/office/officeart/2005/8/layout/default"/>
    <dgm:cxn modelId="{5CB5FCF7-5775-4CD4-8A77-80B04A112096}" type="presParOf" srcId="{942D073B-8194-4BA6-8247-2B807C45AA53}" destId="{A00D15CB-23A4-4554-8634-7D1096CCFDF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80E4D-65E8-41BA-A0BD-F4B78F466D23}">
      <dsp:nvSpPr>
        <dsp:cNvPr id="0" name=""/>
        <dsp:cNvSpPr/>
      </dsp:nvSpPr>
      <dsp:spPr>
        <a:xfrm>
          <a:off x="973" y="609147"/>
          <a:ext cx="3797460" cy="227847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/>
            <a:t> </a:t>
          </a:r>
          <a:r>
            <a:rPr lang="en-IN" sz="1800" b="1" u="sng" kern="1200"/>
            <a:t>Inclusivity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Everyone feels welcome and respected, no matter their background, experience, or identity.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“I want to feel like research includes people like me — not just experts. I want to feel like I’m shaping something, not just being asked questions.”</a:t>
          </a:r>
          <a:endParaRPr lang="en-IN" sz="1600" b="1" kern="1200" dirty="0"/>
        </a:p>
      </dsp:txBody>
      <dsp:txXfrm>
        <a:off x="973" y="609147"/>
        <a:ext cx="3797460" cy="2278476"/>
      </dsp:txXfrm>
    </dsp:sp>
    <dsp:sp modelId="{4E76C390-7375-4BBC-83B7-30DAF6D7D577}">
      <dsp:nvSpPr>
        <dsp:cNvPr id="0" name=""/>
        <dsp:cNvSpPr/>
      </dsp:nvSpPr>
      <dsp:spPr>
        <a:xfrm>
          <a:off x="4178180" y="609147"/>
          <a:ext cx="3797460" cy="2278476"/>
        </a:xfrm>
        <a:prstGeom prst="rect">
          <a:avLst/>
        </a:prstGeom>
        <a:solidFill>
          <a:schemeClr val="accent5">
            <a:hueOff val="-959769"/>
            <a:satOff val="0"/>
            <a:lumOff val="-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u="sng" kern="1200" dirty="0"/>
            <a:t>Collaboration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People work together as equals — researchers, communities, NHS staff, and the public all have a voice.</a:t>
          </a:r>
          <a:endParaRPr lang="en-IN" sz="16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 “I want to feel like I’m shaping something, not just being asked questions.”</a:t>
          </a:r>
          <a:endParaRPr lang="en-IN" sz="16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1600" b="1" kern="1200" dirty="0"/>
        </a:p>
      </dsp:txBody>
      <dsp:txXfrm>
        <a:off x="4178180" y="609147"/>
        <a:ext cx="3797460" cy="2278476"/>
      </dsp:txXfrm>
    </dsp:sp>
    <dsp:sp modelId="{DCDDCBDC-4D28-473A-9497-FF8A08E33C19}">
      <dsp:nvSpPr>
        <dsp:cNvPr id="0" name=""/>
        <dsp:cNvSpPr/>
      </dsp:nvSpPr>
      <dsp:spPr>
        <a:xfrm>
          <a:off x="973" y="3267369"/>
          <a:ext cx="3797460" cy="2278476"/>
        </a:xfrm>
        <a:prstGeom prst="rect">
          <a:avLst/>
        </a:prstGeom>
        <a:solidFill>
          <a:schemeClr val="accent5">
            <a:hueOff val="-1919537"/>
            <a:satOff val="0"/>
            <a:lumOff val="-10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u="sng" kern="1200" dirty="0"/>
            <a:t>Community-led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Ideas come from real local needs, not top-down. People with lived experience help set the agenda.</a:t>
          </a:r>
          <a:endParaRPr lang="en-IN" sz="1600" b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“I want to feel like research starts with what matters in my community.”</a:t>
          </a:r>
          <a:endParaRPr lang="en-IN" sz="1600" b="1" kern="1200" dirty="0"/>
        </a:p>
      </dsp:txBody>
      <dsp:txXfrm>
        <a:off x="973" y="3267369"/>
        <a:ext cx="3797460" cy="2278476"/>
      </dsp:txXfrm>
    </dsp:sp>
    <dsp:sp modelId="{A00D15CB-23A4-4554-8634-7D1096CCFDF0}">
      <dsp:nvSpPr>
        <dsp:cNvPr id="0" name=""/>
        <dsp:cNvSpPr/>
      </dsp:nvSpPr>
      <dsp:spPr>
        <a:xfrm>
          <a:off x="4178180" y="3267369"/>
          <a:ext cx="3797460" cy="2278476"/>
        </a:xfrm>
        <a:prstGeom prst="rect">
          <a:avLst/>
        </a:prstGeom>
        <a:solidFill>
          <a:schemeClr val="accent5">
            <a:hueOff val="-2879306"/>
            <a:satOff val="0"/>
            <a:lumOff val="-1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800" b="1" u="sng" kern="1200" dirty="0"/>
            <a:t>Accessibility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b="1" kern="1200" dirty="0"/>
            <a:t>Information is clear, events are easy to join, and support is there if you need it.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b="1" kern="1200" dirty="0"/>
            <a:t>“I want to feel like I don’t need a PhD to take part.”</a:t>
          </a:r>
          <a:endParaRPr lang="en-IN" sz="1600" b="1" kern="1200" dirty="0"/>
        </a:p>
      </dsp:txBody>
      <dsp:txXfrm>
        <a:off x="4178180" y="3267369"/>
        <a:ext cx="3797460" cy="2278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77E4F-C680-4CC3-96C4-993AF25A7620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18A67-1970-4899-A548-2111537BC2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131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18A67-1970-4899-A548-2111537BC2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850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18A67-1970-4899-A548-2111537BC2E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130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 ?><Relationships xmlns="http://schemas.openxmlformats.org/package/2006/relationships"><Relationship Id="rId3" Target="../media/image14.png" Type="http://schemas.openxmlformats.org/officeDocument/2006/relationships/image"/><Relationship Id="rId2" Target="../media/image13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9.png" Type="http://schemas.openxmlformats.org/officeDocument/2006/relationships/image"/></Relationships>
</file>

<file path=ppt/slideLayouts/_rels/slideLayout11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15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5.png" Type="http://schemas.openxmlformats.org/officeDocument/2006/relationships/image"/></Relationships>
</file>

<file path=ppt/slideLayouts/_rels/slideLayout12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16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5.png" Type="http://schemas.openxmlformats.org/officeDocument/2006/relationships/image"/></Relationships>
</file>

<file path=ppt/slideLayouts/_rels/slideLayout13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17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5.png" Type="http://schemas.openxmlformats.org/officeDocument/2006/relationships/image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8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9.png" Type="http://schemas.openxmlformats.org/officeDocument/2006/relationships/image"/></Relationships>
</file>

<file path=ppt/slideLayouts/_rels/slideLayout8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10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9.png" Type="http://schemas.openxmlformats.org/officeDocument/2006/relationships/image"/></Relationships>
</file>

<file path=ppt/slideLayouts/_rels/slideLayout9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media/image11.jpeg" Type="http://schemas.openxmlformats.org/officeDocument/2006/relationships/image"/><Relationship Id="rId1" Target="../slideMasters/slideMaster1.xml" Type="http://schemas.openxmlformats.org/officeDocument/2006/relationships/slideMaster"/><Relationship Id="rId4" Target="../media/image12.png" Type="http://schemas.openxmlformats.org/officeDocument/2006/relationships/image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968C-3784-5B9B-20BE-46E42641B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B1086-8557-8767-DC3E-B5B233041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FABCC-DE57-4E50-E121-66992D2C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6576E-452C-C262-E5B0-6A03B556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A436D-08DC-C732-8EAD-38A35FCC5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5E1607CE-FF7E-0134-E349-EEE7694F742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84515607-1F08-1D10-9030-6680D88F4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6" y="3276001"/>
            <a:ext cx="4406987" cy="35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24"/>
            <a:ext cx="12224544" cy="685637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DAE406F-BF6B-618A-BC77-08E277A34454}"/>
              </a:ext>
            </a:extLst>
          </p:cNvPr>
          <p:cNvSpPr/>
          <p:nvPr/>
        </p:nvSpPr>
        <p:spPr>
          <a:xfrm>
            <a:off x="5493193" y="4176271"/>
            <a:ext cx="6407209" cy="2331161"/>
          </a:xfrm>
          <a:prstGeom prst="roundRect">
            <a:avLst>
              <a:gd name="adj" fmla="val 296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accent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1046" y="278485"/>
            <a:ext cx="2419358" cy="13614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686" y="4546362"/>
            <a:ext cx="6226717" cy="1221217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3686" y="5886553"/>
            <a:ext cx="6226716" cy="71594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E589B117-F60B-FE5A-752E-2303DFA2A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" y="3276478"/>
            <a:ext cx="4406400" cy="35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62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24"/>
            <a:ext cx="12224544" cy="6856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307650" y="1090421"/>
            <a:ext cx="5460762" cy="5417011"/>
          </a:xfrm>
          <a:prstGeom prst="roundRect">
            <a:avLst>
              <a:gd name="adj" fmla="val 1821"/>
            </a:avLst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53" y="1350235"/>
            <a:ext cx="4854012" cy="1781351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52" y="3788656"/>
            <a:ext cx="4854012" cy="2443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1ACE45-E771-C6E1-0D2D-9581663EE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064" y="3276001"/>
            <a:ext cx="4369480" cy="35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59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4542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307650" y="1090421"/>
            <a:ext cx="5460762" cy="5417011"/>
          </a:xfrm>
          <a:prstGeom prst="roundRect">
            <a:avLst>
              <a:gd name="adj" fmla="val 2024"/>
            </a:avLst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53" y="1350235"/>
            <a:ext cx="4854012" cy="1781351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52" y="3788656"/>
            <a:ext cx="4854012" cy="244397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1ACE45-E771-C6E1-0D2D-9581663EE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064" y="3276001"/>
            <a:ext cx="4369480" cy="35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71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24"/>
            <a:ext cx="12224542" cy="6856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307650" y="1090421"/>
            <a:ext cx="5460762" cy="4773484"/>
          </a:xfrm>
          <a:prstGeom prst="roundRect">
            <a:avLst>
              <a:gd name="adj" fmla="val 1896"/>
            </a:avLst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53" y="1350235"/>
            <a:ext cx="4854012" cy="227380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6752" y="3934437"/>
            <a:ext cx="4854012" cy="127743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1ACE45-E771-C6E1-0D2D-9581663EE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5064" y="3276001"/>
            <a:ext cx="4369480" cy="35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8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D8DE0-C179-948E-7905-1C1F84D9A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76AA1-BA1D-1C3D-1F5E-97E40BCCCD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49F6EA-408A-D7DC-881F-1F922A777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AF160-B167-B2DE-9F61-09CC9F84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C1AE0-89A3-B997-F978-17B7F3ED2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E44E5-A15E-98AE-6669-9BD9E0DD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145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D036D-FF17-47F9-C352-0B7DBC724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255254-53AD-9713-C808-3319DDA8A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83D2D8-B71B-09B3-0C62-DE36C3F3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6280D0-47B2-6580-0267-A698F9B2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416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151088-74DB-A03D-4C1E-34BFC3B4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CB9403-183F-DCD3-8EC6-B3C6B4234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2E1A3-830D-A47A-CF14-3BDCF2780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907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14178F8-FA84-C4A7-BBD2-BE1D7805F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70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213" y="1395412"/>
            <a:ext cx="11199664" cy="666861"/>
          </a:xfrm>
        </p:spPr>
        <p:txBody>
          <a:bodyPr lIns="0" tIns="0" rIns="0" bIns="0">
            <a:noAutofit/>
          </a:bodyPr>
          <a:lstStyle>
            <a:lvl1pPr algn="l">
              <a:defRPr sz="2500" spc="14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0"/>
          </p:nvPr>
        </p:nvSpPr>
        <p:spPr>
          <a:xfrm>
            <a:off x="486213" y="2466616"/>
            <a:ext cx="11199664" cy="3211313"/>
          </a:xfrm>
        </p:spPr>
        <p:txBody>
          <a:bodyPr lIns="0" tIns="0" rIns="0" bIns="0" numCol="2">
            <a:noAutofit/>
          </a:bodyPr>
          <a:lstStyle>
            <a:lvl1pPr marL="0" indent="0" algn="l">
              <a:buNone/>
              <a:defRPr sz="1800" spc="14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123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8968C-3784-5B9B-20BE-46E42641B3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AB1086-8557-8767-DC3E-B5B2330419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FABCC-DE57-4E50-E121-66992D2C5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6576E-452C-C262-E5B0-6A03B556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A436D-08DC-C732-8EAD-38A35FCC5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FEB66B16-EF9A-F160-EED3-99DA3055BF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1877" y="278485"/>
            <a:ext cx="2419358" cy="1361440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8A441DAA-A2E9-76F1-276D-D74CF4E31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07600"/>
            <a:ext cx="4438716" cy="365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39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F9702-661C-8C8B-B0E3-262CBA96E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86671-490A-897D-53E0-BBF3EF622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82DB2-FC72-0A1B-4DE8-58746AC5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3B4BA-F8A6-6ABE-C86B-5313CC7DF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02209-1FDB-E23D-24F1-0C6AF9F9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44226EDC-6156-50DC-15DD-4FBBAF09D1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6557" y="4910667"/>
            <a:ext cx="2375443" cy="19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16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F9702-661C-8C8B-B0E3-262CBA96E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86671-490A-897D-53E0-BBF3EF622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82DB2-FC72-0A1B-4DE8-58746AC5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3B4BA-F8A6-6ABE-C86B-5313CC7DF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02209-1FDB-E23D-24F1-0C6AF9F9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52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9C666D-C54F-0908-5AC1-6BA6367EA717}"/>
              </a:ext>
            </a:extLst>
          </p:cNvPr>
          <p:cNvSpPr/>
          <p:nvPr/>
        </p:nvSpPr>
        <p:spPr>
          <a:xfrm>
            <a:off x="9448801" y="85727"/>
            <a:ext cx="2743200" cy="132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0F9702-661C-8C8B-B0E3-262CBA96E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6" y="365125"/>
            <a:ext cx="9847502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86671-490A-897D-53E0-BBF3EF622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D82DB2-FC72-0A1B-4DE8-58746AC59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3B4BA-F8A6-6ABE-C86B-5313CC7DF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02209-1FDB-E23D-24F1-0C6AF9F9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DBE37B-FFA1-292F-8B6F-7D4CED79C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85" y="6589711"/>
            <a:ext cx="11017297" cy="80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460B2B-B2E5-5F80-1487-0A1B4F6D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066" y="328777"/>
            <a:ext cx="1282967" cy="66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51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613945"/>
      </p:ext>
    </p:extLst>
  </p:cSld>
  <p:clrMapOvr>
    <a:masterClrMapping/>
  </p:clrMapOvr>
</p:sldLayout>
</file>

<file path=ppt/slideLayouts/slideLayout7.xml><?xml version="1.0" encoding="utf-8"?>
<p:sldLayout xmlns:p="http://schemas.openxmlformats.org/presentationml/2006/main" xmlns:a="http://schemas.openxmlformats.org/drawingml/2006/main" xmlns:r="http://schemas.openxmlformats.org/officeDocument/2006/relationships" preserve="1" type="secHead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" l="112" r="59" t="143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idx="11" sz="quarter" type="ft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descr="Graphical user interface&#10;&#10;Description automatically generated" id="8" name="Picture 7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cstate="screen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5493193" y="4176271"/>
            <a:ext cx="6407209" cy="2331161"/>
          </a:xfrm>
          <a:prstGeom prst="roundRect">
            <a:avLst>
              <a:gd fmla="val 2962" name="adj"/>
            </a:avLst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688" y="4546362"/>
            <a:ext cx="6226716" cy="1221217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idx="1" type="body"/>
          </p:nvPr>
        </p:nvSpPr>
        <p:spPr>
          <a:xfrm>
            <a:off x="5673687" y="5886553"/>
            <a:ext cx="6226715" cy="715949"/>
          </a:xfrm>
        </p:spPr>
        <p:txBody>
          <a:bodyPr/>
          <a:lstStyle>
            <a:lvl1pPr indent="0" marL="0">
              <a:buNone/>
              <a:defRPr sz="2400">
                <a:solidFill>
                  <a:schemeClr val="bg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descr="Icon&#10;&#10;Description automatically generated with medium confidence" id="16" name="Picture 15">
            <a:extLst>
              <a:ext uri="{FF2B5EF4-FFF2-40B4-BE49-F238E27FC236}">
                <a16:creationId xmlns:a16="http://schemas.microsoft.com/office/drawing/2014/main" id="{E589B117-F60B-FE5A-752E-2303DFA2A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" y="3276478"/>
            <a:ext cx="4406400" cy="35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2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24"/>
            <a:ext cx="12224544" cy="685637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5493193" y="4176271"/>
            <a:ext cx="6407209" cy="2331161"/>
          </a:xfrm>
          <a:prstGeom prst="roundRect">
            <a:avLst>
              <a:gd name="adj" fmla="val 2962"/>
            </a:avLst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3688" y="4546362"/>
            <a:ext cx="6226716" cy="1221217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3687" y="5886553"/>
            <a:ext cx="6226715" cy="71594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E589B117-F60B-FE5A-752E-2303DFA2A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" y="3276478"/>
            <a:ext cx="4406400" cy="35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064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8344695-A726-AFDC-391D-229BC7BEA0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624"/>
            <a:ext cx="12224544" cy="685637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162F3-61A8-06C9-6EE4-9F05C92D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89DF0-E08D-75E4-20D9-FBDA84699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43E23-6493-4492-893D-F36D0401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D40E9D08-E00F-BA58-2164-9F1C4844FD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59DFCB0-1EE9-4A0E-9FA6-9269595F121D}"/>
              </a:ext>
            </a:extLst>
          </p:cNvPr>
          <p:cNvSpPr/>
          <p:nvPr/>
        </p:nvSpPr>
        <p:spPr>
          <a:xfrm>
            <a:off x="223864" y="4176271"/>
            <a:ext cx="6539645" cy="2331161"/>
          </a:xfrm>
          <a:prstGeom prst="roundRect">
            <a:avLst>
              <a:gd name="adj" fmla="val 3907"/>
            </a:avLst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4F352C-6184-0155-8D78-A79AA1A3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01" y="4546362"/>
            <a:ext cx="6165970" cy="1221217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D4DCAC-7BA9-7E29-2AA9-38E4623A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100" y="5886553"/>
            <a:ext cx="6165969" cy="71594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F464F95-97B7-721F-3362-8FBEDB5C9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1663" y="3276001"/>
            <a:ext cx="4369481" cy="35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63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8C71D3-1102-9D50-9D7C-897159F43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6" y="365125"/>
            <a:ext cx="91894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B3F9D-06AE-8A01-C5F1-E73852CB6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1596" y="1825625"/>
            <a:ext cx="1160880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B0B8D-FDC7-686F-1CD2-C48750179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291F7-83CE-11E4-0A68-45A588861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846CF252-C3AB-F2E0-5AEA-3BDE22BA8ED0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046" y="278485"/>
            <a:ext cx="2419358" cy="136144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1808B-BE2F-3F53-086F-F633701D5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4936" y="64071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D5D1280-DFB2-4F6D-8751-A38DEF204EA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E65CC1-FF23-C907-1020-8533D416DA3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423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08888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80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media/image19.jpeg" Type="http://schemas.openxmlformats.org/officeDocument/2006/relationships/image"/><Relationship Id="rId1" Target="../slideLayouts/slideLayout14.xml" Type="http://schemas.openxmlformats.org/officeDocument/2006/relationships/slideLayout"/><Relationship Id="rId6" Target="../media/image23.jpeg" Type="http://schemas.openxmlformats.org/officeDocument/2006/relationships/image"/><Relationship Id="rId5" Target="../media/image22.jpeg" Type="http://schemas.openxmlformats.org/officeDocument/2006/relationships/image"/><Relationship Id="rId4" Target="../media/image21.jp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5866A-BBD8-A622-E8B9-8475BD204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6466" y="1416571"/>
            <a:ext cx="9144000" cy="2550592"/>
          </a:xfrm>
        </p:spPr>
        <p:txBody>
          <a:bodyPr anchor="b">
            <a:normAutofit fontScale="90000"/>
          </a:bodyPr>
          <a:lstStyle/>
          <a:p>
            <a:pPr defTabSz="609585">
              <a:lnSpc>
                <a:spcPct val="100000"/>
              </a:lnSpc>
              <a:spcBef>
                <a:spcPts val="0"/>
              </a:spcBef>
              <a:defRPr/>
            </a:pPr>
            <a:br>
              <a:rPr lang="en-GB" sz="3800" b="1" dirty="0">
                <a:latin typeface="Arial"/>
                <a:cs typeface="Arial"/>
              </a:rPr>
            </a:br>
            <a:br>
              <a:rPr lang="en-GB" sz="3800" dirty="0"/>
            </a:br>
            <a:br>
              <a:rPr lang="en-GB" sz="3800" dirty="0"/>
            </a:br>
            <a:r>
              <a:rPr lang="en-GB" b="1" dirty="0"/>
              <a:t>Research Engagement Network </a:t>
            </a:r>
            <a:br>
              <a:rPr lang="en-GB" b="1" dirty="0"/>
            </a:br>
            <a:r>
              <a:rPr lang="en-GB" b="1" dirty="0"/>
              <a:t>First London Event</a:t>
            </a:r>
            <a:endParaRPr lang="en-GB" sz="3100" b="1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EA285E2-677F-6347-1231-7E68BAF46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6466" y="4441487"/>
            <a:ext cx="9144000" cy="1655762"/>
          </a:xfrm>
        </p:spPr>
        <p:txBody>
          <a:bodyPr>
            <a:normAutofit/>
          </a:bodyPr>
          <a:lstStyle/>
          <a:p>
            <a:r>
              <a:rPr lang="en-GB" dirty="0"/>
              <a:t>Dr Catherine Heffernan, Director of Health Improvement </a:t>
            </a:r>
          </a:p>
          <a:p>
            <a:r>
              <a:rPr lang="en-GB" dirty="0"/>
              <a:t>NHS South West London Integrated Care Board </a:t>
            </a:r>
          </a:p>
          <a:p>
            <a:r>
              <a:rPr lang="en-GB" dirty="0"/>
              <a:t>July 2026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743925F-1686-FECE-7E8D-66A7208E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97EE8412-344B-4A62-BD9B-853B6395105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2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0C882-8818-58E8-9EB4-7A78C57F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a Research Engagement Network? </a:t>
            </a:r>
            <a:endParaRPr lang="en-IN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60F43B-8E0E-2963-E9BE-29C4309C5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96" y="1825624"/>
            <a:ext cx="11608808" cy="497990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Research Engagement Network (REN) programme started in 2023/24 by NHS England</a:t>
            </a:r>
          </a:p>
          <a:p>
            <a:r>
              <a:rPr lang="en-GB" dirty="0"/>
              <a:t>It’s designed to:</a:t>
            </a:r>
          </a:p>
          <a:p>
            <a:pPr lvl="1"/>
            <a:r>
              <a:rPr lang="en-GB" dirty="0"/>
              <a:t>Increase participation in research</a:t>
            </a:r>
          </a:p>
          <a:p>
            <a:pPr lvl="1"/>
            <a:r>
              <a:rPr lang="en-GB" dirty="0"/>
              <a:t>Make research more inclusive</a:t>
            </a:r>
          </a:p>
          <a:p>
            <a:pPr lvl="1"/>
            <a:r>
              <a:rPr lang="en-GB" dirty="0"/>
              <a:t>Make research more accessible and relevant to local communities</a:t>
            </a:r>
          </a:p>
          <a:p>
            <a:r>
              <a:rPr lang="en-GB" dirty="0"/>
              <a:t>Helps bridge the gap between researchers and the public</a:t>
            </a:r>
          </a:p>
          <a:p>
            <a:r>
              <a:rPr lang="en-GB" dirty="0"/>
              <a:t>How the programme works varies by Integrated Care Board (ICB) areas:</a:t>
            </a:r>
          </a:p>
          <a:p>
            <a:pPr lvl="1"/>
            <a:r>
              <a:rPr lang="en-GB" dirty="0"/>
              <a:t>Community spaces for engagement events</a:t>
            </a:r>
          </a:p>
          <a:p>
            <a:pPr lvl="1"/>
            <a:r>
              <a:rPr lang="en-GB" dirty="0"/>
              <a:t>Volunteer Community Research Champions</a:t>
            </a:r>
          </a:p>
          <a:p>
            <a:pPr lvl="1"/>
            <a:r>
              <a:rPr lang="en-GB" dirty="0"/>
              <a:t>Research clubs and cafés</a:t>
            </a:r>
          </a:p>
          <a:p>
            <a:r>
              <a:rPr lang="en-GB" dirty="0"/>
              <a:t>Each ICB bids for funding each year with plans of how they will engage communities, voluntary sector and researchers with quarterly monitoring and annual evaluations </a:t>
            </a:r>
          </a:p>
        </p:txBody>
      </p:sp>
    </p:spTree>
    <p:extLst>
      <p:ext uri="{BB962C8B-B14F-4D97-AF65-F5344CB8AC3E}">
        <p14:creationId xmlns:p14="http://schemas.microsoft.com/office/powerpoint/2010/main" val="206623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B556B-D098-59CE-87C0-8DB1316A6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43" y="500062"/>
            <a:ext cx="9706843" cy="1325563"/>
          </a:xfrm>
        </p:spPr>
        <p:txBody>
          <a:bodyPr/>
          <a:lstStyle/>
          <a:p>
            <a:r>
              <a:rPr lang="en-GB" dirty="0"/>
              <a:t>Importance of Taking Part in Research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1D0A7-2B84-821C-DC06-4574488B2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96" y="1825624"/>
            <a:ext cx="11608808" cy="494664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Every day in the UK, someone receives a diagnosis for a disease or health condition. The treatment, care and support they receive will be shaped by research.</a:t>
            </a:r>
          </a:p>
          <a:p>
            <a:r>
              <a:rPr lang="en-GB" dirty="0"/>
              <a:t>Research provides evidence about what works best. Patients, carers, commissioners and health and social care professionals all use this evidence to make decisions about treatments and care.</a:t>
            </a:r>
          </a:p>
          <a:p>
            <a:r>
              <a:rPr lang="en-GB" dirty="0"/>
              <a:t>More people taking part or being involved means more research being done and this leads to service improvements and better investment in the NHS</a:t>
            </a:r>
          </a:p>
          <a:p>
            <a:r>
              <a:rPr lang="en-GB" dirty="0"/>
              <a:t>Two types of being involved: </a:t>
            </a:r>
          </a:p>
          <a:p>
            <a:pPr lvl="1"/>
            <a:r>
              <a:rPr lang="en-GB" dirty="0"/>
              <a:t>Participation  - participating in studies </a:t>
            </a:r>
          </a:p>
          <a:p>
            <a:pPr lvl="1"/>
            <a:r>
              <a:rPr lang="en-GB" dirty="0"/>
              <a:t>Involvement – doing research with researchers </a:t>
            </a:r>
          </a:p>
          <a:p>
            <a:r>
              <a:rPr lang="en-GB" dirty="0"/>
              <a:t>Taking part grows research literacy  - e.g. you are much better at sieving through the misinformation on the internet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79EA5-64FE-2EDA-91C9-800703F19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5D1280-DFB2-4F6D-8751-A38DEF204EA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472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E350E-97CB-4716-ECD8-C032C40F3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70" y="557189"/>
            <a:ext cx="3260931" cy="5567891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What Would It Take To Feel Supported In Your Research Journey?</a:t>
            </a:r>
            <a:endParaRPr lang="en-IN" b="1" dirty="0">
              <a:latin typeface="+mn-lt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CD32BB0-6174-0E57-3C12-8CD024C46F6F}"/>
              </a:ext>
            </a:extLst>
          </p:cNvPr>
          <p:cNvGraphicFramePr/>
          <p:nvPr/>
        </p:nvGraphicFramePr>
        <p:xfrm>
          <a:off x="3823062" y="703007"/>
          <a:ext cx="7976615" cy="6154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4891833"/>
      </p:ext>
    </p:extLst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A6F5-0081-FB1E-4F5C-7C8A2710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96" y="365125"/>
            <a:ext cx="9189450" cy="1051837"/>
          </a:xfrm>
        </p:spPr>
        <p:txBody>
          <a:bodyPr anchor="ctr">
            <a:normAutofit/>
          </a:bodyPr>
          <a:lstStyle/>
          <a:p>
            <a:r>
              <a:rPr b="1" dirty="0" lang="en-GB">
                <a:latin typeface="+mn-lt"/>
              </a:rPr>
              <a:t>Supporting London’s Local Community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3E4BA0-3371-EDFA-F3CA-642A2476CAFE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9224936" y="6407149"/>
            <a:ext cx="2743200" cy="365125"/>
          </a:xfrm>
        </p:spPr>
        <p:txBody>
          <a:bodyPr anchor="ctr">
            <a:normAutofit/>
          </a:bodyPr>
          <a:lstStyle/>
          <a:p>
            <a:pPr algn="r" defTabSz="914400" eaLnBrk="1" fontAlgn="auto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D5D1280-DFB2-4F6D-8751-A38DEF204EA5}" type="slidenum">
              <a:rPr b="0" baseline="0" cap="none" i="0" kern="1200" kumimoji="0" lang="en-GB" noProof="0" normalizeH="0" smtClean="0" spc="0" strike="noStrike" sz="1200" u="none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charset="0" panose="020B0604020202020204" pitchFamily="34" typeface="Arial"/>
                <a:ea typeface="+mn-ea"/>
                <a:cs charset="0" panose="020B0604020202020204" pitchFamily="34" typeface="Arial"/>
              </a:rPr>
              <a:pPr algn="r" defTabSz="914400" eaLnBrk="1" fontAlgn="auto" hangingPunct="1" indent="0" latinLnBrk="0" lvl="0" marL="0" marR="0" rtl="0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b="0" baseline="0" cap="none" i="0" kern="1200" kumimoji="0" lang="en-GB" noProof="0" normalizeH="0" spc="0" strike="noStrike" sz="1200" u="none">
              <a:ln>
                <a:noFill/>
              </a:ln>
              <a:solidFill>
                <a:prstClr val="white"/>
              </a:solidFill>
              <a:effectLst/>
              <a:uLnTx/>
              <a:uFillTx/>
              <a:latin charset="0" panose="020B0604020202020204" pitchFamily="34" typeface="Arial"/>
              <a:ea typeface="+mn-ea"/>
              <a:cs charset="0" panose="020B0604020202020204" pitchFamily="34" typeface="Arial"/>
            </a:endParaRPr>
          </a:p>
        </p:txBody>
      </p:sp>
      <p:pic>
        <p:nvPicPr>
          <p:cNvPr descr="Food on a table&#10;&#10;AI-generated content may be incorrect." id="7" name="Content Placeholder 6">
            <a:extLst>
              <a:ext uri="{FF2B5EF4-FFF2-40B4-BE49-F238E27FC236}">
                <a16:creationId xmlns:a16="http://schemas.microsoft.com/office/drawing/2014/main" id="{554F49E6-F17A-B0E6-A23B-1258A1442ED9}"/>
              </a:ext>
            </a:extLst>
          </p:cNvPr>
          <p:cNvPicPr>
            <a:picLocks noChangeAspect="1" noGrp="1"/>
          </p:cNvPicPr>
          <p:nvPr>
            <p:ph idx="2" sz="half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/>
          <a:stretch/>
        </p:blipFill>
        <p:spPr>
          <a:xfrm rot="5400000">
            <a:off x="3293252" y="2411335"/>
            <a:ext cx="4352925" cy="3242038"/>
          </a:xfrm>
          <a:prstGeom prst="rect">
            <a:avLst/>
          </a:prstGeom>
        </p:spPr>
      </p:pic>
      <p:pic>
        <p:nvPicPr>
          <p:cNvPr descr="A group of people in a room" id="8" name="Content Placeholder 4">
            <a:extLst>
              <a:ext uri="{FF2B5EF4-FFF2-40B4-BE49-F238E27FC236}">
                <a16:creationId xmlns:a16="http://schemas.microsoft.com/office/drawing/2014/main" id="{A0794C9F-CF12-2A9A-5AB5-283CCF65B78D}"/>
              </a:ext>
            </a:extLst>
          </p:cNvPr>
          <p:cNvPicPr>
            <a:picLocks noChangeAspect="1" noGrp="1"/>
          </p:cNvPicPr>
          <p:nvPr>
            <p:ph idx="1" sz="half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4" y="1296649"/>
            <a:ext cx="3441317" cy="2581509"/>
          </a:xfrm>
          <a:prstGeom prst="rect">
            <a:avLst/>
          </a:prstGeom>
        </p:spPr>
      </p:pic>
      <p:pic>
        <p:nvPicPr>
          <p:cNvPr descr="North East London Research Engagement Network (NEL REN) - NHS North ..." id="10" name="Picture 9">
            <a:extLst>
              <a:ext uri="{FF2B5EF4-FFF2-40B4-BE49-F238E27FC236}">
                <a16:creationId xmlns:a16="http://schemas.microsoft.com/office/drawing/2014/main" id="{21CE4E96-D73A-BAE6-E2A1-5B9F920AB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088" y="1296649"/>
            <a:ext cx="4309316" cy="22192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574E8E-64B7-0E44-79DB-F0206F91B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995" y="3691719"/>
            <a:ext cx="4309316" cy="3080555"/>
          </a:xfrm>
          <a:prstGeom prst="rect">
            <a:avLst/>
          </a:prstGeom>
        </p:spPr>
      </p:pic>
      <p:pic>
        <p:nvPicPr>
          <p:cNvPr descr="Such a privilege to be at the south-east London Research Engagement ..." id="13" name="Picture 12">
            <a:extLst>
              <a:ext uri="{FF2B5EF4-FFF2-40B4-BE49-F238E27FC236}">
                <a16:creationId xmlns:a16="http://schemas.microsoft.com/office/drawing/2014/main" id="{177CA379-2815-AF02-19E4-F54701A8F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58" y="4032354"/>
            <a:ext cx="3658373" cy="27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36722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WL_ICB">
      <a:dk1>
        <a:sysClr val="windowText" lastClr="000000"/>
      </a:dk1>
      <a:lt1>
        <a:sysClr val="window" lastClr="FFFFFF"/>
      </a:lt1>
      <a:dk2>
        <a:srgbClr val="0072CE"/>
      </a:dk2>
      <a:lt2>
        <a:srgbClr val="E7E6E6"/>
      </a:lt2>
      <a:accent1>
        <a:srgbClr val="003087"/>
      </a:accent1>
      <a:accent2>
        <a:srgbClr val="00A499"/>
      </a:accent2>
      <a:accent3>
        <a:srgbClr val="41B6E6"/>
      </a:accent3>
      <a:accent4>
        <a:srgbClr val="009639"/>
      </a:accent4>
      <a:accent5>
        <a:srgbClr val="005EB8"/>
      </a:accent5>
      <a:accent6>
        <a:srgbClr val="006747"/>
      </a:accent6>
      <a:hlink>
        <a:srgbClr val="33007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74041555-25C0-47DD-BB49-75E2111E3BDE}" vid="{9C15CEFC-4495-456C-A27A-653DF70B2E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cb2668-0afb-4058-9426-8c868adfafb3" xsi:nil="true"/>
    <lcf76f155ced4ddcb4097134ff3c332f xmlns="ebf7f26b-595a-44c0-8d83-9e10e36f51c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4480AE84C0914EBBF3E03348E332FA" ma:contentTypeVersion="18" ma:contentTypeDescription="Create a new document." ma:contentTypeScope="" ma:versionID="0406fac36307ffd87903719ee8683cd8">
  <xsd:schema xmlns:xsd="http://www.w3.org/2001/XMLSchema" xmlns:xs="http://www.w3.org/2001/XMLSchema" xmlns:p="http://schemas.microsoft.com/office/2006/metadata/properties" xmlns:ns2="ebf7f26b-595a-44c0-8d83-9e10e36f51c3" xmlns:ns3="e9cb2668-0afb-4058-9426-8c868adfafb3" targetNamespace="http://schemas.microsoft.com/office/2006/metadata/properties" ma:root="true" ma:fieldsID="a87a005601d99652d90483017711df39" ns2:_="" ns3:_="">
    <xsd:import namespace="ebf7f26b-595a-44c0-8d83-9e10e36f51c3"/>
    <xsd:import namespace="e9cb2668-0afb-4058-9426-8c868adf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7f26b-595a-44c0-8d83-9e10e36f5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cba98b6-714c-4194-959a-78c2e2b344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cb2668-0afb-4058-9426-8c868adf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357e01d-7dc2-42b4-8337-f1e7ae000d60}" ma:internalName="TaxCatchAll" ma:showField="CatchAllData" ma:web="e9cb2668-0afb-4058-9426-8c868adfaf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05CE41-A95E-439A-8C57-5717385002B8}">
  <ds:schemaRefs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e9cb2668-0afb-4058-9426-8c868adfafb3"/>
    <ds:schemaRef ds:uri="ebf7f26b-595a-44c0-8d83-9e10e36f51c3"/>
  </ds:schemaRefs>
</ds:datastoreItem>
</file>

<file path=customXml/itemProps2.xml><?xml version="1.0" encoding="utf-8"?>
<ds:datastoreItem xmlns:ds="http://schemas.openxmlformats.org/officeDocument/2006/customXml" ds:itemID="{8F0E0DD3-C4BD-4F24-8812-BFB146C1EE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7f26b-595a-44c0-8d83-9e10e36f51c3"/>
    <ds:schemaRef ds:uri="e9cb2668-0afb-4058-9426-8c868adf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A58C16-FA80-4E6D-8DFD-78414B837D9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63da656-5c75-4f6d-9461-4a3ce9a537cc}" enabled="1" method="Standard" siteId="{d9d3f5ac-f803-49be-949f-14a7074d74a7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441</Words>
  <Application>Microsoft Macintosh PowerPoint</Application>
  <PresentationFormat>Widescreen</PresentationFormat>
  <Paragraphs>43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Arial</vt:lpstr>
      <vt:lpstr>Calibri</vt:lpstr>
      <vt:lpstr>Wingdings</vt:lpstr>
      <vt:lpstr>Theme1</vt:lpstr>
      <vt:lpstr>   Research Engagement Network  First London Event</vt:lpstr>
      <vt:lpstr>What is a Research Engagement Network? </vt:lpstr>
      <vt:lpstr>Importance of Taking Part in Research </vt:lpstr>
      <vt:lpstr>What Would It Take To Feel Supported In Your Research Journey?</vt:lpstr>
      <vt:lpstr>Supporting London’s Local Community</vt:lpstr>
    </vt:vector>
  </TitlesOfParts>
  <Company>NHS SWL ICB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 London Immunisations Senior Management Team Briefing paper   September 2024</dc:title>
  <dc:creator>Catherine Heffernan</dc:creator>
  <cp:lastModifiedBy>Georgia Hunt</cp:lastModifiedBy>
  <cp:revision>12</cp:revision>
  <dcterms:created xsi:type="dcterms:W3CDTF">2024-08-22T08:46:42Z</dcterms:created>
  <dcterms:modified xsi:type="dcterms:W3CDTF">2026-07-22T08:48:35Z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lassificationContentMarkingHeaderLocations" pid="2">
    <vt:lpwstr>Theme1:9</vt:lpwstr>
  </property>
  <property fmtid="{D5CDD505-2E9C-101B-9397-08002B2CF9AE}" name="ClassificationContentMarkingHeaderText" pid="3">
    <vt:lpwstr>Official</vt:lpwstr>
  </property>
  <property fmtid="{D5CDD505-2E9C-101B-9397-08002B2CF9AE}" name="ContentTypeId" pid="4">
    <vt:lpwstr>0x010100C84480AE84C0914EBBF3E03348E332FA</vt:lpwstr>
  </property>
  <property fmtid="{D5CDD505-2E9C-101B-9397-08002B2CF9AE}" name="NXPowerLiteLastOptimized" pid="5">
    <vt:lpwstr>766054</vt:lpwstr>
  </property>
  <property fmtid="{D5CDD505-2E9C-101B-9397-08002B2CF9AE}" name="NXPowerLiteSettings" pid="6">
    <vt:lpwstr>F7000400038000</vt:lpwstr>
  </property>
  <property fmtid="{D5CDD505-2E9C-101B-9397-08002B2CF9AE}" name="NXPowerLiteVersion" pid="7">
    <vt:lpwstr>S11.0.1</vt:lpwstr>
  </property>
</Properties>
</file>