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</p:sldIdLst>
  <p:sldSz cx="18288000" cy="10287000"/>
  <p:notesSz cx="6858000" cy="9144000"/>
  <p:embeddedFontLst>
    <p:embeddedFont>
      <p:font typeface="Canva Sans" panose="020B0604020202020204" charset="0"/>
      <p:regular r:id="rId51"/>
    </p:embeddedFont>
    <p:embeddedFont>
      <p:font typeface="Canva Sans Italics" panose="020B0604020202020204" charset="0"/>
      <p:regular r:id="rId52"/>
    </p:embeddedFont>
    <p:embeddedFont>
      <p:font typeface="Open Sans 1" panose="020B0604020202020204" charset="0"/>
      <p:regular r:id="rId53"/>
    </p:embeddedFont>
    <p:embeddedFont>
      <p:font typeface="Open Sans 1 Bold" panose="020B0604020202020204" charset="0"/>
      <p:regular r:id="rId54"/>
    </p:embeddedFont>
    <p:embeddedFont>
      <p:font typeface="Open Sans 2" panose="020B0604020202020204" charset="0"/>
      <p:regular r:id="rId55"/>
    </p:embeddedFont>
    <p:embeddedFont>
      <p:font typeface="Open Sans 2 Bold" panose="020B0604020202020204" charset="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30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12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88FBA-5889-4DE4-A058-B88CD2AA2C09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BD9AD-39FB-4FFE-BB79-00D3E8F8D6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223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F229D-2B6F-4EC7-83C1-1A451C80BCF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445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C1F196-4FEC-0030-8D4B-B0DE6B729CA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423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3.jpeg" Type="http://schemas.openxmlformats.org/officeDocument/2006/relationships/image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cid:image001.png@01DB08E9.679E9590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 ?><Relationships xmlns="http://schemas.openxmlformats.org/package/2006/relationships"><Relationship Id="rId8" Target="../media/image25.svg" Type="http://schemas.openxmlformats.org/officeDocument/2006/relationships/image"/><Relationship Id="rId13" Target="../media/image30.svg" Type="http://schemas.openxmlformats.org/officeDocument/2006/relationships/image"/><Relationship Id="rId3" Target="../media/image20.jpeg" Type="http://schemas.openxmlformats.org/officeDocument/2006/relationships/image"/><Relationship Id="rId7" Target="../media/image24.svg" Type="http://schemas.openxmlformats.org/officeDocument/2006/relationships/image"/><Relationship Id="rId12" Target="../media/image29.svg" Type="http://schemas.openxmlformats.org/officeDocument/2006/relationships/image"/><Relationship Id="rId2" Target="../media/image14.pn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23.jpeg" Type="http://schemas.openxmlformats.org/officeDocument/2006/relationships/image"/><Relationship Id="rId11" Target="../media/image28.svg" Type="http://schemas.openxmlformats.org/officeDocument/2006/relationships/image"/><Relationship Id="rId5" Target="../media/image22.jpeg" Type="http://schemas.openxmlformats.org/officeDocument/2006/relationships/image"/><Relationship Id="rId10" Target="../media/image27.svg" Type="http://schemas.openxmlformats.org/officeDocument/2006/relationships/image"/><Relationship Id="rId4" Target="../media/image21.jpe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18.xml.rels><?xml version="1.0" encoding="UTF-8" standalone="yes" ?><Relationships xmlns="http://schemas.openxmlformats.org/package/2006/relationships"><Relationship Id="rId3" Target="../media/image43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Relationship Id="rId5" Target="../media/image45.jpeg" Type="http://schemas.openxmlformats.org/officeDocument/2006/relationships/image"/><Relationship Id="rId4" Target="../media/image44.png" Type="http://schemas.openxmlformats.org/officeDocument/2006/relationships/image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sv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sv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svg"/></Relationships>
</file>

<file path=ppt/slides/_rels/slide34.xml.rels><?xml version="1.0" encoding="UTF-8" standalone="yes" ?><Relationships xmlns="http://schemas.openxmlformats.org/package/2006/relationships"><Relationship Id="rId3" Target="../media/image66.jpeg" Type="http://schemas.openxmlformats.org/officeDocument/2006/relationships/image"/><Relationship Id="rId2" Target="../media/image65.sv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 ?><Relationships xmlns="http://schemas.openxmlformats.org/package/2006/relationships"><Relationship Id="rId2" Target="../media/image6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 ?><Relationships xmlns="http://schemas.openxmlformats.org/package/2006/relationships"><Relationship Id="rId3" Target="../media/image69.jpeg" Type="http://schemas.openxmlformats.org/officeDocument/2006/relationships/image"/><Relationship Id="rId2" Target="../media/image68.sv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72.jpeg" Type="http://schemas.openxmlformats.org/officeDocument/2006/relationships/image"/><Relationship Id="rId5" Target="../media/image71.jpeg" Type="http://schemas.openxmlformats.org/officeDocument/2006/relationships/image"/><Relationship Id="rId4" Target="../media/image70.jpeg" Type="http://schemas.openxmlformats.org/officeDocument/2006/relationships/image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43.xml.rels><?xml version="1.0" encoding="UTF-8" standalone="yes" ?><Relationships xmlns="http://schemas.openxmlformats.org/package/2006/relationships"><Relationship Id="rId3" Target="../media/image78.jpeg" Type="http://schemas.openxmlformats.org/officeDocument/2006/relationships/image"/><Relationship Id="rId2" Target="../media/image7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79.png" Type="http://schemas.openxmlformats.org/officeDocument/2006/relationships/image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sv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 ?><Relationships xmlns="http://schemas.openxmlformats.org/package/2006/relationships"><Relationship Id="rId3" Target="../media/image1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81.png" Type="http://schemas.openxmlformats.org/officeDocument/2006/relationships/image"/><Relationship Id="rId4" Target="../media/image2.jpeg" Type="http://schemas.openxmlformats.org/officeDocument/2006/relationships/image"/></Relationships>
</file>

<file path=ppt/slides/_rels/slide46.xml.rels><?xml version="1.0" encoding="UTF-8" standalone="yes" ?><Relationships xmlns="http://schemas.openxmlformats.org/package/2006/relationships"><Relationship Id="rId3" Target="../media/image82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.org.uk/co-production/what-how/" TargetMode="External"/><Relationship Id="rId2" Type="http://schemas.openxmlformats.org/officeDocument/2006/relationships/hyperlink" Target="https://www.kingsfund.org.uk/insight-and-analysis/projects/do-with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andfonline.com/doi/pdf/10.1080/15710882.2019.1605383" TargetMode="External"/></Relationships>
</file>

<file path=ppt/slides/_rels/slide48.xml.rels><?xml version="1.0" encoding="UTF-8" standalone="yes" ?><Relationships xmlns="http://schemas.openxmlformats.org/package/2006/relationships"><Relationship Id="rId3" Target="../media/image84.jpeg" Type="http://schemas.openxmlformats.org/officeDocument/2006/relationships/image"/><Relationship Id="rId2" Target="../media/image83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3.jpeg" Type="http://schemas.openxmlformats.org/officeDocument/2006/relationships/image"/><Relationship Id="rId5" Target="../media/image86.png" Type="http://schemas.openxmlformats.org/officeDocument/2006/relationships/image"/><Relationship Id="rId4" Target="../media/image85.jpeg" Type="http://schemas.openxmlformats.org/officeDocument/2006/relationships/image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58913" y="0"/>
            <a:ext cx="2301101" cy="2923020"/>
          </a:xfrm>
          <a:custGeom>
            <a:avLst/>
            <a:gdLst/>
            <a:ahLst/>
            <a:cxnLst/>
            <a:rect l="l" t="t" r="r" b="b"/>
            <a:pathLst>
              <a:path w="2301101" h="2923020">
                <a:moveTo>
                  <a:pt x="0" y="0"/>
                </a:moveTo>
                <a:lnTo>
                  <a:pt x="2301101" y="0"/>
                </a:lnTo>
                <a:lnTo>
                  <a:pt x="2301101" y="2923020"/>
                </a:lnTo>
                <a:lnTo>
                  <a:pt x="0" y="29230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7618478" y="2889825"/>
            <a:ext cx="10155172" cy="4507349"/>
          </a:xfrm>
          <a:custGeom>
            <a:avLst/>
            <a:gdLst/>
            <a:ahLst/>
            <a:cxnLst/>
            <a:rect l="l" t="t" r="r" b="b"/>
            <a:pathLst>
              <a:path w="10155172" h="4507349">
                <a:moveTo>
                  <a:pt x="0" y="0"/>
                </a:moveTo>
                <a:lnTo>
                  <a:pt x="10155172" y="0"/>
                </a:lnTo>
                <a:lnTo>
                  <a:pt x="10155172" y="4507350"/>
                </a:lnTo>
                <a:lnTo>
                  <a:pt x="0" y="45073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457200" y="581025"/>
            <a:ext cx="8861534" cy="3937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50"/>
              </a:lnSpc>
              <a:spcBef>
                <a:spcPct val="0"/>
              </a:spcBef>
            </a:pPr>
            <a:r>
              <a:rPr lang="en-US" sz="6150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</a:t>
            </a:r>
            <a:r>
              <a:rPr lang="en-US" sz="6150" b="1" u="none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o‑design in Practice:</a:t>
            </a:r>
          </a:p>
          <a:p>
            <a:pPr marL="0" lvl="0" indent="0" algn="l">
              <a:lnSpc>
                <a:spcPts val="6150"/>
              </a:lnSpc>
              <a:spcBef>
                <a:spcPct val="0"/>
              </a:spcBef>
            </a:pPr>
            <a:endParaRPr lang="en-US" sz="6150" b="1" u="none">
              <a:solidFill>
                <a:srgbClr val="006C8C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marL="0" lvl="0" indent="0" algn="l">
              <a:lnSpc>
                <a:spcPts val="6150"/>
              </a:lnSpc>
              <a:spcBef>
                <a:spcPct val="0"/>
              </a:spcBef>
            </a:pPr>
            <a:r>
              <a:rPr lang="en-US" sz="6150" b="1" u="none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Moving from ‘Tick Box’ to ‘Doing With’</a:t>
            </a:r>
          </a:p>
          <a:p>
            <a:pPr marL="0" lvl="0" indent="0" algn="l">
              <a:lnSpc>
                <a:spcPts val="6150"/>
              </a:lnSpc>
              <a:spcBef>
                <a:spcPct val="0"/>
              </a:spcBef>
            </a:pPr>
            <a:endParaRPr lang="en-US" sz="6150" b="1" u="none">
              <a:solidFill>
                <a:srgbClr val="006C8C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52803" y="6589462"/>
            <a:ext cx="5334000" cy="80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55"/>
              </a:lnSpc>
              <a:spcBef>
                <a:spcPct val="0"/>
              </a:spcBef>
            </a:pPr>
            <a:r>
              <a:rPr lang="en-US" sz="2325" u="none">
                <a:solidFill>
                  <a:srgbClr val="006C8C"/>
                </a:solidFill>
                <a:latin typeface="Open Sans 1"/>
                <a:ea typeface="Open Sans 1"/>
                <a:cs typeface="Open Sans 1"/>
                <a:sym typeface="Open Sans 1"/>
              </a:rPr>
              <a:t>Fiona Jones , City St Georges and Bridges Self-Management</a:t>
            </a:r>
          </a:p>
        </p:txBody>
      </p:sp>
      <p:sp>
        <p:nvSpPr>
          <p:cNvPr id="6" name="Freeform 6"/>
          <p:cNvSpPr/>
          <p:nvPr/>
        </p:nvSpPr>
        <p:spPr>
          <a:xfrm>
            <a:off x="14184015" y="7532935"/>
            <a:ext cx="3589635" cy="2690643"/>
          </a:xfrm>
          <a:custGeom>
            <a:avLst/>
            <a:gdLst/>
            <a:ahLst/>
            <a:cxnLst/>
            <a:rect l="l" t="t" r="r" b="b"/>
            <a:pathLst>
              <a:path w="3589635" h="2690643">
                <a:moveTo>
                  <a:pt x="0" y="0"/>
                </a:moveTo>
                <a:lnTo>
                  <a:pt x="3589635" y="0"/>
                </a:lnTo>
                <a:lnTo>
                  <a:pt x="3589635" y="2690643"/>
                </a:lnTo>
                <a:lnTo>
                  <a:pt x="0" y="26906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11097" y="2794448"/>
            <a:ext cx="7275386" cy="5047299"/>
          </a:xfrm>
          <a:custGeom>
            <a:avLst/>
            <a:gdLst/>
            <a:ahLst/>
            <a:cxnLst/>
            <a:rect l="l" t="t" r="r" b="b"/>
            <a:pathLst>
              <a:path w="7275386" h="5047299">
                <a:moveTo>
                  <a:pt x="0" y="0"/>
                </a:moveTo>
                <a:lnTo>
                  <a:pt x="7275387" y="0"/>
                </a:lnTo>
                <a:lnTo>
                  <a:pt x="7275387" y="5047299"/>
                </a:lnTo>
                <a:lnTo>
                  <a:pt x="0" y="50472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227637" y="1583183"/>
            <a:ext cx="9183461" cy="7849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0336" lvl="1" indent="-375168" algn="l">
              <a:lnSpc>
                <a:spcPts val="5213"/>
              </a:lnSpc>
              <a:buAutoNum type="arabicPeriod"/>
            </a:pPr>
            <a:r>
              <a:rPr lang="en-US" sz="34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When we say ‘community’ who are we actually talking about?</a:t>
            </a:r>
          </a:p>
          <a:p>
            <a:pPr marL="750336" lvl="1" indent="-375168" algn="l">
              <a:lnSpc>
                <a:spcPts val="5213"/>
              </a:lnSpc>
              <a:buAutoNum type="arabicPeriod"/>
            </a:pPr>
            <a:r>
              <a:rPr lang="en-US" sz="34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Write your answers on sticky notes  (groups of people, roles and identities)</a:t>
            </a:r>
          </a:p>
          <a:p>
            <a:pPr marL="750336" lvl="1" indent="-375168" algn="l">
              <a:lnSpc>
                <a:spcPts val="5213"/>
              </a:lnSpc>
              <a:buAutoNum type="arabicPeriod"/>
            </a:pPr>
            <a:r>
              <a:rPr lang="en-US" sz="34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Be specific not general e.g ‘hard to reach groups’ </a:t>
            </a:r>
          </a:p>
          <a:p>
            <a:pPr marL="750336" lvl="1" indent="-375168" algn="l">
              <a:lnSpc>
                <a:spcPts val="5213"/>
              </a:lnSpc>
              <a:buAutoNum type="arabicPeriod"/>
            </a:pPr>
            <a:r>
              <a:rPr lang="en-US" sz="34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Who is here and who is missing?</a:t>
            </a:r>
          </a:p>
          <a:p>
            <a:pPr marL="750336" lvl="1" indent="-375168" algn="l">
              <a:lnSpc>
                <a:spcPts val="5213"/>
              </a:lnSpc>
              <a:buAutoNum type="arabicPeriod"/>
            </a:pPr>
            <a:r>
              <a:rPr lang="en-US" sz="34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How do you currently relate to this community?  Transactional?, Consultative?, Relational?</a:t>
            </a:r>
          </a:p>
          <a:p>
            <a:pPr algn="l">
              <a:lnSpc>
                <a:spcPts val="5213"/>
              </a:lnSpc>
            </a:pPr>
            <a:endParaRPr lang="en-US" sz="3475" b="1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38373" y="2771811"/>
            <a:ext cx="8377711" cy="5571178"/>
          </a:xfrm>
          <a:custGeom>
            <a:avLst/>
            <a:gdLst/>
            <a:ahLst/>
            <a:cxnLst/>
            <a:rect l="l" t="t" r="r" b="b"/>
            <a:pathLst>
              <a:path w="8377711" h="5571178">
                <a:moveTo>
                  <a:pt x="0" y="0"/>
                </a:moveTo>
                <a:lnTo>
                  <a:pt x="8377711" y="0"/>
                </a:lnTo>
                <a:lnTo>
                  <a:pt x="8377711" y="5571178"/>
                </a:lnTo>
                <a:lnTo>
                  <a:pt x="0" y="5571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28700" y="1066230"/>
            <a:ext cx="5783734" cy="7849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13"/>
              </a:lnSpc>
            </a:pPr>
            <a:r>
              <a:rPr lang="en-US" sz="3475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If this is your community what would strengthen the relationship with them</a:t>
            </a:r>
          </a:p>
          <a:p>
            <a:pPr algn="l">
              <a:lnSpc>
                <a:spcPts val="5213"/>
              </a:lnSpc>
            </a:pPr>
            <a:endParaRPr lang="en-US" sz="3475" b="1">
              <a:solidFill>
                <a:srgbClr val="DD5D7E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750336" lvl="1" indent="-375168" algn="l">
              <a:lnSpc>
                <a:spcPts val="5213"/>
              </a:lnSpc>
              <a:buFont typeface="Arial"/>
              <a:buChar char="•"/>
            </a:pPr>
            <a:r>
              <a:rPr lang="en-US" sz="3475" b="1" u="sng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One thing</a:t>
            </a:r>
            <a:r>
              <a:rPr lang="en-US" sz="34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we should do more of</a:t>
            </a:r>
          </a:p>
          <a:p>
            <a:pPr marL="750336" lvl="1" indent="-375168" algn="l">
              <a:lnSpc>
                <a:spcPts val="5213"/>
              </a:lnSpc>
              <a:buFont typeface="Arial"/>
              <a:buChar char="•"/>
            </a:pPr>
            <a:r>
              <a:rPr lang="en-US" sz="3475" b="1" u="sng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One thing</a:t>
            </a:r>
            <a:r>
              <a:rPr lang="en-US" sz="34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we should stop doing or do differently</a:t>
            </a:r>
          </a:p>
          <a:p>
            <a:pPr marL="750336" lvl="1" indent="-375168" algn="l">
              <a:lnSpc>
                <a:spcPts val="5213"/>
              </a:lnSpc>
              <a:buFont typeface="Arial"/>
              <a:buChar char="•"/>
            </a:pPr>
            <a:r>
              <a:rPr lang="en-US" sz="3475" b="1" u="sng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One thing</a:t>
            </a:r>
            <a:r>
              <a:rPr lang="en-US" sz="34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we should protect and not lose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yellow flower with black text&#10;&#10;AI-generated content may be incorrect." id="5" name="Picture 4">
            <a:extLst>
              <a:ext uri="{FF2B5EF4-FFF2-40B4-BE49-F238E27FC236}">
                <a16:creationId xmlns:a16="http://schemas.microsoft.com/office/drawing/2014/main" id="{CDB54F02-251E-B169-4C22-CE423A692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1" l="7505" r="7287" t="49"/>
          <a:stretch>
            <a:fillRect/>
          </a:stretch>
        </p:blipFill>
        <p:spPr>
          <a:xfrm>
            <a:off x="12264092" y="1280075"/>
            <a:ext cx="5157789" cy="6071007"/>
          </a:xfrm>
          <a:prstGeom prst="rect">
            <a:avLst/>
          </a:prstGeom>
        </p:spPr>
      </p:pic>
      <p:pic>
        <p:nvPicPr>
          <p:cNvPr descr="A red and black logo&#10;&#10;AI-generated content may be incorrect." id="6" name="Picture 5">
            <a:extLst>
              <a:ext uri="{FF2B5EF4-FFF2-40B4-BE49-F238E27FC236}">
                <a16:creationId xmlns:a16="http://schemas.microsoft.com/office/drawing/2014/main" id="{BBBFB9BA-366B-311A-9FF6-843DC8431A3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1718" y="8368170"/>
            <a:ext cx="1424208" cy="1780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blue text&#10;&#10;AI-generated content may be incorrect." id="7" name="Picture 6">
            <a:extLst>
              <a:ext uri="{FF2B5EF4-FFF2-40B4-BE49-F238E27FC236}">
                <a16:creationId xmlns:a16="http://schemas.microsoft.com/office/drawing/2014/main" id="{CC668861-B03E-391C-5E4B-0D88A3D27688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1975" y="138571"/>
            <a:ext cx="4106481" cy="733523"/>
          </a:xfrm>
          <a:prstGeom prst="rect">
            <a:avLst/>
          </a:prstGeom>
        </p:spPr>
      </p:pic>
      <p:pic>
        <p:nvPicPr>
          <p:cNvPr descr="A red sign with white text&#10;&#10;AI-generated content may be incorrect." id="8" name="Picture 7">
            <a:extLst>
              <a:ext uri="{FF2B5EF4-FFF2-40B4-BE49-F238E27FC236}">
                <a16:creationId xmlns:a16="http://schemas.microsoft.com/office/drawing/2014/main" id="{DA2354AA-78F4-3BCB-A182-D839DE31CE27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8145" y="9018569"/>
            <a:ext cx="1109162" cy="10661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E1D83B7-4128-EA45-CFE9-7078D7247D24}"/>
              </a:ext>
            </a:extLst>
          </p:cNvPr>
          <p:cNvSpPr/>
          <p:nvPr/>
        </p:nvSpPr>
        <p:spPr>
          <a:xfrm>
            <a:off x="956799" y="935730"/>
            <a:ext cx="9637728" cy="8322570"/>
          </a:xfrm>
          <a:prstGeom prst="rect">
            <a:avLst/>
          </a:prstGeom>
          <a:solidFill>
            <a:srgbClr val="F9D3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FC2E08-3DFE-EA96-6C9F-0AD5F4ADD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7443" y="3972848"/>
            <a:ext cx="8840240" cy="2678259"/>
          </a:xfrm>
        </p:spPr>
        <p:txBody>
          <a:bodyPr anchor="b">
            <a:noAutofit/>
          </a:bodyPr>
          <a:lstStyle/>
          <a:p>
            <a:r>
              <a:rPr dirty="0" lang="en-GB" sz="5400"/>
              <a:t>Co-designing interventions for people experiencing total shoulder replacement surgery:</a:t>
            </a:r>
            <a:br>
              <a:rPr dirty="0" lang="en-GB" sz="5400"/>
            </a:br>
            <a:r>
              <a:rPr dirty="0" lang="en-GB" sz="5400"/>
              <a:t> </a:t>
            </a:r>
            <a:br>
              <a:rPr dirty="0" lang="en-GB" sz="5400"/>
            </a:br>
            <a:r>
              <a:rPr dirty="0" lang="en-GB" sz="5400"/>
              <a:t>Learnings from the SPRING study. </a:t>
            </a:r>
            <a:endParaRPr dirty="0" lang="en-GB" sz="5400" u="sng">
              <a:solidFill>
                <a:srgbClr val="595959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E67CF-56EE-DC68-FA26-10914C440500}"/>
              </a:ext>
            </a:extLst>
          </p:cNvPr>
          <p:cNvSpPr>
            <a:spLocks noGrp="1"/>
          </p:cNvSpPr>
          <p:nvPr>
            <p:ph idx="1" type="subTitle"/>
          </p:nvPr>
        </p:nvSpPr>
        <p:spPr>
          <a:xfrm>
            <a:off x="1999148" y="7229851"/>
            <a:ext cx="7914692" cy="1836965"/>
          </a:xfrm>
        </p:spPr>
        <p:txBody>
          <a:bodyPr anchor="t"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b="1" dirty="0" lang="en-GB" sz="4200">
                <a:latin typeface="+mj-lt"/>
              </a:rPr>
              <a:t>Dr Fi Leggat</a:t>
            </a:r>
          </a:p>
          <a:p>
            <a:pPr>
              <a:lnSpc>
                <a:spcPct val="110000"/>
              </a:lnSpc>
            </a:pPr>
            <a:r>
              <a:rPr b="1" dirty="0" lang="en-GB" sz="4200">
                <a:latin typeface="+mj-lt"/>
              </a:rPr>
              <a:t>City St Georges, University of London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E262B5-1310-49D5-AED3-22817040E7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91976" y="9006015"/>
            <a:ext cx="1396199" cy="10661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1E98A2-92D4-619D-3CB7-BE9EAE8E496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82" l="77" r="191" t="249"/>
          <a:stretch>
            <a:fillRect/>
          </a:stretch>
        </p:blipFill>
        <p:spPr>
          <a:xfrm>
            <a:off x="12344400" y="9018568"/>
            <a:ext cx="1583871" cy="10661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5301DB2-D350-48DF-002C-67D54B5F0CE5}"/>
              </a:ext>
            </a:extLst>
          </p:cNvPr>
          <p:cNvSpPr/>
          <p:nvPr/>
        </p:nvSpPr>
        <p:spPr>
          <a:xfrm rot="5400000">
            <a:off x="5165749" y="4786326"/>
            <a:ext cx="334925" cy="1066642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A3153E8-F9E1-FF05-3891-CB2BCCFA9FB4}"/>
              </a:ext>
            </a:extLst>
          </p:cNvPr>
          <p:cNvSpPr/>
          <p:nvPr/>
        </p:nvSpPr>
        <p:spPr>
          <a:xfrm>
            <a:off x="-44509" y="1"/>
            <a:ext cx="396542" cy="419454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9ECA6E-F8CE-8FF1-598E-C401FF951617}"/>
              </a:ext>
            </a:extLst>
          </p:cNvPr>
          <p:cNvSpPr/>
          <p:nvPr/>
        </p:nvSpPr>
        <p:spPr>
          <a:xfrm>
            <a:off x="-44508" y="4194545"/>
            <a:ext cx="396542" cy="425635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51F71B-5966-D6EE-118A-15DF0BC00A56}"/>
              </a:ext>
            </a:extLst>
          </p:cNvPr>
          <p:cNvSpPr/>
          <p:nvPr/>
        </p:nvSpPr>
        <p:spPr>
          <a:xfrm>
            <a:off x="-44508" y="7025270"/>
            <a:ext cx="392519" cy="32617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</p:spTree>
    <p:extLst>
      <p:ext uri="{BB962C8B-B14F-4D97-AF65-F5344CB8AC3E}">
        <p14:creationId xmlns:p14="http://schemas.microsoft.com/office/powerpoint/2010/main" val="2966296659"/>
      </p:ext>
    </p:extLst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20B33F4A-62FC-AA26-3C4D-C2BB54942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yellow flower with black text&#10;&#10;AI-generated content may be incorrect." id="5" name="Picture 4">
            <a:extLst>
              <a:ext uri="{FF2B5EF4-FFF2-40B4-BE49-F238E27FC236}">
                <a16:creationId xmlns:a16="http://schemas.microsoft.com/office/drawing/2014/main" id="{AE0EB742-6DE7-FF21-836A-A6CE9BE6A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" l="90" r="193" t="5906"/>
          <a:stretch/>
        </p:blipFill>
        <p:spPr>
          <a:xfrm>
            <a:off x="15806057" y="1"/>
            <a:ext cx="2481944" cy="239925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5E521AF-3D16-ECA5-A158-47091B67CC07}"/>
              </a:ext>
            </a:extLst>
          </p:cNvPr>
          <p:cNvSpPr/>
          <p:nvPr/>
        </p:nvSpPr>
        <p:spPr>
          <a:xfrm>
            <a:off x="3473529" y="365877"/>
            <a:ext cx="10594497" cy="1340313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en-GB" sz="4800">
                <a:solidFill>
                  <a:schemeClr val="bg1"/>
                </a:solidFill>
              </a:rPr>
              <a:t>Overview of the SPRING Study</a:t>
            </a:r>
            <a:endParaRPr dirty="0" lang="en-GB" sz="48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4E6565-2C6D-07BB-B7F4-5960DFED35B9}"/>
              </a:ext>
            </a:extLst>
          </p:cNvPr>
          <p:cNvSpPr txBox="1"/>
          <p:nvPr/>
        </p:nvSpPr>
        <p:spPr>
          <a:xfrm>
            <a:off x="1235576" y="2168429"/>
            <a:ext cx="12734501" cy="240065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/>
              <a:t>Funder: </a:t>
            </a:r>
            <a:r>
              <a:rPr dirty="0" lang="en-GB" sz="3000"/>
              <a:t>NIHR Health Technology Assessment (HTA) Programme.</a:t>
            </a:r>
          </a:p>
          <a:p>
            <a:r>
              <a:rPr b="1" dirty="0" lang="en-GB" sz="3000"/>
              <a:t>Call Title: </a:t>
            </a:r>
            <a:r>
              <a:rPr dirty="0" lang="en-GB" sz="3000"/>
              <a:t>23/157 Preoperative rehabilitation and early mobilisation for shoulder replacement.</a:t>
            </a:r>
          </a:p>
          <a:p>
            <a:r>
              <a:rPr b="1" dirty="0" lang="en-GB" sz="3000"/>
              <a:t>Grant award won: </a:t>
            </a:r>
            <a:r>
              <a:rPr dirty="0" lang="en-GB" sz="3000"/>
              <a:t>£2.5 million.</a:t>
            </a:r>
          </a:p>
          <a:p>
            <a:r>
              <a:rPr b="1" dirty="0" lang="en-GB" sz="3000"/>
              <a:t>Dates: </a:t>
            </a:r>
            <a:r>
              <a:rPr dirty="0" lang="en-GB" sz="3000"/>
              <a:t>March 2025 – Feb 2029 (48 months).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097BBD-238C-D817-AAF5-C201B169EF5D}"/>
              </a:ext>
            </a:extLst>
          </p:cNvPr>
          <p:cNvSpPr txBox="1"/>
          <p:nvPr/>
        </p:nvSpPr>
        <p:spPr>
          <a:xfrm>
            <a:off x="1235576" y="4914004"/>
            <a:ext cx="16444560" cy="424731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/>
              <a:t>Aims:</a:t>
            </a:r>
          </a:p>
          <a:p>
            <a:pPr indent="-514350" marL="514350">
              <a:buFontTx/>
              <a:buChar char="-"/>
            </a:pPr>
            <a:r>
              <a:rPr dirty="0" lang="en-GB" sz="3000"/>
              <a:t>To </a:t>
            </a:r>
            <a:r>
              <a:rPr b="1" dirty="0" lang="en-GB" sz="3000">
                <a:solidFill>
                  <a:schemeClr val="accent2">
                    <a:lumMod val="75000"/>
                  </a:schemeClr>
                </a:solidFill>
              </a:rPr>
              <a:t>co-design</a:t>
            </a:r>
            <a:r>
              <a:rPr dirty="0" lang="en-GB" sz="300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b="1" dirty="0" lang="en-GB" sz="3000">
                <a:solidFill>
                  <a:schemeClr val="accent2">
                    <a:lumMod val="75000"/>
                  </a:schemeClr>
                </a:solidFill>
              </a:rPr>
              <a:t>prehabilitation and early rehabilitation interventions (phase 1) </a:t>
            </a:r>
            <a:r>
              <a:rPr dirty="0" lang="en-GB" sz="3000"/>
              <a:t>for people undergoing shoulder replacement (TSR).</a:t>
            </a:r>
          </a:p>
          <a:p>
            <a:pPr indent="-514350" marL="514350">
              <a:buFontTx/>
              <a:buChar char="-"/>
            </a:pPr>
            <a:endParaRPr dirty="0" lang="en-GB" sz="3000"/>
          </a:p>
          <a:p>
            <a:pPr indent="-514350" marL="514350">
              <a:buFontTx/>
              <a:buChar char="-"/>
            </a:pPr>
            <a:r>
              <a:rPr dirty="0" lang="en-GB" sz="3000"/>
              <a:t>To</a:t>
            </a:r>
            <a:r>
              <a:rPr b="1" dirty="0" lang="en-GB" sz="3000">
                <a:solidFill>
                  <a:srgbClr val="0070C0"/>
                </a:solidFill>
              </a:rPr>
              <a:t> test the clinical and cost-effectiveness (phase 2) </a:t>
            </a:r>
            <a:r>
              <a:rPr dirty="0" lang="en-GB" sz="3000"/>
              <a:t>of these interventions, in comparison to usual care, in improving function and reducing pain.</a:t>
            </a:r>
          </a:p>
          <a:p>
            <a:endParaRPr dirty="0" lang="en-GB" sz="3000"/>
          </a:p>
          <a:p>
            <a:r>
              <a:rPr dirty="0" lang="en-GB" sz="3000"/>
              <a:t>These interventions will be designed for anybody who is experiencing </a:t>
            </a:r>
            <a:r>
              <a:rPr b="1" dirty="0" lang="en-GB" sz="3000"/>
              <a:t>total shoulder replacement</a:t>
            </a:r>
            <a:r>
              <a:rPr dirty="0" lang="en-GB" sz="3000"/>
              <a:t> (TSR; anatomical/reverse), but not people who are receiving a partial replacement. </a:t>
            </a: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49554747-ECE2-5A0A-FC46-BAF10079A2C3}"/>
              </a:ext>
            </a:extLst>
          </p:cNvPr>
          <p:cNvSpPr/>
          <p:nvPr/>
        </p:nvSpPr>
        <p:spPr>
          <a:xfrm>
            <a:off x="1020536" y="4914004"/>
            <a:ext cx="16246929" cy="1793456"/>
          </a:xfrm>
          <a:prstGeom prst="frame">
            <a:avLst>
              <a:gd fmla="val 5682" name="adj1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EEEB57-E513-36A6-9BCC-0FD58CC9A4A1}"/>
              </a:ext>
            </a:extLst>
          </p:cNvPr>
          <p:cNvSpPr/>
          <p:nvPr/>
        </p:nvSpPr>
        <p:spPr>
          <a:xfrm>
            <a:off x="1" y="0"/>
            <a:ext cx="367889" cy="10287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D21D17-F52A-C88A-8927-F11455138635}"/>
              </a:ext>
            </a:extLst>
          </p:cNvPr>
          <p:cNvSpPr txBox="1"/>
          <p:nvPr/>
        </p:nvSpPr>
        <p:spPr>
          <a:xfrm>
            <a:off x="15033663" y="3347004"/>
            <a:ext cx="3457077" cy="50783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GB" sz="2700"/>
              <a:t>Link to NIHR website?</a:t>
            </a:r>
          </a:p>
        </p:txBody>
      </p:sp>
    </p:spTree>
    <p:extLst>
      <p:ext uri="{BB962C8B-B14F-4D97-AF65-F5344CB8AC3E}">
        <p14:creationId xmlns:p14="http://schemas.microsoft.com/office/powerpoint/2010/main" val="953478014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E8E69049-3ED6-52E9-9460-DFF1C4EE5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yellow flower with black text&#10;&#10;AI-generated content may be incorrect." id="5" name="Picture 4">
            <a:extLst>
              <a:ext uri="{FF2B5EF4-FFF2-40B4-BE49-F238E27FC236}">
                <a16:creationId xmlns:a16="http://schemas.microsoft.com/office/drawing/2014/main" id="{7E9ABAA5-D17D-537B-BF2B-4F866EF1E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" l="90" r="193" t="5906"/>
          <a:stretch/>
        </p:blipFill>
        <p:spPr>
          <a:xfrm>
            <a:off x="15806057" y="1"/>
            <a:ext cx="2481944" cy="23992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7E897E-5803-52B2-307E-53254F0D6499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" t="101"/>
          <a:stretch>
            <a:fillRect/>
          </a:stretch>
        </p:blipFill>
        <p:spPr>
          <a:xfrm>
            <a:off x="381554" y="3237151"/>
            <a:ext cx="3387641" cy="226744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2D86F48-BCE3-DB77-626D-86073E8D1D0C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" t="75"/>
          <a:stretch>
            <a:fillRect/>
          </a:stretch>
        </p:blipFill>
        <p:spPr>
          <a:xfrm>
            <a:off x="396917" y="5728574"/>
            <a:ext cx="3387641" cy="22049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E18AF1A-263A-1CC1-84CF-7D692FC7211C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" r="2"/>
          <a:stretch>
            <a:fillRect/>
          </a:stretch>
        </p:blipFill>
        <p:spPr>
          <a:xfrm>
            <a:off x="396917" y="8181753"/>
            <a:ext cx="3387641" cy="187144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409D14B-B814-61B7-A04C-DE864D078386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63" y="1004777"/>
            <a:ext cx="3367491" cy="19841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032D13-7EFC-B060-8E49-95F3D2A24435}"/>
              </a:ext>
            </a:extLst>
          </p:cNvPr>
          <p:cNvSpPr/>
          <p:nvPr/>
        </p:nvSpPr>
        <p:spPr>
          <a:xfrm>
            <a:off x="4583151" y="258893"/>
            <a:ext cx="8798313" cy="1340313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en-GB" sz="4800">
                <a:solidFill>
                  <a:schemeClr val="bg1"/>
                </a:solidFill>
              </a:rPr>
              <a:t>Methods</a:t>
            </a:r>
            <a:endParaRPr dirty="0" lang="en-GB" sz="480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9412E0-49F2-61FF-1224-B80418ADA76B}"/>
              </a:ext>
            </a:extLst>
          </p:cNvPr>
          <p:cNvSpPr/>
          <p:nvPr/>
        </p:nvSpPr>
        <p:spPr>
          <a:xfrm>
            <a:off x="1" y="0"/>
            <a:ext cx="367889" cy="10287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D1D57B-66FF-B522-DDF7-AB2251DE21DE}"/>
              </a:ext>
            </a:extLst>
          </p:cNvPr>
          <p:cNvSpPr txBox="1"/>
          <p:nvPr/>
        </p:nvSpPr>
        <p:spPr>
          <a:xfrm>
            <a:off x="4328316" y="1752639"/>
            <a:ext cx="12568290" cy="493981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 u="sng"/>
              <a:t>Design:</a:t>
            </a:r>
          </a:p>
          <a:p>
            <a:r>
              <a:rPr dirty="0" lang="en-GB" sz="3000"/>
              <a:t>Intervention Mapping (IM) approach + Co-Design approach</a:t>
            </a:r>
          </a:p>
          <a:p>
            <a:pPr indent="-514350" marL="514350">
              <a:spcAft>
                <a:spcPts val="1800"/>
              </a:spcAft>
              <a:buFont charset="0" panose="020B0604020202020204" pitchFamily="34" typeface="Arial"/>
              <a:buChar char="•"/>
            </a:pPr>
            <a:r>
              <a:rPr dirty="0" lang="en-GB" sz="3000"/>
              <a:t>Using Accelerated Experience Based Co-Design (AEBCD)</a:t>
            </a:r>
          </a:p>
          <a:p>
            <a:r>
              <a:rPr b="1" dirty="0" lang="en-GB" sz="3000" u="sng"/>
              <a:t>Participants</a:t>
            </a:r>
          </a:p>
          <a:p>
            <a:endParaRPr b="1" dirty="0" lang="en-GB" sz="3000" u="sng"/>
          </a:p>
          <a:p>
            <a:endParaRPr b="1" dirty="0" lang="en-GB" sz="3000" u="sng"/>
          </a:p>
          <a:p>
            <a:endParaRPr b="1" dirty="0" lang="en-GB" sz="3000" u="sng"/>
          </a:p>
          <a:p>
            <a:endParaRPr b="1" dirty="0" lang="en-GB" sz="3000" u="sng"/>
          </a:p>
          <a:p>
            <a:endParaRPr b="1" dirty="0" lang="en-GB" sz="3000" u="sng"/>
          </a:p>
          <a:p>
            <a:r>
              <a:rPr b="1" dirty="0" lang="en-GB" sz="3000" u="sng"/>
              <a:t>Data Collection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AA396D-2DFA-AD2F-21FD-829B2CB1D68C}"/>
              </a:ext>
            </a:extLst>
          </p:cNvPr>
          <p:cNvGrpSpPr/>
          <p:nvPr/>
        </p:nvGrpSpPr>
        <p:grpSpPr>
          <a:xfrm>
            <a:off x="4411703" y="3900648"/>
            <a:ext cx="12476942" cy="1567869"/>
            <a:chOff x="2946443" y="2728259"/>
            <a:chExt cx="8317961" cy="1045246"/>
          </a:xfrm>
        </p:grpSpPr>
        <p:pic>
          <p:nvPicPr>
            <p:cNvPr descr="Group outline" id="7" name="Graphic 6">
              <a:extLst>
                <a:ext uri="{FF2B5EF4-FFF2-40B4-BE49-F238E27FC236}">
                  <a16:creationId xmlns:a16="http://schemas.microsoft.com/office/drawing/2014/main" id="{16BE2CA5-8242-3F13-42CC-74DBFD3888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946443" y="2728835"/>
              <a:ext cx="510038" cy="568552"/>
            </a:xfrm>
            <a:prstGeom prst="rect">
              <a:avLst/>
            </a:prstGeom>
          </p:spPr>
        </p:pic>
        <p:pic>
          <p:nvPicPr>
            <p:cNvPr descr="Doctor female outline" id="9" name="Graphic 8">
              <a:extLst>
                <a:ext uri="{FF2B5EF4-FFF2-40B4-BE49-F238E27FC236}">
                  <a16:creationId xmlns:a16="http://schemas.microsoft.com/office/drawing/2014/main" id="{69C49E5D-2BAF-1030-4C64-213CD81DE0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949650" y="3275691"/>
              <a:ext cx="446580" cy="49781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643A47-7469-4238-423A-EB857E48F9A2}"/>
                </a:ext>
              </a:extLst>
            </p:cNvPr>
            <p:cNvSpPr txBox="1"/>
            <p:nvPr/>
          </p:nvSpPr>
          <p:spPr>
            <a:xfrm>
              <a:off x="3520371" y="2828445"/>
              <a:ext cx="2703459" cy="369332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r>
                <a:rPr dirty="0" lang="en-GB" sz="3000"/>
                <a:t>23 People with TSR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9380A4-98F2-C58C-AECD-1C3AC4C1035A}"/>
                </a:ext>
              </a:extLst>
            </p:cNvPr>
            <p:cNvSpPr txBox="1"/>
            <p:nvPr/>
          </p:nvSpPr>
          <p:spPr>
            <a:xfrm>
              <a:off x="3519005" y="3320017"/>
              <a:ext cx="1156926" cy="369332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r>
                <a:rPr dirty="0" lang="en-GB" sz="3000"/>
                <a:t>13 HCPs</a:t>
              </a:r>
            </a:p>
          </p:txBody>
        </p:sp>
        <p:pic>
          <p:nvPicPr>
            <p:cNvPr descr="Hospital outline" id="8" name="Graphic 7">
              <a:extLst>
                <a:ext uri="{FF2B5EF4-FFF2-40B4-BE49-F238E27FC236}">
                  <a16:creationId xmlns:a16="http://schemas.microsoft.com/office/drawing/2014/main" id="{0B3210D8-7AEB-3591-13C6-B616C8C0CD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72703" y="2728259"/>
              <a:ext cx="914400" cy="9144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10C89F-B18E-DA94-A7D3-0AD29D7D0C23}"/>
                </a:ext>
              </a:extLst>
            </p:cNvPr>
            <p:cNvSpPr txBox="1"/>
            <p:nvPr/>
          </p:nvSpPr>
          <p:spPr>
            <a:xfrm>
              <a:off x="7235976" y="2881609"/>
              <a:ext cx="4028428" cy="677109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r>
                <a:rPr dirty="0" lang="en-GB" sz="3000"/>
                <a:t>5 NHS PIC sites across England, Wales &amp; Northern Ireland</a:t>
              </a:r>
            </a:p>
          </p:txBody>
        </p:sp>
        <p:sp>
          <p:nvSpPr>
            <p:cNvPr id="21" name="Right Brace 20">
              <a:extLst>
                <a:ext uri="{FF2B5EF4-FFF2-40B4-BE49-F238E27FC236}">
                  <a16:creationId xmlns:a16="http://schemas.microsoft.com/office/drawing/2014/main" id="{5B0A0028-83EF-06C4-3E69-2370FE9A8E7B}"/>
                </a:ext>
              </a:extLst>
            </p:cNvPr>
            <p:cNvSpPr/>
            <p:nvPr/>
          </p:nvSpPr>
          <p:spPr>
            <a:xfrm>
              <a:off x="5887530" y="2828445"/>
              <a:ext cx="269041" cy="814214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 rtlCol="0"/>
            <a:lstStyle/>
            <a:p>
              <a:pPr algn="ctr"/>
              <a:endParaRPr lang="en-GB" sz="27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DD8F401-A22A-F688-9420-E4EAEA1290F7}"/>
              </a:ext>
            </a:extLst>
          </p:cNvPr>
          <p:cNvSpPr txBox="1"/>
          <p:nvPr/>
        </p:nvSpPr>
        <p:spPr>
          <a:xfrm>
            <a:off x="11596175" y="5745703"/>
            <a:ext cx="6294909" cy="4039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b="1" dirty="0" lang="en-GB" sz="3000" u="sng"/>
              <a:t>Data Analysis</a:t>
            </a:r>
          </a:p>
          <a:p>
            <a:r>
              <a:rPr dirty="0" lang="en-GB" sz="3000"/>
              <a:t>	Iterative content analysis</a:t>
            </a:r>
          </a:p>
          <a:p>
            <a:endParaRPr dirty="0" lang="en-GB" sz="3000"/>
          </a:p>
          <a:p>
            <a:pPr>
              <a:spcAft>
                <a:spcPts val="900"/>
              </a:spcAft>
            </a:pPr>
            <a:r>
              <a:rPr dirty="0" lang="en-GB" sz="3000"/>
              <a:t>Reflected upon topics and findings in bi-monthly meetings with:</a:t>
            </a:r>
          </a:p>
          <a:p>
            <a:pPr algn="ctr" indent="-428625" marL="428625">
              <a:buFontTx/>
              <a:buChar char="-"/>
            </a:pPr>
            <a:r>
              <a:rPr dirty="0" lang="en-GB" sz="3000"/>
              <a:t>Patient advisory group (n=6) </a:t>
            </a:r>
          </a:p>
          <a:p>
            <a:pPr algn="ctr">
              <a:spcAft>
                <a:spcPts val="900"/>
              </a:spcAft>
            </a:pPr>
            <a:r>
              <a:rPr dirty="0" lang="en-GB" sz="2400"/>
              <a:t>(4 were also co-design participants)</a:t>
            </a:r>
          </a:p>
          <a:p>
            <a:pPr algn="ctr" indent="-428625" marL="428625">
              <a:buFontTx/>
              <a:buChar char="-"/>
            </a:pPr>
            <a:r>
              <a:rPr dirty="0" lang="en-GB" sz="3000"/>
              <a:t>Clinical co-applicants (n=5)</a:t>
            </a:r>
          </a:p>
        </p:txBody>
      </p:sp>
      <p:pic>
        <p:nvPicPr>
          <p:cNvPr descr="Online meeting outline" id="11" name="Graphic 10">
            <a:extLst>
              <a:ext uri="{FF2B5EF4-FFF2-40B4-BE49-F238E27FC236}">
                <a16:creationId xmlns:a16="http://schemas.microsoft.com/office/drawing/2014/main" id="{C994969D-14BA-8DF4-2C12-906705CE0D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25285" y="7435224"/>
            <a:ext cx="846675" cy="846675"/>
          </a:xfrm>
          <a:prstGeom prst="rect">
            <a:avLst/>
          </a:prstGeom>
        </p:spPr>
      </p:pic>
      <p:pic>
        <p:nvPicPr>
          <p:cNvPr descr="Meeting outline" id="12" name="Graphic 11">
            <a:extLst>
              <a:ext uri="{FF2B5EF4-FFF2-40B4-BE49-F238E27FC236}">
                <a16:creationId xmlns:a16="http://schemas.microsoft.com/office/drawing/2014/main" id="{6BF3F49A-56CF-C275-6717-8AE21D0708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70894" y="6561674"/>
            <a:ext cx="846675" cy="846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2705F7C-1FB2-235D-3A9B-FB1377D0E694}"/>
              </a:ext>
            </a:extLst>
          </p:cNvPr>
          <p:cNvSpPr txBox="1"/>
          <p:nvPr/>
        </p:nvSpPr>
        <p:spPr>
          <a:xfrm>
            <a:off x="5532962" y="7488488"/>
            <a:ext cx="4210491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GB" sz="3000"/>
              <a:t>8 Online meetings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2408D8-EE66-ECEF-36BE-5864B3B646FA}"/>
              </a:ext>
            </a:extLst>
          </p:cNvPr>
          <p:cNvSpPr txBox="1"/>
          <p:nvPr/>
        </p:nvSpPr>
        <p:spPr>
          <a:xfrm>
            <a:off x="5485457" y="6720337"/>
            <a:ext cx="5021235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GB" sz="3000"/>
              <a:t>7 Face-to-face meetings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EA2428-5BD5-45DA-DB0F-12936CB26E00}"/>
              </a:ext>
            </a:extLst>
          </p:cNvPr>
          <p:cNvSpPr txBox="1"/>
          <p:nvPr/>
        </p:nvSpPr>
        <p:spPr>
          <a:xfrm>
            <a:off x="5485456" y="8273465"/>
            <a:ext cx="6671918" cy="101566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GB" sz="3000"/>
              <a:t>15 Narrative interviews </a:t>
            </a:r>
          </a:p>
          <a:p>
            <a:r>
              <a:rPr dirty="0" lang="en-GB" sz="3000"/>
              <a:t>- Telephone, face-to-face &amp; online</a:t>
            </a:r>
          </a:p>
        </p:txBody>
      </p:sp>
      <p:pic>
        <p:nvPicPr>
          <p:cNvPr descr="Speaker phone outline" id="32" name="Graphic 31">
            <a:extLst>
              <a:ext uri="{FF2B5EF4-FFF2-40B4-BE49-F238E27FC236}">
                <a16:creationId xmlns:a16="http://schemas.microsoft.com/office/drawing/2014/main" id="{0DC41726-64AC-0F20-3270-69AB840FC6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85722" y="8367050"/>
            <a:ext cx="968244" cy="968244"/>
          </a:xfrm>
          <a:prstGeom prst="rect">
            <a:avLst/>
          </a:prstGeom>
        </p:spPr>
      </p:pic>
      <p:pic>
        <p:nvPicPr>
          <p:cNvPr descr="Lightbulb and gear outline" id="16" name="Graphic 15">
            <a:extLst>
              <a:ext uri="{FF2B5EF4-FFF2-40B4-BE49-F238E27FC236}">
                <a16:creationId xmlns:a16="http://schemas.microsoft.com/office/drawing/2014/main" id="{EDD7B463-158B-0720-CF32-377EFD0607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042947" y="6277856"/>
            <a:ext cx="884960" cy="8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701304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65B4AC77-A70C-BDBE-4A9A-55970D7DA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52EA49C-2796-3FBA-12B4-3C722F4C99FA}"/>
              </a:ext>
            </a:extLst>
          </p:cNvPr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" l="83" t="80"/>
          <a:stretch>
            <a:fillRect/>
          </a:stretch>
        </p:blipFill>
        <p:spPr>
          <a:xfrm>
            <a:off x="5928022" y="5118260"/>
            <a:ext cx="4065275" cy="4996524"/>
          </a:xfrm>
          <a:prstGeom prst="rect">
            <a:avLst/>
          </a:prstGeom>
        </p:spPr>
      </p:pic>
      <p:pic>
        <p:nvPicPr>
          <p:cNvPr descr="A yellow flower with black text&#10;&#10;AI-generated content may be incorrect." id="5" name="Picture 4">
            <a:extLst>
              <a:ext uri="{FF2B5EF4-FFF2-40B4-BE49-F238E27FC236}">
                <a16:creationId xmlns:a16="http://schemas.microsoft.com/office/drawing/2014/main" id="{2631A1A2-B805-25E5-E041-2689B86F4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" l="90" r="193" t="5906"/>
          <a:stretch/>
        </p:blipFill>
        <p:spPr>
          <a:xfrm>
            <a:off x="15806057" y="1"/>
            <a:ext cx="2481944" cy="239925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186E59A-5E16-1F37-F13E-1B949103EA22}"/>
              </a:ext>
            </a:extLst>
          </p:cNvPr>
          <p:cNvSpPr/>
          <p:nvPr/>
        </p:nvSpPr>
        <p:spPr>
          <a:xfrm>
            <a:off x="5171377" y="365877"/>
            <a:ext cx="7945247" cy="134031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en-GB" sz="4800">
                <a:solidFill>
                  <a:schemeClr val="bg1"/>
                </a:solidFill>
              </a:rPr>
              <a:t>Results:</a:t>
            </a:r>
            <a:endParaRPr dirty="0" lang="en-GB" sz="4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C1CDB2-2309-E975-5CCC-DA95AA045A4F}"/>
              </a:ext>
            </a:extLst>
          </p:cNvPr>
          <p:cNvSpPr/>
          <p:nvPr/>
        </p:nvSpPr>
        <p:spPr>
          <a:xfrm>
            <a:off x="-12666" y="0"/>
            <a:ext cx="367889" cy="10287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B61E4C8-23F1-E8AC-17DE-0F8B6D46F68D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99911">
            <a:off x="12700710" y="4766141"/>
            <a:ext cx="4516212" cy="60183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D4B6ACD-7212-8872-CE83-1694848BB0F2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875" y="1849731"/>
            <a:ext cx="5847909" cy="43859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E26374C-1E6C-AB54-CCDE-B90531709E63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" t="36"/>
          <a:stretch>
            <a:fillRect/>
          </a:stretch>
        </p:blipFill>
        <p:spPr>
          <a:xfrm>
            <a:off x="637182" y="5535194"/>
            <a:ext cx="4534194" cy="43859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3190844-A435-538E-8076-ACEC78944262}"/>
              </a:ext>
            </a:extLst>
          </p:cNvPr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" r="112"/>
          <a:stretch>
            <a:fillRect/>
          </a:stretch>
        </p:blipFill>
        <p:spPr>
          <a:xfrm rot="16003412">
            <a:off x="1638240" y="1018260"/>
            <a:ext cx="3569190" cy="562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54225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772B827D-12DC-D736-2357-2C509AE9D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29FF30-5ABB-414A-32A6-7F8A9251D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r="37"/>
          <a:stretch>
            <a:fillRect/>
          </a:stretch>
        </p:blipFill>
        <p:spPr>
          <a:xfrm>
            <a:off x="7537173" y="1943831"/>
            <a:ext cx="10750827" cy="7905651"/>
          </a:xfrm>
          <a:prstGeom prst="rect">
            <a:avLst/>
          </a:prstGeom>
        </p:spPr>
      </p:pic>
      <p:pic>
        <p:nvPicPr>
          <p:cNvPr descr="A yellow flower with black text&#10;&#10;AI-generated content may be incorrect." id="5" name="Picture 4">
            <a:extLst>
              <a:ext uri="{FF2B5EF4-FFF2-40B4-BE49-F238E27FC236}">
                <a16:creationId xmlns:a16="http://schemas.microsoft.com/office/drawing/2014/main" id="{C46E5657-2AD2-BB98-08B1-004D67D79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" l="90" r="193" t="5906"/>
          <a:stretch/>
        </p:blipFill>
        <p:spPr>
          <a:xfrm>
            <a:off x="15806057" y="1"/>
            <a:ext cx="2481944" cy="239925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ADD587-CB2B-80A1-FB95-0A91331F39FB}"/>
              </a:ext>
            </a:extLst>
          </p:cNvPr>
          <p:cNvSpPr/>
          <p:nvPr/>
        </p:nvSpPr>
        <p:spPr>
          <a:xfrm>
            <a:off x="5151864" y="365877"/>
            <a:ext cx="8916162" cy="134031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en-GB" sz="4800">
                <a:solidFill>
                  <a:schemeClr val="bg1"/>
                </a:solidFill>
              </a:rPr>
              <a:t>Learnings &amp; Reflections</a:t>
            </a:r>
            <a:endParaRPr dirty="0" lang="en-GB" sz="480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6A358C-0419-38C7-14D5-5834D96A0987}"/>
              </a:ext>
            </a:extLst>
          </p:cNvPr>
          <p:cNvSpPr/>
          <p:nvPr/>
        </p:nvSpPr>
        <p:spPr>
          <a:xfrm>
            <a:off x="-12666" y="0"/>
            <a:ext cx="367889" cy="10287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432FE3-6A1D-44DA-E186-E2BE95EEA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" l="17" r="71" t="100"/>
          <a:stretch>
            <a:fillRect/>
          </a:stretch>
        </p:blipFill>
        <p:spPr>
          <a:xfrm>
            <a:off x="485081" y="3412300"/>
            <a:ext cx="6666801" cy="46667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41398C-0B21-0074-0C28-D020738A6E60}"/>
              </a:ext>
            </a:extLst>
          </p:cNvPr>
          <p:cNvSpPr txBox="1"/>
          <p:nvPr/>
        </p:nvSpPr>
        <p:spPr>
          <a:xfrm>
            <a:off x="694265" y="2352065"/>
            <a:ext cx="3554351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>
                <a:latin typeface="+mj-lt"/>
              </a:rPr>
              <a:t>What we planned: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BF2DED-1CE2-A4C5-6A4D-E26FB0EA04C3}"/>
              </a:ext>
            </a:extLst>
          </p:cNvPr>
          <p:cNvSpPr txBox="1"/>
          <p:nvPr/>
        </p:nvSpPr>
        <p:spPr>
          <a:xfrm>
            <a:off x="13073952" y="2399258"/>
            <a:ext cx="3258843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>
                <a:latin typeface="+mj-lt"/>
              </a:rPr>
              <a:t>What happened: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80E076-52D1-6A5C-1D56-93C46C8B5DC5}"/>
              </a:ext>
            </a:extLst>
          </p:cNvPr>
          <p:cNvCxnSpPr/>
          <p:nvPr/>
        </p:nvCxnSpPr>
        <p:spPr>
          <a:xfrm>
            <a:off x="7434774" y="1999964"/>
            <a:ext cx="0" cy="7849518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305220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90C0A411-ADF5-0ACC-19F1-B939F07CC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yellow flower with black text&#10;&#10;AI-generated content may be incorrect." id="5" name="Picture 4">
            <a:extLst>
              <a:ext uri="{FF2B5EF4-FFF2-40B4-BE49-F238E27FC236}">
                <a16:creationId xmlns:a16="http://schemas.microsoft.com/office/drawing/2014/main" id="{C5CC3E24-895A-DA07-4491-E5FB31E6A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" l="90" r="193" t="5906"/>
          <a:stretch/>
        </p:blipFill>
        <p:spPr>
          <a:xfrm>
            <a:off x="15806057" y="1"/>
            <a:ext cx="2481944" cy="239925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96655B1-0027-1378-C5E4-A25E4BFAEA84}"/>
              </a:ext>
            </a:extLst>
          </p:cNvPr>
          <p:cNvSpPr/>
          <p:nvPr/>
        </p:nvSpPr>
        <p:spPr>
          <a:xfrm>
            <a:off x="4600794" y="279671"/>
            <a:ext cx="8916162" cy="134031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en-GB" sz="4800">
                <a:solidFill>
                  <a:schemeClr val="bg1"/>
                </a:solidFill>
              </a:rPr>
              <a:t>Learnings &amp; Reflections</a:t>
            </a:r>
            <a:endParaRPr dirty="0" lang="en-GB" sz="48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9BDDF1-ECC6-3F95-4941-2D3443643283}"/>
              </a:ext>
            </a:extLst>
          </p:cNvPr>
          <p:cNvSpPr txBox="1"/>
          <p:nvPr/>
        </p:nvSpPr>
        <p:spPr>
          <a:xfrm>
            <a:off x="3467981" y="3232753"/>
            <a:ext cx="11181789" cy="147732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>
                <a:solidFill>
                  <a:schemeClr val="accent5"/>
                </a:solidFill>
              </a:rPr>
              <a:t>Met people where they’re at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chemeClr val="accent5"/>
                </a:solidFill>
              </a:rPr>
              <a:t>Tailor the process to enable people to join later.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chemeClr val="accent5"/>
                </a:solidFill>
              </a:rPr>
              <a:t>Let people share their experiences even if they join later.</a:t>
            </a:r>
          </a:p>
        </p:txBody>
      </p:sp>
      <p:pic>
        <p:nvPicPr>
          <p:cNvPr descr="Boardroom outline" id="4" name="Graphic 3">
            <a:extLst>
              <a:ext uri="{FF2B5EF4-FFF2-40B4-BE49-F238E27FC236}">
                <a16:creationId xmlns:a16="http://schemas.microsoft.com/office/drawing/2014/main" id="{2CC4AA89-139A-7491-4926-454F492FA7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721" y="1532264"/>
            <a:ext cx="1931802" cy="1931802"/>
          </a:xfrm>
          <a:prstGeom prst="rect">
            <a:avLst/>
          </a:prstGeom>
        </p:spPr>
      </p:pic>
      <p:pic>
        <p:nvPicPr>
          <p:cNvPr descr="Customer review outline" id="12" name="Graphic 11">
            <a:extLst>
              <a:ext uri="{FF2B5EF4-FFF2-40B4-BE49-F238E27FC236}">
                <a16:creationId xmlns:a16="http://schemas.microsoft.com/office/drawing/2014/main" id="{524ABA07-7865-E6A3-021D-1D59243375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7920" y="3288595"/>
            <a:ext cx="1467653" cy="14676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23C84B9-C6D9-3F98-E853-1F219B5F5A5E}"/>
              </a:ext>
            </a:extLst>
          </p:cNvPr>
          <p:cNvSpPr txBox="1"/>
          <p:nvPr/>
        </p:nvSpPr>
        <p:spPr>
          <a:xfrm>
            <a:off x="4646864" y="6487170"/>
            <a:ext cx="12829176" cy="193899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lang="en-GB" sz="3000">
                <a:solidFill>
                  <a:schemeClr val="accent2">
                    <a:lumMod val="75000"/>
                  </a:schemeClr>
                </a:solidFill>
              </a:rPr>
              <a:t>Developed small</a:t>
            </a:r>
            <a:r>
              <a:rPr b="1" dirty="0" lang="en-GB" sz="3000">
                <a:solidFill>
                  <a:schemeClr val="accent2">
                    <a:lumMod val="75000"/>
                  </a:schemeClr>
                </a:solidFill>
              </a:rPr>
              <a:t>, flexible aims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chemeClr val="accent2">
                    <a:lumMod val="75000"/>
                  </a:schemeClr>
                </a:solidFill>
              </a:rPr>
              <a:t>Decide the most important parts of session and the least important parts and adapt timings for these as you go.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chemeClr val="accent2">
                    <a:lumMod val="75000"/>
                  </a:schemeClr>
                </a:solidFill>
              </a:rPr>
              <a:t>Choose 1 aim for the session, and if you achieve 2+, that’s a bonus.</a:t>
            </a:r>
          </a:p>
        </p:txBody>
      </p:sp>
      <p:pic>
        <p:nvPicPr>
          <p:cNvPr descr="Chinese Teapot And Cup outline" id="22" name="Graphic 21">
            <a:extLst>
              <a:ext uri="{FF2B5EF4-FFF2-40B4-BE49-F238E27FC236}">
                <a16:creationId xmlns:a16="http://schemas.microsoft.com/office/drawing/2014/main" id="{14686C51-9470-0138-4468-F4B3A42D27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6715" y="4959570"/>
            <a:ext cx="1612359" cy="154250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D91CCF3-990D-A795-717D-157F048CE6B7}"/>
              </a:ext>
            </a:extLst>
          </p:cNvPr>
          <p:cNvSpPr/>
          <p:nvPr/>
        </p:nvSpPr>
        <p:spPr>
          <a:xfrm>
            <a:off x="-28216" y="0"/>
            <a:ext cx="367889" cy="10287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BB936-208A-1AF1-323D-095E01ABEE27}"/>
              </a:ext>
            </a:extLst>
          </p:cNvPr>
          <p:cNvSpPr txBox="1"/>
          <p:nvPr/>
        </p:nvSpPr>
        <p:spPr>
          <a:xfrm>
            <a:off x="2783523" y="2062698"/>
            <a:ext cx="9438621" cy="101566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>
                <a:solidFill>
                  <a:schemeClr val="accent1"/>
                </a:solidFill>
              </a:rPr>
              <a:t>Created the option to attend face-to-face meetings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chemeClr val="accent1"/>
                </a:solidFill>
              </a:rPr>
              <a:t>Respond to the preferences of your population.</a:t>
            </a:r>
          </a:p>
        </p:txBody>
      </p:sp>
      <p:pic>
        <p:nvPicPr>
          <p:cNvPr descr="Alarm clock outline" id="9" name="Graphic 8">
            <a:extLst>
              <a:ext uri="{FF2B5EF4-FFF2-40B4-BE49-F238E27FC236}">
                <a16:creationId xmlns:a16="http://schemas.microsoft.com/office/drawing/2014/main" id="{01601ACA-D375-F3B7-26D7-E3E344722D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9657" y="6586780"/>
            <a:ext cx="1627208" cy="16272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4F503CD-46AA-78A5-27E4-FE2C1CEC466D}"/>
              </a:ext>
            </a:extLst>
          </p:cNvPr>
          <p:cNvSpPr txBox="1"/>
          <p:nvPr/>
        </p:nvSpPr>
        <p:spPr>
          <a:xfrm>
            <a:off x="3957788" y="4859961"/>
            <a:ext cx="14122070" cy="147732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>
                <a:solidFill>
                  <a:schemeClr val="accent6"/>
                </a:solidFill>
              </a:rPr>
              <a:t>Scheduled buffer time within each session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chemeClr val="accent6"/>
                </a:solidFill>
              </a:rPr>
              <a:t>Build in contingency time to the schedule.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chemeClr val="accent6"/>
                </a:solidFill>
              </a:rPr>
              <a:t>Teas and coffees always take up time but provide valuable space for connection.</a:t>
            </a:r>
          </a:p>
        </p:txBody>
      </p:sp>
      <p:pic>
        <p:nvPicPr>
          <p:cNvPr descr="Doctor female outline" id="19" name="Graphic 18">
            <a:extLst>
              <a:ext uri="{FF2B5EF4-FFF2-40B4-BE49-F238E27FC236}">
                <a16:creationId xmlns:a16="http://schemas.microsoft.com/office/drawing/2014/main" id="{7EB8BF67-A8CD-B619-7E4A-D951A7E93F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1744" y="8512857"/>
            <a:ext cx="1340664" cy="149447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6B1ABB6-4A2B-4320-12E4-E82C326C85BE}"/>
              </a:ext>
            </a:extLst>
          </p:cNvPr>
          <p:cNvSpPr txBox="1"/>
          <p:nvPr/>
        </p:nvSpPr>
        <p:spPr>
          <a:xfrm>
            <a:off x="5219723" y="8541490"/>
            <a:ext cx="13068278" cy="147732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GB" sz="3000">
                <a:solidFill>
                  <a:srgbClr val="0070C0"/>
                </a:solidFill>
              </a:rPr>
              <a:t>Balanced patient empowerment with clinical risk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rgbClr val="0070C0"/>
                </a:solidFill>
              </a:rPr>
              <a:t>Build in extra time with clinicians to guide on safety concerns.</a:t>
            </a:r>
          </a:p>
          <a:p>
            <a:pPr indent="-514350" marL="514350">
              <a:buFont charset="0" panose="020B0604020202020204" pitchFamily="34" typeface="Arial"/>
              <a:buChar char="•"/>
            </a:pPr>
            <a:r>
              <a:rPr dirty="0" lang="en-GB" sz="3000">
                <a:solidFill>
                  <a:srgbClr val="0070C0"/>
                </a:solidFill>
              </a:rPr>
              <a:t>When including exercises, be cautious but provide info to guide autonomy.</a:t>
            </a:r>
          </a:p>
        </p:txBody>
      </p:sp>
    </p:spTree>
    <p:extLst>
      <p:ext uri="{BB962C8B-B14F-4D97-AF65-F5344CB8AC3E}">
        <p14:creationId xmlns:p14="http://schemas.microsoft.com/office/powerpoint/2010/main" val="3481227413"/>
      </p:ext>
    </p:extLst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9CD1DF78-0B1E-EC61-D794-8B22F6CD6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684290-B0F9-3F4F-DCA8-E35EAE83B348}"/>
              </a:ext>
            </a:extLst>
          </p:cNvPr>
          <p:cNvSpPr/>
          <p:nvPr/>
        </p:nvSpPr>
        <p:spPr>
          <a:xfrm>
            <a:off x="822740" y="4734768"/>
            <a:ext cx="7971962" cy="22465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609314F-0BFE-AE0F-F6DE-0A506E2E2DCC}"/>
              </a:ext>
            </a:extLst>
          </p:cNvPr>
          <p:cNvSpPr/>
          <p:nvPr/>
        </p:nvSpPr>
        <p:spPr>
          <a:xfrm>
            <a:off x="9071939" y="4734770"/>
            <a:ext cx="4906961" cy="243038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9318A88-DC0D-FC01-B082-360CDE47F9EB}"/>
              </a:ext>
            </a:extLst>
          </p:cNvPr>
          <p:cNvSpPr/>
          <p:nvPr/>
        </p:nvSpPr>
        <p:spPr>
          <a:xfrm>
            <a:off x="13581233" y="4734770"/>
            <a:ext cx="4154204" cy="406803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C6BEBB3-743D-10DB-723C-5E91225C4FA7}"/>
              </a:ext>
            </a:extLst>
          </p:cNvPr>
          <p:cNvSpPr/>
          <p:nvPr/>
        </p:nvSpPr>
        <p:spPr>
          <a:xfrm>
            <a:off x="13094760" y="4755626"/>
            <a:ext cx="705396" cy="240952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6E7CF6F-E441-9149-BA7C-9FDCFD0AA8C2}"/>
              </a:ext>
            </a:extLst>
          </p:cNvPr>
          <p:cNvSpPr/>
          <p:nvPr/>
        </p:nvSpPr>
        <p:spPr>
          <a:xfrm>
            <a:off x="9071939" y="269829"/>
            <a:ext cx="8663499" cy="284514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67BA620-EF15-C37A-381D-ACAFAB203C92}"/>
              </a:ext>
            </a:extLst>
          </p:cNvPr>
          <p:cNvSpPr/>
          <p:nvPr/>
        </p:nvSpPr>
        <p:spPr>
          <a:xfrm>
            <a:off x="822740" y="269830"/>
            <a:ext cx="7971962" cy="28451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78F707B-E56B-822D-4951-7A7F47473E71}"/>
              </a:ext>
            </a:extLst>
          </p:cNvPr>
          <p:cNvGrpSpPr/>
          <p:nvPr/>
        </p:nvGrpSpPr>
        <p:grpSpPr>
          <a:xfrm>
            <a:off x="1012961" y="405945"/>
            <a:ext cx="7547267" cy="2556822"/>
            <a:chOff x="1306408" y="379165"/>
            <a:chExt cx="4247579" cy="1994511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D48023F1-D73C-01B1-9082-804C00EB0680}"/>
                </a:ext>
              </a:extLst>
            </p:cNvPr>
            <p:cNvSpPr/>
            <p:nvPr/>
          </p:nvSpPr>
          <p:spPr>
            <a:xfrm>
              <a:off x="1306408" y="379165"/>
              <a:ext cx="4247579" cy="1994511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endParaRPr dirty="0" lang="en-GB" sz="2100"/>
            </a:p>
            <a:p>
              <a:endParaRPr dirty="0" lang="en-GB" sz="2100"/>
            </a:p>
            <a:p>
              <a:endParaRPr dirty="0" lang="en-GB" sz="2100"/>
            </a:p>
            <a:p>
              <a:endParaRPr dirty="0" lang="en-GB" sz="2100"/>
            </a:p>
            <a:p>
              <a:endParaRPr dirty="0" lang="en-GB" sz="2100"/>
            </a:p>
            <a:p>
              <a:endParaRPr dirty="0" lang="en-GB" sz="2100"/>
            </a:p>
            <a:p>
              <a:endParaRPr dirty="0" lang="en-GB" sz="2100"/>
            </a:p>
            <a:p>
              <a:endParaRPr dirty="0" lang="en-GB" sz="2100"/>
            </a:p>
            <a:p>
              <a:endParaRPr b="1" dirty="0" lang="en-GB" sz="2100"/>
            </a:p>
            <a:p>
              <a:endParaRPr b="1" dirty="0" lang="en-GB" sz="1500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06BE3C20-F409-0047-C5A8-9B6C3DD27DB5}"/>
                </a:ext>
              </a:extLst>
            </p:cNvPr>
            <p:cNvSpPr/>
            <p:nvPr/>
          </p:nvSpPr>
          <p:spPr>
            <a:xfrm>
              <a:off x="1322879" y="500538"/>
              <a:ext cx="3203827" cy="1759456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r>
                <a:rPr b="1" dirty="0" lang="en-GB" sz="2400"/>
                <a:t>Prehabilitation handbook</a:t>
              </a:r>
            </a:p>
            <a:p>
              <a:pPr indent="-428625" marL="428625">
                <a:buFont charset="0" panose="020B0604020202020204" pitchFamily="34" typeface="Arial"/>
                <a:buChar char="•"/>
              </a:pPr>
              <a:r>
                <a:rPr dirty="0" lang="en-GB" sz="2400"/>
                <a:t>Available as physical copy or interactive electronic copy. </a:t>
              </a:r>
            </a:p>
            <a:p>
              <a:pPr indent="-428625" marL="428625">
                <a:buFont charset="0" panose="020B0604020202020204" pitchFamily="34" typeface="Arial"/>
                <a:buChar char="•"/>
              </a:pPr>
              <a:r>
                <a:rPr dirty="0" lang="en-GB" sz="2400"/>
                <a:t>Centred upon people’s stories, tips and advice for how to prepare.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5AF75E-0774-C9A3-BFD7-322B9D2AD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31" l="4" r="227" t="157"/>
            <a:stretch>
              <a:fillRect/>
            </a:stretch>
          </p:blipFill>
          <p:spPr>
            <a:xfrm>
              <a:off x="4352331" y="573679"/>
              <a:ext cx="974466" cy="1635803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17EB098-4E3F-6E07-9B85-1BCF084131D4}"/>
              </a:ext>
            </a:extLst>
          </p:cNvPr>
          <p:cNvGrpSpPr/>
          <p:nvPr/>
        </p:nvGrpSpPr>
        <p:grpSpPr>
          <a:xfrm>
            <a:off x="9218720" y="409928"/>
            <a:ext cx="8307416" cy="2552840"/>
            <a:chOff x="5915757" y="293438"/>
            <a:chExt cx="6048140" cy="3800393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4E46C9-513F-ADF9-ABBB-47C55B8393DB}"/>
                </a:ext>
              </a:extLst>
            </p:cNvPr>
            <p:cNvSpPr/>
            <p:nvPr/>
          </p:nvSpPr>
          <p:spPr>
            <a:xfrm>
              <a:off x="5915757" y="293438"/>
              <a:ext cx="6048140" cy="3800393"/>
            </a:xfrm>
            <a:prstGeom prst="roundRect">
              <a:avLst>
                <a:gd fmla="val 14879" name="adj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endParaRPr dirty="0" lang="en-GB" sz="2100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CBCE2907-009A-F9AB-E80F-C1AD891FED81}"/>
                </a:ext>
              </a:extLst>
            </p:cNvPr>
            <p:cNvSpPr/>
            <p:nvPr/>
          </p:nvSpPr>
          <p:spPr>
            <a:xfrm>
              <a:off x="6017797" y="901831"/>
              <a:ext cx="4426481" cy="234855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r>
                <a:rPr b="1" dirty="0" lang="en-GB" sz="2400"/>
                <a:t>Early rehabilitation handbook</a:t>
              </a:r>
            </a:p>
            <a:p>
              <a:pPr indent="-428625" marL="428625">
                <a:buFont charset="0" panose="020B0604020202020204" pitchFamily="34" typeface="Arial"/>
                <a:buChar char="•"/>
              </a:pPr>
              <a:r>
                <a:rPr dirty="0" lang="en-GB" sz="2400"/>
                <a:t>Available as physical copy or interactive electronic copy. </a:t>
              </a:r>
            </a:p>
            <a:p>
              <a:pPr indent="-428625" marL="428625">
                <a:buFont charset="0" panose="020B0604020202020204" pitchFamily="34" typeface="Arial"/>
                <a:buChar char="•"/>
              </a:pPr>
              <a:r>
                <a:rPr dirty="0" lang="en-GB" sz="2400"/>
                <a:t>Centred upon people’s stories, tips, coping strategies and movements during rehabilitation.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8C186F1-FA95-91C7-701E-A674395F960D}"/>
              </a:ext>
            </a:extLst>
          </p:cNvPr>
          <p:cNvGrpSpPr/>
          <p:nvPr/>
        </p:nvGrpSpPr>
        <p:grpSpPr>
          <a:xfrm>
            <a:off x="822740" y="7240069"/>
            <a:ext cx="10984233" cy="2930153"/>
            <a:chOff x="1421490" y="4811924"/>
            <a:chExt cx="7322822" cy="195343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C44BCC4-B02D-197C-D2C6-CE13037C5B82}"/>
                </a:ext>
              </a:extLst>
            </p:cNvPr>
            <p:cNvGrpSpPr/>
            <p:nvPr/>
          </p:nvGrpSpPr>
          <p:grpSpPr>
            <a:xfrm>
              <a:off x="1421490" y="4811924"/>
              <a:ext cx="7322822" cy="1953435"/>
              <a:chOff x="1421490" y="4811924"/>
              <a:chExt cx="7322822" cy="1953435"/>
            </a:xfrm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BF1D22C5-3E0C-3D2F-575C-1B8F7958A9CE}"/>
                  </a:ext>
                </a:extLst>
              </p:cNvPr>
              <p:cNvSpPr/>
              <p:nvPr/>
            </p:nvSpPr>
            <p:spPr>
              <a:xfrm>
                <a:off x="1421490" y="4869793"/>
                <a:ext cx="7322822" cy="1895566"/>
              </a:xfrm>
              <a:prstGeom prst="roundRect">
                <a:avLst>
                  <a:gd fmla="val 0" name="adj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r>
                  <a:rPr dirty="0" lang="en-GB" sz="2400">
                    <a:solidFill>
                      <a:schemeClr val="tx1"/>
                    </a:solidFill>
                  </a:rPr>
                  <a:t>	</a:t>
                </a:r>
                <a:endParaRPr dirty="0" lang="en-GB" sz="2400" u="sng">
                  <a:solidFill>
                    <a:schemeClr val="tx1"/>
                  </a:solidFill>
                </a:endParaRPr>
              </a:p>
              <a:p>
                <a:pPr algn="ctr"/>
                <a:endParaRPr dirty="0" lang="en-GB" sz="2400" u="sng">
                  <a:solidFill>
                    <a:schemeClr val="tx1"/>
                  </a:solidFill>
                </a:endParaRPr>
              </a:p>
              <a:p>
                <a:pPr algn="ctr"/>
                <a:endParaRPr dirty="0" lang="en-GB" sz="2400" u="sng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6470204C-3E41-F299-7BF8-A7AF03D1193C}"/>
                  </a:ext>
                </a:extLst>
              </p:cNvPr>
              <p:cNvSpPr/>
              <p:nvPr/>
            </p:nvSpPr>
            <p:spPr>
              <a:xfrm>
                <a:off x="1485347" y="5585070"/>
                <a:ext cx="2458511" cy="93695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numCol="1" rtlCol="0"/>
              <a:lstStyle/>
              <a:p>
                <a:r>
                  <a:rPr b="1" dirty="0" lang="en-GB" sz="2100">
                    <a:solidFill>
                      <a:schemeClr val="tx1"/>
                    </a:solidFill>
                  </a:rPr>
                  <a:t>Training: </a:t>
                </a:r>
              </a:p>
              <a:p>
                <a:pPr indent="-428625" marL="428625">
                  <a:buFont charset="0" panose="020B0604020202020204" pitchFamily="34" typeface="Arial"/>
                  <a:buChar char="•"/>
                </a:pPr>
                <a:r>
                  <a:rPr dirty="0" lang="en-GB" sz="2100">
                    <a:solidFill>
                      <a:schemeClr val="tx1"/>
                    </a:solidFill>
                  </a:rPr>
                  <a:t>8 hours of group or individual interactive training (4 x 2 hours). </a:t>
                </a:r>
              </a:p>
              <a:p>
                <a:pPr indent="-428625" marL="428625">
                  <a:buFont charset="0" panose="020B0604020202020204" pitchFamily="34" typeface="Arial"/>
                  <a:buChar char="•"/>
                </a:pPr>
                <a:r>
                  <a:rPr dirty="0" lang="en-GB" sz="2100">
                    <a:solidFill>
                      <a:schemeClr val="tx1"/>
                    </a:solidFill>
                  </a:rPr>
                  <a:t>Focused on 9 intervention principles.</a:t>
                </a:r>
              </a:p>
            </p:txBody>
          </p:sp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64A2F4CA-69CD-6518-1B60-5737BE79A4C1}"/>
                  </a:ext>
                </a:extLst>
              </p:cNvPr>
              <p:cNvSpPr/>
              <p:nvPr/>
            </p:nvSpPr>
            <p:spPr>
              <a:xfrm>
                <a:off x="6310696" y="4811924"/>
                <a:ext cx="2207322" cy="1895298"/>
              </a:xfrm>
              <a:prstGeom prst="roundRect">
                <a:avLst>
                  <a:gd fmla="val 0" name="adj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numCol="1" rtlCol="0"/>
              <a:lstStyle/>
              <a:p>
                <a:r>
                  <a:rPr b="1" dirty="0" lang="en-GB" sz="2100">
                    <a:solidFill>
                      <a:schemeClr val="tx1"/>
                    </a:solidFill>
                  </a:rPr>
                  <a:t>Support package</a:t>
                </a:r>
                <a:r>
                  <a:rPr dirty="0" lang="en-GB" sz="2100">
                    <a:solidFill>
                      <a:schemeClr val="tx1"/>
                    </a:solidFill>
                  </a:rPr>
                  <a:t>: </a:t>
                </a:r>
              </a:p>
              <a:p>
                <a:pPr indent="-428625" marL="428625">
                  <a:buFont charset="0" panose="020B0604020202020204" pitchFamily="34" typeface="Arial"/>
                  <a:buChar char="•"/>
                </a:pPr>
                <a:r>
                  <a:rPr dirty="0" lang="en-GB" sz="2100">
                    <a:solidFill>
                      <a:schemeClr val="tx1"/>
                    </a:solidFill>
                  </a:rPr>
                  <a:t>Q&amp;A drop-in sessions</a:t>
                </a:r>
              </a:p>
              <a:p>
                <a:pPr indent="-428625" marL="428625">
                  <a:buFont charset="0" panose="020B0604020202020204" pitchFamily="34" typeface="Arial"/>
                  <a:buChar char="•"/>
                </a:pPr>
                <a:r>
                  <a:rPr dirty="0" lang="en-GB" sz="2100">
                    <a:solidFill>
                      <a:schemeClr val="tx1"/>
                    </a:solidFill>
                  </a:rPr>
                  <a:t>Written and video resources such as crib sheets, exemplar sessions, how-to-guides and recordings.</a:t>
                </a:r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5B91E5C4-20DB-416F-EC8A-AAAD1ECA200C}"/>
                  </a:ext>
                </a:extLst>
              </p:cNvPr>
              <p:cNvSpPr/>
              <p:nvPr/>
            </p:nvSpPr>
            <p:spPr>
              <a:xfrm>
                <a:off x="1485347" y="4898593"/>
                <a:ext cx="2810761" cy="456140"/>
              </a:xfrm>
              <a:prstGeom prst="roundRect">
                <a:avLst>
                  <a:gd fmla="val 0" name="adj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/>
                <a:r>
                  <a:rPr dirty="0" lang="en-GB" sz="2400">
                    <a:solidFill>
                      <a:schemeClr val="tx1"/>
                    </a:solidFill>
                  </a:rPr>
                  <a:t>*</a:t>
                </a:r>
                <a:r>
                  <a:rPr dirty="0" lang="en-GB" sz="2400" u="sng">
                    <a:solidFill>
                      <a:schemeClr val="tx1"/>
                    </a:solidFill>
                  </a:rPr>
                  <a:t>SPRING HCP Training &amp; Support Package</a:t>
                </a:r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377E1D5-6A6F-D006-F8E8-51F19117D9FA}"/>
                </a:ext>
              </a:extLst>
            </p:cNvPr>
            <p:cNvPicPr>
              <a:picLocks noChangeAspect="1"/>
            </p:cNvPicPr>
            <p:nvPr/>
          </p:nvPicPr>
          <p:blipFill>
            <a:blip cstate="print"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" l="21" r="72" t="83"/>
            <a:stretch>
              <a:fillRect/>
            </a:stretch>
          </p:blipFill>
          <p:spPr>
            <a:xfrm>
              <a:off x="3968870" y="4898593"/>
              <a:ext cx="2341825" cy="181400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472D87E-B315-D973-77FF-AF798D69C9C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60" l="117" r="44" t="78"/>
          <a:stretch>
            <a:fillRect/>
          </a:stretch>
        </p:blipFill>
        <p:spPr>
          <a:xfrm>
            <a:off x="15438865" y="618953"/>
            <a:ext cx="1695686" cy="21333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0806A46-20FE-A591-EDD8-DCB76FC328E2}"/>
              </a:ext>
            </a:extLst>
          </p:cNvPr>
          <p:cNvSpPr/>
          <p:nvPr/>
        </p:nvSpPr>
        <p:spPr>
          <a:xfrm>
            <a:off x="952632" y="4866771"/>
            <a:ext cx="7607595" cy="192788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b="1" dirty="0" lang="en-GB" sz="2400"/>
              <a:t>1-1 support sessions with trained HCP*</a:t>
            </a:r>
          </a:p>
          <a:p>
            <a:pPr indent="-428625" marL="428625">
              <a:buFont charset="0" panose="020B0604020202020204" pitchFamily="34" typeface="Arial"/>
              <a:buChar char="•"/>
            </a:pPr>
            <a:r>
              <a:rPr dirty="0" lang="en-GB" sz="2400"/>
              <a:t>Between 3-months and 6-weeks before surgery. </a:t>
            </a:r>
          </a:p>
          <a:p>
            <a:pPr indent="-428625" marL="428625">
              <a:buFont charset="0" panose="020B0604020202020204" pitchFamily="34" typeface="Arial"/>
              <a:buChar char="•"/>
            </a:pPr>
            <a:r>
              <a:rPr dirty="0" lang="en-GB" sz="2400"/>
              <a:t>Up to </a:t>
            </a:r>
            <a:r>
              <a:rPr b="1" dirty="0" lang="en-GB" sz="2400" u="sng"/>
              <a:t>4 sessions</a:t>
            </a:r>
            <a:r>
              <a:rPr dirty="0" lang="en-GB" sz="2400"/>
              <a:t>, each up to </a:t>
            </a:r>
            <a:r>
              <a:rPr b="1" dirty="0" lang="en-GB" sz="2400" u="sng"/>
              <a:t>45-minutes</a:t>
            </a:r>
          </a:p>
          <a:p>
            <a:pPr indent="-428625" marL="428625">
              <a:buFont charset="0" panose="020B0604020202020204" pitchFamily="34" typeface="Arial"/>
              <a:buChar char="•"/>
            </a:pPr>
            <a:r>
              <a:rPr dirty="0" lang="en-GB" sz="2400"/>
              <a:t>Face-to-face, telephone or video conferencing software.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3E393C8-126B-9359-F161-B504D9F4A858}"/>
              </a:ext>
            </a:extLst>
          </p:cNvPr>
          <p:cNvSpPr/>
          <p:nvPr/>
        </p:nvSpPr>
        <p:spPr>
          <a:xfrm>
            <a:off x="9124129" y="5605397"/>
            <a:ext cx="4418381" cy="1463358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b="1" dirty="0" lang="en-GB" sz="2400" u="sng"/>
              <a:t>24/48 hours:</a:t>
            </a:r>
          </a:p>
          <a:p>
            <a:pPr indent="-428625" marL="428625">
              <a:buFont charset="0" panose="020B0604020202020204" pitchFamily="34" typeface="Arial"/>
              <a:buChar char="•"/>
            </a:pPr>
            <a:r>
              <a:rPr b="1" dirty="0" lang="en-GB" sz="2400" u="sng"/>
              <a:t>1 session</a:t>
            </a:r>
            <a:r>
              <a:rPr dirty="0" lang="en-GB" sz="2400"/>
              <a:t>, up to </a:t>
            </a:r>
            <a:r>
              <a:rPr b="1" dirty="0" lang="en-GB" sz="2400" u="sng"/>
              <a:t>45-minutes</a:t>
            </a:r>
          </a:p>
          <a:p>
            <a:pPr indent="-428625" marL="428625">
              <a:buFont charset="0" panose="020B0604020202020204" pitchFamily="34" typeface="Arial"/>
              <a:buChar char="•"/>
            </a:pPr>
            <a:r>
              <a:rPr dirty="0" lang="en-GB" sz="2400"/>
              <a:t>Face-to-face or telephone.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EDBD1D8-22F5-749B-BE11-DBE2EFDE6C81}"/>
              </a:ext>
            </a:extLst>
          </p:cNvPr>
          <p:cNvSpPr/>
          <p:nvPr/>
        </p:nvSpPr>
        <p:spPr>
          <a:xfrm>
            <a:off x="13800156" y="5650340"/>
            <a:ext cx="3765174" cy="298115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b="1" dirty="0" lang="en-GB" sz="2400" u="sng"/>
              <a:t>48 hours - 6 weeks:</a:t>
            </a:r>
          </a:p>
          <a:p>
            <a:pPr indent="-428625" marL="428625">
              <a:buFont charset="0" panose="020B0604020202020204" pitchFamily="34" typeface="Arial"/>
              <a:buChar char="•"/>
            </a:pPr>
            <a:r>
              <a:rPr dirty="0" lang="en-GB" sz="2400"/>
              <a:t>Up to </a:t>
            </a:r>
            <a:r>
              <a:rPr b="1" dirty="0" lang="en-GB" sz="2400" u="sng"/>
              <a:t>3 sessions</a:t>
            </a:r>
            <a:r>
              <a:rPr dirty="0" lang="en-GB" sz="2400"/>
              <a:t>, each up to </a:t>
            </a:r>
            <a:r>
              <a:rPr b="1" dirty="0" lang="en-GB" sz="2400" u="sng"/>
              <a:t>45-minutes</a:t>
            </a:r>
          </a:p>
          <a:p>
            <a:pPr indent="-428625" marL="428625">
              <a:buFont charset="0" panose="020B0604020202020204" pitchFamily="34" typeface="Arial"/>
              <a:buChar char="•"/>
            </a:pPr>
            <a:r>
              <a:rPr dirty="0" lang="en-GB" sz="2400"/>
              <a:t>Face-to-face, by telephone or by video conferencing software.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8AADE4-0D97-C1FD-7481-2EA74F8166A8}"/>
              </a:ext>
            </a:extLst>
          </p:cNvPr>
          <p:cNvGrpSpPr/>
          <p:nvPr/>
        </p:nvGrpSpPr>
        <p:grpSpPr>
          <a:xfrm>
            <a:off x="455959" y="3255070"/>
            <a:ext cx="17805833" cy="2334221"/>
            <a:chOff x="265814" y="2366815"/>
            <a:chExt cx="11870555" cy="1556147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56D42A71-F79B-2776-F9D7-31A7A1F7CA2F}"/>
                </a:ext>
              </a:extLst>
            </p:cNvPr>
            <p:cNvGrpSpPr/>
            <p:nvPr/>
          </p:nvGrpSpPr>
          <p:grpSpPr>
            <a:xfrm>
              <a:off x="265814" y="2366815"/>
              <a:ext cx="11870555" cy="1556147"/>
              <a:chOff x="1114425" y="2270330"/>
              <a:chExt cx="10991850" cy="1556147"/>
            </a:xfrm>
          </p:grpSpPr>
          <p:sp>
            <p:nvSpPr>
              <p:cNvPr id="27" name="Right Brace 26">
                <a:extLst>
                  <a:ext uri="{FF2B5EF4-FFF2-40B4-BE49-F238E27FC236}">
                    <a16:creationId xmlns:a16="http://schemas.microsoft.com/office/drawing/2014/main" id="{8A341150-EFDC-6AB9-4E71-A1A24AFD84E8}"/>
                  </a:ext>
                </a:extLst>
              </p:cNvPr>
              <p:cNvSpPr/>
              <p:nvPr/>
            </p:nvSpPr>
            <p:spPr>
              <a:xfrm rot="16200000">
                <a:off x="9071116" y="-68608"/>
                <a:ext cx="311203" cy="4997118"/>
              </a:xfrm>
              <a:prstGeom prst="rightBrace">
                <a:avLst>
                  <a:gd fmla="val 8333" name="adj1"/>
                  <a:gd fmla="val 48381" name="adj2"/>
                </a:avLst>
              </a:prstGeom>
              <a:ln w="38100">
                <a:solidFill>
                  <a:srgbClr val="0070C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 rtlCol="0"/>
              <a:lstStyle/>
              <a:p>
                <a:pPr algn="ctr"/>
                <a:endParaRPr dirty="0" lang="en-GB" sz="2700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3837B927-6E8C-32CD-D9B3-48E00EE8DE42}"/>
                  </a:ext>
                </a:extLst>
              </p:cNvPr>
              <p:cNvGrpSpPr/>
              <p:nvPr/>
            </p:nvGrpSpPr>
            <p:grpSpPr>
              <a:xfrm>
                <a:off x="1114425" y="2270330"/>
                <a:ext cx="10991850" cy="1556147"/>
                <a:chOff x="1114425" y="2270330"/>
                <a:chExt cx="10991850" cy="1556147"/>
              </a:xfrm>
            </p:grpSpPr>
            <p:sp>
              <p:nvSpPr>
                <p:cNvPr id="25" name="Right Brace 24">
                  <a:extLst>
                    <a:ext uri="{FF2B5EF4-FFF2-40B4-BE49-F238E27FC236}">
                      <a16:creationId xmlns:a16="http://schemas.microsoft.com/office/drawing/2014/main" id="{8BF3628C-46BE-2B9A-B996-491CA1125D50}"/>
                    </a:ext>
                  </a:extLst>
                </p:cNvPr>
                <p:cNvSpPr/>
                <p:nvPr/>
              </p:nvSpPr>
              <p:spPr>
                <a:xfrm rot="5400000">
                  <a:off x="3525012" y="1326913"/>
                  <a:ext cx="220977" cy="3577083"/>
                </a:xfrm>
                <a:prstGeom prst="rightBrace">
                  <a:avLst>
                    <a:gd fmla="val 8333" name="adj1"/>
                    <a:gd fmla="val 51111" name="adj2"/>
                  </a:avLst>
                </a:prstGeom>
                <a:ln w="38100">
                  <a:solidFill>
                    <a:schemeClr val="accent6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 rtlCol="0"/>
                <a:lstStyle/>
                <a:p>
                  <a:pPr algn="ctr"/>
                  <a:endParaRPr lang="en-GB" sz="2700"/>
                </a:p>
              </p:txBody>
            </p: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6B357257-7D55-C471-B328-8D33F117623E}"/>
                    </a:ext>
                  </a:extLst>
                </p:cNvPr>
                <p:cNvGrpSpPr/>
                <p:nvPr/>
              </p:nvGrpSpPr>
              <p:grpSpPr>
                <a:xfrm>
                  <a:off x="1114425" y="2270330"/>
                  <a:ext cx="10991850" cy="1556147"/>
                  <a:chOff x="249946" y="4462539"/>
                  <a:chExt cx="10991850" cy="1556147"/>
                </a:xfrm>
              </p:grpSpPr>
              <p:sp>
                <p:nvSpPr>
                  <p:cNvPr id="40" name="Right Brace 39">
                    <a:extLst>
                      <a:ext uri="{FF2B5EF4-FFF2-40B4-BE49-F238E27FC236}">
                        <a16:creationId xmlns:a16="http://schemas.microsoft.com/office/drawing/2014/main" id="{12708393-7DAC-0357-8A96-F031B437CC28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2616071" y="2828949"/>
                    <a:ext cx="309902" cy="3577082"/>
                  </a:xfrm>
                  <a:prstGeom prst="rightBrace">
                    <a:avLst>
                      <a:gd fmla="val 8333" name="adj1"/>
                      <a:gd fmla="val 48381" name="adj2"/>
                    </a:avLst>
                  </a:prstGeom>
                  <a:ln w="381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 rtlCol="0"/>
                  <a:lstStyle/>
                  <a:p>
                    <a:pPr algn="ctr"/>
                    <a:endParaRPr lang="en-GB" sz="2700"/>
                  </a:p>
                </p:txBody>
              </p:sp>
              <p:sp>
                <p:nvSpPr>
                  <p:cNvPr id="42" name="Right Brace 41">
                    <a:extLst>
                      <a:ext uri="{FF2B5EF4-FFF2-40B4-BE49-F238E27FC236}">
                        <a16:creationId xmlns:a16="http://schemas.microsoft.com/office/drawing/2014/main" id="{25A42CCA-E1D4-78C1-3AD3-2A9D9070507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281621" y="5399997"/>
                    <a:ext cx="260148" cy="956194"/>
                  </a:xfrm>
                  <a:prstGeom prst="rightBrace">
                    <a:avLst>
                      <a:gd fmla="val 8333" name="adj1"/>
                      <a:gd fmla="val 46192" name="adj2"/>
                    </a:avLst>
                  </a:prstGeom>
                  <a:ln w="38100">
                    <a:solidFill>
                      <a:schemeClr val="tx2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 rtlCol="0"/>
                  <a:lstStyle/>
                  <a:p>
                    <a:pPr algn="ctr"/>
                    <a:endParaRPr dirty="0" lang="en-GB" sz="2700"/>
                  </a:p>
                </p:txBody>
              </p:sp>
              <p:sp>
                <p:nvSpPr>
                  <p:cNvPr id="43" name="Right Brace 42">
                    <a:extLst>
                      <a:ext uri="{FF2B5EF4-FFF2-40B4-BE49-F238E27FC236}">
                        <a16:creationId xmlns:a16="http://schemas.microsoft.com/office/drawing/2014/main" id="{040A845D-615F-FB36-24AB-8D0834D4EC8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774049" y="3957689"/>
                    <a:ext cx="267252" cy="3854741"/>
                  </a:xfrm>
                  <a:prstGeom prst="rightBrace">
                    <a:avLst>
                      <a:gd fmla="val 8333" name="adj1"/>
                      <a:gd fmla="val 36862" name="adj2"/>
                    </a:avLst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 rtlCol="0"/>
                  <a:lstStyle/>
                  <a:p>
                    <a:pPr algn="ctr"/>
                    <a:endParaRPr lang="en-GB" sz="2700"/>
                  </a:p>
                </p:txBody>
              </p:sp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15F071AF-1875-3F2A-260A-59DA18377E30}"/>
                      </a:ext>
                    </a:extLst>
                  </p:cNvPr>
                  <p:cNvGrpSpPr/>
                  <p:nvPr/>
                </p:nvGrpSpPr>
                <p:grpSpPr>
                  <a:xfrm>
                    <a:off x="249946" y="4765628"/>
                    <a:ext cx="10991850" cy="474437"/>
                    <a:chOff x="130203" y="3034799"/>
                    <a:chExt cx="10991850" cy="474437"/>
                  </a:xfrm>
                </p:grpSpPr>
                <p:cxnSp>
                  <p:nvCxnSpPr>
                    <p:cNvPr id="33" name="Straight Arrow Connector 32">
                      <a:extLst>
                        <a:ext uri="{FF2B5EF4-FFF2-40B4-BE49-F238E27FC236}">
                          <a16:creationId xmlns:a16="http://schemas.microsoft.com/office/drawing/2014/main" id="{2DC9482F-2A91-9C47-3857-58BD4F6A277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30203" y="3243739"/>
                      <a:ext cx="10991850" cy="0"/>
                    </a:xfrm>
                    <a:prstGeom prst="straightConnector1">
                      <a:avLst/>
                    </a:prstGeom>
                    <a:ln w="57150">
                      <a:tailEnd type="triangle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8B1DE8CF-0A78-E29C-5D91-8B1C2C3365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21370" y="3034799"/>
                      <a:ext cx="913661" cy="474437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 rtlCol="0"/>
                    <a:lstStyle/>
                    <a:p>
                      <a:pPr algn="ctr"/>
                      <a:r>
                        <a:rPr dirty="0" lang="en-GB" sz="2700"/>
                        <a:t>Surgery</a:t>
                      </a:r>
                    </a:p>
                  </p:txBody>
                </p:sp>
              </p:grpSp>
            </p:grpSp>
          </p:grpSp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A542158-08CD-14EE-E0A4-024B0958B426}"/>
                </a:ext>
              </a:extLst>
            </p:cNvPr>
            <p:cNvSpPr/>
            <p:nvPr/>
          </p:nvSpPr>
          <p:spPr>
            <a:xfrm>
              <a:off x="1059800" y="2744613"/>
              <a:ext cx="3860150" cy="288941"/>
            </a:xfrm>
            <a:prstGeom prst="rect">
              <a:avLst/>
            </a:prstGeom>
            <a:solidFill>
              <a:schemeClr val="bg1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 rtlCol="0"/>
            <a:lstStyle/>
            <a:p>
              <a:pPr algn="ctr"/>
              <a:r>
                <a:rPr dirty="0" lang="en-GB" sz="2700"/>
                <a:t>SPRING Prehabilitation Intervention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2DC1F8B-A246-5730-CF4D-8CDD7E1D4232}"/>
                </a:ext>
              </a:extLst>
            </p:cNvPr>
            <p:cNvSpPr/>
            <p:nvPr/>
          </p:nvSpPr>
          <p:spPr>
            <a:xfrm>
              <a:off x="6328317" y="2742523"/>
              <a:ext cx="5396595" cy="29103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 rtlCol="0"/>
            <a:lstStyle/>
            <a:p>
              <a:pPr algn="ctr"/>
              <a:r>
                <a:rPr dirty="0" lang="en-GB" sz="2700"/>
                <a:t>SPRING Early Rehabilitation Intervention</a:t>
              </a: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8C8EE94-0554-CC15-D01C-DA4624B3AFC5}"/>
              </a:ext>
            </a:extLst>
          </p:cNvPr>
          <p:cNvSpPr/>
          <p:nvPr/>
        </p:nvSpPr>
        <p:spPr>
          <a:xfrm>
            <a:off x="9586498" y="4814029"/>
            <a:ext cx="8000870" cy="40088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b="1" dirty="0" lang="en-GB" sz="2400"/>
              <a:t>1-1 support sessions with trained HCP*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265FA2B0-A623-1338-5942-C6FA37E15A7F}"/>
              </a:ext>
            </a:extLst>
          </p:cNvPr>
          <p:cNvSpPr/>
          <p:nvPr/>
        </p:nvSpPr>
        <p:spPr>
          <a:xfrm rot="5400000">
            <a:off x="13402805" y="497318"/>
            <a:ext cx="331469" cy="8037656"/>
          </a:xfrm>
          <a:prstGeom prst="rightBrace">
            <a:avLst>
              <a:gd fmla="val 8333" name="adj1"/>
              <a:gd fmla="val 51139" name="adj2"/>
            </a:avLst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 rtlCol="0"/>
          <a:lstStyle/>
          <a:p>
            <a:pPr algn="ctr"/>
            <a:endParaRPr dirty="0" lang="en-GB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9A3652-41B0-11AF-BA01-721C1A569A88}"/>
              </a:ext>
            </a:extLst>
          </p:cNvPr>
          <p:cNvSpPr/>
          <p:nvPr/>
        </p:nvSpPr>
        <p:spPr>
          <a:xfrm>
            <a:off x="-28216" y="0"/>
            <a:ext cx="367889" cy="10287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 sz="2700"/>
          </a:p>
        </p:txBody>
      </p:sp>
    </p:spTree>
    <p:extLst>
      <p:ext uri="{BB962C8B-B14F-4D97-AF65-F5344CB8AC3E}">
        <p14:creationId xmlns:p14="http://schemas.microsoft.com/office/powerpoint/2010/main" val="1366410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45258" y="657225"/>
            <a:ext cx="9296110" cy="898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60"/>
              </a:lnSpc>
            </a:pPr>
            <a:r>
              <a:rPr lang="en-US" sz="73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Activity 3: Starting with a blank sheet</a:t>
            </a:r>
          </a:p>
          <a:p>
            <a:pPr algn="l">
              <a:lnSpc>
                <a:spcPts val="7800"/>
              </a:lnSpc>
            </a:pPr>
            <a:endParaRPr lang="en-US" sz="7300" b="1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1079546" lvl="1" indent="-539773" algn="l">
              <a:lnSpc>
                <a:spcPts val="6000"/>
              </a:lnSpc>
              <a:buFont typeface="Arial"/>
              <a:buChar char="•"/>
            </a:pPr>
            <a:r>
              <a:rPr lang="en-US" sz="50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 core democratic principle of co‑design.</a:t>
            </a:r>
          </a:p>
          <a:p>
            <a:pPr algn="l">
              <a:lnSpc>
                <a:spcPts val="6000"/>
              </a:lnSpc>
            </a:pPr>
            <a:r>
              <a:rPr lang="en-US" sz="50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1079546" lvl="1" indent="-539773" algn="l">
              <a:lnSpc>
                <a:spcPts val="6000"/>
              </a:lnSpc>
              <a:buFont typeface="Arial"/>
              <a:buChar char="•"/>
            </a:pPr>
            <a:r>
              <a:rPr lang="en-US" sz="50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Doesn’t begin with solutions...begins with people.</a:t>
            </a:r>
          </a:p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endParaRPr lang="en-US" sz="5000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1923722" y="2422383"/>
            <a:ext cx="4644963" cy="6961117"/>
          </a:xfrm>
          <a:custGeom>
            <a:avLst/>
            <a:gdLst/>
            <a:ahLst/>
            <a:cxnLst/>
            <a:rect l="l" t="t" r="r" b="b"/>
            <a:pathLst>
              <a:path w="4644963" h="6961117">
                <a:moveTo>
                  <a:pt x="0" y="0"/>
                </a:moveTo>
                <a:lnTo>
                  <a:pt x="4644963" y="0"/>
                </a:lnTo>
                <a:lnTo>
                  <a:pt x="4644963" y="6961117"/>
                </a:lnTo>
                <a:lnTo>
                  <a:pt x="0" y="6961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1999" y="891404"/>
            <a:ext cx="7908899" cy="8504192"/>
          </a:xfrm>
          <a:custGeom>
            <a:avLst/>
            <a:gdLst/>
            <a:ahLst/>
            <a:cxnLst/>
            <a:rect l="l" t="t" r="r" b="b"/>
            <a:pathLst>
              <a:path w="7908899" h="8504192">
                <a:moveTo>
                  <a:pt x="0" y="0"/>
                </a:moveTo>
                <a:lnTo>
                  <a:pt x="7908899" y="0"/>
                </a:lnTo>
                <a:lnTo>
                  <a:pt x="7908899" y="8504192"/>
                </a:lnTo>
                <a:lnTo>
                  <a:pt x="0" y="85041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9256123" y="2702683"/>
            <a:ext cx="7767627" cy="2819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55"/>
              </a:lnSpc>
            </a:pPr>
            <a:r>
              <a:rPr lang="en-US" sz="4629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“Alone we can do so little; together we can do so much.”</a:t>
            </a:r>
          </a:p>
          <a:p>
            <a:pPr marL="0" lvl="0" indent="0" algn="l">
              <a:lnSpc>
                <a:spcPts val="5555"/>
              </a:lnSpc>
            </a:pPr>
            <a:endParaRPr lang="en-US" sz="4629" b="1">
              <a:solidFill>
                <a:srgbClr val="006C8C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377373" y="7926945"/>
            <a:ext cx="776762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</a:pPr>
            <a:r>
              <a:rPr lang="en-US" sz="3000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Helen Keller</a:t>
            </a:r>
          </a:p>
        </p:txBody>
      </p:sp>
      <p:sp>
        <p:nvSpPr>
          <p:cNvPr id="5" name="AutoShape 5"/>
          <p:cNvSpPr/>
          <p:nvPr/>
        </p:nvSpPr>
        <p:spPr>
          <a:xfrm>
            <a:off x="9256123" y="7567612"/>
            <a:ext cx="8384422" cy="0"/>
          </a:xfrm>
          <a:prstGeom prst="line">
            <a:avLst/>
          </a:prstGeom>
          <a:ln w="104775" cap="flat">
            <a:solidFill>
              <a:srgbClr val="511C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7242" y="8774748"/>
            <a:ext cx="7315200" cy="1250234"/>
          </a:xfrm>
          <a:custGeom>
            <a:avLst/>
            <a:gdLst/>
            <a:ahLst/>
            <a:cxnLst/>
            <a:rect l="l" t="t" r="r" b="b"/>
            <a:pathLst>
              <a:path w="7315200" h="1250234">
                <a:moveTo>
                  <a:pt x="0" y="0"/>
                </a:moveTo>
                <a:lnTo>
                  <a:pt x="7315200" y="0"/>
                </a:lnTo>
                <a:lnTo>
                  <a:pt x="7315200" y="1250234"/>
                </a:lnTo>
                <a:lnTo>
                  <a:pt x="0" y="12502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8710448" y="7481394"/>
            <a:ext cx="3856503" cy="2805606"/>
          </a:xfrm>
          <a:custGeom>
            <a:avLst/>
            <a:gdLst/>
            <a:ahLst/>
            <a:cxnLst/>
            <a:rect l="l" t="t" r="r" b="b"/>
            <a:pathLst>
              <a:path w="3856503" h="2805606">
                <a:moveTo>
                  <a:pt x="0" y="0"/>
                </a:moveTo>
                <a:lnTo>
                  <a:pt x="3856503" y="0"/>
                </a:lnTo>
                <a:lnTo>
                  <a:pt x="3856503" y="2805606"/>
                </a:lnTo>
                <a:lnTo>
                  <a:pt x="0" y="28056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499062" y="7048500"/>
            <a:ext cx="3364468" cy="3238500"/>
          </a:xfrm>
          <a:custGeom>
            <a:avLst/>
            <a:gdLst/>
            <a:ahLst/>
            <a:cxnLst/>
            <a:rect l="l" t="t" r="r" b="b"/>
            <a:pathLst>
              <a:path w="3364468" h="3238500">
                <a:moveTo>
                  <a:pt x="0" y="0"/>
                </a:moveTo>
                <a:lnTo>
                  <a:pt x="3364468" y="0"/>
                </a:lnTo>
                <a:lnTo>
                  <a:pt x="3364468" y="3238500"/>
                </a:lnTo>
                <a:lnTo>
                  <a:pt x="0" y="32385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792217" y="378460"/>
            <a:ext cx="1623060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Towards your next steps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38668" y="2864485"/>
            <a:ext cx="3364925" cy="227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Starting with a blank sheet , no right answers and no expected outcomes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8668" y="5753100"/>
            <a:ext cx="3364925" cy="18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We’re not here to fix but here to understand what matters most from your perspective</a:t>
            </a:r>
          </a:p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627517" y="3512185"/>
            <a:ext cx="3648235" cy="227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Think about your experience of a service/ condition/research topic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627517" y="6402070"/>
            <a:ext cx="3364925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What feels invisible, frustrating, exhausting?</a:t>
            </a:r>
          </a:p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What feels important but is rarely discussed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710448" y="2864485"/>
            <a:ext cx="3364925" cy="907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Group Blank-sheet Mapping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07517" y="4566174"/>
            <a:ext cx="3364925" cy="18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Place elements from individual sheets onto a shared sheet, group naturally , dont force categories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41117" y="3512185"/>
            <a:ext cx="33649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Meaning-Making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441117" y="4661424"/>
            <a:ext cx="3364925" cy="18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Questions; what do you notice here?; What feels most emotional?; What feels most urgent; Whats missing?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9656" y="5143500"/>
            <a:ext cx="3519268" cy="1538367"/>
          </a:xfrm>
          <a:custGeom>
            <a:avLst/>
            <a:gdLst/>
            <a:ahLst/>
            <a:cxnLst/>
            <a:rect l="l" t="t" r="r" b="b"/>
            <a:pathLst>
              <a:path w="3519268" h="1538367">
                <a:moveTo>
                  <a:pt x="0" y="0"/>
                </a:moveTo>
                <a:lnTo>
                  <a:pt x="3519268" y="0"/>
                </a:lnTo>
                <a:lnTo>
                  <a:pt x="3519268" y="1538367"/>
                </a:lnTo>
                <a:lnTo>
                  <a:pt x="0" y="15383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241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7187252" y="4986701"/>
            <a:ext cx="3434047" cy="1851964"/>
          </a:xfrm>
          <a:custGeom>
            <a:avLst/>
            <a:gdLst/>
            <a:ahLst/>
            <a:cxnLst/>
            <a:rect l="l" t="t" r="r" b="b"/>
            <a:pathLst>
              <a:path w="3434047" h="1851964">
                <a:moveTo>
                  <a:pt x="0" y="0"/>
                </a:moveTo>
                <a:lnTo>
                  <a:pt x="3434047" y="0"/>
                </a:lnTo>
                <a:lnTo>
                  <a:pt x="3434047" y="1851965"/>
                </a:lnTo>
                <a:lnTo>
                  <a:pt x="0" y="18519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121" b="-941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2544720" y="4986701"/>
            <a:ext cx="3693466" cy="1695166"/>
          </a:xfrm>
          <a:custGeom>
            <a:avLst/>
            <a:gdLst/>
            <a:ahLst/>
            <a:cxnLst/>
            <a:rect l="l" t="t" r="r" b="b"/>
            <a:pathLst>
              <a:path w="3693466" h="1695166">
                <a:moveTo>
                  <a:pt x="0" y="0"/>
                </a:moveTo>
                <a:lnTo>
                  <a:pt x="3693465" y="0"/>
                </a:lnTo>
                <a:lnTo>
                  <a:pt x="3693465" y="1695166"/>
                </a:lnTo>
                <a:lnTo>
                  <a:pt x="0" y="1695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807" t="-11844" b="-2109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707744" y="225295"/>
            <a:ext cx="16230600" cy="419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41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This will activity will help to...</a:t>
            </a:r>
          </a:p>
          <a:p>
            <a:pPr algn="ctr">
              <a:lnSpc>
                <a:spcPts val="3719"/>
              </a:lnSpc>
            </a:pPr>
            <a:endParaRPr lang="en-US" sz="4199" b="1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algn="ctr">
              <a:lnSpc>
                <a:spcPts val="3719"/>
              </a:lnSpc>
            </a:pPr>
            <a:r>
              <a:rPr lang="en-US" sz="30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</a:p>
          <a:p>
            <a:pPr marL="669288" lvl="1" indent="-334644" algn="l">
              <a:lnSpc>
                <a:spcPts val="3719"/>
              </a:lnSpc>
              <a:buFont typeface="Arial"/>
              <a:buChar char="•"/>
            </a:pPr>
            <a:r>
              <a:rPr lang="en-US" sz="30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Surface unmet needs, lived experience, and priorities without pre‑defining solutions, </a:t>
            </a:r>
          </a:p>
          <a:p>
            <a:pPr marL="669288" lvl="1" indent="-334644" algn="l">
              <a:lnSpc>
                <a:spcPts val="3719"/>
              </a:lnSpc>
              <a:buFont typeface="Arial"/>
              <a:buChar char="•"/>
            </a:pPr>
            <a:r>
              <a:rPr lang="en-US" sz="30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Reducing professional bias </a:t>
            </a:r>
          </a:p>
          <a:p>
            <a:pPr marL="669288" lvl="1" indent="-334644" algn="l">
              <a:lnSpc>
                <a:spcPts val="3719"/>
              </a:lnSpc>
              <a:buFont typeface="Arial"/>
              <a:buChar char="•"/>
            </a:pPr>
            <a:r>
              <a:rPr lang="en-US" sz="30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Create space for patients, carers, and frontline staff to shape what matters most.</a:t>
            </a:r>
          </a:p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endParaRPr lang="en-US" sz="3099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9656" y="714476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Materials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49656" y="7853680"/>
            <a:ext cx="4393625" cy="2213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Large blank paper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Thick Markers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Stickie Notes 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Consider icons, symbols and stickers to support non-verbal expression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947188" y="714476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No structure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47188" y="8198485"/>
            <a:ext cx="4393625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No templates, no prompts, no examples shown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No jumping to conclusions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Researchers / Clinicians listen first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544720" y="7144766"/>
            <a:ext cx="4393625" cy="907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Faciliating behaviours</a:t>
            </a:r>
          </a:p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endParaRPr lang="en-US" sz="2799" b="1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544720" y="8198485"/>
            <a:ext cx="4393625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Protect quieter voices, ask ‘what belongs here?’, not ‘what theme is this?’</a:t>
            </a:r>
          </a:p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endParaRPr lang="en-US" sz="2100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49736" y="3603372"/>
            <a:ext cx="5788529" cy="3856607"/>
          </a:xfrm>
          <a:custGeom>
            <a:avLst/>
            <a:gdLst/>
            <a:ahLst/>
            <a:cxnLst/>
            <a:rect l="l" t="t" r="r" b="b"/>
            <a:pathLst>
              <a:path w="5788529" h="3856607">
                <a:moveTo>
                  <a:pt x="0" y="0"/>
                </a:moveTo>
                <a:lnTo>
                  <a:pt x="5788528" y="0"/>
                </a:lnTo>
                <a:lnTo>
                  <a:pt x="5788528" y="3856608"/>
                </a:lnTo>
                <a:lnTo>
                  <a:pt x="0" y="3856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0" y="3508122"/>
            <a:ext cx="6625956" cy="5606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6" lvl="1" indent="-367028" algn="l">
              <a:lnSpc>
                <a:spcPts val="5099"/>
              </a:lnSpc>
              <a:buFont typeface="Arial"/>
              <a:buChar char="•"/>
            </a:pPr>
            <a:r>
              <a:rPr lang="en-US" sz="33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Ask each participant</a:t>
            </a:r>
          </a:p>
          <a:p>
            <a:pPr marL="734056" lvl="1" indent="-367028" algn="l">
              <a:lnSpc>
                <a:spcPts val="5099"/>
              </a:lnSpc>
              <a:buFont typeface="Arial"/>
              <a:buChar char="•"/>
            </a:pPr>
            <a:r>
              <a:rPr lang="en-US" sz="33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Explain next steps clearly</a:t>
            </a:r>
          </a:p>
          <a:p>
            <a:pPr marL="734056" lvl="1" indent="-367028" algn="l">
              <a:lnSpc>
                <a:spcPts val="5099"/>
              </a:lnSpc>
              <a:buFont typeface="Arial"/>
              <a:buChar char="•"/>
            </a:pPr>
            <a:r>
              <a:rPr lang="en-US" sz="33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How insights will be documented </a:t>
            </a:r>
          </a:p>
          <a:p>
            <a:pPr marL="734056" lvl="1" indent="-367028" algn="l">
              <a:lnSpc>
                <a:spcPts val="5099"/>
              </a:lnSpc>
              <a:buFont typeface="Arial"/>
              <a:buChar char="•"/>
            </a:pPr>
            <a:r>
              <a:rPr lang="en-US" sz="33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How participants will stay involved </a:t>
            </a:r>
          </a:p>
          <a:p>
            <a:pPr marL="734056" lvl="1" indent="-367028" algn="l">
              <a:lnSpc>
                <a:spcPts val="5099"/>
              </a:lnSpc>
              <a:buFont typeface="Arial"/>
              <a:buChar char="•"/>
            </a:pPr>
            <a:r>
              <a:rPr lang="en-US" sz="33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What will not be decided today</a:t>
            </a:r>
          </a:p>
          <a:p>
            <a:pPr algn="l">
              <a:lnSpc>
                <a:spcPts val="4199"/>
              </a:lnSpc>
            </a:pPr>
            <a:endParaRPr lang="en-US" sz="33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43977" y="478095"/>
            <a:ext cx="1651532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39"/>
              </a:lnSpc>
              <a:spcBef>
                <a:spcPct val="0"/>
              </a:spcBef>
            </a:pPr>
            <a:r>
              <a:rPr lang="en-US" sz="51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If we could only take one thing forward from today , what should it be?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966151" y="3536697"/>
            <a:ext cx="4679509" cy="4186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9"/>
              </a:lnSpc>
            </a:pPr>
            <a:r>
              <a:rPr lang="en-US" sz="3406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The hardest part is discipline , do not rush to structure, structure too early and you undo the value of starting with a blank sheet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54627" y="8700200"/>
            <a:ext cx="3778746" cy="752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i="1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Don’t Rush</a:t>
            </a:r>
            <a:r>
              <a:rPr lang="en-US" sz="44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.....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65810" y="442854"/>
            <a:ext cx="1617381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Activity 4; Enabling language </a:t>
            </a:r>
          </a:p>
        </p:txBody>
      </p:sp>
      <p:sp>
        <p:nvSpPr>
          <p:cNvPr id="3" name="Freeform 3"/>
          <p:cNvSpPr/>
          <p:nvPr/>
        </p:nvSpPr>
        <p:spPr>
          <a:xfrm flipH="1">
            <a:off x="697116" y="3692950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10" y="0"/>
                </a:moveTo>
                <a:lnTo>
                  <a:pt x="0" y="0"/>
                </a:lnTo>
                <a:lnTo>
                  <a:pt x="0" y="3985986"/>
                </a:lnTo>
                <a:lnTo>
                  <a:pt x="5423110" y="3985986"/>
                </a:lnTo>
                <a:lnTo>
                  <a:pt x="54231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4691154"/>
            <a:ext cx="4490387" cy="13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FCFEF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“What would ‘good’ look like from your perspective?”</a:t>
            </a:r>
          </a:p>
        </p:txBody>
      </p:sp>
      <p:sp>
        <p:nvSpPr>
          <p:cNvPr id="5" name="Freeform 5"/>
          <p:cNvSpPr/>
          <p:nvPr/>
        </p:nvSpPr>
        <p:spPr>
          <a:xfrm flipH="1">
            <a:off x="6663051" y="4929230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09" y="0"/>
                </a:moveTo>
                <a:lnTo>
                  <a:pt x="0" y="0"/>
                </a:lnTo>
                <a:lnTo>
                  <a:pt x="0" y="3985985"/>
                </a:lnTo>
                <a:lnTo>
                  <a:pt x="5423109" y="3985985"/>
                </a:lnTo>
                <a:lnTo>
                  <a:pt x="542310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7214844" y="6027194"/>
            <a:ext cx="4319523" cy="1821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FCFEF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“If this were built around your needs, what would change?”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endParaRPr lang="en-US" sz="2799" b="1">
              <a:solidFill>
                <a:srgbClr val="FCFEFE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12215240" y="4062776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10" y="0"/>
                </a:moveTo>
                <a:lnTo>
                  <a:pt x="0" y="0"/>
                </a:lnTo>
                <a:lnTo>
                  <a:pt x="0" y="3985986"/>
                </a:lnTo>
                <a:lnTo>
                  <a:pt x="5423110" y="3985986"/>
                </a:lnTo>
                <a:lnTo>
                  <a:pt x="54231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2418545" y="5114925"/>
            <a:ext cx="4447359" cy="13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FCFEF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“Can you help me understand how that felt?”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65810" y="442854"/>
            <a:ext cx="1617381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Language to avoid </a:t>
            </a:r>
          </a:p>
        </p:txBody>
      </p:sp>
      <p:sp>
        <p:nvSpPr>
          <p:cNvPr id="3" name="Freeform 3"/>
          <p:cNvSpPr/>
          <p:nvPr/>
        </p:nvSpPr>
        <p:spPr>
          <a:xfrm flipH="1">
            <a:off x="697116" y="3692950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10" y="0"/>
                </a:moveTo>
                <a:lnTo>
                  <a:pt x="0" y="0"/>
                </a:lnTo>
                <a:lnTo>
                  <a:pt x="0" y="3985986"/>
                </a:lnTo>
                <a:lnTo>
                  <a:pt x="5423110" y="3985986"/>
                </a:lnTo>
                <a:lnTo>
                  <a:pt x="54231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4691154"/>
            <a:ext cx="4490387" cy="1821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FCFEF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“This is what we’re planning—any comments?”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endParaRPr lang="en-US" sz="2799" b="1">
              <a:solidFill>
                <a:srgbClr val="FCFEFE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5" name="Freeform 5"/>
          <p:cNvSpPr/>
          <p:nvPr/>
        </p:nvSpPr>
        <p:spPr>
          <a:xfrm flipH="1">
            <a:off x="6663051" y="4929230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09" y="0"/>
                </a:moveTo>
                <a:lnTo>
                  <a:pt x="0" y="0"/>
                </a:lnTo>
                <a:lnTo>
                  <a:pt x="0" y="3985985"/>
                </a:lnTo>
                <a:lnTo>
                  <a:pt x="5423109" y="3985985"/>
                </a:lnTo>
                <a:lnTo>
                  <a:pt x="542310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7214844" y="6027194"/>
            <a:ext cx="4319523" cy="13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FCFEF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“We’ll capture it but can’t explore it now.”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endParaRPr lang="en-US" sz="2799" b="1">
              <a:solidFill>
                <a:srgbClr val="FCFEFE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12215240" y="4062776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10" y="0"/>
                </a:moveTo>
                <a:lnTo>
                  <a:pt x="0" y="0"/>
                </a:lnTo>
                <a:lnTo>
                  <a:pt x="0" y="3985986"/>
                </a:lnTo>
                <a:lnTo>
                  <a:pt x="5423110" y="3985986"/>
                </a:lnTo>
                <a:lnTo>
                  <a:pt x="54231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2418545" y="5114925"/>
            <a:ext cx="4447359" cy="13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FCFEF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“From a clinical perspective…”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endParaRPr lang="en-US" sz="2799" b="1">
              <a:solidFill>
                <a:srgbClr val="FCFEFE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65810" y="442854"/>
            <a:ext cx="1617381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Over to you...</a:t>
            </a:r>
          </a:p>
        </p:txBody>
      </p:sp>
      <p:sp>
        <p:nvSpPr>
          <p:cNvPr id="3" name="Freeform 3"/>
          <p:cNvSpPr/>
          <p:nvPr/>
        </p:nvSpPr>
        <p:spPr>
          <a:xfrm flipH="1">
            <a:off x="697116" y="3692950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10" y="0"/>
                </a:moveTo>
                <a:lnTo>
                  <a:pt x="0" y="0"/>
                </a:lnTo>
                <a:lnTo>
                  <a:pt x="0" y="3985986"/>
                </a:lnTo>
                <a:lnTo>
                  <a:pt x="5423110" y="3985986"/>
                </a:lnTo>
                <a:lnTo>
                  <a:pt x="54231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flipH="1">
            <a:off x="6663051" y="4929230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09" y="0"/>
                </a:moveTo>
                <a:lnTo>
                  <a:pt x="0" y="0"/>
                </a:lnTo>
                <a:lnTo>
                  <a:pt x="0" y="3985985"/>
                </a:lnTo>
                <a:lnTo>
                  <a:pt x="5423109" y="3985985"/>
                </a:lnTo>
                <a:lnTo>
                  <a:pt x="542310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flipH="1">
            <a:off x="12215240" y="4062776"/>
            <a:ext cx="5423110" cy="3985985"/>
          </a:xfrm>
          <a:custGeom>
            <a:avLst/>
            <a:gdLst/>
            <a:ahLst/>
            <a:cxnLst/>
            <a:rect l="l" t="t" r="r" b="b"/>
            <a:pathLst>
              <a:path w="5423110" h="3985985">
                <a:moveTo>
                  <a:pt x="5423110" y="0"/>
                </a:moveTo>
                <a:lnTo>
                  <a:pt x="0" y="0"/>
                </a:lnTo>
                <a:lnTo>
                  <a:pt x="0" y="3985986"/>
                </a:lnTo>
                <a:lnTo>
                  <a:pt x="5423110" y="3985986"/>
                </a:lnTo>
                <a:lnTo>
                  <a:pt x="54231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78680" y="3846375"/>
            <a:ext cx="4133589" cy="4114800"/>
          </a:xfrm>
          <a:custGeom>
            <a:avLst/>
            <a:gdLst/>
            <a:ahLst/>
            <a:cxnLst/>
            <a:rect l="l" t="t" r="r" b="b"/>
            <a:pathLst>
              <a:path w="4133589" h="4114800">
                <a:moveTo>
                  <a:pt x="0" y="0"/>
                </a:moveTo>
                <a:lnTo>
                  <a:pt x="4133589" y="0"/>
                </a:lnTo>
                <a:lnTo>
                  <a:pt x="41335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817282" y="384637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521681"/>
            <a:ext cx="16515323" cy="1847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20"/>
              </a:lnSpc>
              <a:spcBef>
                <a:spcPct val="0"/>
              </a:spcBef>
            </a:pPr>
            <a:r>
              <a:rPr lang="en-US" sz="61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Activity 5: The coach–creator–challenger model ...and why it matters in co‑design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5636" y="327240"/>
            <a:ext cx="14084886" cy="243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Using the Empowerment Triangle helps: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97795" y="3349949"/>
            <a:ext cx="17990205" cy="6521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99477" lvl="1" indent="-499739" algn="l">
              <a:lnSpc>
                <a:spcPts val="6481"/>
              </a:lnSpc>
              <a:buFont typeface="Arial"/>
              <a:buChar char="•"/>
            </a:pPr>
            <a:r>
              <a:rPr lang="en-US" sz="462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Shift conversations away from blame or dependency</a:t>
            </a:r>
          </a:p>
          <a:p>
            <a:pPr marL="999477" lvl="1" indent="-499739" algn="l">
              <a:lnSpc>
                <a:spcPts val="6481"/>
              </a:lnSpc>
              <a:buFont typeface="Arial"/>
              <a:buChar char="•"/>
            </a:pPr>
            <a:r>
              <a:rPr lang="en-US" sz="462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Support shared ownership of problems and solutions </a:t>
            </a:r>
          </a:p>
          <a:p>
            <a:pPr marL="999477" lvl="1" indent="-499739" algn="l">
              <a:lnSpc>
                <a:spcPts val="6481"/>
              </a:lnSpc>
              <a:buFont typeface="Arial"/>
              <a:buChar char="•"/>
            </a:pPr>
            <a:r>
              <a:rPr lang="en-US" sz="462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Build confidence, trust, and agency during collaboration </a:t>
            </a:r>
          </a:p>
          <a:p>
            <a:pPr marL="999477" lvl="1" indent="-499739" algn="l">
              <a:lnSpc>
                <a:spcPts val="6481"/>
              </a:lnSpc>
              <a:buFont typeface="Arial"/>
              <a:buChar char="•"/>
            </a:pPr>
            <a:r>
              <a:rPr lang="en-US" sz="462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Align practice with doing with, not doing to </a:t>
            </a:r>
          </a:p>
          <a:p>
            <a:pPr marL="999477" lvl="1" indent="-499739" algn="l">
              <a:lnSpc>
                <a:spcPts val="6481"/>
              </a:lnSpc>
              <a:buFont typeface="Arial"/>
              <a:buChar char="•"/>
            </a:pPr>
            <a:r>
              <a:rPr lang="en-US" sz="462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It encourages everyone—professionals and community members—to move fluidly between roles as the work requires. </a:t>
            </a:r>
          </a:p>
          <a:p>
            <a:pPr algn="l">
              <a:lnSpc>
                <a:spcPts val="6481"/>
              </a:lnSpc>
            </a:pPr>
            <a:endParaRPr lang="en-US" sz="4629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4211102" y="510990"/>
            <a:ext cx="2543421" cy="2531860"/>
          </a:xfrm>
          <a:custGeom>
            <a:avLst/>
            <a:gdLst/>
            <a:ahLst/>
            <a:cxnLst/>
            <a:rect l="l" t="t" r="r" b="b"/>
            <a:pathLst>
              <a:path w="2543421" h="2531860">
                <a:moveTo>
                  <a:pt x="0" y="0"/>
                </a:moveTo>
                <a:lnTo>
                  <a:pt x="2543421" y="0"/>
                </a:lnTo>
                <a:lnTo>
                  <a:pt x="2543421" y="2531860"/>
                </a:lnTo>
                <a:lnTo>
                  <a:pt x="0" y="25318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64909" y="3836762"/>
            <a:ext cx="5893501" cy="5009476"/>
          </a:xfrm>
          <a:custGeom>
            <a:avLst/>
            <a:gdLst/>
            <a:ahLst/>
            <a:cxnLst/>
            <a:rect l="l" t="t" r="r" b="b"/>
            <a:pathLst>
              <a:path w="5893501" h="5009476">
                <a:moveTo>
                  <a:pt x="0" y="0"/>
                </a:moveTo>
                <a:lnTo>
                  <a:pt x="5893501" y="0"/>
                </a:lnTo>
                <a:lnTo>
                  <a:pt x="5893501" y="5009476"/>
                </a:lnTo>
                <a:lnTo>
                  <a:pt x="0" y="5009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704563" y="334137"/>
            <a:ext cx="14084886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Empowerment Model for Co‑Design : </a:t>
            </a:r>
          </a:p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Three roles that support shared ownership and better outcomes</a:t>
            </a:r>
          </a:p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endParaRPr lang="en-US" sz="4800" b="1" u="none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04563" y="3760562"/>
            <a:ext cx="10226725" cy="455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49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4649"/>
              </a:lnSpc>
              <a:spcBef>
                <a:spcPct val="0"/>
              </a:spcBef>
            </a:pPr>
            <a:r>
              <a:rPr lang="en-US" sz="30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Creator</a:t>
            </a:r>
          </a:p>
          <a:p>
            <a:pPr marL="0" lvl="0" indent="0" algn="l">
              <a:lnSpc>
                <a:spcPts val="4649"/>
              </a:lnSpc>
              <a:spcBef>
                <a:spcPct val="0"/>
              </a:spcBef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Focus: Imagining and building</a:t>
            </a:r>
          </a:p>
          <a:p>
            <a:pPr marL="0" lvl="0" indent="0" algn="l">
              <a:lnSpc>
                <a:spcPts val="4649"/>
              </a:lnSpc>
              <a:spcBef>
                <a:spcPct val="0"/>
              </a:spcBef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In co‑design:</a:t>
            </a:r>
          </a:p>
          <a:p>
            <a:pPr marL="669288" lvl="1" indent="-334644" algn="l">
              <a:lnSpc>
                <a:spcPts val="4649"/>
              </a:lnSpc>
              <a:spcBef>
                <a:spcPct val="0"/>
              </a:spcBef>
              <a:buFont typeface="Arial"/>
              <a:buChar char="•"/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Brings ideas, experiences, and possibilities</a:t>
            </a:r>
          </a:p>
          <a:p>
            <a:pPr marL="669288" lvl="1" indent="-334644" algn="l">
              <a:lnSpc>
                <a:spcPts val="4649"/>
              </a:lnSpc>
              <a:spcBef>
                <a:spcPct val="0"/>
              </a:spcBef>
              <a:buFont typeface="Arial"/>
              <a:buChar char="•"/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Turns needs into concepts and solutions</a:t>
            </a:r>
          </a:p>
          <a:p>
            <a:pPr marL="669288" lvl="1" indent="-334644" algn="l">
              <a:lnSpc>
                <a:spcPts val="4649"/>
              </a:lnSpc>
              <a:spcBef>
                <a:spcPct val="0"/>
              </a:spcBef>
              <a:buFont typeface="Arial"/>
              <a:buChar char="•"/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Asks: “What could we create together?”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30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00280" y="3715512"/>
            <a:ext cx="7261969" cy="4838287"/>
          </a:xfrm>
          <a:custGeom>
            <a:avLst/>
            <a:gdLst/>
            <a:ahLst/>
            <a:cxnLst/>
            <a:rect l="l" t="t" r="r" b="b"/>
            <a:pathLst>
              <a:path w="7261969" h="4838287">
                <a:moveTo>
                  <a:pt x="0" y="0"/>
                </a:moveTo>
                <a:lnTo>
                  <a:pt x="7261970" y="0"/>
                </a:lnTo>
                <a:lnTo>
                  <a:pt x="7261970" y="4838287"/>
                </a:lnTo>
                <a:lnTo>
                  <a:pt x="0" y="48382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03103" y="334137"/>
            <a:ext cx="14084886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Empowerment Model for Co‑Design : </a:t>
            </a:r>
          </a:p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Three roles that support shared ownership and better outcomes</a:t>
            </a:r>
          </a:p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endParaRPr lang="en-US" sz="4800" b="1" u="none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35194" y="3639312"/>
            <a:ext cx="14089277" cy="504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4799"/>
              </a:lnSpc>
              <a:spcBef>
                <a:spcPct val="0"/>
              </a:spcBef>
            </a:pPr>
            <a:r>
              <a:rPr lang="en-US" sz="31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Coach</a:t>
            </a:r>
          </a:p>
          <a:p>
            <a:pPr marL="0" lvl="0" indent="0" algn="l">
              <a:lnSpc>
                <a:spcPts val="4649"/>
              </a:lnSpc>
              <a:spcBef>
                <a:spcPct val="0"/>
              </a:spcBef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Focus: Enabling and supporting</a:t>
            </a:r>
          </a:p>
          <a:p>
            <a:pPr marL="0" lvl="0" indent="0" algn="l">
              <a:lnSpc>
                <a:spcPts val="4649"/>
              </a:lnSpc>
              <a:spcBef>
                <a:spcPct val="0"/>
              </a:spcBef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In co‑design:</a:t>
            </a:r>
          </a:p>
          <a:p>
            <a:pPr marL="669288" lvl="1" indent="-334644" algn="l">
              <a:lnSpc>
                <a:spcPts val="4649"/>
              </a:lnSpc>
              <a:spcBef>
                <a:spcPct val="0"/>
              </a:spcBef>
              <a:buFont typeface="Arial"/>
              <a:buChar char="•"/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Builds confidence and trust</a:t>
            </a:r>
          </a:p>
          <a:p>
            <a:pPr marL="669288" lvl="1" indent="-334644" algn="l">
              <a:lnSpc>
                <a:spcPts val="4649"/>
              </a:lnSpc>
              <a:spcBef>
                <a:spcPct val="0"/>
              </a:spcBef>
              <a:buFont typeface="Arial"/>
              <a:buChar char="•"/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Encourages participation from everyone</a:t>
            </a:r>
          </a:p>
          <a:p>
            <a:pPr marL="669288" lvl="1" indent="-334644" algn="l">
              <a:lnSpc>
                <a:spcPts val="4649"/>
              </a:lnSpc>
              <a:spcBef>
                <a:spcPct val="0"/>
              </a:spcBef>
              <a:buFont typeface="Arial"/>
              <a:buChar char="•"/>
            </a:pPr>
            <a:r>
              <a:rPr lang="en-US" sz="30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Asks: “What do you need to move forward?”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30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30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06442" y="2223085"/>
            <a:ext cx="771999" cy="77199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706442" y="3394953"/>
            <a:ext cx="771999" cy="77199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706442" y="5910501"/>
            <a:ext cx="771999" cy="77199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706442" y="4682208"/>
            <a:ext cx="771999" cy="77199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706442" y="8486301"/>
            <a:ext cx="771999" cy="771999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706442" y="7196850"/>
            <a:ext cx="771999" cy="771999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224838" y="6001088"/>
            <a:ext cx="2649450" cy="3163522"/>
          </a:xfrm>
          <a:custGeom>
            <a:avLst/>
            <a:gdLst/>
            <a:ahLst/>
            <a:cxnLst/>
            <a:rect l="l" t="t" r="r" b="b"/>
            <a:pathLst>
              <a:path w="2649450" h="3163522">
                <a:moveTo>
                  <a:pt x="0" y="0"/>
                </a:moveTo>
                <a:lnTo>
                  <a:pt x="2649450" y="0"/>
                </a:lnTo>
                <a:lnTo>
                  <a:pt x="2649450" y="3163522"/>
                </a:lnTo>
                <a:lnTo>
                  <a:pt x="0" y="31635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6688897" y="2212587"/>
            <a:ext cx="11106472" cy="63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2800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A reminder from workshop 1 and introducing ‘Doing With’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19836" y="2212653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819836" y="5900070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819836" y="4671777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819836" y="8473200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6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0876" y="1894766"/>
            <a:ext cx="4257587" cy="3000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20"/>
              </a:lnSpc>
              <a:spcBef>
                <a:spcPct val="0"/>
              </a:spcBef>
            </a:pPr>
            <a:r>
              <a:rPr lang="en-US" sz="66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this  workshop will cover 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819836" y="3384522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88897" y="4683089"/>
            <a:ext cx="9687576" cy="63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2800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Blank sheet model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88897" y="3251286"/>
            <a:ext cx="11278473" cy="1344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2800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Strengthening relationships with communities (Rebecca and Fi)</a:t>
            </a:r>
          </a:p>
          <a:p>
            <a:pPr algn="l">
              <a:lnSpc>
                <a:spcPts val="5600"/>
              </a:lnSpc>
            </a:pPr>
            <a:endParaRPr lang="en-US" sz="2800" b="1">
              <a:solidFill>
                <a:srgbClr val="DD5D7E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02291" y="5867242"/>
            <a:ext cx="9687576" cy="63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2800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The coach–creator–challenger model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802291" y="8476617"/>
            <a:ext cx="9687576" cy="1344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2800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Turning insights into a clear, personalised action plan</a:t>
            </a:r>
          </a:p>
          <a:p>
            <a:pPr algn="l">
              <a:lnSpc>
                <a:spcPts val="5600"/>
              </a:lnSpc>
            </a:pPr>
            <a:endParaRPr lang="en-US" sz="2800" b="1">
              <a:solidFill>
                <a:srgbClr val="DD5D7E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819836" y="7186419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552929" y="7153591"/>
            <a:ext cx="7097837" cy="63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2800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The concept of co-design and ‘welldoing’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12427" y="3965448"/>
            <a:ext cx="6579784" cy="4383781"/>
          </a:xfrm>
          <a:custGeom>
            <a:avLst/>
            <a:gdLst/>
            <a:ahLst/>
            <a:cxnLst/>
            <a:rect l="l" t="t" r="r" b="b"/>
            <a:pathLst>
              <a:path w="6579784" h="4383781">
                <a:moveTo>
                  <a:pt x="0" y="0"/>
                </a:moveTo>
                <a:lnTo>
                  <a:pt x="6579784" y="0"/>
                </a:lnTo>
                <a:lnTo>
                  <a:pt x="6579784" y="4383781"/>
                </a:lnTo>
                <a:lnTo>
                  <a:pt x="0" y="43837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66620" y="176482"/>
            <a:ext cx="14084886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Empowerment Model for Co‑Design : </a:t>
            </a:r>
          </a:p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Three roles that support shared ownership and better outcomes</a:t>
            </a:r>
          </a:p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endParaRPr lang="en-US" sz="4800" b="1" u="none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6620" y="3679383"/>
            <a:ext cx="10877053" cy="4442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49"/>
              </a:lnSpc>
              <a:spcBef>
                <a:spcPct val="0"/>
              </a:spcBef>
            </a:pPr>
            <a:r>
              <a:rPr lang="en-US" sz="34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</a:t>
            </a:r>
            <a:r>
              <a:rPr lang="en-US" sz="34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halleng</a:t>
            </a:r>
            <a:r>
              <a:rPr lang="en-US" sz="34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er</a:t>
            </a:r>
          </a:p>
          <a:p>
            <a:pPr marL="0" lvl="0" indent="0" algn="l">
              <a:lnSpc>
                <a:spcPts val="5249"/>
              </a:lnSpc>
              <a:spcBef>
                <a:spcPct val="0"/>
              </a:spcBef>
            </a:pP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Focus: 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Stren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g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the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ning 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through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q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u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est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on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ing</a:t>
            </a:r>
          </a:p>
          <a:p>
            <a:pPr marL="0" lvl="0" indent="0" algn="l">
              <a:lnSpc>
                <a:spcPts val="5249"/>
              </a:lnSpc>
              <a:spcBef>
                <a:spcPct val="0"/>
              </a:spcBef>
            </a:pP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In co‑design:</a:t>
            </a:r>
          </a:p>
          <a:p>
            <a:pPr marL="755646" lvl="1" indent="-377823" algn="l">
              <a:lnSpc>
                <a:spcPts val="5249"/>
              </a:lnSpc>
              <a:spcBef>
                <a:spcPct val="0"/>
              </a:spcBef>
              <a:buFont typeface="Arial"/>
              <a:buChar char="•"/>
            </a:pP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Quest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ns as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sum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ns and bli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nd spo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ts</a:t>
            </a:r>
          </a:p>
          <a:p>
            <a:pPr marL="755646" lvl="1" indent="-377823" algn="l">
              <a:lnSpc>
                <a:spcPts val="5249"/>
              </a:lnSpc>
              <a:spcBef>
                <a:spcPct val="0"/>
              </a:spcBef>
              <a:buFont typeface="Arial"/>
              <a:buChar char="•"/>
            </a:pP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B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r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g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 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alter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ativ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e o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r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o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v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rlooke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d 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per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pec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ti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ve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</a:p>
          <a:p>
            <a:pPr marL="755646" lvl="1" indent="-377823" algn="l">
              <a:lnSpc>
                <a:spcPts val="5249"/>
              </a:lnSpc>
              <a:spcBef>
                <a:spcPct val="0"/>
              </a:spcBef>
              <a:buFont typeface="Arial"/>
              <a:buChar char="•"/>
            </a:pP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Asks: “What 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we </a:t>
            </a:r>
            <a:r>
              <a:rPr lang="en-US" sz="34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missin</a:t>
            </a:r>
            <a:r>
              <a:rPr lang="en-US" sz="34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g?”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3499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2015" y="0"/>
            <a:ext cx="16059676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40"/>
              </a:lnSpc>
              <a:spcBef>
                <a:spcPct val="0"/>
              </a:spcBef>
            </a:pPr>
            <a:r>
              <a:rPr lang="en-US" sz="62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Activity 6: Move from drama to empowerment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99060" y="3287077"/>
            <a:ext cx="7669741" cy="3636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Purpose: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Take a common statement,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Rewrite it from each triangle role: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What would a coach say?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What would a challenger say?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What would a creator say? 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8786978" y="2790999"/>
            <a:ext cx="7007915" cy="4774142"/>
          </a:xfrm>
          <a:custGeom>
            <a:avLst/>
            <a:gdLst/>
            <a:ahLst/>
            <a:cxnLst/>
            <a:rect l="l" t="t" r="r" b="b"/>
            <a:pathLst>
              <a:path w="7007915" h="4774142">
                <a:moveTo>
                  <a:pt x="0" y="0"/>
                </a:moveTo>
                <a:lnTo>
                  <a:pt x="7007916" y="0"/>
                </a:lnTo>
                <a:lnTo>
                  <a:pt x="7007916" y="4774142"/>
                </a:lnTo>
                <a:lnTo>
                  <a:pt x="0" y="4774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8786978" y="3792421"/>
            <a:ext cx="6902349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  <a:spcBef>
                <a:spcPct val="0"/>
              </a:spcBef>
            </a:pPr>
            <a:r>
              <a:rPr lang="en-US" sz="48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“The community doesn’t engage”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2851" y="3712451"/>
            <a:ext cx="10151140" cy="433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5759"/>
              </a:lnSpc>
              <a:buFont typeface="Arial"/>
              <a:buChar char="•"/>
            </a:pPr>
            <a:r>
              <a:rPr lang="en-US" sz="48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Creator: What do we want to enable? </a:t>
            </a:r>
          </a:p>
          <a:p>
            <a:pPr marL="1036320" lvl="1" indent="-518160" algn="l">
              <a:lnSpc>
                <a:spcPts val="5759"/>
              </a:lnSpc>
              <a:buFont typeface="Arial"/>
              <a:buChar char="•"/>
            </a:pPr>
            <a:r>
              <a:rPr lang="en-US" sz="48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Coach: What support is missing? </a:t>
            </a:r>
          </a:p>
          <a:p>
            <a:pPr marL="1036320" lvl="1" indent="-518160" algn="l">
              <a:lnSpc>
                <a:spcPts val="5759"/>
              </a:lnSpc>
              <a:buFont typeface="Arial"/>
              <a:buChar char="•"/>
            </a:pPr>
            <a:r>
              <a:rPr lang="en-US" sz="48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Challenger: What assumption is hidden?</a:t>
            </a:r>
            <a:r>
              <a:rPr lang="en-US" sz="4800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</a:p>
        </p:txBody>
      </p:sp>
      <p:sp>
        <p:nvSpPr>
          <p:cNvPr id="3" name="Freeform 3"/>
          <p:cNvSpPr/>
          <p:nvPr/>
        </p:nvSpPr>
        <p:spPr>
          <a:xfrm>
            <a:off x="12476895" y="3414527"/>
            <a:ext cx="4133589" cy="4114800"/>
          </a:xfrm>
          <a:custGeom>
            <a:avLst/>
            <a:gdLst/>
            <a:ahLst/>
            <a:cxnLst/>
            <a:rect l="l" t="t" r="r" b="b"/>
            <a:pathLst>
              <a:path w="4133589" h="4114800">
                <a:moveTo>
                  <a:pt x="0" y="0"/>
                </a:moveTo>
                <a:lnTo>
                  <a:pt x="4133589" y="0"/>
                </a:lnTo>
                <a:lnTo>
                  <a:pt x="41335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0178" y="272284"/>
            <a:ext cx="13222174" cy="1112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The C</a:t>
            </a:r>
            <a:r>
              <a:rPr lang="en-US" sz="24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reator role is about agency.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“In co‑design, this means people are supported to shape what matters—defining the problem, generating ideas, and influencing decisions.”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b="1" u="none">
                <a:solidFill>
                  <a:srgbClr val="4EAD33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“Creator energy sounds like: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‘What do we want to create together?’”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“When the Creator role is missing, people feel consulted at rather than collaborated with.”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The Coach role is about support without rescue</a:t>
            </a: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“As coaches, we listen longer, create safety, and help others take their own next step rather than stepping in to fix.”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b="1" u="none">
                <a:solidFill>
                  <a:srgbClr val="4EAD33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“Coach energy sounds like: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‘What support would help you move this forward?’”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“When coaching is missing, people either disengage—or become dependent on professionals to lead.”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The Challenger role is about respectful truth‑telling.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“This includes questioning assumptions, naming power dynamics, and surfacing ‘what we’re not allowed to say’—with care.”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b="1" u="none">
                <a:solidFill>
                  <a:srgbClr val="4EAD33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“Challenger energy sounds like: </a:t>
            </a: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24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‘What assumption might we need to test here?’” </a:t>
            </a:r>
          </a:p>
          <a:p>
            <a:pPr marL="0" lvl="0" indent="0" algn="l">
              <a:lnSpc>
                <a:spcPts val="3450"/>
              </a:lnSpc>
              <a:spcBef>
                <a:spcPct val="0"/>
              </a:spcBef>
            </a:pPr>
            <a:r>
              <a:rPr lang="en-US" sz="23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“Without challenge, co‑design can look nice—but change very little.”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4743099" y="338959"/>
            <a:ext cx="2516201" cy="2504763"/>
          </a:xfrm>
          <a:custGeom>
            <a:avLst/>
            <a:gdLst/>
            <a:ahLst/>
            <a:cxnLst/>
            <a:rect l="l" t="t" r="r" b="b"/>
            <a:pathLst>
              <a:path w="2516201" h="2504763">
                <a:moveTo>
                  <a:pt x="0" y="0"/>
                </a:moveTo>
                <a:lnTo>
                  <a:pt x="2516201" y="0"/>
                </a:lnTo>
                <a:lnTo>
                  <a:pt x="2516201" y="2504763"/>
                </a:lnTo>
                <a:lnTo>
                  <a:pt x="0" y="25047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743099" y="3644462"/>
            <a:ext cx="2516201" cy="2504763"/>
          </a:xfrm>
          <a:custGeom>
            <a:avLst/>
            <a:gdLst/>
            <a:ahLst/>
            <a:cxnLst/>
            <a:rect l="l" t="t" r="r" b="b"/>
            <a:pathLst>
              <a:path w="2516201" h="2504763">
                <a:moveTo>
                  <a:pt x="0" y="0"/>
                </a:moveTo>
                <a:lnTo>
                  <a:pt x="2516201" y="0"/>
                </a:lnTo>
                <a:lnTo>
                  <a:pt x="2516201" y="2504763"/>
                </a:lnTo>
                <a:lnTo>
                  <a:pt x="0" y="25047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4895499" y="7560879"/>
            <a:ext cx="2516201" cy="2504763"/>
          </a:xfrm>
          <a:custGeom>
            <a:avLst/>
            <a:gdLst/>
            <a:ahLst/>
            <a:cxnLst/>
            <a:rect l="l" t="t" r="r" b="b"/>
            <a:pathLst>
              <a:path w="2516201" h="2504763">
                <a:moveTo>
                  <a:pt x="0" y="0"/>
                </a:moveTo>
                <a:lnTo>
                  <a:pt x="2516201" y="0"/>
                </a:lnTo>
                <a:lnTo>
                  <a:pt x="2516201" y="2504764"/>
                </a:lnTo>
                <a:lnTo>
                  <a:pt x="0" y="25047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788725"/>
            <a:ext cx="831315" cy="574309"/>
          </a:xfrm>
          <a:custGeom>
            <a:avLst/>
            <a:gdLst/>
            <a:ahLst/>
            <a:cxnLst/>
            <a:rect l="l" t="t" r="r" b="b"/>
            <a:pathLst>
              <a:path w="831315" h="574309">
                <a:moveTo>
                  <a:pt x="0" y="0"/>
                </a:moveTo>
                <a:lnTo>
                  <a:pt x="831315" y="0"/>
                </a:lnTo>
                <a:lnTo>
                  <a:pt x="831315" y="574309"/>
                </a:lnTo>
                <a:lnTo>
                  <a:pt x="0" y="5743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764926" y="3075880"/>
            <a:ext cx="7738637" cy="365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Co-design done well can have a </a:t>
            </a:r>
            <a:r>
              <a:rPr lang="en-US" sz="60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ripple effect on how participants feel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7179130" y="5679146"/>
            <a:ext cx="831315" cy="574309"/>
          </a:xfrm>
          <a:custGeom>
            <a:avLst/>
            <a:gdLst/>
            <a:ahLst/>
            <a:cxnLst/>
            <a:rect l="l" t="t" r="r" b="b"/>
            <a:pathLst>
              <a:path w="831315" h="574309">
                <a:moveTo>
                  <a:pt x="0" y="0"/>
                </a:moveTo>
                <a:lnTo>
                  <a:pt x="831315" y="0"/>
                </a:lnTo>
                <a:lnTo>
                  <a:pt x="831315" y="574309"/>
                </a:lnTo>
                <a:lnTo>
                  <a:pt x="0" y="5743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9144000" y="2143620"/>
            <a:ext cx="8866599" cy="5771226"/>
          </a:xfrm>
          <a:custGeom>
            <a:avLst/>
            <a:gdLst/>
            <a:ahLst/>
            <a:cxnLst/>
            <a:rect l="l" t="t" r="r" b="b"/>
            <a:pathLst>
              <a:path w="8866599" h="5771226">
                <a:moveTo>
                  <a:pt x="0" y="0"/>
                </a:moveTo>
                <a:lnTo>
                  <a:pt x="8866599" y="0"/>
                </a:lnTo>
                <a:lnTo>
                  <a:pt x="8866599" y="5771227"/>
                </a:lnTo>
                <a:lnTo>
                  <a:pt x="0" y="5771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99361" y="1546440"/>
            <a:ext cx="14084886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Co-design and Welldoing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57985" y="3661153"/>
            <a:ext cx="16967638" cy="5971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Welldoing draws directly on </a:t>
            </a:r>
            <a:r>
              <a:rPr lang="en-US" sz="37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Manfred Max‑Neef’s Human Scale Development model</a:t>
            </a: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, which argues that wellbeing comes from how fundamental human needs are met through participation, not from outcomes or resources alone.</a:t>
            </a:r>
          </a:p>
          <a:p>
            <a:pPr algn="l">
              <a:lnSpc>
                <a:spcPts val="5285"/>
              </a:lnSpc>
            </a:pPr>
            <a:endParaRPr lang="en-US" sz="3775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Wellbeing comes from how fundamental human needs are met through lived experience — not from resources, outputs, or growth alone.</a:t>
            </a:r>
          </a:p>
          <a:p>
            <a:pPr algn="l">
              <a:lnSpc>
                <a:spcPts val="5285"/>
              </a:lnSpc>
            </a:pPr>
            <a:endParaRPr lang="en-US" sz="3775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5285"/>
              </a:lnSpc>
            </a:pPr>
            <a:endParaRPr lang="en-US" sz="3775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57519" y="3019225"/>
            <a:ext cx="5509791" cy="5509791"/>
          </a:xfrm>
          <a:custGeom>
            <a:avLst/>
            <a:gdLst/>
            <a:ahLst/>
            <a:cxnLst/>
            <a:rect l="l" t="t" r="r" b="b"/>
            <a:pathLst>
              <a:path w="5509791" h="5509791">
                <a:moveTo>
                  <a:pt x="0" y="0"/>
                </a:moveTo>
                <a:lnTo>
                  <a:pt x="5509790" y="0"/>
                </a:lnTo>
                <a:lnTo>
                  <a:pt x="5509790" y="5509791"/>
                </a:lnTo>
                <a:lnTo>
                  <a:pt x="0" y="55097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890752" y="166957"/>
            <a:ext cx="15526262" cy="243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Fundamental Human Needs</a:t>
            </a:r>
          </a:p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endParaRPr lang="en-US" sz="8000" b="1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8891" y="2321084"/>
            <a:ext cx="10948696" cy="7305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5"/>
              </a:lnSpc>
            </a:pPr>
            <a:r>
              <a:rPr lang="en-US" sz="37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Universally interconnected, non‑hierarchical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Subsistence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Protection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Affection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Understanding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Participation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Creation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Identity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Freedom</a:t>
            </a:r>
          </a:p>
          <a:p>
            <a:pPr marL="815043" lvl="1" indent="-407522" algn="l">
              <a:lnSpc>
                <a:spcPts val="5285"/>
              </a:lnSpc>
              <a:buFont typeface="Arial"/>
              <a:buChar char="•"/>
            </a:pPr>
            <a:r>
              <a:rPr lang="en-US" sz="3775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Leisure</a:t>
            </a:r>
          </a:p>
          <a:p>
            <a:pPr algn="l">
              <a:lnSpc>
                <a:spcPts val="5285"/>
              </a:lnSpc>
            </a:pPr>
            <a:endParaRPr lang="en-US" sz="3775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74326" y="0"/>
            <a:ext cx="14084886" cy="243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“Welldoing” Means in Practice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32547" y="2334240"/>
            <a:ext cx="14298454" cy="214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1. </a:t>
            </a: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Wellbeing is created during the process, not just after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Davis argues that participants can experience: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Belonging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Agency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Meaning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Respect 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799" b="1" u="none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While taking part in co‑design—not only through final outcomes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2. Participation itself has value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Traditional evaluations focus on outputs (usability, efficiency, innovation).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“Welldoing” insists we also evaluate: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How people felt participating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Whether they experienced autonomy or extraction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Whether relationships and trust were strengthened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3. Structured around human needs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Davis draws on Manfred Max‑Neef’s Theory of Human Needs, showing how co‑design can satisfy needs such as: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Participation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Identity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Understanding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Freedom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Creation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Poorly designed co‑design can frustrate these same needsunisa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4. Facilitation quality matters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“Welldoing” depends heavily on facilitation choices: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How power is shared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Whether uncertainty is allowed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Whether psychological safety is actively supported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Whether contributions genuinely influence decisionscreativematters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Co‑design done badly can harm trust—even if intentions are good.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5. Co‑design as ethical practice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Davis positions “welldoing” as a moral responsibility, not just a design preference: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people being invited meaningfully?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expectations clear?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contributions valued, not mined?unisa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61143" y="-9525"/>
            <a:ext cx="1408488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20"/>
              </a:lnSpc>
              <a:spcBef>
                <a:spcPct val="0"/>
              </a:spcBef>
            </a:pPr>
            <a:r>
              <a:rPr lang="en-US" sz="71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“Welldoing” Means in Practice cont...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2810" y="1642347"/>
            <a:ext cx="17912415" cy="1254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3. </a:t>
            </a: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Structured around human needs 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Participation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Identity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Understanding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Freedom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Creation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b="1" u="none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Poorly designed co‑design can frustrate these same needs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4</a:t>
            </a: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. Facilitation quality matters 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How power is shared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Whether uncertainty is allowed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Whether psychological safety is actively supported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Whether contributions genuinely influence decisions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b="1" u="none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Co‑design done badly can harm trust—even if intentions are good.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DD5D7E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5. Co‑design as ethical practice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Davis positions “welldoing” as a moral responsibility, not just a design preference: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people being invited meaningfully?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expectations clear?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contributions valued, not mined?unisa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92844" y="295380"/>
            <a:ext cx="1408488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20"/>
              </a:lnSpc>
              <a:spcBef>
                <a:spcPct val="0"/>
              </a:spcBef>
            </a:pPr>
            <a:r>
              <a:rPr lang="en-US" sz="71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“Welldoing” Means in Practice cont...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21344" y="1305030"/>
            <a:ext cx="17912415" cy="5732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DD5D7E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5</a:t>
            </a: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. Co‑design as ethical practice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“welldoing” is a moral responsibility, not just a design preference: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people being invited meaningfully?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expectations clear? 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Are contributions valued, not mined?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13052" y="3409334"/>
            <a:ext cx="7174213" cy="4966056"/>
          </a:xfrm>
          <a:custGeom>
            <a:avLst/>
            <a:gdLst/>
            <a:ahLst/>
            <a:cxnLst/>
            <a:rect l="l" t="t" r="r" b="b"/>
            <a:pathLst>
              <a:path w="7174213" h="4966056">
                <a:moveTo>
                  <a:pt x="0" y="0"/>
                </a:moveTo>
                <a:lnTo>
                  <a:pt x="7174213" y="0"/>
                </a:lnTo>
                <a:lnTo>
                  <a:pt x="7174213" y="4966056"/>
                </a:lnTo>
                <a:lnTo>
                  <a:pt x="0" y="4966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605" t="-14481" r="-3645" b="-131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946810" y="419100"/>
            <a:ext cx="14084886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Introducing ‘Doing with’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61016" y="1746095"/>
            <a:ext cx="9752447" cy="9218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it means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 shift from top‑down, deficit‑based services to partnership with people and communities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People are equal partners, not passive service users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582930" lvl="1" indent="-291465" algn="l">
              <a:lnSpc>
                <a:spcPts val="4050"/>
              </a:lnSpc>
              <a:buAutoNum type="arabicPeriod"/>
            </a:pPr>
            <a:r>
              <a:rPr lang="en-US" sz="27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Core principles</a:t>
            </a:r>
          </a:p>
          <a:p>
            <a:pPr marL="582930" lvl="1" indent="-291465" algn="l">
              <a:lnSpc>
                <a:spcPts val="4050"/>
              </a:lnSpc>
              <a:buAutoNum type="arabicPeriod"/>
            </a:pPr>
            <a:r>
              <a:rPr lang="en-US" sz="27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Shared power</a:t>
            </a:r>
            <a:r>
              <a:rPr lang="en-US" sz="27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: decisions, resources and priorities shaped together</a:t>
            </a:r>
          </a:p>
          <a:p>
            <a:pPr marL="582930" lvl="1" indent="-291465" algn="l">
              <a:lnSpc>
                <a:spcPts val="4050"/>
              </a:lnSpc>
              <a:buAutoNum type="arabicPeriod"/>
            </a:pPr>
            <a:r>
              <a:rPr lang="en-US" sz="27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Strengths‑based</a:t>
            </a:r>
            <a:r>
              <a:rPr lang="en-US" sz="27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: builds on lived experience, relationships and community assets</a:t>
            </a:r>
          </a:p>
          <a:p>
            <a:pPr marL="582930" lvl="1" indent="-291465" algn="l">
              <a:lnSpc>
                <a:spcPts val="4050"/>
              </a:lnSpc>
              <a:buAutoNum type="arabicPeriod"/>
            </a:pPr>
            <a:r>
              <a:rPr lang="en-US" sz="27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Relational</a:t>
            </a:r>
            <a:r>
              <a:rPr lang="en-US" sz="27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: trust, listening and collaboration are central</a:t>
            </a:r>
          </a:p>
          <a:p>
            <a:pPr marL="582930" lvl="1" indent="-291465" algn="l">
              <a:lnSpc>
                <a:spcPts val="4050"/>
              </a:lnSpc>
              <a:buAutoNum type="arabicPeriod"/>
            </a:pPr>
            <a:r>
              <a:rPr lang="en-US" sz="27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Preventative</a:t>
            </a:r>
            <a:r>
              <a:rPr lang="en-US" sz="27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: acts early to avoid crisis, not just respond to it</a:t>
            </a:r>
          </a:p>
          <a:p>
            <a:pPr marL="582930" lvl="1" indent="-291465" algn="l">
              <a:lnSpc>
                <a:spcPts val="4050"/>
              </a:lnSpc>
              <a:buAutoNum type="arabicPeriod"/>
            </a:pPr>
            <a:r>
              <a:rPr lang="en-US" sz="27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System change</a:t>
            </a:r>
            <a:r>
              <a:rPr lang="en-US" sz="2700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: requires new leadership, commissioning and accountability models</a:t>
            </a:r>
          </a:p>
          <a:p>
            <a:pPr algn="l">
              <a:lnSpc>
                <a:spcPts val="3450"/>
              </a:lnSpc>
              <a:spcBef>
                <a:spcPct val="0"/>
              </a:spcBef>
            </a:pPr>
            <a:endParaRPr lang="en-US" sz="2700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00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17860" y="1344010"/>
            <a:ext cx="4967817" cy="3589248"/>
          </a:xfrm>
          <a:custGeom>
            <a:avLst/>
            <a:gdLst/>
            <a:ahLst/>
            <a:cxnLst/>
            <a:rect l="l" t="t" r="r" b="b"/>
            <a:pathLst>
              <a:path w="4967817" h="3589248">
                <a:moveTo>
                  <a:pt x="0" y="0"/>
                </a:moveTo>
                <a:lnTo>
                  <a:pt x="4967817" y="0"/>
                </a:lnTo>
                <a:lnTo>
                  <a:pt x="4967817" y="3589248"/>
                </a:lnTo>
                <a:lnTo>
                  <a:pt x="0" y="35892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28700" y="6230608"/>
            <a:ext cx="4659467" cy="3494600"/>
          </a:xfrm>
          <a:custGeom>
            <a:avLst/>
            <a:gdLst/>
            <a:ahLst/>
            <a:cxnLst/>
            <a:rect l="l" t="t" r="r" b="b"/>
            <a:pathLst>
              <a:path w="4659467" h="3494600">
                <a:moveTo>
                  <a:pt x="0" y="0"/>
                </a:moveTo>
                <a:lnTo>
                  <a:pt x="4659467" y="0"/>
                </a:lnTo>
                <a:lnTo>
                  <a:pt x="4659467" y="3494601"/>
                </a:lnTo>
                <a:lnTo>
                  <a:pt x="0" y="3494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204045" y="5797171"/>
            <a:ext cx="5447437" cy="4085578"/>
          </a:xfrm>
          <a:custGeom>
            <a:avLst/>
            <a:gdLst/>
            <a:ahLst/>
            <a:cxnLst/>
            <a:rect l="l" t="t" r="r" b="b"/>
            <a:pathLst>
              <a:path w="5447437" h="4085578">
                <a:moveTo>
                  <a:pt x="0" y="0"/>
                </a:moveTo>
                <a:lnTo>
                  <a:pt x="5447437" y="0"/>
                </a:lnTo>
                <a:lnTo>
                  <a:pt x="5447437" y="4085578"/>
                </a:lnTo>
                <a:lnTo>
                  <a:pt x="0" y="4085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6217860" y="2369299"/>
            <a:ext cx="4967817" cy="860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How can you make it fun interesting and enjoyable?</a:t>
            </a:r>
          </a:p>
        </p:txBody>
      </p:sp>
      <p:sp>
        <p:nvSpPr>
          <p:cNvPr id="6" name="Freeform 6"/>
          <p:cNvSpPr/>
          <p:nvPr/>
        </p:nvSpPr>
        <p:spPr>
          <a:xfrm>
            <a:off x="13387931" y="1069157"/>
            <a:ext cx="4354516" cy="6356958"/>
          </a:xfrm>
          <a:custGeom>
            <a:avLst/>
            <a:gdLst/>
            <a:ahLst/>
            <a:cxnLst/>
            <a:rect l="l" t="t" r="r" b="b"/>
            <a:pathLst>
              <a:path w="4354516" h="6356958">
                <a:moveTo>
                  <a:pt x="0" y="0"/>
                </a:moveTo>
                <a:lnTo>
                  <a:pt x="4354517" y="0"/>
                </a:lnTo>
                <a:lnTo>
                  <a:pt x="4354517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985243" y="566864"/>
            <a:ext cx="4365513" cy="4512920"/>
          </a:xfrm>
          <a:custGeom>
            <a:avLst/>
            <a:gdLst/>
            <a:ahLst/>
            <a:cxnLst/>
            <a:rect l="l" t="t" r="r" b="b"/>
            <a:pathLst>
              <a:path w="4365513" h="4512920">
                <a:moveTo>
                  <a:pt x="0" y="0"/>
                </a:moveTo>
                <a:lnTo>
                  <a:pt x="4365514" y="0"/>
                </a:lnTo>
                <a:lnTo>
                  <a:pt x="4365514" y="4512920"/>
                </a:lnTo>
                <a:lnTo>
                  <a:pt x="0" y="45129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1309" t="-67986" r="-100193" b="-14297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90625" y="5133975"/>
            <a:ext cx="16068675" cy="0"/>
          </a:xfrm>
          <a:prstGeom prst="line">
            <a:avLst/>
          </a:prstGeom>
          <a:ln w="19050" cap="rnd">
            <a:solidFill>
              <a:srgbClr val="006C8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028700" y="4981575"/>
            <a:ext cx="323850" cy="32385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17258" y="4972050"/>
            <a:ext cx="323850" cy="323850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605817" y="4972050"/>
            <a:ext cx="323850" cy="323850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894375" y="4972050"/>
            <a:ext cx="323850" cy="323850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C8C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58968" y="0"/>
            <a:ext cx="15154382" cy="10115550"/>
          </a:xfrm>
          <a:custGeom>
            <a:avLst/>
            <a:gdLst/>
            <a:ahLst/>
            <a:cxnLst/>
            <a:rect l="l" t="t" r="r" b="b"/>
            <a:pathLst>
              <a:path w="15154382" h="10115550">
                <a:moveTo>
                  <a:pt x="0" y="0"/>
                </a:moveTo>
                <a:lnTo>
                  <a:pt x="15154382" y="0"/>
                </a:lnTo>
                <a:lnTo>
                  <a:pt x="15154382" y="10115550"/>
                </a:lnTo>
                <a:lnTo>
                  <a:pt x="0" y="10115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99"/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566883" y="466725"/>
            <a:ext cx="16230600" cy="365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Timeline to elevating the authenticity of your engagement and co-design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5972175"/>
            <a:ext cx="3364925" cy="13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Pause and consider whats your first step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17258" y="5972175"/>
            <a:ext cx="3364925" cy="227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Consider how you can create the conditions for people to want to engage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605817" y="5972175"/>
            <a:ext cx="3364925" cy="13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will you do to understand the  context together?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94375" y="5972175"/>
            <a:ext cx="3364925" cy="13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Go ahead and learn and explore together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28700"/>
            <a:ext cx="16230600" cy="243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Planting a garden not filling a form </a:t>
            </a:r>
          </a:p>
        </p:txBody>
      </p:sp>
      <p:sp>
        <p:nvSpPr>
          <p:cNvPr id="3" name="Freeform 3"/>
          <p:cNvSpPr/>
          <p:nvPr/>
        </p:nvSpPr>
        <p:spPr>
          <a:xfrm>
            <a:off x="683675" y="3932644"/>
            <a:ext cx="5461247" cy="3071951"/>
          </a:xfrm>
          <a:custGeom>
            <a:avLst/>
            <a:gdLst/>
            <a:ahLst/>
            <a:cxnLst/>
            <a:rect l="l" t="t" r="r" b="b"/>
            <a:pathLst>
              <a:path w="5461247" h="3071951">
                <a:moveTo>
                  <a:pt x="0" y="0"/>
                </a:moveTo>
                <a:lnTo>
                  <a:pt x="5461247" y="0"/>
                </a:lnTo>
                <a:lnTo>
                  <a:pt x="5461247" y="3071952"/>
                </a:lnTo>
                <a:lnTo>
                  <a:pt x="0" y="3071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080624" y="3854880"/>
            <a:ext cx="4727529" cy="3149716"/>
          </a:xfrm>
          <a:custGeom>
            <a:avLst/>
            <a:gdLst/>
            <a:ahLst/>
            <a:cxnLst/>
            <a:rect l="l" t="t" r="r" b="b"/>
            <a:pathLst>
              <a:path w="4727529" h="3149716">
                <a:moveTo>
                  <a:pt x="0" y="0"/>
                </a:moveTo>
                <a:lnTo>
                  <a:pt x="4727529" y="0"/>
                </a:lnTo>
                <a:lnTo>
                  <a:pt x="4727529" y="3149716"/>
                </a:lnTo>
                <a:lnTo>
                  <a:pt x="0" y="31497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2856115" y="3894155"/>
            <a:ext cx="4403185" cy="2933622"/>
          </a:xfrm>
          <a:custGeom>
            <a:avLst/>
            <a:gdLst/>
            <a:ahLst/>
            <a:cxnLst/>
            <a:rect l="l" t="t" r="r" b="b"/>
            <a:pathLst>
              <a:path w="4403185" h="2933622">
                <a:moveTo>
                  <a:pt x="0" y="0"/>
                </a:moveTo>
                <a:lnTo>
                  <a:pt x="4403185" y="0"/>
                </a:lnTo>
                <a:lnTo>
                  <a:pt x="4403185" y="2933622"/>
                </a:lnTo>
                <a:lnTo>
                  <a:pt x="0" y="29336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349656" y="7441565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Growth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80624" y="756640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Relational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659232" y="7337806"/>
            <a:ext cx="4393625" cy="907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Quality builds not a quick fix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7383" y="3236026"/>
            <a:ext cx="5698170" cy="3354997"/>
          </a:xfrm>
          <a:custGeom>
            <a:avLst/>
            <a:gdLst/>
            <a:ahLst/>
            <a:cxnLst/>
            <a:rect l="l" t="t" r="r" b="b"/>
            <a:pathLst>
              <a:path w="5698170" h="3354997">
                <a:moveTo>
                  <a:pt x="0" y="0"/>
                </a:moveTo>
                <a:lnTo>
                  <a:pt x="5698170" y="0"/>
                </a:lnTo>
                <a:lnTo>
                  <a:pt x="5698170" y="3354997"/>
                </a:lnTo>
                <a:lnTo>
                  <a:pt x="0" y="33549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7356602" y="2974127"/>
            <a:ext cx="4746430" cy="3903939"/>
          </a:xfrm>
          <a:custGeom>
            <a:avLst/>
            <a:gdLst/>
            <a:ahLst/>
            <a:cxnLst/>
            <a:rect l="l" t="t" r="r" b="b"/>
            <a:pathLst>
              <a:path w="4746430" h="3903939">
                <a:moveTo>
                  <a:pt x="0" y="0"/>
                </a:moveTo>
                <a:lnTo>
                  <a:pt x="4746430" y="0"/>
                </a:lnTo>
                <a:lnTo>
                  <a:pt x="4746430" y="3903939"/>
                </a:lnTo>
                <a:lnTo>
                  <a:pt x="0" y="390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3065057" y="3027011"/>
            <a:ext cx="3937315" cy="3937315"/>
          </a:xfrm>
          <a:custGeom>
            <a:avLst/>
            <a:gdLst/>
            <a:ahLst/>
            <a:cxnLst/>
            <a:rect l="l" t="t" r="r" b="b"/>
            <a:pathLst>
              <a:path w="3937315" h="3937315">
                <a:moveTo>
                  <a:pt x="0" y="0"/>
                </a:moveTo>
                <a:lnTo>
                  <a:pt x="3937315" y="0"/>
                </a:lnTo>
                <a:lnTo>
                  <a:pt x="3937315" y="3937315"/>
                </a:lnTo>
                <a:lnTo>
                  <a:pt x="0" y="39373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349656" y="7144766"/>
            <a:ext cx="4393625" cy="907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create the conditions for people to feel heard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356602" y="714476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build close relations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865675" y="716254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create your circles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40701" y="2033924"/>
            <a:ext cx="7018599" cy="266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59"/>
              </a:lnSpc>
            </a:pPr>
            <a:r>
              <a:rPr lang="en-US" sz="8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Your next small step?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063339" y="5413756"/>
            <a:ext cx="7018599" cy="3844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7927" lvl="1" indent="-338963" algn="l">
              <a:lnSpc>
                <a:spcPts val="4396"/>
              </a:lnSpc>
              <a:spcBef>
                <a:spcPct val="0"/>
              </a:spcBef>
              <a:buFont typeface="Arial"/>
              <a:buChar char="•"/>
            </a:pPr>
            <a:r>
              <a:rPr lang="en-US" sz="314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one thing you will commit to doing in the next six month to build relationships and conditions for engagement?</a:t>
            </a:r>
          </a:p>
          <a:p>
            <a:pPr marL="677927" lvl="1" indent="-338963" algn="l">
              <a:lnSpc>
                <a:spcPts val="4396"/>
              </a:lnSpc>
              <a:spcBef>
                <a:spcPct val="0"/>
              </a:spcBef>
              <a:buFont typeface="Arial"/>
              <a:buChar char="•"/>
            </a:pPr>
            <a:r>
              <a:rPr lang="en-US" sz="314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Tell the person next to you</a:t>
            </a:r>
          </a:p>
          <a:p>
            <a:pPr marL="677927" lvl="1" indent="-338963" algn="l">
              <a:lnSpc>
                <a:spcPts val="4396"/>
              </a:lnSpc>
              <a:spcBef>
                <a:spcPct val="0"/>
              </a:spcBef>
              <a:buFont typeface="Arial"/>
              <a:buChar char="•"/>
            </a:pPr>
            <a:r>
              <a:rPr lang="en-US" sz="314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Write yourself a reminder </a:t>
            </a:r>
          </a:p>
          <a:p>
            <a:pPr algn="l">
              <a:lnSpc>
                <a:spcPts val="4396"/>
              </a:lnSpc>
              <a:spcBef>
                <a:spcPct val="0"/>
              </a:spcBef>
            </a:pPr>
            <a:endParaRPr lang="en-US" sz="3140" b="1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383919" y="1389624"/>
            <a:ext cx="15875381" cy="0"/>
          </a:xfrm>
          <a:prstGeom prst="line">
            <a:avLst/>
          </a:prstGeom>
          <a:ln w="9525" cap="flat">
            <a:solidFill>
              <a:srgbClr val="3185A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383919" y="2300120"/>
            <a:ext cx="7516384" cy="7206333"/>
          </a:xfrm>
          <a:custGeom>
            <a:avLst/>
            <a:gdLst/>
            <a:ahLst/>
            <a:cxnLst/>
            <a:rect l="l" t="t" r="r" b="b"/>
            <a:pathLst>
              <a:path w="7516384" h="7206333">
                <a:moveTo>
                  <a:pt x="0" y="0"/>
                </a:moveTo>
                <a:lnTo>
                  <a:pt x="7516383" y="0"/>
                </a:lnTo>
                <a:lnTo>
                  <a:pt x="7516383" y="7206333"/>
                </a:lnTo>
                <a:lnTo>
                  <a:pt x="0" y="72063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142094" y="884720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1339" y="347345"/>
            <a:ext cx="4954933" cy="3714015"/>
          </a:xfrm>
          <a:custGeom>
            <a:avLst/>
            <a:gdLst/>
            <a:ahLst/>
            <a:cxnLst/>
            <a:rect l="l" t="t" r="r" b="b"/>
            <a:pathLst>
              <a:path w="4954933" h="3714015">
                <a:moveTo>
                  <a:pt x="0" y="0"/>
                </a:moveTo>
                <a:lnTo>
                  <a:pt x="4954933" y="0"/>
                </a:lnTo>
                <a:lnTo>
                  <a:pt x="4954933" y="3714015"/>
                </a:lnTo>
                <a:lnTo>
                  <a:pt x="0" y="37140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4958199" y="0"/>
            <a:ext cx="2301101" cy="2923020"/>
          </a:xfrm>
          <a:custGeom>
            <a:avLst/>
            <a:gdLst/>
            <a:ahLst/>
            <a:cxnLst/>
            <a:rect l="l" t="t" r="r" b="b"/>
            <a:pathLst>
              <a:path w="2301101" h="2923020">
                <a:moveTo>
                  <a:pt x="0" y="0"/>
                </a:moveTo>
                <a:lnTo>
                  <a:pt x="2301101" y="0"/>
                </a:lnTo>
                <a:lnTo>
                  <a:pt x="2301101" y="2923020"/>
                </a:lnTo>
                <a:lnTo>
                  <a:pt x="0" y="29230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6510540" y="347345"/>
            <a:ext cx="4957455" cy="2200355"/>
          </a:xfrm>
          <a:custGeom>
            <a:avLst/>
            <a:gdLst/>
            <a:ahLst/>
            <a:cxnLst/>
            <a:rect l="l" t="t" r="r" b="b"/>
            <a:pathLst>
              <a:path w="4957455" h="2200355">
                <a:moveTo>
                  <a:pt x="0" y="0"/>
                </a:moveTo>
                <a:lnTo>
                  <a:pt x="4957455" y="0"/>
                </a:lnTo>
                <a:lnTo>
                  <a:pt x="4957455" y="2200355"/>
                </a:lnTo>
                <a:lnTo>
                  <a:pt x="0" y="22003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5546918" y="3191756"/>
            <a:ext cx="7194164" cy="7095244"/>
          </a:xfrm>
          <a:custGeom>
            <a:avLst/>
            <a:gdLst/>
            <a:ahLst/>
            <a:cxnLst/>
            <a:rect l="l" t="t" r="r" b="b"/>
            <a:pathLst>
              <a:path w="7194164" h="7095244">
                <a:moveTo>
                  <a:pt x="0" y="0"/>
                </a:moveTo>
                <a:lnTo>
                  <a:pt x="7194164" y="0"/>
                </a:lnTo>
                <a:lnTo>
                  <a:pt x="7194164" y="7095244"/>
                </a:lnTo>
                <a:lnTo>
                  <a:pt x="0" y="70952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11425" y="4042264"/>
            <a:ext cx="4962225" cy="2202472"/>
          </a:xfrm>
          <a:custGeom>
            <a:avLst/>
            <a:gdLst/>
            <a:ahLst/>
            <a:cxnLst/>
            <a:rect l="l" t="t" r="r" b="b"/>
            <a:pathLst>
              <a:path w="4962225" h="2202472">
                <a:moveTo>
                  <a:pt x="0" y="0"/>
                </a:moveTo>
                <a:lnTo>
                  <a:pt x="4962225" y="0"/>
                </a:lnTo>
                <a:lnTo>
                  <a:pt x="4962225" y="2202472"/>
                </a:lnTo>
                <a:lnTo>
                  <a:pt x="0" y="2202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2783922" y="1325612"/>
            <a:ext cx="8079181" cy="8079181"/>
          </a:xfrm>
          <a:custGeom>
            <a:avLst/>
            <a:gdLst/>
            <a:ahLst/>
            <a:cxnLst/>
            <a:rect l="l" t="t" r="r" b="b"/>
            <a:pathLst>
              <a:path w="8079181" h="8079181">
                <a:moveTo>
                  <a:pt x="0" y="0"/>
                </a:moveTo>
                <a:lnTo>
                  <a:pt x="8079182" y="0"/>
                </a:lnTo>
                <a:lnTo>
                  <a:pt x="8079182" y="8079181"/>
                </a:lnTo>
                <a:lnTo>
                  <a:pt x="0" y="807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67275" y="699043"/>
            <a:ext cx="14084886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Some useful references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153464"/>
            <a:ext cx="14089277" cy="705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dirty="0"/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dirty="0"/>
          </a:p>
          <a:p>
            <a:pPr marL="345446" lvl="1" indent="-172723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GB" sz="1600" dirty="0">
                <a:hlinkClick r:id="rId2"/>
              </a:rPr>
              <a:t>Do With: A Call To Action | The King's Fund</a:t>
            </a:r>
            <a:endParaRPr lang="en-GB" sz="1600" dirty="0"/>
          </a:p>
          <a:p>
            <a:pPr marL="345446" lvl="1" indent="-172723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GB" sz="1600" dirty="0">
                <a:hlinkClick r:id="rId3"/>
              </a:rPr>
              <a:t>Co-production: what it is and how to do it - SCIE</a:t>
            </a:r>
            <a:endParaRPr lang="en-US" sz="1600" u="none" dirty="0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Davis, A., Tuckey, M., Gwilt, I., &amp; Wallace, N. (2023).  Understanding co‑design practice as a process of “welldoing”. International Journal of Art &amp; Design Education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Bødker, S. (1996). Creating conditions for participation: Conflicts and resources in systems development. Human–Computer Interaction, 11(3), 215–236. https://doi.org/10.1207/s15327051hci1103_2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Cornwall, A. (2008). Unpacking “participation”: Models, meanings and practices. Community Development Journal, 43(3), 269–283. https://doi.org/10.1093/cdj/bsn010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Sanders, E. B.-N., &amp; Stappers, P. J. (2008). Co‑creation and the new landscapes of design. </a:t>
            </a:r>
            <a:r>
              <a:rPr lang="en-US" sz="1600" u="none" dirty="0" err="1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CoDesign</a:t>
            </a: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, 4(1), 5–18. https://doi.org/10.1080/15710880701875068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Steen, M., </a:t>
            </a:r>
            <a:r>
              <a:rPr lang="en-US" sz="1600" u="none" dirty="0" err="1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Manschot</a:t>
            </a: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, M., &amp; De Koning, N. (2011). Benefits of co‑design in service design projects. International Journal of Design, 5(2), 53–60.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 err="1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Zamenopoulos</a:t>
            </a: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, T., Alexiou, K., Lamb, B., </a:t>
            </a:r>
            <a:r>
              <a:rPr lang="en-US" sz="1600" u="none" dirty="0" err="1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Kelemenci</a:t>
            </a: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, M., De Sousa, S., Moffat, S., &amp; Phillips, M. (2019). Types, obstacles and sources of empowerment in co‑design: The role of shared material objects and processes. </a:t>
            </a:r>
            <a:r>
              <a:rPr lang="en-US" sz="1600" u="none" dirty="0" err="1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CoDesign</a:t>
            </a: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, 17(2), 139–158. https://doi.org/10.1080/15710882.2019.1605383 </a:t>
            </a:r>
            <a:r>
              <a:rPr lang="en-US" sz="1600" u="sng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  <a:hlinkClick r:id="rId4" tooltip="https://www.tandfonline.com/doi/pdf/10.1080/15710882.2019.1605383"/>
              </a:rPr>
              <a:t>[tandfonline.com]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Arnstein, S. R. (1969). A ladder of citizen participation. Journal of the American Institute of Planners, 35(4), 216–224. https://doi.org/10.1080/01944366908977225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 err="1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Gaventa</a:t>
            </a: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, J. (2006). Finding the spaces for change: A power analysis. IDS Bulletin, 37(6), 23–33. https://doi.org/10.1111/j.1759-5436.2006.tb00320.x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u="none" dirty="0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Sen, A. (1999). Development as freedom. Oxford: Oxford University Press.</a:t>
            </a: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endParaRPr lang="en-US" sz="1600" u="none" dirty="0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345446" lvl="1" indent="-172723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endParaRPr lang="en-US" sz="1600" u="none" dirty="0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1600" u="none" dirty="0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88318" y="7309708"/>
            <a:ext cx="1872068" cy="1874029"/>
            <a:chOff x="0" y="0"/>
            <a:chExt cx="2496091" cy="249870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59678"/>
              <a:ext cx="2439028" cy="2439028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FC9D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01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39795" y="0"/>
              <a:ext cx="2356296" cy="2356296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12500" b="-12499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8" name="Group 8"/>
          <p:cNvGrpSpPr/>
          <p:nvPr/>
        </p:nvGrpSpPr>
        <p:grpSpPr>
          <a:xfrm>
            <a:off x="15244884" y="4365874"/>
            <a:ext cx="1915502" cy="1880717"/>
            <a:chOff x="0" y="0"/>
            <a:chExt cx="2554003" cy="2507623"/>
          </a:xfrm>
        </p:grpSpPr>
        <p:grpSp>
          <p:nvGrpSpPr>
            <p:cNvPr id="9" name="Group 9"/>
            <p:cNvGrpSpPr/>
            <p:nvPr/>
          </p:nvGrpSpPr>
          <p:grpSpPr>
            <a:xfrm>
              <a:off x="114975" y="0"/>
              <a:ext cx="2439028" cy="2439028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FC9D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01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0" y="151327"/>
              <a:ext cx="2356296" cy="2356296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12471" b="-12471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14" name="TextBox 14"/>
          <p:cNvSpPr txBox="1"/>
          <p:nvPr/>
        </p:nvSpPr>
        <p:spPr>
          <a:xfrm>
            <a:off x="378892" y="2504438"/>
            <a:ext cx="13112777" cy="7327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7"/>
              </a:lnSpc>
            </a:pPr>
            <a:r>
              <a:rPr lang="en-US" sz="2934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Are you a researcher looking to build co-design into your project, or to develop your understanding and confidence?</a:t>
            </a:r>
          </a:p>
          <a:p>
            <a:pPr algn="l">
              <a:lnSpc>
                <a:spcPts val="1144"/>
              </a:lnSpc>
            </a:pPr>
            <a:endParaRPr lang="en-US" sz="2934" b="1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2132"/>
              </a:lnSpc>
            </a:pPr>
            <a:endParaRPr lang="en-US" sz="2934" b="1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3515"/>
              </a:lnSpc>
              <a:spcBef>
                <a:spcPct val="0"/>
              </a:spcBef>
            </a:pPr>
            <a:r>
              <a:rPr lang="en-US" sz="251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Sign up for a </a:t>
            </a:r>
            <a:r>
              <a:rPr lang="en-US" sz="2510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free Bridges webinar</a:t>
            </a:r>
            <a:r>
              <a:rPr lang="en-US" sz="251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introducing the range of ways the team can support you, including;</a:t>
            </a:r>
          </a:p>
          <a:p>
            <a:pPr marL="542095" lvl="1" indent="-271048" algn="l">
              <a:lnSpc>
                <a:spcPts val="3515"/>
              </a:lnSpc>
              <a:buFont typeface="Arial"/>
              <a:buChar char="•"/>
            </a:pPr>
            <a:r>
              <a:rPr lang="en-US" sz="251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developing proposals grounded in genuine involvement principles</a:t>
            </a:r>
          </a:p>
          <a:p>
            <a:pPr marL="542095" lvl="1" indent="-271048" algn="l">
              <a:lnSpc>
                <a:spcPts val="3515"/>
              </a:lnSpc>
              <a:buFont typeface="Arial"/>
              <a:buChar char="•"/>
            </a:pPr>
            <a:r>
              <a:rPr lang="en-US" sz="251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building your capacity through training in participatory approaches</a:t>
            </a:r>
          </a:p>
          <a:p>
            <a:pPr marL="542095" lvl="1" indent="-271048" algn="l">
              <a:lnSpc>
                <a:spcPts val="3515"/>
              </a:lnSpc>
              <a:buFont typeface="Arial"/>
              <a:buChar char="•"/>
            </a:pPr>
            <a:r>
              <a:rPr lang="en-US" sz="251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hands-on support during your project through co-facilitation, coaching, and output development.</a:t>
            </a:r>
          </a:p>
          <a:p>
            <a:pPr algn="l">
              <a:lnSpc>
                <a:spcPts val="2329"/>
              </a:lnSpc>
            </a:pPr>
            <a:endParaRPr lang="en-US" sz="251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4075"/>
              </a:lnSpc>
            </a:pPr>
            <a:r>
              <a:rPr lang="en-US" sz="2910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Monday 20th July 2026</a:t>
            </a:r>
          </a:p>
          <a:p>
            <a:pPr algn="l">
              <a:lnSpc>
                <a:spcPts val="4075"/>
              </a:lnSpc>
            </a:pPr>
            <a:r>
              <a:rPr lang="en-US" sz="2910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1.00pm - 1.45pm</a:t>
            </a:r>
          </a:p>
          <a:p>
            <a:pPr algn="l">
              <a:lnSpc>
                <a:spcPts val="2099"/>
              </a:lnSpc>
            </a:pPr>
            <a:endParaRPr lang="en-US" sz="2910" b="1">
              <a:solidFill>
                <a:srgbClr val="006C8C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l">
              <a:lnSpc>
                <a:spcPts val="4075"/>
              </a:lnSpc>
            </a:pPr>
            <a:r>
              <a:rPr lang="en-US" sz="291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Sign up: bridgesselfmanagement.org.uk/upcoming-events</a:t>
            </a:r>
          </a:p>
          <a:p>
            <a:pPr algn="l">
              <a:lnSpc>
                <a:spcPts val="4075"/>
              </a:lnSpc>
            </a:pPr>
            <a:r>
              <a:rPr lang="en-US" sz="291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or scan the QR code</a:t>
            </a:r>
          </a:p>
          <a:p>
            <a:pPr algn="l">
              <a:lnSpc>
                <a:spcPts val="354"/>
              </a:lnSpc>
            </a:pPr>
            <a:endParaRPr lang="en-US" sz="291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1934"/>
              </a:lnSpc>
            </a:pPr>
            <a:endParaRPr lang="en-US" sz="291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l">
              <a:lnSpc>
                <a:spcPts val="2329"/>
              </a:lnSpc>
              <a:spcBef>
                <a:spcPct val="0"/>
              </a:spcBef>
            </a:pPr>
            <a:endParaRPr lang="en-US" sz="291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5280313" y="1513949"/>
            <a:ext cx="1880073" cy="1889605"/>
            <a:chOff x="0" y="0"/>
            <a:chExt cx="2506763" cy="2519473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80445"/>
              <a:ext cx="2439028" cy="2439028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FC9D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15282" tIns="15282" rIns="15282" bIns="15282" rtlCol="0" anchor="ctr"/>
              <a:lstStyle/>
              <a:p>
                <a:pPr algn="ctr">
                  <a:lnSpc>
                    <a:spcPts val="2301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50467" y="0"/>
              <a:ext cx="2356296" cy="2356296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56547" t="-39736" r="-55783" b="-72595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21" name="TextBox 21"/>
          <p:cNvSpPr txBox="1"/>
          <p:nvPr/>
        </p:nvSpPr>
        <p:spPr>
          <a:xfrm>
            <a:off x="288523" y="421525"/>
            <a:ext cx="14445179" cy="1562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73"/>
              </a:lnSpc>
            </a:pPr>
            <a:r>
              <a:rPr lang="en-US" sz="5232" b="1">
                <a:solidFill>
                  <a:srgbClr val="006C8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Bridges Webinar: Integrating authentic    co-design in health and social care research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025734" y="6404211"/>
            <a:ext cx="2353801" cy="719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4"/>
              </a:lnSpc>
            </a:pPr>
            <a:r>
              <a:rPr lang="en-US" sz="138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Paula Otter </a:t>
            </a:r>
          </a:p>
          <a:p>
            <a:pPr algn="ctr">
              <a:lnSpc>
                <a:spcPts val="1934"/>
              </a:lnSpc>
              <a:spcBef>
                <a:spcPct val="0"/>
              </a:spcBef>
            </a:pPr>
            <a:r>
              <a:rPr lang="en-US" sz="138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Co-Production and Innovation Lead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043449" y="9262692"/>
            <a:ext cx="2353801" cy="719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4"/>
              </a:lnSpc>
            </a:pPr>
            <a:r>
              <a:rPr lang="en-US" sz="138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Scott Ballard-Ridley</a:t>
            </a:r>
          </a:p>
          <a:p>
            <a:pPr algn="ctr">
              <a:lnSpc>
                <a:spcPts val="1934"/>
              </a:lnSpc>
              <a:spcBef>
                <a:spcPct val="0"/>
              </a:spcBef>
            </a:pPr>
            <a:r>
              <a:rPr lang="en-US" sz="138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Co-Production and Quality Manager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025734" y="3510775"/>
            <a:ext cx="2353801" cy="719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4"/>
              </a:lnSpc>
            </a:pPr>
            <a:r>
              <a:rPr lang="en-US" sz="138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Fiona Jones </a:t>
            </a:r>
          </a:p>
          <a:p>
            <a:pPr algn="ctr">
              <a:lnSpc>
                <a:spcPts val="1934"/>
              </a:lnSpc>
              <a:spcBef>
                <a:spcPct val="0"/>
              </a:spcBef>
            </a:pPr>
            <a:r>
              <a:rPr lang="en-US" sz="138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CEO and Professor of Rehabilitation Research 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1764" y="6212699"/>
            <a:ext cx="4068047" cy="4068047"/>
          </a:xfrm>
          <a:prstGeom prst="rect">
            <a:avLst/>
          </a:prstGeom>
        </p:spPr>
      </p:pic>
      <p:sp>
        <p:nvSpPr>
          <p:cNvPr id="26" name="Freeform 26"/>
          <p:cNvSpPr/>
          <p:nvPr/>
        </p:nvSpPr>
        <p:spPr>
          <a:xfrm>
            <a:off x="15163684" y="109206"/>
            <a:ext cx="2095616" cy="1227760"/>
          </a:xfrm>
          <a:custGeom>
            <a:avLst/>
            <a:gdLst/>
            <a:ahLst/>
            <a:cxnLst/>
            <a:rect l="l" t="t" r="r" b="b"/>
            <a:pathLst>
              <a:path w="2095616" h="1227760">
                <a:moveTo>
                  <a:pt x="0" y="0"/>
                </a:moveTo>
                <a:lnTo>
                  <a:pt x="2095616" y="0"/>
                </a:lnTo>
                <a:lnTo>
                  <a:pt x="2095616" y="1227760"/>
                </a:lnTo>
                <a:lnTo>
                  <a:pt x="0" y="12277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57" r="-5030" b="-44685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94032" y="2737606"/>
            <a:ext cx="5505460" cy="5505460"/>
          </a:xfrm>
          <a:custGeom>
            <a:avLst/>
            <a:gdLst/>
            <a:ahLst/>
            <a:cxnLst/>
            <a:rect l="l" t="t" r="r" b="b"/>
            <a:pathLst>
              <a:path w="5505460" h="5505460">
                <a:moveTo>
                  <a:pt x="0" y="0"/>
                </a:moveTo>
                <a:lnTo>
                  <a:pt x="5505460" y="0"/>
                </a:lnTo>
                <a:lnTo>
                  <a:pt x="5505460" y="5505460"/>
                </a:lnTo>
                <a:lnTo>
                  <a:pt x="0" y="5505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946810" y="419100"/>
            <a:ext cx="14084886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Introducing ‘Doing with’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5636" y="2670931"/>
            <a:ext cx="16137830" cy="617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0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What it’s not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Not consultation after decisions are made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Not shifting responsibility onto communities without support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Not token engagement or “doing more with less”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Why it matters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Improves outcomes people care about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Reduces pressure on stretched services</a:t>
            </a:r>
          </a:p>
          <a:p>
            <a:pPr marL="604519" lvl="1" indent="-302260" algn="l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u="none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Creates fairer, more sustainable public services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u="none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9083" y="5905927"/>
            <a:ext cx="6028131" cy="4022408"/>
          </a:xfrm>
          <a:custGeom>
            <a:avLst/>
            <a:gdLst/>
            <a:ahLst/>
            <a:cxnLst/>
            <a:rect l="l" t="t" r="r" b="b"/>
            <a:pathLst>
              <a:path w="6028131" h="4022408">
                <a:moveTo>
                  <a:pt x="0" y="0"/>
                </a:moveTo>
                <a:lnTo>
                  <a:pt x="6028131" y="0"/>
                </a:lnTo>
                <a:lnTo>
                  <a:pt x="6028131" y="4022407"/>
                </a:lnTo>
                <a:lnTo>
                  <a:pt x="0" y="40224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89083" y="1575752"/>
            <a:ext cx="6753018" cy="323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20"/>
              </a:lnSpc>
              <a:spcBef>
                <a:spcPct val="0"/>
              </a:spcBef>
            </a:pPr>
            <a:r>
              <a:rPr lang="en-US" sz="71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Activity 1: “From Tick Box to Trust”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59422" y="1900155"/>
            <a:ext cx="7354741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60"/>
              </a:lnSpc>
              <a:spcBef>
                <a:spcPct val="0"/>
              </a:spcBef>
            </a:pPr>
            <a:r>
              <a:rPr lang="en-US" sz="32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Ind</a:t>
            </a:r>
            <a:r>
              <a:rPr lang="en-US" sz="3200" b="1" u="none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ividually (5 min):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59422" y="2651766"/>
            <a:ext cx="8352502" cy="1954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One example of </a:t>
            </a: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“doing to”</a:t>
            </a:r>
            <a:r>
              <a:rPr lang="en-US" sz="27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you’ve seen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One example of </a:t>
            </a: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“doing with”</a:t>
            </a:r>
            <a:r>
              <a:rPr lang="en-US" sz="27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(even if imperfect)</a:t>
            </a:r>
          </a:p>
          <a:p>
            <a:pPr marL="0" lvl="0" indent="0" algn="l">
              <a:lnSpc>
                <a:spcPts val="3150"/>
              </a:lnSpc>
              <a:spcBef>
                <a:spcPct val="0"/>
              </a:spcBef>
            </a:pPr>
            <a:endParaRPr lang="en-US" sz="2799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459422" y="4785677"/>
            <a:ext cx="7354741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Group work (10 min)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59422" y="5661654"/>
            <a:ext cx="8352502" cy="4684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Share and cluster notes under </a:t>
            </a: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Trust / Tokenism / Tension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Trust </a:t>
            </a:r>
            <a:r>
              <a:rPr lang="en-US" sz="27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– moments that built confidence, credibility, partnership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Tokenism</a:t>
            </a:r>
            <a:r>
              <a:rPr lang="en-US" sz="27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 – moments that felt extractive, performative, or hollow</a:t>
            </a:r>
          </a:p>
          <a:p>
            <a:pPr marL="604519" lvl="1" indent="-302260" algn="l">
              <a:lnSpc>
                <a:spcPts val="4199"/>
              </a:lnSpc>
              <a:buFont typeface="Arial"/>
              <a:buChar char="•"/>
            </a:pPr>
            <a:r>
              <a:rPr lang="en-US" sz="2799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Tension </a:t>
            </a:r>
            <a:r>
              <a:rPr lang="en-US" sz="2799">
                <a:solidFill>
                  <a:srgbClr val="006C8C"/>
                </a:solidFill>
                <a:latin typeface="Open Sans 2"/>
                <a:ea typeface="Open Sans 2"/>
                <a:cs typeface="Open Sans 2"/>
                <a:sym typeface="Open Sans 2"/>
              </a:rPr>
              <a:t>– moments that were uncomfortable, messy, or conflicted but honest</a:t>
            </a:r>
          </a:p>
          <a:p>
            <a:pPr algn="l">
              <a:lnSpc>
                <a:spcPts val="4199"/>
              </a:lnSpc>
            </a:pPr>
            <a:endParaRPr lang="en-US" sz="2799">
              <a:solidFill>
                <a:srgbClr val="006C8C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855961">
            <a:off x="1243363" y="4810069"/>
            <a:ext cx="5251838" cy="3551555"/>
          </a:xfrm>
          <a:custGeom>
            <a:avLst/>
            <a:gdLst/>
            <a:ahLst/>
            <a:cxnLst/>
            <a:rect l="l" t="t" r="r" b="b"/>
            <a:pathLst>
              <a:path w="5251838" h="3551555">
                <a:moveTo>
                  <a:pt x="0" y="0"/>
                </a:moveTo>
                <a:lnTo>
                  <a:pt x="5251838" y="0"/>
                </a:lnTo>
                <a:lnTo>
                  <a:pt x="5251838" y="3551555"/>
                </a:lnTo>
                <a:lnTo>
                  <a:pt x="0" y="3551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7600950" y="36004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E68826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</a:pPr>
              <a:r>
                <a:rPr lang="en-US" sz="3899" b="1">
                  <a:solidFill>
                    <a:srgbClr val="FFFFFF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All the ‘co’ words...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099361" y="1546440"/>
            <a:ext cx="15444662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 reminder from workshop 1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3027132" y="3499747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DD5D7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</a:pPr>
              <a:r>
                <a:rPr lang="en-US" sz="3899" b="1">
                  <a:solidFill>
                    <a:srgbClr val="FFFFFF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Models and methods...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00950" y="7200900"/>
            <a:ext cx="3086100" cy="308610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3185A6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</a:pPr>
              <a:r>
                <a:rPr lang="en-US" sz="3899" b="1">
                  <a:solidFill>
                    <a:srgbClr val="FFFFFF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Power and priviledge...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027132" y="7051873"/>
            <a:ext cx="3086100" cy="308610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A7B52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19"/>
                </a:lnSpc>
              </a:pPr>
              <a:r>
                <a:rPr lang="en-US" sz="3299" b="1">
                  <a:solidFill>
                    <a:srgbClr val="FFFFFF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Conditions for meaningful engagement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37052"/>
            <a:ext cx="3312414" cy="8229600"/>
          </a:xfrm>
          <a:custGeom>
            <a:avLst/>
            <a:gdLst/>
            <a:ahLst/>
            <a:cxnLst/>
            <a:rect l="l" t="t" r="r" b="b"/>
            <a:pathLst>
              <a:path w="3312414" h="8229600">
                <a:moveTo>
                  <a:pt x="0" y="0"/>
                </a:moveTo>
                <a:lnTo>
                  <a:pt x="3312414" y="0"/>
                </a:lnTo>
                <a:lnTo>
                  <a:pt x="33124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207399" y="292702"/>
            <a:ext cx="12221418" cy="9592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8810" lvl="1" indent="-314405" algn="l">
              <a:lnSpc>
                <a:spcPts val="3786"/>
              </a:lnSpc>
              <a:buFont typeface="Arial"/>
              <a:buChar char="•"/>
            </a:pPr>
            <a:r>
              <a:rPr lang="en-US" sz="2912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Co-production- </a:t>
            </a:r>
            <a:r>
              <a:rPr lang="en-US" sz="2912" b="1">
                <a:solidFill>
                  <a:srgbClr val="E68826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equal relationship, work together , design delivery etc </a:t>
            </a:r>
          </a:p>
          <a:p>
            <a:pPr algn="l">
              <a:lnSpc>
                <a:spcPts val="3786"/>
              </a:lnSpc>
            </a:pPr>
            <a:endParaRPr lang="en-US" sz="2912" b="1">
              <a:solidFill>
                <a:srgbClr val="E68826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628810" lvl="1" indent="-314405" algn="l">
              <a:lnSpc>
                <a:spcPts val="3786"/>
              </a:lnSpc>
              <a:buFont typeface="Arial"/>
              <a:buChar char="•"/>
            </a:pPr>
            <a:r>
              <a:rPr lang="en-US" sz="2912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Co-design- </a:t>
            </a:r>
            <a:r>
              <a:rPr lang="en-US" sz="2912" b="1">
                <a:solidFill>
                  <a:srgbClr val="DD5D7E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Designing based on experiences and ideas- have influence and involved but might not ‘see it through’</a:t>
            </a:r>
          </a:p>
          <a:p>
            <a:pPr algn="l">
              <a:lnSpc>
                <a:spcPts val="3786"/>
              </a:lnSpc>
            </a:pPr>
            <a:endParaRPr lang="en-US" sz="2912" b="1">
              <a:solidFill>
                <a:srgbClr val="DD5D7E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628810" lvl="1" indent="-314405" algn="l">
              <a:lnSpc>
                <a:spcPts val="3786"/>
              </a:lnSpc>
              <a:buFont typeface="Arial"/>
              <a:buChar char="•"/>
            </a:pPr>
            <a:r>
              <a:rPr lang="en-US" sz="2912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Engagement- </a:t>
            </a:r>
            <a:r>
              <a:rPr lang="en-US" sz="2912" b="1">
                <a:solidFill>
                  <a:srgbClr val="A7B52B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People are given opportunities to express their views and may be able to influence decisions</a:t>
            </a:r>
          </a:p>
          <a:p>
            <a:pPr algn="l">
              <a:lnSpc>
                <a:spcPts val="3786"/>
              </a:lnSpc>
            </a:pPr>
            <a:endParaRPr lang="en-US" sz="2912" b="1">
              <a:solidFill>
                <a:srgbClr val="A7B52B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628810" lvl="1" indent="-314405" algn="l">
              <a:lnSpc>
                <a:spcPts val="3786"/>
              </a:lnSpc>
              <a:buFont typeface="Arial"/>
              <a:buChar char="•"/>
            </a:pPr>
            <a:r>
              <a:rPr lang="en-US" sz="2912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Consultation- </a:t>
            </a:r>
            <a:r>
              <a:rPr lang="en-US" sz="2912" b="1">
                <a:solidFill>
                  <a:srgbClr val="4EAD33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Asked to fill in a survey, or attend meetings - may not have the power to affect change</a:t>
            </a:r>
          </a:p>
          <a:p>
            <a:pPr algn="l">
              <a:lnSpc>
                <a:spcPts val="3786"/>
              </a:lnSpc>
            </a:pPr>
            <a:endParaRPr lang="en-US" sz="2912" b="1">
              <a:solidFill>
                <a:srgbClr val="4EAD33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628810" lvl="1" indent="-314405" algn="l">
              <a:lnSpc>
                <a:spcPts val="3786"/>
              </a:lnSpc>
              <a:buFont typeface="Arial"/>
              <a:buChar char="•"/>
            </a:pPr>
            <a:r>
              <a:rPr lang="en-US" sz="2912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Informing - </a:t>
            </a:r>
            <a:r>
              <a:rPr lang="en-US" sz="2912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those responsible tell the people about sercie and how it works- e.g informing about why decisions have been made</a:t>
            </a:r>
          </a:p>
          <a:p>
            <a:pPr algn="l">
              <a:lnSpc>
                <a:spcPts val="3786"/>
              </a:lnSpc>
            </a:pPr>
            <a:endParaRPr lang="en-US" sz="2912" b="1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628810" lvl="1" indent="-314405" algn="l">
              <a:lnSpc>
                <a:spcPts val="3786"/>
              </a:lnSpc>
              <a:buFont typeface="Arial"/>
              <a:buChar char="•"/>
            </a:pPr>
            <a:r>
              <a:rPr lang="en-US" sz="2912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Educating - people helped to understand the service </a:t>
            </a:r>
          </a:p>
          <a:p>
            <a:pPr algn="l">
              <a:lnSpc>
                <a:spcPts val="4436"/>
              </a:lnSpc>
            </a:pPr>
            <a:endParaRPr lang="en-US" sz="2912" b="1">
              <a:solidFill>
                <a:srgbClr val="006C8C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  <a:p>
            <a:pPr marL="628810" lvl="1" indent="-314405" algn="l">
              <a:lnSpc>
                <a:spcPts val="3786"/>
              </a:lnSpc>
              <a:buFont typeface="Arial"/>
              <a:buChar char="•"/>
            </a:pPr>
            <a:r>
              <a:rPr lang="en-US" sz="2912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Coercion- </a:t>
            </a:r>
            <a:r>
              <a:rPr lang="en-US" sz="2912" b="1">
                <a:solidFill>
                  <a:srgbClr val="AE59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bottom of the rung - people are passive recipients , views not considered important and not taken into account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4520" y="8999824"/>
            <a:ext cx="4208868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https://www.transformationpartners.nhs.uk/co-production-healthcare-by-the-community-for-the-community/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3371" y="4576987"/>
            <a:ext cx="11301259" cy="5113820"/>
          </a:xfrm>
          <a:custGeom>
            <a:avLst/>
            <a:gdLst/>
            <a:ahLst/>
            <a:cxnLst/>
            <a:rect l="l" t="t" r="r" b="b"/>
            <a:pathLst>
              <a:path w="11301259" h="5113820">
                <a:moveTo>
                  <a:pt x="0" y="0"/>
                </a:moveTo>
                <a:lnTo>
                  <a:pt x="11301258" y="0"/>
                </a:lnTo>
                <a:lnTo>
                  <a:pt x="11301258" y="5113819"/>
                </a:lnTo>
                <a:lnTo>
                  <a:pt x="0" y="51138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600206" y="1240147"/>
            <a:ext cx="14084886" cy="2438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006C8C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Activity 2: who is your community?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63da656-5c75-4f6d-9461-4a3ce9a537cc}" enabled="1" method="Standard" siteId="{d9d3f5ac-f803-49be-949f-14a7074d74a7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3153</Words>
  <Application>Microsoft Office PowerPoint</Application>
  <PresentationFormat>Custom</PresentationFormat>
  <Paragraphs>434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Canva Sans</vt:lpstr>
      <vt:lpstr>Open Sans 2 Bold</vt:lpstr>
      <vt:lpstr>Calibri</vt:lpstr>
      <vt:lpstr>Open Sans 2</vt:lpstr>
      <vt:lpstr>Aptos</vt:lpstr>
      <vt:lpstr>Open Sans 1 Bold</vt:lpstr>
      <vt:lpstr>Open Sans 1</vt:lpstr>
      <vt:lpstr>Arial</vt:lpstr>
      <vt:lpstr>Canva Sans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Co-designing interventions for people experiencing total shoulder replacement surgery:   Learnings from the SPRING study.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SWL Co-design workshop - part 2</dc:title>
  <dc:creator>Jones, Fiona (Tooting Migration)</dc:creator>
  <cp:lastModifiedBy>Monique Taratula-Lyons</cp:lastModifiedBy>
  <cp:revision>5</cp:revision>
  <dcterms:created xsi:type="dcterms:W3CDTF">2006-08-16T00:00:00Z</dcterms:created>
  <dcterms:modified xsi:type="dcterms:W3CDTF">2026-07-03T10:26:11Z</dcterms:modified>
  <dc:identifier>DAHID5WrOos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ClassificationContentMarkingHeaderLocations" pid="2">
    <vt:lpwstr>Office Theme:8</vt:lpwstr>
  </property>
  <property fmtid="{D5CDD505-2E9C-101B-9397-08002B2CF9AE}" name="ClassificationContentMarkingHeaderText" pid="3">
    <vt:lpwstr>Official</vt:lpwstr>
  </property>
  <property fmtid="{D5CDD505-2E9C-101B-9397-08002B2CF9AE}" name="NXPowerLiteLastOptimized" pid="4">
    <vt:lpwstr>2651688</vt:lpwstr>
  </property>
  <property fmtid="{D5CDD505-2E9C-101B-9397-08002B2CF9AE}" name="NXPowerLiteSettings" pid="5">
    <vt:lpwstr>F7000400038000</vt:lpwstr>
  </property>
  <property fmtid="{D5CDD505-2E9C-101B-9397-08002B2CF9AE}" name="NXPowerLiteVersion" pid="6">
    <vt:lpwstr>S11.0.1</vt:lpwstr>
  </property>
</Properties>
</file>